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2"/>
  </p:notesMasterIdLst>
  <p:sldIdLst>
    <p:sldId id="277" r:id="rId5"/>
    <p:sldId id="296" r:id="rId6"/>
    <p:sldId id="319" r:id="rId7"/>
    <p:sldId id="320" r:id="rId8"/>
    <p:sldId id="294" r:id="rId9"/>
    <p:sldId id="288" r:id="rId10"/>
    <p:sldId id="298" r:id="rId11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49" autoAdjust="0"/>
    <p:restoredTop sz="96447" autoAdjust="0"/>
  </p:normalViewPr>
  <p:slideViewPr>
    <p:cSldViewPr>
      <p:cViewPr varScale="1">
        <p:scale>
          <a:sx n="213" d="100"/>
          <a:sy n="213" d="100"/>
        </p:scale>
        <p:origin x="920" y="184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2022/9/13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960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993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2072" y="3317646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w</a:t>
            </a:r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ebgl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绘制一个点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13873" y="1320393"/>
            <a:ext cx="8330127" cy="147732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dirty="0" smtClean="0">
                <a:solidFill>
                  <a:srgbClr val="C00000"/>
                </a:solidFill>
              </a:rPr>
              <a:t>着色</a:t>
            </a:r>
            <a:r>
              <a:rPr lang="zh-CN" altLang="en-US" sz="2000" dirty="0">
                <a:solidFill>
                  <a:srgbClr val="C00000"/>
                </a:solidFill>
              </a:rPr>
              <a:t>器</a:t>
            </a:r>
            <a:r>
              <a:rPr lang="zh-CN" altLang="en-US" sz="2000" dirty="0"/>
              <a:t>就是</a:t>
            </a:r>
            <a:r>
              <a:rPr lang="zh-CN" altLang="en-US" sz="2000" dirty="0">
                <a:solidFill>
                  <a:srgbClr val="C00000"/>
                </a:solidFill>
              </a:rPr>
              <a:t>让开发者自己去编写一段程序</a:t>
            </a:r>
            <a:r>
              <a:rPr lang="zh-CN" altLang="en-US" sz="2000" dirty="0"/>
              <a:t>，用来代替固定渲染管线，来处理图像的渲染。</a:t>
            </a: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19" name="矩形"/>
          <p:cNvSpPr/>
          <p:nvPr/>
        </p:nvSpPr>
        <p:spPr>
          <a:xfrm>
            <a:off x="2915770" y="411450"/>
            <a:ext cx="334319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0" cap="none" spc="0" baseline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 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什么是着色器</a:t>
            </a:r>
            <a:endParaRPr lang="en-US" altLang="zh-CN" sz="3000" b="1" u="none" strike="noStrike" kern="0" cap="none" spc="0" baseline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"/>
          <p:cNvSpPr/>
          <p:nvPr/>
        </p:nvSpPr>
        <p:spPr>
          <a:xfrm>
            <a:off x="2792389" y="453573"/>
            <a:ext cx="355922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0" cap="none" spc="0" baseline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1.1 </a:t>
            </a:r>
            <a:r>
              <a:rPr lang="zh-CN" altLang="en-US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着色器是什么？</a:t>
            </a:r>
            <a:endParaRPr lang="en-US" altLang="zh-CN" sz="3000" b="1" u="none" strike="noStrike" kern="0" cap="none" spc="0" baseline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827480" y="1851650"/>
            <a:ext cx="8330127" cy="1707813"/>
            <a:chOff x="827480" y="1851650"/>
            <a:chExt cx="8330127" cy="1707813"/>
          </a:xfrm>
        </p:grpSpPr>
        <p:sp>
          <p:nvSpPr>
            <p:cNvPr id="7" name="圆角矩形">
              <a:extLst>
                <a:ext uri="{FF2B5EF4-FFF2-40B4-BE49-F238E27FC236}">
                  <a16:creationId xmlns:a16="http://schemas.microsoft.com/office/drawing/2014/main" xmlns="" id="{D1643301-C93A-4445-AD96-F225E698B251}"/>
                </a:ext>
              </a:extLst>
            </p:cNvPr>
            <p:cNvSpPr/>
            <p:nvPr/>
          </p:nvSpPr>
          <p:spPr>
            <a:xfrm>
              <a:off x="5716174" y="1950240"/>
              <a:ext cx="2960396" cy="562247"/>
            </a:xfrm>
            <a:prstGeom prst="roundRect">
              <a:avLst>
                <a:gd name="adj" fmla="val 46113"/>
              </a:avLst>
            </a:prstGeom>
            <a:solidFill>
              <a:srgbClr val="C9394A"/>
            </a:solidFill>
            <a:ln w="38100" cap="flat" cmpd="sng">
              <a:solidFill>
                <a:srgbClr val="FFFFFF"/>
              </a:solidFill>
              <a:prstDash val="solid"/>
              <a:round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vert="horz" wrap="square" lIns="91440" tIns="45720" rIns="91440" bIns="45720" anchor="ctr" anchorCtr="0"/>
            <a:lstStyle/>
            <a:p>
              <a:pPr algn="ctr"/>
              <a:r>
                <a:rPr lang="zh-CN" altLang="en-US" sz="2000" b="1" u="none" strike="noStrike" kern="1200" cap="none" spc="0" baseline="0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通过计算获取位置信息</a:t>
              </a:r>
              <a:endParaRPr lang="en-US" altLang="zh-CN" sz="2000" b="1" u="none" strike="noStrike" kern="1200" cap="none" spc="0" baseline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" name="圆角矩形">
              <a:extLst>
                <a:ext uri="{FF2B5EF4-FFF2-40B4-BE49-F238E27FC236}">
                  <a16:creationId xmlns:a16="http://schemas.microsoft.com/office/drawing/2014/main" xmlns="" id="{37A12EFB-FB33-4885-B1BD-932AA77F919C}"/>
                </a:ext>
              </a:extLst>
            </p:cNvPr>
            <p:cNvSpPr/>
            <p:nvPr/>
          </p:nvSpPr>
          <p:spPr>
            <a:xfrm>
              <a:off x="835586" y="1984337"/>
              <a:ext cx="1656184" cy="52815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 cmpd="sng">
              <a:solidFill>
                <a:srgbClr val="C9394A"/>
              </a:solidFill>
              <a:prstDash val="solid"/>
              <a:round/>
            </a:ln>
            <a:effectLst>
              <a:outerShdw blurRad="63500" sx="102000" sy="102000" algn="ctr" rotWithShape="0">
                <a:srgbClr val="000000">
                  <a:alpha val="39607"/>
                </a:srgbClr>
              </a:outerShdw>
            </a:effectLst>
          </p:spPr>
          <p:txBody>
            <a:bodyPr vert="horz" wrap="square" lIns="91440" tIns="45720" rIns="91440" bIns="45720" anchor="ctr" anchorCtr="0"/>
            <a:lstStyle/>
            <a:p>
              <a:pPr algn="ctr"/>
              <a:r>
                <a:rPr lang="zh-CN" altLang="en-US" sz="2000" b="1" dirty="0">
                  <a:solidFill>
                    <a:srgbClr val="47474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顶点着色器</a:t>
              </a:r>
              <a:endParaRPr lang="en-US" altLang="zh-CN" sz="2000" b="1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11" name="直线连接线">
              <a:extLst>
                <a:ext uri="{FF2B5EF4-FFF2-40B4-BE49-F238E27FC236}">
                  <a16:creationId xmlns:a16="http://schemas.microsoft.com/office/drawing/2014/main" xmlns="" id="{54962A59-F8E0-4DD9-9345-E0CA1FC23E80}"/>
                </a:ext>
              </a:extLst>
            </p:cNvPr>
            <p:cNvCxnSpPr>
              <a:cxnSpLocks/>
              <a:stCxn id="10" idx="3"/>
              <a:endCxn id="7" idx="1"/>
            </p:cNvCxnSpPr>
            <p:nvPr/>
          </p:nvCxnSpPr>
          <p:spPr>
            <a:xfrm flipV="1">
              <a:off x="2491770" y="2231364"/>
              <a:ext cx="3224404" cy="17048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rgbClr val="C9394A"/>
              </a:solidFill>
              <a:prstDash val="sysDash"/>
              <a:round/>
              <a:tailEnd type="arrow" w="med" len="med"/>
            </a:ln>
            <a:effectLst>
              <a:outerShdw blurRad="50800" dist="38100" dir="2700000" algn="tl" rotWithShape="0">
                <a:srgbClr val="000000">
                  <a:alpha val="39607"/>
                </a:srgbClr>
              </a:outerShdw>
            </a:effectLst>
          </p:spPr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97FCEC9-E382-4862-B432-24F6A1043C0E}"/>
                </a:ext>
              </a:extLst>
            </p:cNvPr>
            <p:cNvSpPr/>
            <p:nvPr/>
          </p:nvSpPr>
          <p:spPr>
            <a:xfrm>
              <a:off x="2912470" y="1851650"/>
              <a:ext cx="23830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47474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用来描述顶点的特性</a:t>
              </a:r>
              <a:endParaRPr lang="en-US" altLang="zh-CN" b="1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9" name="矩形">
              <a:extLst>
                <a:ext uri="{FF2B5EF4-FFF2-40B4-BE49-F238E27FC236}">
                  <a16:creationId xmlns:a16="http://schemas.microsoft.com/office/drawing/2014/main" xmlns="" id="{6ECE73CB-4468-43EB-9096-96837193B99E}"/>
                </a:ext>
              </a:extLst>
            </p:cNvPr>
            <p:cNvSpPr/>
            <p:nvPr/>
          </p:nvSpPr>
          <p:spPr>
            <a:xfrm>
              <a:off x="827480" y="3159353"/>
              <a:ext cx="8330127" cy="400110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square" lIns="91440" tIns="45720" rIns="91440" bIns="45720" anchor="ctr" anchorCtr="0">
              <a:spAutoFit/>
            </a:bodyPr>
            <a:lstStyle/>
            <a:p>
              <a:pPr marL="800100" lvl="1" indent="-342900">
                <a:buClr>
                  <a:srgbClr val="C00000"/>
                </a:buClr>
                <a:buFont typeface="Wingdings" panose="05000000000000000000" charset="0"/>
                <a:buChar char="u"/>
              </a:pPr>
              <a:r>
                <a:rPr lang="zh-CN" altLang="en-US" sz="2000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顶点</a:t>
              </a:r>
              <a:r>
                <a:rPr lang="zh-CN" altLang="en-US" sz="2000" dirty="0">
                  <a:solidFill>
                    <a:srgbClr val="47474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是指⼆维三维空间中的⼀个</a:t>
              </a:r>
              <a:r>
                <a:rPr lang="zh-CN" altLang="en-US" sz="2000" dirty="0" smtClean="0">
                  <a:solidFill>
                    <a:srgbClr val="47474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点，可以理解为一个个坐标</a:t>
              </a:r>
              <a:endParaRPr lang="zh-CN" altLang="en-US" sz="2000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840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"/>
          <p:cNvSpPr/>
          <p:nvPr/>
        </p:nvSpPr>
        <p:spPr>
          <a:xfrm>
            <a:off x="2792389" y="453573"/>
            <a:ext cx="355922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0" cap="none" spc="0" baseline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1.1 </a:t>
            </a:r>
            <a:r>
              <a:rPr lang="zh-CN" altLang="en-US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着色器是什么？</a:t>
            </a:r>
            <a:endParaRPr lang="en-US" altLang="zh-CN" sz="3000" b="1" u="none" strike="noStrike" kern="0" cap="none" spc="0" baseline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827480" y="1851650"/>
            <a:ext cx="8330127" cy="1779823"/>
            <a:chOff x="827480" y="2427730"/>
            <a:chExt cx="8330127" cy="1779823"/>
          </a:xfrm>
        </p:grpSpPr>
        <p:sp>
          <p:nvSpPr>
            <p:cNvPr id="7" name="圆角矩形">
              <a:extLst>
                <a:ext uri="{FF2B5EF4-FFF2-40B4-BE49-F238E27FC236}">
                  <a16:creationId xmlns:a16="http://schemas.microsoft.com/office/drawing/2014/main" xmlns="" id="{D1643301-C93A-4445-AD96-F225E698B251}"/>
                </a:ext>
              </a:extLst>
            </p:cNvPr>
            <p:cNvSpPr/>
            <p:nvPr/>
          </p:nvSpPr>
          <p:spPr>
            <a:xfrm>
              <a:off x="5753964" y="2498890"/>
              <a:ext cx="2994616" cy="576064"/>
            </a:xfrm>
            <a:prstGeom prst="roundRect">
              <a:avLst>
                <a:gd name="adj" fmla="val 46113"/>
              </a:avLst>
            </a:prstGeom>
            <a:solidFill>
              <a:srgbClr val="C9394A"/>
            </a:solidFill>
            <a:ln w="38100" cap="flat" cmpd="sng">
              <a:solidFill>
                <a:srgbClr val="FFFFFF"/>
              </a:solidFill>
              <a:prstDash val="solid"/>
              <a:round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vert="horz" wrap="square" lIns="91440" tIns="45720" rIns="91440" bIns="45720" anchor="ctr" anchorCtr="0"/>
            <a:lstStyle/>
            <a:p>
              <a:pPr algn="ctr"/>
              <a:r>
                <a:rPr lang="zh-CN" altLang="en-US" sz="2000" b="1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通过计算获取颜色</a:t>
              </a:r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信息</a:t>
              </a:r>
              <a:endParaRPr lang="en-US" altLang="zh-CN" sz="2000" b="1" u="none" strike="noStrike" kern="1200" cap="none" spc="0" baseline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" name="圆角矩形">
              <a:extLst>
                <a:ext uri="{FF2B5EF4-FFF2-40B4-BE49-F238E27FC236}">
                  <a16:creationId xmlns:a16="http://schemas.microsoft.com/office/drawing/2014/main" xmlns="" id="{37A12EFB-FB33-4885-B1BD-932AA77F919C}"/>
                </a:ext>
              </a:extLst>
            </p:cNvPr>
            <p:cNvSpPr/>
            <p:nvPr/>
          </p:nvSpPr>
          <p:spPr>
            <a:xfrm>
              <a:off x="827480" y="2546804"/>
              <a:ext cx="1656184" cy="52815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 cmpd="sng">
              <a:solidFill>
                <a:srgbClr val="C9394A"/>
              </a:solidFill>
              <a:prstDash val="solid"/>
              <a:round/>
            </a:ln>
            <a:effectLst>
              <a:outerShdw blurRad="63500" sx="102000" sy="102000" algn="ctr" rotWithShape="0">
                <a:srgbClr val="000000">
                  <a:alpha val="39607"/>
                </a:srgbClr>
              </a:outerShdw>
            </a:effectLst>
          </p:spPr>
          <p:txBody>
            <a:bodyPr vert="horz" wrap="square" lIns="91440" tIns="45720" rIns="91440" bIns="45720" anchor="ctr" anchorCtr="0"/>
            <a:lstStyle/>
            <a:p>
              <a:pPr algn="ctr"/>
              <a:r>
                <a:rPr lang="zh-CN" altLang="en-US" sz="2000" b="1" dirty="0">
                  <a:solidFill>
                    <a:srgbClr val="47474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片元着色器</a:t>
              </a:r>
              <a:endParaRPr lang="en-US" altLang="zh-CN" sz="2000" b="1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11" name="直线连接线">
              <a:extLst>
                <a:ext uri="{FF2B5EF4-FFF2-40B4-BE49-F238E27FC236}">
                  <a16:creationId xmlns:a16="http://schemas.microsoft.com/office/drawing/2014/main" xmlns="" id="{54962A59-F8E0-4DD9-9345-E0CA1FC23E80}"/>
                </a:ext>
              </a:extLst>
            </p:cNvPr>
            <p:cNvCxnSpPr>
              <a:cxnSpLocks/>
              <a:stCxn id="10" idx="3"/>
              <a:endCxn id="7" idx="1"/>
            </p:cNvCxnSpPr>
            <p:nvPr/>
          </p:nvCxnSpPr>
          <p:spPr>
            <a:xfrm flipV="1">
              <a:off x="2483664" y="2786922"/>
              <a:ext cx="3270300" cy="23957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rgbClr val="C9394A"/>
              </a:solidFill>
              <a:prstDash val="sysDash"/>
              <a:round/>
              <a:tailEnd type="arrow" w="med" len="med"/>
            </a:ln>
            <a:effectLst>
              <a:outerShdw blurRad="50800" dist="38100" dir="2700000" algn="tl" rotWithShape="0">
                <a:srgbClr val="000000">
                  <a:alpha val="39607"/>
                </a:srgbClr>
              </a:outerShdw>
            </a:effectLst>
          </p:spPr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97FCEC9-E382-4862-B432-24F6A1043C0E}"/>
                </a:ext>
              </a:extLst>
            </p:cNvPr>
            <p:cNvSpPr/>
            <p:nvPr/>
          </p:nvSpPr>
          <p:spPr>
            <a:xfrm>
              <a:off x="2759319" y="2427730"/>
              <a:ext cx="23830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47474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进行逐片元处理程序</a:t>
              </a:r>
              <a:endParaRPr lang="en-US" altLang="zh-CN" b="1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" name="矩形">
              <a:extLst>
                <a:ext uri="{FF2B5EF4-FFF2-40B4-BE49-F238E27FC236}">
                  <a16:creationId xmlns:a16="http://schemas.microsoft.com/office/drawing/2014/main" xmlns="" id="{BDB18552-33C6-4E2A-86D9-CB9065D1D64A}"/>
                </a:ext>
              </a:extLst>
            </p:cNvPr>
            <p:cNvSpPr/>
            <p:nvPr/>
          </p:nvSpPr>
          <p:spPr>
            <a:xfrm>
              <a:off x="827480" y="3807443"/>
              <a:ext cx="8330127" cy="400110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square" lIns="91440" tIns="45720" rIns="91440" bIns="45720" anchor="ctr" anchorCtr="0">
              <a:spAutoFit/>
            </a:bodyPr>
            <a:lstStyle/>
            <a:p>
              <a:pPr marL="800100" lvl="1" indent="-342900">
                <a:buClr>
                  <a:srgbClr val="C00000"/>
                </a:buClr>
                <a:buFont typeface="Wingdings" panose="05000000000000000000" charset="0"/>
                <a:buChar char="u"/>
              </a:pPr>
              <a:r>
                <a:rPr lang="zh-CN" altLang="en-US" sz="2000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片元</a:t>
              </a:r>
              <a:r>
                <a:rPr lang="zh-CN" altLang="en-US" sz="2000" dirty="0" smtClean="0">
                  <a:solidFill>
                    <a:srgbClr val="47474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可以理解为一个个像素</a:t>
              </a:r>
              <a:endParaRPr lang="zh-CN" altLang="en-US" sz="2000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06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2750903" y="405676"/>
            <a:ext cx="357662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1.1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着色</a:t>
            </a:r>
            <a:r>
              <a:rPr lang="zh-CN" altLang="en-US" sz="3000" b="1" u="none" strike="noStrike" kern="100" cap="none" spc="0" baseline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器工作流程</a:t>
            </a:r>
            <a:endParaRPr lang="zh-CN" altLang="en-US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xmlns="" id="{D1F342CE-C0AA-45E2-B2AA-75A80817A6AB}"/>
              </a:ext>
            </a:extLst>
          </p:cNvPr>
          <p:cNvSpPr/>
          <p:nvPr/>
        </p:nvSpPr>
        <p:spPr>
          <a:xfrm>
            <a:off x="813872" y="1515839"/>
            <a:ext cx="833012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读取相关着色器信息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，传递给 </a:t>
            </a:r>
            <a:r>
              <a:rPr lang="en-US" altLang="zh-CN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webgl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并进行使用</a:t>
            </a:r>
            <a:endParaRPr lang="zh-CN" altLang="en-US" sz="2000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64" y="1995670"/>
            <a:ext cx="7849090" cy="2978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479623" y="431711"/>
            <a:ext cx="218521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2.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流程介绍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05961A8-F2B1-4D9D-8AFC-145068356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424" y="1012373"/>
            <a:ext cx="4763152" cy="41343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48091" y="2294859"/>
            <a:ext cx="124745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146</TotalTime>
  <Words>134</Words>
  <Application>Microsoft Macintosh PowerPoint</Application>
  <PresentationFormat>全屏显示(16:9)</PresentationFormat>
  <Paragraphs>23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Calibri</vt:lpstr>
      <vt:lpstr>Meiryo</vt:lpstr>
      <vt:lpstr>Times New Roman</vt:lpstr>
      <vt:lpstr>Wingdings</vt:lpstr>
      <vt:lpstr>方正兰亭黑简体</vt:lpstr>
      <vt:lpstr>宋体</vt:lpstr>
      <vt:lpstr>微软雅黑</vt:lpstr>
      <vt:lpstr>Arial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Microsoft Office 用户</cp:lastModifiedBy>
  <cp:revision>128</cp:revision>
  <dcterms:created xsi:type="dcterms:W3CDTF">2016-04-25T01:54:00Z</dcterms:created>
  <dcterms:modified xsi:type="dcterms:W3CDTF">2022-09-13T07:10:32Z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