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7" r:id="rId5"/>
  </p:sldMasterIdLst>
  <p:notesMasterIdLst>
    <p:notesMasterId r:id="rId16"/>
  </p:notesMasterIdLst>
  <p:sldIdLst>
    <p:sldId id="277" r:id="rId6"/>
    <p:sldId id="301" r:id="rId7"/>
    <p:sldId id="302" r:id="rId8"/>
    <p:sldId id="299" r:id="rId9"/>
    <p:sldId id="307" r:id="rId10"/>
    <p:sldId id="306" r:id="rId11"/>
    <p:sldId id="296" r:id="rId12"/>
    <p:sldId id="308" r:id="rId13"/>
    <p:sldId id="257" r:id="rId14"/>
    <p:sldId id="298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7" autoAdjust="0"/>
    <p:restoredTop sz="95687" autoAdjust="0"/>
  </p:normalViewPr>
  <p:slideViewPr>
    <p:cSldViewPr>
      <p:cViewPr varScale="1">
        <p:scale>
          <a:sx n="144" d="100"/>
          <a:sy n="144" d="100"/>
        </p:scale>
        <p:origin x="232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1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6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3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1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7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6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改变点的颜色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13873" y="151650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添加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uniform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变量，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设置到颜色上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3B3F93A7-024E-410E-BE5C-B52143A5C380}"/>
              </a:ext>
            </a:extLst>
          </p:cNvPr>
          <p:cNvSpPr/>
          <p:nvPr/>
        </p:nvSpPr>
        <p:spPr>
          <a:xfrm>
            <a:off x="2464515" y="358744"/>
            <a:ext cx="421461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使用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uniform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85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">
            <a:extLst>
              <a:ext uri="{FF2B5EF4-FFF2-40B4-BE49-F238E27FC236}">
                <a16:creationId xmlns:a16="http://schemas.microsoft.com/office/drawing/2014/main" xmlns="" id="{3B3F93A7-024E-410E-BE5C-B52143A5C380}"/>
              </a:ext>
            </a:extLst>
          </p:cNvPr>
          <p:cNvSpPr/>
          <p:nvPr/>
        </p:nvSpPr>
        <p:spPr>
          <a:xfrm>
            <a:off x="1695076" y="358744"/>
            <a:ext cx="575349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获取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uniform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变量存储地址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12A098D-242A-4A00-828C-EB015459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0" y="2214558"/>
            <a:ext cx="7648248" cy="4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2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814002" y="2522114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program: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包含顶点和⽚元着⾊器的程序对象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813873" y="151650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此方法使用和⼊参与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gl.getAttribLocation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相同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3B3F93A7-024E-410E-BE5C-B52143A5C380}"/>
              </a:ext>
            </a:extLst>
          </p:cNvPr>
          <p:cNvSpPr/>
          <p:nvPr/>
        </p:nvSpPr>
        <p:spPr>
          <a:xfrm>
            <a:off x="463168" y="358744"/>
            <a:ext cx="82173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gl.getUniformLocation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(program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name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AA0707B-2B9E-40E8-A01B-25D12CFD20A6}"/>
              </a:ext>
            </a:extLst>
          </p:cNvPr>
          <p:cNvSpPr txBox="1"/>
          <p:nvPr/>
        </p:nvSpPr>
        <p:spPr>
          <a:xfrm>
            <a:off x="1259540" y="3529055"/>
            <a:ext cx="388228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name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uniform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变量的名称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">
            <a:extLst>
              <a:ext uri="{FF2B5EF4-FFF2-40B4-BE49-F238E27FC236}">
                <a16:creationId xmlns:a16="http://schemas.microsoft.com/office/drawing/2014/main" xmlns="" id="{3B3F93A7-024E-410E-BE5C-B52143A5C380}"/>
              </a:ext>
            </a:extLst>
          </p:cNvPr>
          <p:cNvSpPr/>
          <p:nvPr/>
        </p:nvSpPr>
        <p:spPr>
          <a:xfrm>
            <a:off x="2329064" y="358744"/>
            <a:ext cx="448552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1.3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给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uniform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变量赋值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25" y="2211700"/>
            <a:ext cx="7620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814002" y="2522114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v0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：第⼀个分量的值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813873" y="1515839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ocation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：指定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uniform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的存储地址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3B3F93A7-024E-410E-BE5C-B52143A5C380}"/>
              </a:ext>
            </a:extLst>
          </p:cNvPr>
          <p:cNvSpPr/>
          <p:nvPr/>
        </p:nvSpPr>
        <p:spPr>
          <a:xfrm>
            <a:off x="785372" y="358744"/>
            <a:ext cx="75729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gl.uniform4f(location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, v0, v1, v2, v3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AA0707B-2B9E-40E8-A01B-25D12CFD20A6}"/>
              </a:ext>
            </a:extLst>
          </p:cNvPr>
          <p:cNvSpPr txBox="1"/>
          <p:nvPr/>
        </p:nvSpPr>
        <p:spPr>
          <a:xfrm>
            <a:off x="1259540" y="3529055"/>
            <a:ext cx="286809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v2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：第三个分量的值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F9D27986-9F78-4B14-8E77-8BEBAB29BE1A}"/>
              </a:ext>
            </a:extLst>
          </p:cNvPr>
          <p:cNvSpPr/>
          <p:nvPr/>
        </p:nvSpPr>
        <p:spPr>
          <a:xfrm>
            <a:off x="4572000" y="2548177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v1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：第二个分量的值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07003E7-303A-439B-B430-60684A09481B}"/>
              </a:ext>
            </a:extLst>
          </p:cNvPr>
          <p:cNvSpPr txBox="1"/>
          <p:nvPr/>
        </p:nvSpPr>
        <p:spPr>
          <a:xfrm>
            <a:off x="5017538" y="3555118"/>
            <a:ext cx="286809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v3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：第四个分量的值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20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13873" y="151650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设置精度：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xmlns="" id="{3B3F93A7-024E-410E-BE5C-B52143A5C380}"/>
              </a:ext>
            </a:extLst>
          </p:cNvPr>
          <p:cNvSpPr/>
          <p:nvPr/>
        </p:nvSpPr>
        <p:spPr>
          <a:xfrm>
            <a:off x="3360595" y="358744"/>
            <a:ext cx="24224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1.4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精度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1E5AF86-4108-4D9B-818D-D95C8F2F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40" y="2434881"/>
            <a:ext cx="3528490" cy="5745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AA0707B-2B9E-40E8-A01B-25D12CFD20A6}"/>
              </a:ext>
            </a:extLst>
          </p:cNvPr>
          <p:cNvSpPr txBox="1"/>
          <p:nvPr/>
        </p:nvSpPr>
        <p:spPr>
          <a:xfrm>
            <a:off x="1259540" y="3529055"/>
            <a:ext cx="409439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⾼精度：</a:t>
            </a:r>
            <a:r>
              <a:rPr lang="en-US" altLang="zh-CN" sz="2000" kern="100" dirty="0" err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highp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低精度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en-US" altLang="zh-CN" sz="2000" kern="100" dirty="0" err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lowp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139104" y="358744"/>
            <a:ext cx="486543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uniform4f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()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同族函数介绍</a:t>
            </a:r>
          </a:p>
        </p:txBody>
      </p:sp>
      <p:sp>
        <p:nvSpPr>
          <p:cNvPr id="6" name="圆角矩形"/>
          <p:cNvSpPr/>
          <p:nvPr/>
        </p:nvSpPr>
        <p:spPr>
          <a:xfrm>
            <a:off x="251400" y="1059540"/>
            <a:ext cx="5472759" cy="3816530"/>
          </a:xfrm>
          <a:prstGeom prst="roundRect">
            <a:avLst>
              <a:gd name="adj" fmla="val 5913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420" y="1259605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gl.uniform1f(location, v0)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2226" y="2173871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gl.uniform2f(location, v0, v1)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0076" y="3092910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gl.uniform3f(location, v0, v1, v2)</a:t>
            </a:r>
          </a:p>
        </p:txBody>
      </p:sp>
      <p:sp>
        <p:nvSpPr>
          <p:cNvPr id="17" name="Rounded Rectangle 15">
            <a:extLst>
              <a:ext uri="{FF2B5EF4-FFF2-40B4-BE49-F238E27FC236}">
                <a16:creationId xmlns="" xmlns:a16="http://schemas.microsoft.com/office/drawing/2014/main" id="{2DB2BBFE-56F1-4ED1-BB99-D484592E5A47}"/>
              </a:ext>
            </a:extLst>
          </p:cNvPr>
          <p:cNvSpPr/>
          <p:nvPr/>
        </p:nvSpPr>
        <p:spPr>
          <a:xfrm>
            <a:off x="440076" y="4011949"/>
            <a:ext cx="5059621" cy="66454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gl.uniform4f(location, v0, v1, v2, v3)</a:t>
            </a:r>
          </a:p>
        </p:txBody>
      </p:sp>
      <p:sp>
        <p:nvSpPr>
          <p:cNvPr id="21" name="圆角矩形">
            <a:extLst>
              <a:ext uri="{FF2B5EF4-FFF2-40B4-BE49-F238E27FC236}">
                <a16:creationId xmlns="" xmlns:a16="http://schemas.microsoft.com/office/drawing/2014/main" id="{384F4052-1083-4699-AA02-0EBFC6C43D26}"/>
              </a:ext>
            </a:extLst>
          </p:cNvPr>
          <p:cNvSpPr/>
          <p:nvPr/>
        </p:nvSpPr>
        <p:spPr>
          <a:xfrm>
            <a:off x="6049488" y="1347580"/>
            <a:ext cx="2741428" cy="1457452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 </a:t>
            </a: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uniform</a:t>
            </a: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变量的存储位置 </a:t>
            </a:r>
          </a:p>
        </p:txBody>
      </p:sp>
      <p:sp>
        <p:nvSpPr>
          <p:cNvPr id="22" name="圆角矩形">
            <a:extLst>
              <a:ext uri="{FF2B5EF4-FFF2-40B4-BE49-F238E27FC236}">
                <a16:creationId xmlns="" xmlns:a16="http://schemas.microsoft.com/office/drawing/2014/main" id="{D6A4DED8-0B7E-4A1E-BD78-740630438289}"/>
              </a:ext>
            </a:extLst>
          </p:cNvPr>
          <p:cNvSpPr/>
          <p:nvPr/>
        </p:nvSpPr>
        <p:spPr>
          <a:xfrm>
            <a:off x="6015733" y="3299456"/>
            <a:ext cx="2775183" cy="1457452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v0,v1,v2,v3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传入的四个分量的值</a:t>
            </a:r>
          </a:p>
        </p:txBody>
      </p:sp>
    </p:spTree>
    <p:extLst>
      <p:ext uri="{BB962C8B-B14F-4D97-AF65-F5344CB8AC3E}">
        <p14:creationId xmlns:p14="http://schemas.microsoft.com/office/powerpoint/2010/main" val="20932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5" grpId="0" bldLvl="0" animBg="1"/>
      <p:bldP spid="16" grpId="0" bldLvl="0" animBg="1"/>
      <p:bldP spid="17" grpId="0" bldLvl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"/>
          <p:cNvSpPr/>
          <p:nvPr/>
        </p:nvSpPr>
        <p:spPr>
          <a:xfrm>
            <a:off x="3225800" y="452120"/>
            <a:ext cx="2596515" cy="575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流程</a:t>
            </a:r>
            <a:endParaRPr lang="en-US" altLang="zh-CN" sz="3000" b="1" u="none" strike="noStrike" kern="0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90" y="915520"/>
            <a:ext cx="6482620" cy="3997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1653</TotalTime>
  <Words>187</Words>
  <Application>Microsoft Macintosh PowerPoint</Application>
  <PresentationFormat>全屏显示(16:9)</PresentationFormat>
  <Paragraphs>37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Calibri</vt:lpstr>
      <vt:lpstr>Meiryo</vt:lpstr>
      <vt:lpstr>Times New Roman</vt:lpstr>
      <vt:lpstr>Wingdings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114</cp:revision>
  <dcterms:created xsi:type="dcterms:W3CDTF">2016-04-25T01:54:00Z</dcterms:created>
  <dcterms:modified xsi:type="dcterms:W3CDTF">2022-09-18T17:11:26Z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