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277" r:id="rId5"/>
    <p:sldId id="318" r:id="rId6"/>
    <p:sldId id="288" r:id="rId7"/>
    <p:sldId id="336" r:id="rId8"/>
    <p:sldId id="297" r:id="rId9"/>
    <p:sldId id="337" r:id="rId10"/>
    <p:sldId id="338" r:id="rId11"/>
    <p:sldId id="339" r:id="rId12"/>
    <p:sldId id="329" r:id="rId13"/>
    <p:sldId id="340" r:id="rId14"/>
    <p:sldId id="298" r:id="rId15"/>
  </p:sldIdLst>
  <p:sldSz cx="9144000" cy="5143500" type="screen16x9"/>
  <p:notesSz cx="6858000" cy="9144000"/>
  <p:custDataLst>
    <p:tags r:id="rId17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74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3" autoAdjust="0"/>
    <p:restoredTop sz="96327" autoAdjust="0"/>
  </p:normalViewPr>
  <p:slideViewPr>
    <p:cSldViewPr>
      <p:cViewPr varScale="1">
        <p:scale>
          <a:sx n="141" d="100"/>
          <a:sy n="141" d="100"/>
        </p:scale>
        <p:origin x="200" y="664"/>
      </p:cViewPr>
      <p:guideLst>
        <p:guide orient="horz" pos="1574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b="1"/>
              <a:t>用户好评关注点：</a:t>
            </a:r>
            <a:endParaRPr lang="zh-CN" altLang="en-US"/>
          </a:p>
          <a:p>
            <a:r>
              <a:rPr lang="zh-CN" altLang="en-US"/>
              <a:t>内容充实</a:t>
            </a:r>
          </a:p>
          <a:p>
            <a:r>
              <a:rPr lang="zh-CN" altLang="en-US"/>
              <a:t>含金量高</a:t>
            </a:r>
          </a:p>
          <a:p>
            <a:r>
              <a:rPr lang="zh-CN" altLang="en-US"/>
              <a:t>条理清晰</a:t>
            </a:r>
          </a:p>
          <a:p>
            <a:r>
              <a:rPr lang="zh-CN" altLang="en-US">
                <a:sym typeface="+mn-ea"/>
              </a:rPr>
              <a:t>互动性强</a:t>
            </a:r>
            <a:endParaRPr lang="zh-CN" altLang="en-US"/>
          </a:p>
          <a:p>
            <a:r>
              <a:rPr lang="zh-CN" altLang="en-US"/>
              <a:t>通俗易懂，非常接地气</a:t>
            </a:r>
          </a:p>
          <a:p>
            <a:r>
              <a:rPr lang="zh-CN" altLang="en-US"/>
              <a:t>高大上，能开阔眼界</a:t>
            </a:r>
          </a:p>
          <a:p>
            <a:r>
              <a:rPr lang="zh-CN" altLang="en-US"/>
              <a:t>每节内容都有脉络感</a:t>
            </a:r>
          </a:p>
          <a:p>
            <a:r>
              <a:rPr lang="zh-CN" altLang="en-US"/>
              <a:t>每章内容都连贯性强</a:t>
            </a:r>
          </a:p>
          <a:p>
            <a:r>
              <a:rPr lang="zh-CN" altLang="en-US"/>
              <a:t>细节讲解到位</a:t>
            </a:r>
          </a:p>
          <a:p>
            <a:r>
              <a:rPr lang="zh-CN" altLang="en-US"/>
              <a:t>讲解贴近实际</a:t>
            </a:r>
          </a:p>
          <a:p>
            <a:r>
              <a:rPr lang="zh-CN" altLang="en-US"/>
              <a:t>问题解答及时</a:t>
            </a:r>
          </a:p>
          <a:p>
            <a:r>
              <a:rPr lang="zh-CN" altLang="en-US"/>
              <a:t>教辅资料详尽细致</a:t>
            </a:r>
          </a:p>
          <a:p>
            <a:r>
              <a:rPr lang="zh-CN" altLang="en-US"/>
              <a:t>有理论有实操</a:t>
            </a:r>
          </a:p>
          <a:p>
            <a:r>
              <a:rPr lang="zh-CN" altLang="en-US"/>
              <a:t>让我少走了很多弯路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7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正射投影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10" y="1059815"/>
            <a:ext cx="4512310" cy="4051300"/>
          </a:xfrm>
          <a:prstGeom prst="rect">
            <a:avLst/>
          </a:prstGeom>
        </p:spPr>
      </p:pic>
      <p:sp>
        <p:nvSpPr>
          <p:cNvPr id="6" name="矩形"/>
          <p:cNvSpPr/>
          <p:nvPr/>
        </p:nvSpPr>
        <p:spPr>
          <a:xfrm>
            <a:off x="467360" y="1419860"/>
            <a:ext cx="3520440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2.4 得到正射投影矩阵</a:t>
            </a:r>
          </a:p>
        </p:txBody>
      </p:sp>
      <p:sp>
        <p:nvSpPr>
          <p:cNvPr id="39" name="圆角矩形"/>
          <p:cNvSpPr/>
          <p:nvPr/>
        </p:nvSpPr>
        <p:spPr>
          <a:xfrm>
            <a:off x="899795" y="2499995"/>
            <a:ext cx="2491105" cy="1884045"/>
          </a:xfrm>
          <a:prstGeom prst="roundRect">
            <a:avLst>
              <a:gd name="adj" fmla="val 7957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由以上可得到正射投影的投影矩阵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ym typeface="+mn-ea"/>
              </a:rPr>
              <a:t>（也可以通过先转换原点坐标，然后平移得到矩阵）</a:t>
            </a:r>
            <a:endParaRPr lang="zh-CN" altLang="en-US" sz="20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正射投影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70" y="1419590"/>
            <a:ext cx="489585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正射投影</a:t>
            </a:r>
            <a:endParaRPr lang="en-US" altLang="zh-CN"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059815"/>
            <a:ext cx="3853180" cy="3789680"/>
          </a:xfrm>
          <a:prstGeom prst="rect">
            <a:avLst/>
          </a:prstGeom>
        </p:spPr>
      </p:pic>
      <p:sp>
        <p:nvSpPr>
          <p:cNvPr id="4" name="圆角矩形">
            <a:extLst>
              <a:ext uri="{FF2B5EF4-FFF2-40B4-BE49-F238E27FC236}">
                <a16:creationId xmlns:a16="http://schemas.microsoft.com/office/drawing/2014/main" id="{21BD98BE-E4F4-22A9-E878-3C0AFD00170A}"/>
              </a:ext>
            </a:extLst>
          </p:cNvPr>
          <p:cNvSpPr/>
          <p:nvPr/>
        </p:nvSpPr>
        <p:spPr>
          <a:xfrm>
            <a:off x="5652135" y="1924050"/>
            <a:ext cx="2854960" cy="1855470"/>
          </a:xfrm>
          <a:prstGeom prst="roundRect">
            <a:avLst>
              <a:gd name="adj" fmla="val 1006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正射投影是所有的物体投影线都垂直于最终的绘图表面。</a:t>
            </a:r>
            <a:endParaRPr lang="en-US" altLang="zh-CN" sz="2000" b="1" u="none" strike="noStrike" kern="1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489555" y="39742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正射投影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460" y="987530"/>
            <a:ext cx="5205095" cy="4046220"/>
          </a:xfrm>
          <a:prstGeom prst="rect">
            <a:avLst/>
          </a:prstGeom>
        </p:spPr>
      </p:pic>
      <p:sp>
        <p:nvSpPr>
          <p:cNvPr id="2" name="圆角矩形">
            <a:extLst>
              <a:ext uri="{FF2B5EF4-FFF2-40B4-BE49-F238E27FC236}">
                <a16:creationId xmlns:a16="http://schemas.microsoft.com/office/drawing/2014/main" id="{11FED1C8-4CF8-CA2C-FF31-75E831E8F506}"/>
              </a:ext>
            </a:extLst>
          </p:cNvPr>
          <p:cNvSpPr/>
          <p:nvPr/>
        </p:nvSpPr>
        <p:spPr>
          <a:xfrm>
            <a:off x="5796170" y="1635620"/>
            <a:ext cx="2929890" cy="2272030"/>
          </a:xfrm>
          <a:prstGeom prst="roundRect">
            <a:avLst>
              <a:gd name="adj" fmla="val 1006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正射投影就是把可视空间内的坐标映射到 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 [-1,1], y [-1,1], z [-1,1]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的区间内。</a:t>
            </a:r>
            <a:endParaRPr lang="en-US" altLang="zh-CN" sz="2000" b="1" u="none" strike="noStrike" kern="1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C6B476-0865-BAF5-07AB-63EBB109F158}"/>
              </a:ext>
            </a:extLst>
          </p:cNvPr>
          <p:cNvGrpSpPr/>
          <p:nvPr/>
        </p:nvGrpSpPr>
        <p:grpSpPr>
          <a:xfrm>
            <a:off x="395605" y="1203960"/>
            <a:ext cx="8424984" cy="3789680"/>
            <a:chOff x="395605" y="1203960"/>
            <a:chExt cx="8424984" cy="3789680"/>
          </a:xfrm>
        </p:grpSpPr>
        <p:sp>
          <p:nvSpPr>
            <p:cNvPr id="162" name="矩形"/>
            <p:cNvSpPr/>
            <p:nvPr/>
          </p:nvSpPr>
          <p:spPr>
            <a:xfrm>
              <a:off x="4643754" y="2644140"/>
              <a:ext cx="4176835" cy="43168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752475" indent="-34290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zh-CN" altLang="en-US" sz="2000" kern="1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假设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zh-CN" altLang="en-US" sz="2000" kern="1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以点 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 </a:t>
              </a:r>
              <a:r>
                <a:rPr lang="zh-CN" altLang="en-US" sz="2000" kern="1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做坐标转换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1EB200A-AB15-0AFE-1335-4BC7C4C5B02F}"/>
                </a:ext>
              </a:extLst>
            </p:cNvPr>
            <p:cNvGrpSpPr/>
            <p:nvPr/>
          </p:nvGrpSpPr>
          <p:grpSpPr>
            <a:xfrm>
              <a:off x="395605" y="1203960"/>
              <a:ext cx="3853180" cy="3789680"/>
              <a:chOff x="395605" y="1203960"/>
              <a:chExt cx="3853180" cy="378968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605" y="1203960"/>
                <a:ext cx="3853180" cy="3789680"/>
              </a:xfrm>
              <a:prstGeom prst="rect">
                <a:avLst/>
              </a:prstGeom>
            </p:spPr>
          </p:pic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1C091A1B-F3CE-426E-0645-1EA57AD40600}"/>
                  </a:ext>
                </a:extLst>
              </p:cNvPr>
              <p:cNvSpPr/>
              <p:nvPr/>
            </p:nvSpPr>
            <p:spPr>
              <a:xfrm>
                <a:off x="2771750" y="3147830"/>
                <a:ext cx="72010" cy="720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C458CCF0-5671-16AF-1328-48366470891B}"/>
                  </a:ext>
                </a:extLst>
              </p:cNvPr>
              <p:cNvSpPr/>
              <p:nvPr/>
            </p:nvSpPr>
            <p:spPr>
              <a:xfrm>
                <a:off x="1835620" y="3219840"/>
                <a:ext cx="72010" cy="720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3FBC0E-FA83-0135-8F1C-9C2849D8E6A1}"/>
                  </a:ext>
                </a:extLst>
              </p:cNvPr>
              <p:cNvSpPr txBox="1"/>
              <p:nvPr/>
            </p:nvSpPr>
            <p:spPr>
              <a:xfrm>
                <a:off x="2833661" y="2217749"/>
                <a:ext cx="90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A(</a:t>
                </a:r>
                <a:r>
                  <a:rPr kumimoji="1" lang="en-US" altLang="zh-CN" dirty="0" err="1"/>
                  <a:t>x,y,z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213325-2642-DEF9-E726-628F0D3C9269}"/>
                  </a:ext>
                </a:extLst>
              </p:cNvPr>
              <p:cNvSpPr txBox="1"/>
              <p:nvPr/>
            </p:nvSpPr>
            <p:spPr>
              <a:xfrm>
                <a:off x="1609816" y="2886513"/>
                <a:ext cx="10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A(</a:t>
                </a:r>
                <a:r>
                  <a:rPr kumimoji="1" lang="en-US" altLang="zh-CN" dirty="0" err="1"/>
                  <a:t>x’,y’,z</a:t>
                </a:r>
                <a:r>
                  <a:rPr kumimoji="1" lang="en-US" altLang="zh-CN" dirty="0"/>
                  <a:t>’)</a:t>
                </a:r>
                <a:endParaRPr kumimoji="1" lang="zh-CN" altLang="en-US" dirty="0"/>
              </a:p>
            </p:txBody>
          </p:sp>
          <p:cxnSp>
            <p:nvCxnSpPr>
              <p:cNvPr id="8" name="直线箭头连接符 7">
                <a:extLst>
                  <a:ext uri="{FF2B5EF4-FFF2-40B4-BE49-F238E27FC236}">
                    <a16:creationId xmlns:a16="http://schemas.microsoft.com/office/drawing/2014/main" id="{E0708EDA-43FA-77D9-D45C-3581143DF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3760" y="2587081"/>
                <a:ext cx="178939" cy="51171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467360" y="1419860"/>
            <a:ext cx="2676525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2.1 </a:t>
            </a:r>
            <a:r>
              <a:rPr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左右区间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10" y="1131570"/>
            <a:ext cx="4695825" cy="3971290"/>
          </a:xfrm>
          <a:prstGeom prst="rect">
            <a:avLst/>
          </a:prstGeom>
        </p:spPr>
      </p:pic>
      <p:sp>
        <p:nvSpPr>
          <p:cNvPr id="39" name="圆角矩形"/>
          <p:cNvSpPr/>
          <p:nvPr/>
        </p:nvSpPr>
        <p:spPr>
          <a:xfrm>
            <a:off x="604520" y="2427605"/>
            <a:ext cx="2401570" cy="1652905"/>
          </a:xfrm>
          <a:prstGeom prst="roundRect">
            <a:avLst>
              <a:gd name="adj" fmla="val 1006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注意：使用 l 代替 left， 使用 r 代替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467360" y="1419860"/>
            <a:ext cx="2676525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2.2 上下区间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85" y="2427605"/>
            <a:ext cx="519303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467360" y="1419860"/>
            <a:ext cx="2676525" cy="431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2.3 远近区间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35" y="2571750"/>
            <a:ext cx="5688330" cy="1428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1F629FE-1AFC-2959-B089-6D8FE9951887}"/>
              </a:ext>
            </a:extLst>
          </p:cNvPr>
          <p:cNvGrpSpPr/>
          <p:nvPr/>
        </p:nvGrpSpPr>
        <p:grpSpPr>
          <a:xfrm>
            <a:off x="30640" y="1473795"/>
            <a:ext cx="8717939" cy="3344378"/>
            <a:chOff x="30640" y="1473795"/>
            <a:chExt cx="8717939" cy="3344378"/>
          </a:xfrm>
        </p:grpSpPr>
        <p:sp>
          <p:nvSpPr>
            <p:cNvPr id="91" name="矩形"/>
            <p:cNvSpPr/>
            <p:nvPr/>
          </p:nvSpPr>
          <p:spPr>
            <a:xfrm>
              <a:off x="5004060" y="1473795"/>
              <a:ext cx="3672085" cy="549906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609600" indent="-342900" algn="just"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ax + by + </a:t>
              </a:r>
              <a:r>
                <a:rPr lang="en-US" altLang="zh-CN" sz="2000" kern="100" dirty="0" err="1">
                  <a:latin typeface="微软雅黑" panose="020B0503020204020204" charset="-122"/>
                  <a:ea typeface="微软雅黑" panose="020B0503020204020204" charset="-122"/>
                </a:rPr>
                <a:t>cz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 + d = x'</a:t>
              </a:r>
            </a:p>
          </p:txBody>
        </p:sp>
        <p:sp>
          <p:nvSpPr>
            <p:cNvPr id="92" name="矩形"/>
            <p:cNvSpPr/>
            <p:nvPr/>
          </p:nvSpPr>
          <p:spPr>
            <a:xfrm>
              <a:off x="5003635" y="3314089"/>
              <a:ext cx="3672510" cy="50799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609600" indent="-342900" algn="just"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en-US" altLang="zh-CN" sz="2000" u="none" strike="noStrike" kern="100" cap="none" spc="0" baseline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 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ix + </a:t>
              </a:r>
              <a:r>
                <a:rPr lang="en-US" altLang="zh-CN" sz="2000" kern="100" dirty="0" err="1">
                  <a:latin typeface="微软雅黑" panose="020B0503020204020204" charset="-122"/>
                  <a:ea typeface="微软雅黑" panose="020B0503020204020204" charset="-122"/>
                </a:rPr>
                <a:t>jy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 + </a:t>
              </a:r>
              <a:r>
                <a:rPr lang="en-US" altLang="zh-CN" sz="2000" kern="100" dirty="0" err="1">
                  <a:latin typeface="微软雅黑" panose="020B0503020204020204" charset="-122"/>
                  <a:ea typeface="微软雅黑" panose="020B0503020204020204" charset="-122"/>
                </a:rPr>
                <a:t>kz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 + l = z'</a:t>
              </a:r>
            </a:p>
          </p:txBody>
        </p:sp>
        <p:sp>
          <p:nvSpPr>
            <p:cNvPr id="93" name="矩形"/>
            <p:cNvSpPr/>
            <p:nvPr/>
          </p:nvSpPr>
          <p:spPr>
            <a:xfrm>
              <a:off x="5003635" y="2393942"/>
              <a:ext cx="3672510" cy="50799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609600" indent="-342900" algn="just"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ex + </a:t>
              </a:r>
              <a:r>
                <a:rPr lang="en-US" altLang="zh-CN" sz="2000" kern="100" dirty="0" err="1">
                  <a:latin typeface="微软雅黑" panose="020B0503020204020204" charset="-122"/>
                  <a:ea typeface="微软雅黑" panose="020B0503020204020204" charset="-122"/>
                </a:rPr>
                <a:t>fy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 + </a:t>
              </a:r>
              <a:r>
                <a:rPr lang="en-US" altLang="zh-CN" sz="2000" kern="100" dirty="0" err="1">
                  <a:latin typeface="微软雅黑" panose="020B0503020204020204" charset="-122"/>
                  <a:ea typeface="微软雅黑" panose="020B0503020204020204" charset="-122"/>
                </a:rPr>
                <a:t>gz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 + h = y'</a:t>
              </a:r>
            </a:p>
          </p:txBody>
        </p:sp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EAB60F3A-1E51-44C3-9DE0-307504D8FA2A}"/>
                </a:ext>
              </a:extLst>
            </p:cNvPr>
            <p:cNvSpPr/>
            <p:nvPr/>
          </p:nvSpPr>
          <p:spPr>
            <a:xfrm>
              <a:off x="5003634" y="4234235"/>
              <a:ext cx="3744945" cy="583938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609600" indent="-342900" algn="just">
                <a:buClr>
                  <a:srgbClr val="C00000"/>
                </a:buClr>
                <a:buFont typeface="Wingdings" panose="05000000000000000000" charset="0"/>
                <a:buChar char="u"/>
              </a:pP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mx + </a:t>
              </a:r>
              <a:r>
                <a:rPr lang="en-US" altLang="zh-CN" sz="2000" kern="100" dirty="0" err="1">
                  <a:latin typeface="微软雅黑" panose="020B0503020204020204" charset="-122"/>
                  <a:ea typeface="微软雅黑" panose="020B0503020204020204" charset="-122"/>
                </a:rPr>
                <a:t>ny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</a:rPr>
                <a:t> + oz + p = w'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4100C1B-F78A-4A38-BC5F-ACA3E792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0" y="1939888"/>
              <a:ext cx="5087561" cy="1924106"/>
            </a:xfrm>
            <a:prstGeom prst="rect">
              <a:avLst/>
            </a:prstGeom>
          </p:spPr>
        </p:pic>
      </p:grpSp>
      <p:sp>
        <p:nvSpPr>
          <p:cNvPr id="3" name="矩形">
            <a:extLst>
              <a:ext uri="{FF2B5EF4-FFF2-40B4-BE49-F238E27FC236}">
                <a16:creationId xmlns:a16="http://schemas.microsoft.com/office/drawing/2014/main" id="{E891EE84-23CF-1E0B-0729-2AA958A8BDE0}"/>
              </a:ext>
            </a:extLst>
          </p:cNvPr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</p:spTree>
    <p:extLst>
      <p:ext uri="{BB962C8B-B14F-4D97-AF65-F5344CB8AC3E}">
        <p14:creationId xmlns:p14="http://schemas.microsoft.com/office/powerpoint/2010/main" val="20937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49</TotalTime>
  <Words>514</Words>
  <Application>Microsoft Macintosh PowerPoint</Application>
  <PresentationFormat>全屏显示(16:9)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104</cp:revision>
  <dcterms:created xsi:type="dcterms:W3CDTF">2016-04-25T01:54:00Z</dcterms:created>
  <dcterms:modified xsi:type="dcterms:W3CDTF">2022-09-29T06:16:45Z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59187E290D464CAEA4E9AE899398A5B5</vt:lpwstr>
  </property>
</Properties>
</file>