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3"/>
  </p:notesMasterIdLst>
  <p:sldIdLst>
    <p:sldId id="277" r:id="rId5"/>
    <p:sldId id="300" r:id="rId6"/>
    <p:sldId id="301" r:id="rId7"/>
    <p:sldId id="297" r:id="rId8"/>
    <p:sldId id="303" r:id="rId9"/>
    <p:sldId id="304" r:id="rId10"/>
    <p:sldId id="312" r:id="rId11"/>
    <p:sldId id="314" r:id="rId12"/>
    <p:sldId id="315" r:id="rId13"/>
    <p:sldId id="316" r:id="rId14"/>
    <p:sldId id="317" r:id="rId15"/>
    <p:sldId id="318" r:id="rId16"/>
    <p:sldId id="324" r:id="rId17"/>
    <p:sldId id="320" r:id="rId18"/>
    <p:sldId id="319" r:id="rId19"/>
    <p:sldId id="323" r:id="rId20"/>
    <p:sldId id="288" r:id="rId21"/>
    <p:sldId id="298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2692909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1587674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1154124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417982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2820444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300495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用户好评关注点：</a:t>
            </a:r>
            <a:endParaRPr lang="zh-CN" altLang="en-US" dirty="0"/>
          </a:p>
          <a:p>
            <a:r>
              <a:rPr lang="zh-CN" altLang="en-US" dirty="0"/>
              <a:t>内容充实</a:t>
            </a:r>
          </a:p>
          <a:p>
            <a:r>
              <a:rPr lang="zh-CN" altLang="en-US" dirty="0"/>
              <a:t>含金量高</a:t>
            </a:r>
          </a:p>
          <a:p>
            <a:r>
              <a:rPr lang="zh-CN" altLang="en-US" dirty="0"/>
              <a:t>条理清晰</a:t>
            </a:r>
          </a:p>
          <a:p>
            <a:r>
              <a:rPr lang="zh-CN" altLang="en-US" dirty="0">
                <a:sym typeface="+mn-ea"/>
              </a:rPr>
              <a:t>互动性强</a:t>
            </a:r>
            <a:endParaRPr lang="zh-CN" altLang="en-US" dirty="0"/>
          </a:p>
          <a:p>
            <a:r>
              <a:rPr lang="zh-CN" altLang="en-US" dirty="0"/>
              <a:t>通俗易懂，非常接地气</a:t>
            </a:r>
          </a:p>
          <a:p>
            <a:r>
              <a:rPr lang="zh-CN" altLang="en-US" dirty="0"/>
              <a:t>高大上，能开阔眼界</a:t>
            </a:r>
          </a:p>
          <a:p>
            <a:r>
              <a:rPr lang="zh-CN" altLang="en-US" dirty="0"/>
              <a:t>每节内容都有脉络感</a:t>
            </a:r>
          </a:p>
          <a:p>
            <a:r>
              <a:rPr lang="zh-CN" altLang="en-US" dirty="0"/>
              <a:t>每章内容都连贯性强</a:t>
            </a:r>
          </a:p>
          <a:p>
            <a:r>
              <a:rPr lang="zh-CN" altLang="en-US" dirty="0"/>
              <a:t>细节讲解到位</a:t>
            </a:r>
          </a:p>
          <a:p>
            <a:r>
              <a:rPr lang="zh-CN" altLang="en-US" dirty="0"/>
              <a:t>讲解贴近实际</a:t>
            </a:r>
          </a:p>
          <a:p>
            <a:r>
              <a:rPr lang="zh-CN" altLang="en-US" dirty="0"/>
              <a:t>问题解答及时</a:t>
            </a:r>
          </a:p>
          <a:p>
            <a:r>
              <a:rPr lang="zh-CN" altLang="en-US" dirty="0"/>
              <a:t>教辅资料详尽细致</a:t>
            </a:r>
          </a:p>
          <a:p>
            <a:r>
              <a:rPr lang="zh-CN" altLang="en-US" dirty="0"/>
              <a:t>有理论有实操</a:t>
            </a:r>
          </a:p>
          <a:p>
            <a:r>
              <a:rPr lang="zh-CN" altLang="en-US" dirty="0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3068347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0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01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274493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用户好评关注点：</a:t>
            </a:r>
            <a:endParaRPr lang="zh-CN" altLang="en-US" dirty="0"/>
          </a:p>
          <a:p>
            <a:r>
              <a:rPr lang="zh-CN" altLang="en-US" dirty="0"/>
              <a:t>内容充实</a:t>
            </a:r>
          </a:p>
          <a:p>
            <a:r>
              <a:rPr lang="zh-CN" altLang="en-US" dirty="0"/>
              <a:t>含金量高</a:t>
            </a:r>
          </a:p>
          <a:p>
            <a:r>
              <a:rPr lang="zh-CN" altLang="en-US" dirty="0"/>
              <a:t>条理清晰</a:t>
            </a:r>
          </a:p>
          <a:p>
            <a:r>
              <a:rPr lang="zh-CN" altLang="en-US" dirty="0">
                <a:sym typeface="+mn-ea"/>
              </a:rPr>
              <a:t>互动性强</a:t>
            </a:r>
            <a:endParaRPr lang="zh-CN" altLang="en-US" dirty="0"/>
          </a:p>
          <a:p>
            <a:r>
              <a:rPr lang="zh-CN" altLang="en-US" dirty="0"/>
              <a:t>通俗易懂，非常接地气</a:t>
            </a:r>
          </a:p>
          <a:p>
            <a:r>
              <a:rPr lang="zh-CN" altLang="en-US" dirty="0"/>
              <a:t>高大上，能开阔眼界</a:t>
            </a:r>
          </a:p>
          <a:p>
            <a:r>
              <a:rPr lang="zh-CN" altLang="en-US" dirty="0"/>
              <a:t>每节内容都有脉络感</a:t>
            </a:r>
          </a:p>
          <a:p>
            <a:r>
              <a:rPr lang="zh-CN" altLang="en-US" dirty="0"/>
              <a:t>每章内容都连贯性强</a:t>
            </a:r>
          </a:p>
          <a:p>
            <a:r>
              <a:rPr lang="zh-CN" altLang="en-US" dirty="0"/>
              <a:t>细节讲解到位</a:t>
            </a:r>
          </a:p>
          <a:p>
            <a:r>
              <a:rPr lang="zh-CN" altLang="en-US" dirty="0"/>
              <a:t>讲解贴近实际</a:t>
            </a:r>
          </a:p>
          <a:p>
            <a:r>
              <a:rPr lang="zh-CN" altLang="en-US" dirty="0"/>
              <a:t>问题解答及时</a:t>
            </a:r>
          </a:p>
          <a:p>
            <a:r>
              <a:rPr lang="zh-CN" altLang="en-US" dirty="0"/>
              <a:t>教辅资料详尽细致</a:t>
            </a:r>
          </a:p>
          <a:p>
            <a:r>
              <a:rPr lang="zh-CN" altLang="en-US" dirty="0"/>
              <a:t>有理论有实操</a:t>
            </a:r>
          </a:p>
          <a:p>
            <a:r>
              <a:rPr lang="zh-CN" altLang="en-US" dirty="0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302226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209186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191554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378920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13475" y="1705028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给图形添加背景图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518495" y="405676"/>
            <a:ext cx="8041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1.7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gl.texParamteri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(type,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pname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param)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矩形"/>
          <p:cNvSpPr/>
          <p:nvPr/>
        </p:nvSpPr>
        <p:spPr>
          <a:xfrm>
            <a:off x="835874" y="1477258"/>
            <a:ext cx="82296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</a:t>
            </a: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id="{18DE7FF9-CA15-4D3D-AA38-1D2A343B006C}"/>
              </a:ext>
            </a:extLst>
          </p:cNvPr>
          <p:cNvSpPr/>
          <p:nvPr/>
        </p:nvSpPr>
        <p:spPr>
          <a:xfrm>
            <a:off x="4490035" y="2172410"/>
            <a:ext cx="4248590" cy="2547152"/>
          </a:xfrm>
          <a:prstGeom prst="roundRect">
            <a:avLst>
              <a:gd name="adj" fmla="val 1185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8B2488A-1034-4658-AE73-FA0B1FDD8971}"/>
              </a:ext>
            </a:extLst>
          </p:cNvPr>
          <p:cNvSpPr/>
          <p:nvPr/>
        </p:nvSpPr>
        <p:spPr>
          <a:xfrm>
            <a:off x="4594516" y="2443649"/>
            <a:ext cx="4069072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gl.REPEAT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平铺重复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04884DE8-0157-4309-8BFF-FA78234118C6}"/>
              </a:ext>
            </a:extLst>
          </p:cNvPr>
          <p:cNvSpPr/>
          <p:nvPr/>
        </p:nvSpPr>
        <p:spPr>
          <a:xfrm>
            <a:off x="179390" y="2443649"/>
            <a:ext cx="3600500" cy="2005402"/>
          </a:xfrm>
          <a:prstGeom prst="roundRect">
            <a:avLst>
              <a:gd name="adj" fmla="val 950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赋值给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gl.TEXTURE_WRAP_S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gl.TEXTURE_WRAP_T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C0A26DBF-BA44-4D07-9404-B5E9E3BF4BFD}"/>
              </a:ext>
            </a:extLst>
          </p:cNvPr>
          <p:cNvSpPr/>
          <p:nvPr/>
        </p:nvSpPr>
        <p:spPr>
          <a:xfrm>
            <a:off x="4572000" y="3276139"/>
            <a:ext cx="4069072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gl.MIRRORED_REPEAT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镜像对称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线连接线">
            <a:extLst>
              <a:ext uri="{FF2B5EF4-FFF2-40B4-BE49-F238E27FC236}">
                <a16:creationId xmlns:a16="http://schemas.microsoft.com/office/drawing/2014/main" id="{F9045C70-5C14-4F50-AE92-33533212A5C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779890" y="3445986"/>
            <a:ext cx="710145" cy="364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D8B61C42-66EC-463A-84C6-AA6B44C09B7F}"/>
              </a:ext>
            </a:extLst>
          </p:cNvPr>
          <p:cNvSpPr/>
          <p:nvPr/>
        </p:nvSpPr>
        <p:spPr>
          <a:xfrm>
            <a:off x="4594516" y="4108629"/>
            <a:ext cx="4069072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gl.CLAMP_TO_EDGE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边缘延伸</a:t>
            </a:r>
          </a:p>
        </p:txBody>
      </p:sp>
    </p:spTree>
    <p:extLst>
      <p:ext uri="{BB962C8B-B14F-4D97-AF65-F5344CB8AC3E}">
        <p14:creationId xmlns:p14="http://schemas.microsoft.com/office/powerpoint/2010/main" val="18540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539439" y="267430"/>
            <a:ext cx="8229601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1.8 gl.texImage2D(type, level,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internalformat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format,dataType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image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E6600-F696-4145-B952-6206ED3D060D}"/>
              </a:ext>
            </a:extLst>
          </p:cNvPr>
          <p:cNvSpPr txBox="1"/>
          <p:nvPr/>
        </p:nvSpPr>
        <p:spPr>
          <a:xfrm>
            <a:off x="1259540" y="3688103"/>
            <a:ext cx="208903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level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87D7D5-9AFB-494A-9975-9324F26F447A}"/>
              </a:ext>
            </a:extLst>
          </p:cNvPr>
          <p:cNvSpPr txBox="1"/>
          <p:nvPr/>
        </p:nvSpPr>
        <p:spPr>
          <a:xfrm>
            <a:off x="1259540" y="2499740"/>
            <a:ext cx="166103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同上</a:t>
            </a:r>
          </a:p>
        </p:txBody>
      </p:sp>
    </p:spTree>
    <p:extLst>
      <p:ext uri="{BB962C8B-B14F-4D97-AF65-F5344CB8AC3E}">
        <p14:creationId xmlns:p14="http://schemas.microsoft.com/office/powerpoint/2010/main" val="31347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539439" y="267430"/>
            <a:ext cx="8229601" cy="139576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1.8 gl.texImage2D(type, level,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internalformat,format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dataType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image)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D563D408-5D0A-4173-9090-A3E135C7E749}"/>
              </a:ext>
            </a:extLst>
          </p:cNvPr>
          <p:cNvSpPr/>
          <p:nvPr/>
        </p:nvSpPr>
        <p:spPr>
          <a:xfrm>
            <a:off x="3923910" y="1809021"/>
            <a:ext cx="4392610" cy="3207942"/>
          </a:xfrm>
          <a:prstGeom prst="roundRect">
            <a:avLst>
              <a:gd name="adj" fmla="val 5979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8BFAD95-A740-4A29-A999-8267AF234ED4}"/>
              </a:ext>
            </a:extLst>
          </p:cNvPr>
          <p:cNvSpPr/>
          <p:nvPr/>
        </p:nvSpPr>
        <p:spPr>
          <a:xfrm>
            <a:off x="3995920" y="1923660"/>
            <a:ext cx="4104570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gl.RGB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">
            <a:extLst>
              <a:ext uri="{FF2B5EF4-FFF2-40B4-BE49-F238E27FC236}">
                <a16:creationId xmlns:a16="http://schemas.microsoft.com/office/drawing/2014/main" id="{7CF26C73-0376-4ED2-A2CA-9709758BE917}"/>
              </a:ext>
            </a:extLst>
          </p:cNvPr>
          <p:cNvSpPr/>
          <p:nvPr/>
        </p:nvSpPr>
        <p:spPr>
          <a:xfrm>
            <a:off x="683460" y="2845720"/>
            <a:ext cx="2304320" cy="1134543"/>
          </a:xfrm>
          <a:prstGeom prst="roundRect">
            <a:avLst>
              <a:gd name="adj" fmla="val 22300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internalformat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图像的内部格式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F19E1B6F-0218-42E0-84F9-61549CEB4544}"/>
              </a:ext>
            </a:extLst>
          </p:cNvPr>
          <p:cNvSpPr/>
          <p:nvPr/>
        </p:nvSpPr>
        <p:spPr>
          <a:xfrm>
            <a:off x="3995920" y="2548611"/>
            <a:ext cx="4104570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gl.RGBA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914EECCF-2EEF-4617-8437-2EE2CA340B9A}"/>
              </a:ext>
            </a:extLst>
          </p:cNvPr>
          <p:cNvSpPr/>
          <p:nvPr/>
        </p:nvSpPr>
        <p:spPr>
          <a:xfrm>
            <a:off x="3995920" y="3173562"/>
            <a:ext cx="4104570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gl.ALPHA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线连接线">
            <a:extLst>
              <a:ext uri="{FF2B5EF4-FFF2-40B4-BE49-F238E27FC236}">
                <a16:creationId xmlns:a16="http://schemas.microsoft.com/office/drawing/2014/main" id="{EEA0484F-02F8-40CE-B743-0C1AC29DCAC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987780" y="3412992"/>
            <a:ext cx="936130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D88AA5E9-28C2-43B1-AD28-1FC60341E600}"/>
              </a:ext>
            </a:extLst>
          </p:cNvPr>
          <p:cNvSpPr/>
          <p:nvPr/>
        </p:nvSpPr>
        <p:spPr>
          <a:xfrm>
            <a:off x="4024200" y="3798512"/>
            <a:ext cx="4104570" cy="52149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gl.LUMINANCE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使用物体表面的 红绿蓝 分量的加权平均值来计算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85B147D6-C832-4CDD-9E07-7D0C47F24EC4}"/>
              </a:ext>
            </a:extLst>
          </p:cNvPr>
          <p:cNvSpPr/>
          <p:nvPr/>
        </p:nvSpPr>
        <p:spPr>
          <a:xfrm>
            <a:off x="4024200" y="4423463"/>
            <a:ext cx="4104570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gl.LUMINANCE_ALPHA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72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3" grpId="0" bldLvl="0" animBg="1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539439" y="267430"/>
            <a:ext cx="8229601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1.8 gl.texImage2D(type, level,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internalformat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format,dataType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image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87D7D5-9AFB-494A-9975-9324F26F447A}"/>
              </a:ext>
            </a:extLst>
          </p:cNvPr>
          <p:cNvSpPr txBox="1"/>
          <p:nvPr/>
        </p:nvSpPr>
        <p:spPr>
          <a:xfrm>
            <a:off x="1259540" y="2499740"/>
            <a:ext cx="667798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format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纹理的内部格式，必须和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internalformat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32973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539439" y="267430"/>
            <a:ext cx="8229601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1.8 gl.texImage2D(type, level,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internalformat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format,dataType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image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D20E8321-6312-486F-96E1-10D01B164710}"/>
              </a:ext>
            </a:extLst>
          </p:cNvPr>
          <p:cNvSpPr/>
          <p:nvPr/>
        </p:nvSpPr>
        <p:spPr>
          <a:xfrm>
            <a:off x="3995920" y="1812148"/>
            <a:ext cx="4536630" cy="3135932"/>
          </a:xfrm>
          <a:prstGeom prst="roundRect">
            <a:avLst>
              <a:gd name="adj" fmla="val 1185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F18B8CC0-7960-4CF6-B4CC-D0A30CB73F88}"/>
              </a:ext>
            </a:extLst>
          </p:cNvPr>
          <p:cNvSpPr/>
          <p:nvPr/>
        </p:nvSpPr>
        <p:spPr>
          <a:xfrm>
            <a:off x="4123217" y="2034625"/>
            <a:ext cx="4344941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gl.UNSIGNED_BYTE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">
            <a:extLst>
              <a:ext uri="{FF2B5EF4-FFF2-40B4-BE49-F238E27FC236}">
                <a16:creationId xmlns:a16="http://schemas.microsoft.com/office/drawing/2014/main" id="{59CEEED4-5418-4FD7-8939-5E83C0A67D9E}"/>
              </a:ext>
            </a:extLst>
          </p:cNvPr>
          <p:cNvSpPr/>
          <p:nvPr/>
        </p:nvSpPr>
        <p:spPr>
          <a:xfrm>
            <a:off x="504927" y="2876044"/>
            <a:ext cx="2813984" cy="1008140"/>
          </a:xfrm>
          <a:prstGeom prst="roundRect">
            <a:avLst>
              <a:gd name="adj" fmla="val 22300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dataType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纹理数据的数据类型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43A2E045-7679-43DE-9F92-8D44E62FCE33}"/>
              </a:ext>
            </a:extLst>
          </p:cNvPr>
          <p:cNvSpPr/>
          <p:nvPr/>
        </p:nvSpPr>
        <p:spPr>
          <a:xfrm>
            <a:off x="4123217" y="2761861"/>
            <a:ext cx="4344941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gl.UNSIGNED_SHORT_5_6_5</a:t>
            </a: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D839CC12-6291-429F-B57B-93ECFDA21EA9}"/>
              </a:ext>
            </a:extLst>
          </p:cNvPr>
          <p:cNvSpPr/>
          <p:nvPr/>
        </p:nvSpPr>
        <p:spPr>
          <a:xfrm>
            <a:off x="4123217" y="3489097"/>
            <a:ext cx="4344941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gl.UNSIGNED_SHORT_4_4_4_4 </a:t>
            </a:r>
          </a:p>
        </p:txBody>
      </p:sp>
      <p:cxnSp>
        <p:nvCxnSpPr>
          <p:cNvPr id="12" name="直线连接线">
            <a:extLst>
              <a:ext uri="{FF2B5EF4-FFF2-40B4-BE49-F238E27FC236}">
                <a16:creationId xmlns:a16="http://schemas.microsoft.com/office/drawing/2014/main" id="{23499A21-FD78-45FC-9CF5-83DAD525760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318911" y="3380114"/>
            <a:ext cx="677009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5CE5798C-B8E6-41E3-BF91-DFA16291CF11}"/>
              </a:ext>
            </a:extLst>
          </p:cNvPr>
          <p:cNvSpPr/>
          <p:nvPr/>
        </p:nvSpPr>
        <p:spPr>
          <a:xfrm>
            <a:off x="4123217" y="4216334"/>
            <a:ext cx="4344941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gl.UNSIGNED_SHORT_5_5_5_1 </a:t>
            </a:r>
          </a:p>
        </p:txBody>
      </p:sp>
    </p:spTree>
    <p:extLst>
      <p:ext uri="{BB962C8B-B14F-4D97-AF65-F5344CB8AC3E}">
        <p14:creationId xmlns:p14="http://schemas.microsoft.com/office/powerpoint/2010/main" val="38138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539439" y="267430"/>
            <a:ext cx="8229601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1.8 gl.texImage2D(type, level,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internalformat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format,dataType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image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E6600-F696-4145-B952-6206ED3D060D}"/>
              </a:ext>
            </a:extLst>
          </p:cNvPr>
          <p:cNvSpPr txBox="1"/>
          <p:nvPr/>
        </p:nvSpPr>
        <p:spPr>
          <a:xfrm>
            <a:off x="1259540" y="2371695"/>
            <a:ext cx="239200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image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图片对象</a:t>
            </a:r>
          </a:p>
        </p:txBody>
      </p:sp>
    </p:spTree>
    <p:extLst>
      <p:ext uri="{BB962C8B-B14F-4D97-AF65-F5344CB8AC3E}">
        <p14:creationId xmlns:p14="http://schemas.microsoft.com/office/powerpoint/2010/main" val="396450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539439" y="267430"/>
            <a:ext cx="8229601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1.11</a:t>
            </a:r>
            <a:r>
              <a:rPr lang="fr-FR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vec4 texture2D(sampler2D sampler, vec2 coord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E6600-F696-4145-B952-6206ED3D060D}"/>
              </a:ext>
            </a:extLst>
          </p:cNvPr>
          <p:cNvSpPr txBox="1"/>
          <p:nvPr/>
        </p:nvSpPr>
        <p:spPr>
          <a:xfrm>
            <a:off x="1259540" y="3400063"/>
            <a:ext cx="239200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coord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纹理坐标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87D7D5-9AFB-494A-9975-9324F26F447A}"/>
              </a:ext>
            </a:extLst>
          </p:cNvPr>
          <p:cNvSpPr txBox="1"/>
          <p:nvPr/>
        </p:nvSpPr>
        <p:spPr>
          <a:xfrm>
            <a:off x="1259540" y="2211700"/>
            <a:ext cx="319670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sampler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纹理单元编号 </a:t>
            </a:r>
          </a:p>
        </p:txBody>
      </p:sp>
    </p:spTree>
    <p:extLst>
      <p:ext uri="{BB962C8B-B14F-4D97-AF65-F5344CB8AC3E}">
        <p14:creationId xmlns:p14="http://schemas.microsoft.com/office/powerpoint/2010/main" val="127720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64345" y="431711"/>
            <a:ext cx="14157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流程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F66187-370C-4C40-90BB-3523D703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34" y="915520"/>
            <a:ext cx="5541131" cy="401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89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2943260" y="405676"/>
            <a:ext cx="31919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介绍纹理坐标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F01B9F06-9175-43E0-9608-D729E0F943F1}"/>
              </a:ext>
            </a:extLst>
          </p:cNvPr>
          <p:cNvSpPr/>
          <p:nvPr/>
        </p:nvSpPr>
        <p:spPr>
          <a:xfrm>
            <a:off x="179390" y="1203560"/>
            <a:ext cx="8229600" cy="6479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98044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纹理坐标 也称为 </a:t>
            </a:r>
            <a:r>
              <a:rPr lang="en-US" altLang="zh-CN" sz="2000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。如下所示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2CC3DD-F0E0-45C3-8985-FC6193507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80" y="1851550"/>
            <a:ext cx="3747440" cy="32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4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2943260" y="405676"/>
            <a:ext cx="31919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介绍纹理坐标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F01B9F06-9175-43E0-9608-D729E0F943F1}"/>
              </a:ext>
            </a:extLst>
          </p:cNvPr>
          <p:cNvSpPr/>
          <p:nvPr/>
        </p:nvSpPr>
        <p:spPr>
          <a:xfrm>
            <a:off x="107380" y="1203560"/>
            <a:ext cx="9036620" cy="6479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98044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webgl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⾥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需要通过纹理坐标和图形顶点坐标的映射关系来确定贴图。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3295F5-19C5-4192-A1D3-60598A68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23" y="1740449"/>
            <a:ext cx="5983753" cy="3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4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2943261" y="405676"/>
            <a:ext cx="31919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1.3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创建纹理对象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62" name="矩形"/>
          <p:cNvSpPr/>
          <p:nvPr/>
        </p:nvSpPr>
        <p:spPr>
          <a:xfrm>
            <a:off x="835874" y="1477258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纹理对象主要⽤于存储纹理图像数据。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4285" y="3431540"/>
            <a:ext cx="674620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可以通过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gl.deleteTexture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textrue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来删除纹理对象。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19A327-B759-2A45-A039-CB659E4F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2235200"/>
            <a:ext cx="6489700" cy="67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010588" y="405676"/>
            <a:ext cx="305724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1.4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轴翻转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29CDA-E45B-4FFC-B525-2F6FB704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60" y="1402397"/>
            <a:ext cx="5544770" cy="600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03015C-9357-4B1B-866A-6E7F1E1C31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78" b="3655"/>
          <a:stretch/>
        </p:blipFill>
        <p:spPr>
          <a:xfrm>
            <a:off x="1187530" y="2211700"/>
            <a:ext cx="3192887" cy="2931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39C853-AD90-44F9-9F18-7063826FB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60" y="2117933"/>
            <a:ext cx="2736381" cy="29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2407859" y="405676"/>
            <a:ext cx="426270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1.5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开启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激活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纹理单元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97" y="2947894"/>
            <a:ext cx="7765713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Webgl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是通过纹理单元来管理纹理对象，每个纹理单元管理⼀张纹理图像。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447EE-F69C-4EF1-89D8-649D9E60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70" y="1566957"/>
            <a:ext cx="44672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1303422" y="405676"/>
            <a:ext cx="64715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1.6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gl.bindTexture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(type, texture)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矩形"/>
          <p:cNvSpPr/>
          <p:nvPr/>
        </p:nvSpPr>
        <p:spPr>
          <a:xfrm>
            <a:off x="835874" y="1477258"/>
            <a:ext cx="8229600" cy="188660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参数有以下两种：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09575" algn="just">
              <a:lnSpc>
                <a:spcPct val="200000"/>
              </a:lnSpc>
              <a:buClr>
                <a:srgbClr val="C00000"/>
              </a:buClr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gl.TEXTURE_2D: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二维纹理 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09575" algn="just">
              <a:lnSpc>
                <a:spcPct val="200000"/>
              </a:lnSpc>
              <a:buClr>
                <a:srgbClr val="C00000"/>
              </a:buClr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gl.TEXTURE_CUBE_MAP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立方体纹理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540" y="3795920"/>
            <a:ext cx="255935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texture: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纹理对象</a:t>
            </a:r>
          </a:p>
        </p:txBody>
      </p:sp>
    </p:spTree>
    <p:extLst>
      <p:ext uri="{BB962C8B-B14F-4D97-AF65-F5344CB8AC3E}">
        <p14:creationId xmlns:p14="http://schemas.microsoft.com/office/powerpoint/2010/main" val="253161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518495" y="405676"/>
            <a:ext cx="8041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1.7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gl.texParamteri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(type,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pname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param)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矩形"/>
          <p:cNvSpPr/>
          <p:nvPr/>
        </p:nvSpPr>
        <p:spPr>
          <a:xfrm>
            <a:off x="835874" y="1477258"/>
            <a:ext cx="82296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参数同上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id="{18DE7FF9-CA15-4D3D-AA38-1D2A343B006C}"/>
              </a:ext>
            </a:extLst>
          </p:cNvPr>
          <p:cNvSpPr/>
          <p:nvPr/>
        </p:nvSpPr>
        <p:spPr>
          <a:xfrm>
            <a:off x="3779890" y="1812148"/>
            <a:ext cx="5112710" cy="3135932"/>
          </a:xfrm>
          <a:prstGeom prst="roundRect">
            <a:avLst>
              <a:gd name="adj" fmla="val 1185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8B2488A-1034-4658-AE73-FA0B1FDD8971}"/>
              </a:ext>
            </a:extLst>
          </p:cNvPr>
          <p:cNvSpPr/>
          <p:nvPr/>
        </p:nvSpPr>
        <p:spPr>
          <a:xfrm>
            <a:off x="3907187" y="2034625"/>
            <a:ext cx="4896680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gl.TEXTURE_MAG_FILTER </a:t>
            </a:r>
            <a:r>
              <a:rPr lang="zh-CN" altLang="nl-NL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放⼤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04884DE8-0157-4309-8BFF-FA78234118C6}"/>
              </a:ext>
            </a:extLst>
          </p:cNvPr>
          <p:cNvSpPr/>
          <p:nvPr/>
        </p:nvSpPr>
        <p:spPr>
          <a:xfrm>
            <a:off x="251400" y="2876044"/>
            <a:ext cx="2813984" cy="1008140"/>
          </a:xfrm>
          <a:prstGeom prst="roundRect">
            <a:avLst>
              <a:gd name="adj" fmla="val 22300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pname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纹理参数有四个选项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C0A26DBF-BA44-4D07-9404-B5E9E3BF4BFD}"/>
              </a:ext>
            </a:extLst>
          </p:cNvPr>
          <p:cNvSpPr/>
          <p:nvPr/>
        </p:nvSpPr>
        <p:spPr>
          <a:xfrm>
            <a:off x="3907187" y="2761861"/>
            <a:ext cx="4896680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gl.TEXTURE_MIN_FILTER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缩⼩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FE3CDFB3-1F27-4AD0-9378-443048F926BA}"/>
              </a:ext>
            </a:extLst>
          </p:cNvPr>
          <p:cNvSpPr/>
          <p:nvPr/>
        </p:nvSpPr>
        <p:spPr>
          <a:xfrm>
            <a:off x="3907187" y="3489097"/>
            <a:ext cx="4896680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gl.TEXTURE_WRAP_S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横向（⽔平填充）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线连接线">
            <a:extLst>
              <a:ext uri="{FF2B5EF4-FFF2-40B4-BE49-F238E27FC236}">
                <a16:creationId xmlns:a16="http://schemas.microsoft.com/office/drawing/2014/main" id="{F9045C70-5C14-4F50-AE92-33533212A5C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065384" y="3380114"/>
            <a:ext cx="714506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5A476F2D-50A0-42E7-89E7-565AE3993822}"/>
              </a:ext>
            </a:extLst>
          </p:cNvPr>
          <p:cNvSpPr/>
          <p:nvPr/>
        </p:nvSpPr>
        <p:spPr>
          <a:xfrm>
            <a:off x="3907187" y="4216334"/>
            <a:ext cx="4896680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gl.TEXTURE_WRAP_T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纵向（垂直填充）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71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2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518495" y="405676"/>
            <a:ext cx="8041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1.7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gl.texParamteri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(type,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pname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param)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矩形"/>
          <p:cNvSpPr/>
          <p:nvPr/>
        </p:nvSpPr>
        <p:spPr>
          <a:xfrm>
            <a:off x="835874" y="1477258"/>
            <a:ext cx="82296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</a:t>
            </a: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id="{18DE7FF9-CA15-4D3D-AA38-1D2A343B006C}"/>
              </a:ext>
            </a:extLst>
          </p:cNvPr>
          <p:cNvSpPr/>
          <p:nvPr/>
        </p:nvSpPr>
        <p:spPr>
          <a:xfrm>
            <a:off x="4490035" y="2172410"/>
            <a:ext cx="4248590" cy="2547152"/>
          </a:xfrm>
          <a:prstGeom prst="roundRect">
            <a:avLst>
              <a:gd name="adj" fmla="val 1185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8B2488A-1034-4658-AE73-FA0B1FDD8971}"/>
              </a:ext>
            </a:extLst>
          </p:cNvPr>
          <p:cNvSpPr/>
          <p:nvPr/>
        </p:nvSpPr>
        <p:spPr>
          <a:xfrm>
            <a:off x="4598180" y="2643155"/>
            <a:ext cx="4069072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gl.NEAREST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使用像素颜色值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04884DE8-0157-4309-8BFF-FA78234118C6}"/>
              </a:ext>
            </a:extLst>
          </p:cNvPr>
          <p:cNvSpPr/>
          <p:nvPr/>
        </p:nvSpPr>
        <p:spPr>
          <a:xfrm>
            <a:off x="179390" y="2443649"/>
            <a:ext cx="3600500" cy="2005402"/>
          </a:xfrm>
          <a:prstGeom prst="roundRect">
            <a:avLst>
              <a:gd name="adj" fmla="val 9509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赋值给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gl.TEXTURE_MAG_FILTER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gl.TEXTURE_MIN_FILTER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C0A26DBF-BA44-4D07-9404-B5E9E3BF4BFD}"/>
              </a:ext>
            </a:extLst>
          </p:cNvPr>
          <p:cNvSpPr/>
          <p:nvPr/>
        </p:nvSpPr>
        <p:spPr>
          <a:xfrm>
            <a:off x="4598180" y="3778500"/>
            <a:ext cx="4069072" cy="52149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gl.LINEAR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使用四周的加权平均值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线连接线">
            <a:extLst>
              <a:ext uri="{FF2B5EF4-FFF2-40B4-BE49-F238E27FC236}">
                <a16:creationId xmlns:a16="http://schemas.microsoft.com/office/drawing/2014/main" id="{F9045C70-5C14-4F50-AE92-33533212A5C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779890" y="3445986"/>
            <a:ext cx="710145" cy="364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16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1384</TotalTime>
  <Words>1325</Words>
  <Application>Microsoft Macintosh PowerPoint</Application>
  <PresentationFormat>全屏显示(16:9)</PresentationFormat>
  <Paragraphs>275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116</cp:revision>
  <dcterms:created xsi:type="dcterms:W3CDTF">2016-04-25T01:54:00Z</dcterms:created>
  <dcterms:modified xsi:type="dcterms:W3CDTF">2022-09-25T15:02:07Z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