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4" r:id="rId7"/>
    <p:sldId id="276" r:id="rId8"/>
    <p:sldId id="271" r:id="rId9"/>
    <p:sldId id="275" r:id="rId10"/>
    <p:sldId id="274" r:id="rId11"/>
    <p:sldId id="273" r:id="rId12"/>
    <p:sldId id="272" r:id="rId13"/>
    <p:sldId id="265" r:id="rId14"/>
    <p:sldId id="267" r:id="rId15"/>
    <p:sldId id="270" r:id="rId16"/>
    <p:sldId id="266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绿佳" initials="陈" lastIdx="0" clrIdx="0">
    <p:extLst>
      <p:ext uri="{19B8F6BF-5375-455C-9EA6-DF929625EA0E}">
        <p15:presenceInfo xmlns:p15="http://schemas.microsoft.com/office/powerpoint/2012/main" userId="69aa124ec4486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5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6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1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3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3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4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8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9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5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6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9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E20E3-DF79-4512-84DA-93A1E66430DE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0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4744" y="267194"/>
            <a:ext cx="625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/>
              <a:t>6.10</a:t>
            </a:r>
            <a:r>
              <a:rPr lang="zh-CN" altLang="en-US" sz="4800" smtClean="0"/>
              <a:t>汇报</a:t>
            </a:r>
            <a:endParaRPr lang="zh-CN" altLang="en-US" sz="4800"/>
          </a:p>
        </p:txBody>
      </p:sp>
      <p:sp>
        <p:nvSpPr>
          <p:cNvPr id="3" name="文本框 2"/>
          <p:cNvSpPr txBox="1"/>
          <p:nvPr/>
        </p:nvSpPr>
        <p:spPr>
          <a:xfrm>
            <a:off x="1195587" y="2031888"/>
            <a:ext cx="666148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/>
              <a:t>sparrow</a:t>
            </a:r>
            <a:r>
              <a:rPr lang="zh-CN" altLang="en-US" sz="2800"/>
              <a:t>检索需求</a:t>
            </a:r>
            <a:endParaRPr lang="en-US" altLang="zh-CN" sz="2800" smtClean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smtClean="0"/>
              <a:t>细化需求文档</a:t>
            </a:r>
            <a:endParaRPr lang="en-US" altLang="zh-CN" sz="240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842313" y="451860"/>
            <a:ext cx="161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/>
              <a:t>陈绿佳</a:t>
            </a:r>
            <a:endParaRPr lang="zh-CN" altLang="en-US" sz="3600"/>
          </a:p>
        </p:txBody>
      </p:sp>
      <p:sp>
        <p:nvSpPr>
          <p:cNvPr id="4" name="矩形 3"/>
          <p:cNvSpPr/>
          <p:nvPr/>
        </p:nvSpPr>
        <p:spPr>
          <a:xfrm>
            <a:off x="6514011" y="203188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/>
              <a:t>类目标签的</a:t>
            </a:r>
            <a:r>
              <a:rPr lang="zh-CN" altLang="en-US" sz="2800" smtClean="0"/>
              <a:t>实现</a:t>
            </a:r>
            <a:endParaRPr lang="en-US" altLang="zh-CN" sz="280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smtClean="0"/>
              <a:t>Meta</a:t>
            </a:r>
            <a:r>
              <a:rPr lang="zh-CN" altLang="en-US" sz="2800" smtClean="0"/>
              <a:t>结构的构建</a:t>
            </a:r>
            <a:endParaRPr lang="en-US" altLang="zh-CN" sz="280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514011" y="1262447"/>
            <a:ext cx="4088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smtClean="0"/>
              <a:t>计划安排</a:t>
            </a:r>
            <a:endParaRPr lang="zh-CN" altLang="en-US" sz="4400"/>
          </a:p>
        </p:txBody>
      </p:sp>
      <p:sp>
        <p:nvSpPr>
          <p:cNvPr id="8" name="文本框 7"/>
          <p:cNvSpPr txBox="1"/>
          <p:nvPr/>
        </p:nvSpPr>
        <p:spPr>
          <a:xfrm>
            <a:off x="1415710" y="1262447"/>
            <a:ext cx="4088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smtClean="0"/>
              <a:t>任务进展</a:t>
            </a:r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28924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967409" y="3837299"/>
            <a:ext cx="9835574" cy="2020162"/>
          </a:xfrm>
          <a:prstGeom prst="rect">
            <a:avLst/>
          </a:prstGeom>
          <a:ln w="25400">
            <a:solidFill>
              <a:schemeClr val="accent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67409" y="914400"/>
            <a:ext cx="9835574" cy="2259307"/>
          </a:xfrm>
          <a:prstGeom prst="rect">
            <a:avLst/>
          </a:prstGeom>
          <a:ln w="25400">
            <a:solidFill>
              <a:schemeClr val="accent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771861" y="1232452"/>
            <a:ext cx="3578087" cy="17360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499360" y="2081575"/>
            <a:ext cx="2098766" cy="65475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raw password</a:t>
            </a:r>
            <a:endParaRPr lang="zh-CN" altLang="en-US" sz="2400"/>
          </a:p>
        </p:txBody>
      </p:sp>
      <p:sp>
        <p:nvSpPr>
          <p:cNvPr id="9" name="左箭头 8"/>
          <p:cNvSpPr/>
          <p:nvPr/>
        </p:nvSpPr>
        <p:spPr>
          <a:xfrm flipH="1">
            <a:off x="5028822" y="2178277"/>
            <a:ext cx="1619794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079312" y="2081575"/>
            <a:ext cx="2744717" cy="65475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encoded password</a:t>
            </a:r>
            <a:endParaRPr lang="zh-CN" altLang="en-US" sz="2400"/>
          </a:p>
        </p:txBody>
      </p:sp>
      <p:sp>
        <p:nvSpPr>
          <p:cNvPr id="12" name="圆角矩形 11"/>
          <p:cNvSpPr/>
          <p:nvPr/>
        </p:nvSpPr>
        <p:spPr>
          <a:xfrm>
            <a:off x="2499360" y="5007352"/>
            <a:ext cx="2098766" cy="65475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raw password</a:t>
            </a:r>
            <a:endParaRPr lang="zh-CN" altLang="en-US" sz="2400"/>
          </a:p>
        </p:txBody>
      </p:sp>
      <p:sp>
        <p:nvSpPr>
          <p:cNvPr id="13" name="圆角矩形 12"/>
          <p:cNvSpPr/>
          <p:nvPr/>
        </p:nvSpPr>
        <p:spPr>
          <a:xfrm>
            <a:off x="7079312" y="5007351"/>
            <a:ext cx="2744717" cy="65475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encoded password</a:t>
            </a:r>
            <a:endParaRPr lang="zh-CN" altLang="en-US" sz="2400"/>
          </a:p>
        </p:txBody>
      </p:sp>
      <p:sp>
        <p:nvSpPr>
          <p:cNvPr id="14" name="左箭头 13"/>
          <p:cNvSpPr/>
          <p:nvPr/>
        </p:nvSpPr>
        <p:spPr>
          <a:xfrm flipH="1">
            <a:off x="5028822" y="5093709"/>
            <a:ext cx="1619794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291992" y="1139080"/>
            <a:ext cx="2414736" cy="655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User Register</a:t>
            </a:r>
            <a:endParaRPr lang="zh-CN" altLang="en-US" sz="2800"/>
          </a:p>
        </p:txBody>
      </p:sp>
      <p:sp>
        <p:nvSpPr>
          <p:cNvPr id="19" name="圆角矩形 18"/>
          <p:cNvSpPr/>
          <p:nvPr/>
        </p:nvSpPr>
        <p:spPr>
          <a:xfrm>
            <a:off x="1305244" y="4039395"/>
            <a:ext cx="2414736" cy="655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User Login</a:t>
            </a:r>
            <a:endParaRPr lang="zh-CN" altLang="en-US" sz="2800"/>
          </a:p>
        </p:txBody>
      </p:sp>
      <p:sp>
        <p:nvSpPr>
          <p:cNvPr id="22" name="矩形 21"/>
          <p:cNvSpPr/>
          <p:nvPr/>
        </p:nvSpPr>
        <p:spPr>
          <a:xfrm>
            <a:off x="7647833" y="139113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Database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8093861" y="2950778"/>
            <a:ext cx="715618" cy="191120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161470" y="3906382"/>
            <a:ext cx="139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Verify</a:t>
            </a:r>
            <a:endParaRPr lang="zh-CN" altLang="en-US" sz="2800"/>
          </a:p>
        </p:txBody>
      </p:sp>
      <p:sp>
        <p:nvSpPr>
          <p:cNvPr id="25" name="文本框 24"/>
          <p:cNvSpPr txBox="1"/>
          <p:nvPr/>
        </p:nvSpPr>
        <p:spPr>
          <a:xfrm>
            <a:off x="5183277" y="1665729"/>
            <a:ext cx="139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Encode</a:t>
            </a:r>
            <a:endParaRPr lang="zh-CN" altLang="en-US" sz="2400"/>
          </a:p>
        </p:txBody>
      </p:sp>
      <p:sp>
        <p:nvSpPr>
          <p:cNvPr id="26" name="文本框 25"/>
          <p:cNvSpPr txBox="1"/>
          <p:nvPr/>
        </p:nvSpPr>
        <p:spPr>
          <a:xfrm>
            <a:off x="5183277" y="4581161"/>
            <a:ext cx="139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Encode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810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5266748" y="1256367"/>
            <a:ext cx="2228656" cy="17360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 flipH="1">
            <a:off x="7689963" y="2108380"/>
            <a:ext cx="1140528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055525" y="2022021"/>
            <a:ext cx="2420884" cy="65475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salt | ********</a:t>
            </a:r>
            <a:r>
              <a:rPr lang="zh-CN" altLang="en-US" sz="2400" smtClean="0"/>
              <a:t>***</a:t>
            </a:r>
            <a:endParaRPr lang="zh-CN" altLang="en-US" sz="2400"/>
          </a:p>
        </p:txBody>
      </p:sp>
      <p:sp>
        <p:nvSpPr>
          <p:cNvPr id="12" name="圆角矩形 11"/>
          <p:cNvSpPr/>
          <p:nvPr/>
        </p:nvSpPr>
        <p:spPr>
          <a:xfrm>
            <a:off x="423265" y="4481592"/>
            <a:ext cx="2098766" cy="65475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raw password</a:t>
            </a:r>
            <a:endParaRPr lang="zh-CN" altLang="en-US" sz="2400"/>
          </a:p>
        </p:txBody>
      </p:sp>
      <p:sp>
        <p:nvSpPr>
          <p:cNvPr id="13" name="圆角矩形 12"/>
          <p:cNvSpPr/>
          <p:nvPr/>
        </p:nvSpPr>
        <p:spPr>
          <a:xfrm>
            <a:off x="9055525" y="4792806"/>
            <a:ext cx="2744717" cy="65475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encoded password</a:t>
            </a:r>
            <a:endParaRPr lang="zh-CN" altLang="en-US" sz="2400"/>
          </a:p>
        </p:txBody>
      </p:sp>
      <p:sp>
        <p:nvSpPr>
          <p:cNvPr id="14" name="左箭头 13"/>
          <p:cNvSpPr/>
          <p:nvPr/>
        </p:nvSpPr>
        <p:spPr>
          <a:xfrm flipH="1">
            <a:off x="2877423" y="4567951"/>
            <a:ext cx="2103819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上下箭头 22"/>
          <p:cNvSpPr/>
          <p:nvPr/>
        </p:nvSpPr>
        <p:spPr>
          <a:xfrm>
            <a:off x="10216537" y="2779187"/>
            <a:ext cx="715618" cy="191120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284146" y="3473181"/>
            <a:ext cx="139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Verify</a:t>
            </a:r>
            <a:endParaRPr lang="zh-CN" altLang="en-US" sz="2800"/>
          </a:p>
        </p:txBody>
      </p:sp>
      <p:sp>
        <p:nvSpPr>
          <p:cNvPr id="21" name="圆角矩形 20"/>
          <p:cNvSpPr/>
          <p:nvPr/>
        </p:nvSpPr>
        <p:spPr>
          <a:xfrm>
            <a:off x="1496232" y="2022021"/>
            <a:ext cx="2098766" cy="65475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raw password</a:t>
            </a:r>
            <a:endParaRPr lang="zh-CN" altLang="en-US" sz="2400"/>
          </a:p>
        </p:txBody>
      </p:sp>
      <p:sp>
        <p:nvSpPr>
          <p:cNvPr id="27" name="圆角矩形 26"/>
          <p:cNvSpPr/>
          <p:nvPr/>
        </p:nvSpPr>
        <p:spPr>
          <a:xfrm>
            <a:off x="6121045" y="2005559"/>
            <a:ext cx="1014550" cy="654755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salt</a:t>
            </a:r>
            <a:endParaRPr lang="zh-CN" altLang="en-US" sz="2400"/>
          </a:p>
        </p:txBody>
      </p:sp>
      <p:sp>
        <p:nvSpPr>
          <p:cNvPr id="32" name="左箭头 31"/>
          <p:cNvSpPr/>
          <p:nvPr/>
        </p:nvSpPr>
        <p:spPr>
          <a:xfrm flipH="1">
            <a:off x="4094880" y="2108380"/>
            <a:ext cx="937719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24731" y="5272622"/>
            <a:ext cx="2420884" cy="65475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salt | ********</a:t>
            </a:r>
            <a:r>
              <a:rPr lang="zh-CN" altLang="en-US" sz="2400" smtClean="0"/>
              <a:t>***</a:t>
            </a:r>
            <a:endParaRPr lang="zh-CN" altLang="en-US" sz="2400"/>
          </a:p>
        </p:txBody>
      </p:sp>
      <p:sp>
        <p:nvSpPr>
          <p:cNvPr id="34" name="左箭头 33"/>
          <p:cNvSpPr/>
          <p:nvPr/>
        </p:nvSpPr>
        <p:spPr>
          <a:xfrm flipH="1">
            <a:off x="2667051" y="5358981"/>
            <a:ext cx="689542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418368" y="5272622"/>
            <a:ext cx="1014550" cy="654755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salt</a:t>
            </a:r>
            <a:endParaRPr lang="zh-CN" altLang="en-US" sz="2400"/>
          </a:p>
        </p:txBody>
      </p:sp>
      <p:sp>
        <p:nvSpPr>
          <p:cNvPr id="36" name="圆角矩形 35"/>
          <p:cNvSpPr/>
          <p:nvPr/>
        </p:nvSpPr>
        <p:spPr>
          <a:xfrm>
            <a:off x="5266748" y="4232585"/>
            <a:ext cx="2228656" cy="17360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306102" y="4391264"/>
            <a:ext cx="21499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BCryptEncoder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8" name="左箭头 37"/>
          <p:cNvSpPr/>
          <p:nvPr/>
        </p:nvSpPr>
        <p:spPr>
          <a:xfrm flipH="1">
            <a:off x="4494692" y="5358981"/>
            <a:ext cx="670959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306102" y="1415046"/>
            <a:ext cx="21499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BCryptEncoder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41" name="左箭头 40"/>
          <p:cNvSpPr/>
          <p:nvPr/>
        </p:nvSpPr>
        <p:spPr>
          <a:xfrm flipH="1">
            <a:off x="7689963" y="4869005"/>
            <a:ext cx="1140528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4925" y="1653136"/>
            <a:ext cx="8839200" cy="375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403604" y="1968120"/>
            <a:ext cx="2092990" cy="93175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VPN</a:t>
            </a:r>
            <a:r>
              <a:rPr lang="zh-CN" altLang="en-US" sz="2800" smtClean="0"/>
              <a:t>服务器</a:t>
            </a:r>
            <a:endParaRPr lang="zh-CN" altLang="en-US" sz="2800"/>
          </a:p>
        </p:txBody>
      </p:sp>
      <p:sp>
        <p:nvSpPr>
          <p:cNvPr id="3" name="圆角矩形 2"/>
          <p:cNvSpPr/>
          <p:nvPr/>
        </p:nvSpPr>
        <p:spPr>
          <a:xfrm>
            <a:off x="1506581" y="4165598"/>
            <a:ext cx="2538550" cy="9317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client_in</a:t>
            </a:r>
          </a:p>
          <a:p>
            <a:pPr algn="ctr"/>
            <a:r>
              <a:rPr lang="zh-CN" altLang="en-US" sz="2400"/>
              <a:t>内</a:t>
            </a:r>
            <a:r>
              <a:rPr lang="zh-CN" altLang="en-US" sz="2400" smtClean="0"/>
              <a:t>网数据服务器</a:t>
            </a:r>
            <a:endParaRPr lang="zh-CN" altLang="en-US" sz="2400"/>
          </a:p>
        </p:txBody>
      </p:sp>
      <p:sp>
        <p:nvSpPr>
          <p:cNvPr id="4" name="圆角矩形 3"/>
          <p:cNvSpPr/>
          <p:nvPr/>
        </p:nvSpPr>
        <p:spPr>
          <a:xfrm>
            <a:off x="7123610" y="4165598"/>
            <a:ext cx="2538550" cy="93175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client_on</a:t>
            </a:r>
          </a:p>
          <a:p>
            <a:pPr algn="ctr"/>
            <a:r>
              <a:rPr lang="zh-CN" altLang="en-US" sz="2400"/>
              <a:t>外</a:t>
            </a:r>
            <a:r>
              <a:rPr lang="zh-CN" altLang="en-US" sz="2400" smtClean="0"/>
              <a:t>网客户端</a:t>
            </a:r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117668" y="3109362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 flipH="1">
            <a:off x="3509554" y="3109362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96594" y="3056990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>
            <a:off x="6888480" y="3056990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4680230" y="828872"/>
            <a:ext cx="2347907" cy="874643"/>
          </a:xfrm>
          <a:prstGeom prst="wedgeRoundRectCallout">
            <a:avLst>
              <a:gd name="adj1" fmla="val -41152"/>
              <a:gd name="adj2" fmla="val 640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mtClean="0"/>
              <a:t>ip: 192.168.109.131</a:t>
            </a:r>
          </a:p>
          <a:p>
            <a:r>
              <a:rPr lang="en-US" altLang="zh-CN" smtClean="0"/>
              <a:t>port: 1194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943631" y="2154807"/>
            <a:ext cx="2819354" cy="5888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/>
              <a:t>同一虚拟局域网内</a:t>
            </a:r>
          </a:p>
        </p:txBody>
      </p:sp>
    </p:spTree>
    <p:extLst>
      <p:ext uri="{BB962C8B-B14F-4D97-AF65-F5344CB8AC3E}">
        <p14:creationId xmlns:p14="http://schemas.microsoft.com/office/powerpoint/2010/main" val="18387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4925" y="1653136"/>
            <a:ext cx="8839200" cy="375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403604" y="1968120"/>
            <a:ext cx="2092990" cy="93175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VPN</a:t>
            </a:r>
            <a:r>
              <a:rPr lang="zh-CN" altLang="en-US" sz="2800" smtClean="0"/>
              <a:t>服务器</a:t>
            </a:r>
            <a:endParaRPr lang="zh-CN" altLang="en-US" sz="2800"/>
          </a:p>
        </p:txBody>
      </p:sp>
      <p:sp>
        <p:nvSpPr>
          <p:cNvPr id="3" name="圆角矩形 2"/>
          <p:cNvSpPr/>
          <p:nvPr/>
        </p:nvSpPr>
        <p:spPr>
          <a:xfrm>
            <a:off x="1506581" y="4165598"/>
            <a:ext cx="2538550" cy="9317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client_in</a:t>
            </a:r>
          </a:p>
          <a:p>
            <a:pPr algn="ctr"/>
            <a:r>
              <a:rPr lang="zh-CN" altLang="en-US" sz="2400"/>
              <a:t>内</a:t>
            </a:r>
            <a:r>
              <a:rPr lang="zh-CN" altLang="en-US" sz="2400" smtClean="0"/>
              <a:t>网数据服务器</a:t>
            </a:r>
            <a:endParaRPr lang="zh-CN" altLang="en-US" sz="2400"/>
          </a:p>
        </p:txBody>
      </p:sp>
      <p:sp>
        <p:nvSpPr>
          <p:cNvPr id="4" name="圆角矩形 3"/>
          <p:cNvSpPr/>
          <p:nvPr/>
        </p:nvSpPr>
        <p:spPr>
          <a:xfrm>
            <a:off x="7123610" y="4165598"/>
            <a:ext cx="2538550" cy="93175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client_on</a:t>
            </a:r>
          </a:p>
          <a:p>
            <a:pPr algn="ctr"/>
            <a:r>
              <a:rPr lang="zh-CN" altLang="en-US" sz="2400"/>
              <a:t>外</a:t>
            </a:r>
            <a:r>
              <a:rPr lang="zh-CN" altLang="en-US" sz="2400" smtClean="0"/>
              <a:t>网客户端</a:t>
            </a:r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117668" y="3109362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 flipH="1">
            <a:off x="3509554" y="3109362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96594" y="3056990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>
            <a:off x="6888480" y="3056990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4680230" y="828872"/>
            <a:ext cx="2347907" cy="874643"/>
          </a:xfrm>
          <a:prstGeom prst="wedgeRoundRectCallout">
            <a:avLst>
              <a:gd name="adj1" fmla="val -41152"/>
              <a:gd name="adj2" fmla="val 640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mtClean="0"/>
              <a:t>ip: 192.168.109.131</a:t>
            </a:r>
          </a:p>
          <a:p>
            <a:r>
              <a:rPr lang="en-US" altLang="zh-CN" smtClean="0"/>
              <a:t>port: 1194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943631" y="2154807"/>
            <a:ext cx="2819354" cy="5888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/>
              <a:t>同一虚拟局域网内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2836010" y="2221797"/>
            <a:ext cx="1347086" cy="572581"/>
          </a:xfrm>
          <a:prstGeom prst="wedgeRoundRectCallout">
            <a:avLst>
              <a:gd name="adj1" fmla="val 61260"/>
              <a:gd name="adj2" fmla="val 1367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ip: 10.8.0.1</a:t>
            </a:r>
            <a:endParaRPr lang="zh-CN" altLang="en-US"/>
          </a:p>
        </p:txBody>
      </p:sp>
      <p:sp>
        <p:nvSpPr>
          <p:cNvPr id="19" name="圆角矩形标注 18"/>
          <p:cNvSpPr/>
          <p:nvPr/>
        </p:nvSpPr>
        <p:spPr>
          <a:xfrm>
            <a:off x="1593665" y="3274639"/>
            <a:ext cx="1524002" cy="572581"/>
          </a:xfrm>
          <a:prstGeom prst="wedgeRoundRectCallout">
            <a:avLst>
              <a:gd name="adj1" fmla="val 16126"/>
              <a:gd name="adj2" fmla="val 8465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ip: 10.8.0.22</a:t>
            </a:r>
            <a:endParaRPr lang="zh-CN" altLang="en-US"/>
          </a:p>
        </p:txBody>
      </p:sp>
      <p:sp>
        <p:nvSpPr>
          <p:cNvPr id="21" name="圆角矩形标注 20"/>
          <p:cNvSpPr/>
          <p:nvPr/>
        </p:nvSpPr>
        <p:spPr>
          <a:xfrm>
            <a:off x="5486400" y="4042351"/>
            <a:ext cx="1446902" cy="572581"/>
          </a:xfrm>
          <a:prstGeom prst="wedgeRoundRectCallout">
            <a:avLst>
              <a:gd name="adj1" fmla="val 61260"/>
              <a:gd name="adj2" fmla="val 19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ip: 10.8.0.10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3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4925" y="1653136"/>
            <a:ext cx="8839200" cy="375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403604" y="1968120"/>
            <a:ext cx="2092990" cy="93175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VPN</a:t>
            </a:r>
            <a:r>
              <a:rPr lang="zh-CN" altLang="en-US" sz="2800" smtClean="0"/>
              <a:t>服务器</a:t>
            </a:r>
            <a:endParaRPr lang="zh-CN" altLang="en-US" sz="2800"/>
          </a:p>
        </p:txBody>
      </p:sp>
      <p:sp>
        <p:nvSpPr>
          <p:cNvPr id="3" name="圆角矩形 2"/>
          <p:cNvSpPr/>
          <p:nvPr/>
        </p:nvSpPr>
        <p:spPr>
          <a:xfrm>
            <a:off x="2652889" y="4165598"/>
            <a:ext cx="1392242" cy="9317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客户端</a:t>
            </a:r>
            <a:r>
              <a:rPr lang="en-US" altLang="zh-CN" sz="2400" smtClean="0"/>
              <a:t>A</a:t>
            </a:r>
            <a:endParaRPr lang="zh-CN" altLang="en-US" sz="2400"/>
          </a:p>
        </p:txBody>
      </p:sp>
      <p:sp>
        <p:nvSpPr>
          <p:cNvPr id="4" name="圆角矩形 3"/>
          <p:cNvSpPr/>
          <p:nvPr/>
        </p:nvSpPr>
        <p:spPr>
          <a:xfrm>
            <a:off x="7123610" y="4165598"/>
            <a:ext cx="1546257" cy="93175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客户端</a:t>
            </a:r>
            <a:r>
              <a:rPr lang="en-US" altLang="zh-CN" sz="2400" smtClean="0"/>
              <a:t>B</a:t>
            </a:r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117668" y="3109362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 flipH="1">
            <a:off x="3509554" y="3109362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96594" y="3056990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>
            <a:off x="6888480" y="3056990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6943631" y="2154807"/>
            <a:ext cx="2819354" cy="5888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/>
              <a:t>同一虚拟局域网内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403605" y="4410810"/>
            <a:ext cx="2484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403604" y="4738187"/>
            <a:ext cx="2484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7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4925" y="1653136"/>
            <a:ext cx="5593554" cy="375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403604" y="1968120"/>
            <a:ext cx="2092990" cy="93175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VPN</a:t>
            </a:r>
            <a:r>
              <a:rPr lang="zh-CN" altLang="en-US" sz="2800" smtClean="0"/>
              <a:t>服务器</a:t>
            </a:r>
            <a:endParaRPr lang="zh-CN" altLang="en-US" sz="2800"/>
          </a:p>
        </p:txBody>
      </p:sp>
      <p:sp>
        <p:nvSpPr>
          <p:cNvPr id="3" name="圆角矩形 2"/>
          <p:cNvSpPr/>
          <p:nvPr/>
        </p:nvSpPr>
        <p:spPr>
          <a:xfrm>
            <a:off x="1506581" y="4165598"/>
            <a:ext cx="2538550" cy="9317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client_in</a:t>
            </a:r>
          </a:p>
          <a:p>
            <a:pPr algn="ctr"/>
            <a:r>
              <a:rPr lang="zh-CN" altLang="en-US" sz="2400"/>
              <a:t>内</a:t>
            </a:r>
            <a:r>
              <a:rPr lang="zh-CN" altLang="en-US" sz="2400" smtClean="0"/>
              <a:t>网数据服务器</a:t>
            </a:r>
            <a:endParaRPr lang="zh-CN" altLang="en-US" sz="2400"/>
          </a:p>
        </p:txBody>
      </p:sp>
      <p:sp>
        <p:nvSpPr>
          <p:cNvPr id="4" name="圆角矩形 3"/>
          <p:cNvSpPr/>
          <p:nvPr/>
        </p:nvSpPr>
        <p:spPr>
          <a:xfrm>
            <a:off x="8353308" y="1983376"/>
            <a:ext cx="2538550" cy="93175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client_xxx</a:t>
            </a:r>
          </a:p>
          <a:p>
            <a:pPr algn="ctr"/>
            <a:r>
              <a:rPr lang="zh-CN" altLang="en-US" sz="2400" smtClean="0"/>
              <a:t>外企客户端</a:t>
            </a:r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117668" y="3109362"/>
            <a:ext cx="1071153" cy="95149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 flipH="1">
            <a:off x="3509554" y="3109362"/>
            <a:ext cx="1071153" cy="95149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670414" y="2310310"/>
            <a:ext cx="14801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4680230" y="828872"/>
            <a:ext cx="2347907" cy="874643"/>
          </a:xfrm>
          <a:prstGeom prst="wedgeRoundRectCallout">
            <a:avLst>
              <a:gd name="adj1" fmla="val -41152"/>
              <a:gd name="adj2" fmla="val 640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mtClean="0"/>
              <a:t>ip: 192.168.109.131</a:t>
            </a:r>
          </a:p>
          <a:p>
            <a:r>
              <a:rPr lang="en-US" altLang="zh-CN" smtClean="0"/>
              <a:t>port: 1194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506581" y="2050167"/>
            <a:ext cx="2682240" cy="5888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/>
              <a:t>同一虚拟局域网内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93739" y="3332681"/>
            <a:ext cx="194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accent2"/>
                </a:solidFill>
              </a:rPr>
              <a:t>Nginx</a:t>
            </a:r>
            <a:r>
              <a:rPr lang="zh-CN" altLang="en-US" sz="2000" b="1" smtClean="0">
                <a:solidFill>
                  <a:schemeClr val="accent2"/>
                </a:solidFill>
              </a:rPr>
              <a:t>代理转发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670414" y="2639059"/>
            <a:ext cx="14801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9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4925" y="1653136"/>
            <a:ext cx="5593554" cy="375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403604" y="1968120"/>
            <a:ext cx="2092990" cy="93175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VPN</a:t>
            </a:r>
            <a:r>
              <a:rPr lang="zh-CN" altLang="en-US" sz="2800" smtClean="0"/>
              <a:t>服务器</a:t>
            </a:r>
            <a:endParaRPr lang="zh-CN" altLang="en-US" sz="2800"/>
          </a:p>
        </p:txBody>
      </p:sp>
      <p:sp>
        <p:nvSpPr>
          <p:cNvPr id="3" name="圆角矩形 2"/>
          <p:cNvSpPr/>
          <p:nvPr/>
        </p:nvSpPr>
        <p:spPr>
          <a:xfrm>
            <a:off x="1506581" y="4165598"/>
            <a:ext cx="2538550" cy="9317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client_in</a:t>
            </a:r>
          </a:p>
          <a:p>
            <a:pPr algn="ctr"/>
            <a:r>
              <a:rPr lang="zh-CN" altLang="en-US" sz="2400"/>
              <a:t>内</a:t>
            </a:r>
            <a:r>
              <a:rPr lang="zh-CN" altLang="en-US" sz="2400" smtClean="0"/>
              <a:t>网数据服务器</a:t>
            </a:r>
            <a:endParaRPr lang="zh-CN" altLang="en-US" sz="2400"/>
          </a:p>
        </p:txBody>
      </p:sp>
      <p:sp>
        <p:nvSpPr>
          <p:cNvPr id="4" name="圆角矩形 3"/>
          <p:cNvSpPr/>
          <p:nvPr/>
        </p:nvSpPr>
        <p:spPr>
          <a:xfrm>
            <a:off x="8353308" y="1983376"/>
            <a:ext cx="2538550" cy="93175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client_xxx</a:t>
            </a:r>
          </a:p>
          <a:p>
            <a:pPr algn="ctr"/>
            <a:r>
              <a:rPr lang="zh-CN" altLang="en-US" sz="2400" smtClean="0"/>
              <a:t>外企客户端</a:t>
            </a:r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117668" y="3109362"/>
            <a:ext cx="1071153" cy="95149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 flipH="1">
            <a:off x="3509554" y="3109362"/>
            <a:ext cx="1071153" cy="95149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670414" y="2310310"/>
            <a:ext cx="14801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4680230" y="828872"/>
            <a:ext cx="2347907" cy="874643"/>
          </a:xfrm>
          <a:prstGeom prst="wedgeRoundRectCallout">
            <a:avLst>
              <a:gd name="adj1" fmla="val -41152"/>
              <a:gd name="adj2" fmla="val 640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mtClean="0"/>
              <a:t>ip: 139.196.162.127</a:t>
            </a:r>
          </a:p>
          <a:p>
            <a:r>
              <a:rPr lang="en-US" altLang="zh-CN" smtClean="0"/>
              <a:t>port: 1194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506581" y="2050167"/>
            <a:ext cx="2682240" cy="5888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/>
              <a:t>同一虚拟局域网内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69441" y="3263268"/>
            <a:ext cx="1942187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</a:rPr>
              <a:t>Nginx</a:t>
            </a:r>
            <a:r>
              <a:rPr lang="zh-CN" altLang="en-US" sz="2000" b="1" smtClean="0">
                <a:solidFill>
                  <a:schemeClr val="bg1"/>
                </a:solidFill>
              </a:rPr>
              <a:t>代理转发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670414" y="2639059"/>
            <a:ext cx="14801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标注 12"/>
          <p:cNvSpPr/>
          <p:nvPr/>
        </p:nvSpPr>
        <p:spPr>
          <a:xfrm>
            <a:off x="4776556" y="3332681"/>
            <a:ext cx="1347086" cy="572581"/>
          </a:xfrm>
          <a:prstGeom prst="wedgeRoundRectCallout">
            <a:avLst>
              <a:gd name="adj1" fmla="val 31929"/>
              <a:gd name="adj2" fmla="val -10264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ip: 10.8.0.1</a:t>
            </a:r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4580707" y="4356100"/>
            <a:ext cx="1323382" cy="572581"/>
          </a:xfrm>
          <a:prstGeom prst="wedgeRoundRectCallout">
            <a:avLst>
              <a:gd name="adj1" fmla="val -74244"/>
              <a:gd name="adj2" fmla="val 579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ip: 10.8.0.6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907178" y="1693332"/>
            <a:ext cx="4468530" cy="39962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24743" y="1719282"/>
            <a:ext cx="4635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需求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/>
              <a:t>需求文档模板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sparrow </a:t>
            </a:r>
            <a:r>
              <a:rPr lang="zh-CN" altLang="en-US" sz="2800"/>
              <a:t>文档管理系统</a:t>
            </a:r>
            <a:r>
              <a:rPr lang="zh-CN" altLang="en-US" sz="2800" smtClean="0"/>
              <a:t>需求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en-US" altLang="zh-CN" sz="2800"/>
              <a:t>sparrow </a:t>
            </a:r>
            <a:r>
              <a:rPr lang="zh-CN" altLang="en-US" sz="2800"/>
              <a:t>检索</a:t>
            </a:r>
            <a:r>
              <a:rPr lang="zh-CN" altLang="en-US" sz="2800" smtClean="0"/>
              <a:t>需求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/>
              <a:t>智慧建筑需求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/>
              <a:t>……</a:t>
            </a:r>
            <a:endParaRPr lang="zh-CN" altLang="en-US" sz="2800"/>
          </a:p>
        </p:txBody>
      </p:sp>
      <p:grpSp>
        <p:nvGrpSpPr>
          <p:cNvPr id="4" name="组合 3"/>
          <p:cNvGrpSpPr/>
          <p:nvPr/>
        </p:nvGrpSpPr>
        <p:grpSpPr>
          <a:xfrm>
            <a:off x="1907178" y="980561"/>
            <a:ext cx="9209315" cy="566387"/>
            <a:chOff x="2450708" y="1034737"/>
            <a:chExt cx="3691969" cy="3693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2450708" y="1034738"/>
              <a:ext cx="3126921" cy="369332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47A99B-9C58-4E37-BE77-99C1900E2A9D}"/>
                </a:ext>
              </a:extLst>
            </p:cNvPr>
            <p:cNvSpPr/>
            <p:nvPr/>
          </p:nvSpPr>
          <p:spPr>
            <a:xfrm>
              <a:off x="5707366" y="1034737"/>
              <a:ext cx="435311" cy="369332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247A99B-9C58-4E37-BE77-99C1900E2A9D}"/>
              </a:ext>
            </a:extLst>
          </p:cNvPr>
          <p:cNvSpPr/>
          <p:nvPr/>
        </p:nvSpPr>
        <p:spPr>
          <a:xfrm>
            <a:off x="456844" y="980561"/>
            <a:ext cx="1288525" cy="5663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75708" y="1693332"/>
            <a:ext cx="3297849" cy="39962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621254" y="1874591"/>
            <a:ext cx="926722" cy="54250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类目</a:t>
            </a:r>
            <a:endParaRPr lang="zh-CN" altLang="en-US" sz="2400"/>
          </a:p>
        </p:txBody>
      </p:sp>
      <p:sp>
        <p:nvSpPr>
          <p:cNvPr id="18" name="燕尾形 17"/>
          <p:cNvSpPr/>
          <p:nvPr/>
        </p:nvSpPr>
        <p:spPr>
          <a:xfrm>
            <a:off x="5748557" y="2667838"/>
            <a:ext cx="383822" cy="202618"/>
          </a:xfrm>
          <a:prstGeom prst="chevr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5748557" y="2044533"/>
            <a:ext cx="383822" cy="20261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5748557" y="4592952"/>
            <a:ext cx="383822" cy="20261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621254" y="4566826"/>
            <a:ext cx="1710494" cy="4176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2019</a:t>
            </a:r>
            <a:r>
              <a:rPr lang="zh-CN" altLang="en-US" smtClean="0"/>
              <a:t>需求文档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621254" y="2661612"/>
            <a:ext cx="2192034" cy="41768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消防项目需求文档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621254" y="3841414"/>
            <a:ext cx="926722" cy="54250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标签</a:t>
            </a:r>
            <a:endParaRPr lang="zh-CN" altLang="en-US" sz="2400"/>
          </a:p>
        </p:txBody>
      </p:sp>
      <p:sp>
        <p:nvSpPr>
          <p:cNvPr id="24" name="圆角矩形 23"/>
          <p:cNvSpPr/>
          <p:nvPr/>
        </p:nvSpPr>
        <p:spPr>
          <a:xfrm>
            <a:off x="6621254" y="5058708"/>
            <a:ext cx="1710494" cy="4176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2018</a:t>
            </a:r>
            <a:r>
              <a:rPr lang="zh-CN" altLang="en-US" smtClean="0"/>
              <a:t>需求文档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21254" y="3179206"/>
            <a:ext cx="2643614" cy="41768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sparrow</a:t>
            </a:r>
            <a:r>
              <a:rPr lang="zh-CN" altLang="en-US" smtClean="0"/>
              <a:t>项目需求文档</a:t>
            </a:r>
            <a:endParaRPr lang="zh-CN" altLang="en-US"/>
          </a:p>
        </p:txBody>
      </p:sp>
      <p:sp>
        <p:nvSpPr>
          <p:cNvPr id="29" name="L 形 28"/>
          <p:cNvSpPr/>
          <p:nvPr/>
        </p:nvSpPr>
        <p:spPr>
          <a:xfrm rot="19001555">
            <a:off x="1365301" y="1116755"/>
            <a:ext cx="261699" cy="241744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3781" y="1575589"/>
            <a:ext cx="1993864" cy="26646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43781" y="1533721"/>
            <a:ext cx="214266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smtClean="0">
                <a:solidFill>
                  <a:schemeClr val="bg1"/>
                </a:solidFill>
              </a:rPr>
              <a:t>All</a:t>
            </a:r>
          </a:p>
          <a:p>
            <a:pPr>
              <a:lnSpc>
                <a:spcPct val="120000"/>
              </a:lnSpc>
            </a:pPr>
            <a:r>
              <a:rPr lang="zh-CN" altLang="en-US" sz="2400" smtClean="0">
                <a:solidFill>
                  <a:schemeClr val="bg1"/>
                </a:solidFill>
              </a:rPr>
              <a:t>文档</a:t>
            </a:r>
            <a:endParaRPr lang="en-US" altLang="zh-CN" sz="240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smtClean="0">
                <a:solidFill>
                  <a:schemeClr val="bg1"/>
                </a:solidFill>
              </a:rPr>
              <a:t>图片</a:t>
            </a:r>
            <a:endParaRPr lang="en-US" altLang="zh-CN" sz="240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smtClean="0">
                <a:solidFill>
                  <a:schemeClr val="bg1"/>
                </a:solidFill>
              </a:rPr>
              <a:t>视频</a:t>
            </a:r>
            <a:endParaRPr lang="en-US" altLang="zh-CN" sz="240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smtClean="0">
                <a:solidFill>
                  <a:schemeClr val="bg1"/>
                </a:solidFill>
              </a:rPr>
              <a:t>音频</a:t>
            </a:r>
            <a:endParaRPr lang="en-US" altLang="zh-CN" sz="240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smtClean="0">
                <a:solidFill>
                  <a:schemeClr val="bg1"/>
                </a:solidFill>
              </a:rPr>
              <a:t>文档全文检索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907178" y="1693332"/>
            <a:ext cx="4468530" cy="39962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24743" y="1719282"/>
            <a:ext cx="4635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需求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/>
              <a:t>需求文档模板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sparrow </a:t>
            </a:r>
            <a:r>
              <a:rPr lang="zh-CN" altLang="en-US" sz="2800"/>
              <a:t>文档管理系统</a:t>
            </a:r>
            <a:r>
              <a:rPr lang="zh-CN" altLang="en-US" sz="2800" smtClean="0"/>
              <a:t>需求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en-US" altLang="zh-CN" sz="2800"/>
              <a:t>sparrow </a:t>
            </a:r>
            <a:r>
              <a:rPr lang="zh-CN" altLang="en-US" sz="2800"/>
              <a:t>检索</a:t>
            </a:r>
            <a:r>
              <a:rPr lang="zh-CN" altLang="en-US" sz="2800" smtClean="0"/>
              <a:t>需求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/>
              <a:t>智慧建筑需求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/>
              <a:t>……</a:t>
            </a:r>
            <a:endParaRPr lang="zh-CN" altLang="en-US" sz="2800"/>
          </a:p>
        </p:txBody>
      </p:sp>
      <p:grpSp>
        <p:nvGrpSpPr>
          <p:cNvPr id="4" name="组合 3"/>
          <p:cNvGrpSpPr/>
          <p:nvPr/>
        </p:nvGrpSpPr>
        <p:grpSpPr>
          <a:xfrm>
            <a:off x="1907178" y="980561"/>
            <a:ext cx="9209315" cy="566387"/>
            <a:chOff x="2450708" y="1034737"/>
            <a:chExt cx="3691969" cy="3693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2450708" y="1034738"/>
              <a:ext cx="3126921" cy="369332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47A99B-9C58-4E37-BE77-99C1900E2A9D}"/>
                </a:ext>
              </a:extLst>
            </p:cNvPr>
            <p:cNvSpPr/>
            <p:nvPr/>
          </p:nvSpPr>
          <p:spPr>
            <a:xfrm>
              <a:off x="5707366" y="1034737"/>
              <a:ext cx="435311" cy="369332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247A99B-9C58-4E37-BE77-99C1900E2A9D}"/>
              </a:ext>
            </a:extLst>
          </p:cNvPr>
          <p:cNvSpPr/>
          <p:nvPr/>
        </p:nvSpPr>
        <p:spPr>
          <a:xfrm>
            <a:off x="456844" y="980561"/>
            <a:ext cx="1288525" cy="5663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75708" y="1693332"/>
            <a:ext cx="3297849" cy="39962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621254" y="1874591"/>
            <a:ext cx="926722" cy="54250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类目</a:t>
            </a:r>
            <a:endParaRPr lang="zh-CN" altLang="en-US" sz="2400"/>
          </a:p>
        </p:txBody>
      </p:sp>
      <p:sp>
        <p:nvSpPr>
          <p:cNvPr id="18" name="燕尾形 17"/>
          <p:cNvSpPr/>
          <p:nvPr/>
        </p:nvSpPr>
        <p:spPr>
          <a:xfrm>
            <a:off x="5748557" y="2667838"/>
            <a:ext cx="383822" cy="202618"/>
          </a:xfrm>
          <a:prstGeom prst="chevr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5748557" y="2044533"/>
            <a:ext cx="383822" cy="20261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5748557" y="4592952"/>
            <a:ext cx="383822" cy="20261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621254" y="4566826"/>
            <a:ext cx="1710494" cy="4176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2019</a:t>
            </a:r>
            <a:r>
              <a:rPr lang="zh-CN" altLang="en-US" smtClean="0"/>
              <a:t>需求文档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621254" y="2661612"/>
            <a:ext cx="2192034" cy="41768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消防项目需求文档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621254" y="3841414"/>
            <a:ext cx="926722" cy="54250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标签</a:t>
            </a:r>
            <a:endParaRPr lang="zh-CN" altLang="en-US" sz="2400"/>
          </a:p>
        </p:txBody>
      </p:sp>
      <p:sp>
        <p:nvSpPr>
          <p:cNvPr id="24" name="圆角矩形 23"/>
          <p:cNvSpPr/>
          <p:nvPr/>
        </p:nvSpPr>
        <p:spPr>
          <a:xfrm>
            <a:off x="6621254" y="5058708"/>
            <a:ext cx="1710494" cy="4176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2018</a:t>
            </a:r>
            <a:r>
              <a:rPr lang="zh-CN" altLang="en-US" smtClean="0"/>
              <a:t>需求文档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21254" y="3179206"/>
            <a:ext cx="2643614" cy="41768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sparrow</a:t>
            </a:r>
            <a:r>
              <a:rPr lang="zh-CN" altLang="en-US" smtClean="0"/>
              <a:t>项目需求文档</a:t>
            </a:r>
            <a:endParaRPr lang="zh-CN" altLang="en-US"/>
          </a:p>
        </p:txBody>
      </p:sp>
      <p:sp>
        <p:nvSpPr>
          <p:cNvPr id="29" name="L 形 28"/>
          <p:cNvSpPr/>
          <p:nvPr/>
        </p:nvSpPr>
        <p:spPr>
          <a:xfrm rot="19001555">
            <a:off x="1365301" y="1116755"/>
            <a:ext cx="261699" cy="241744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7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48592" y="980561"/>
            <a:ext cx="9209315" cy="566387"/>
            <a:chOff x="2450708" y="1034737"/>
            <a:chExt cx="3691969" cy="3693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2450708" y="1034738"/>
              <a:ext cx="3126921" cy="369332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47A99B-9C58-4E37-BE77-99C1900E2A9D}"/>
                </a:ext>
              </a:extLst>
            </p:cNvPr>
            <p:cNvSpPr/>
            <p:nvPr/>
          </p:nvSpPr>
          <p:spPr>
            <a:xfrm>
              <a:off x="5707366" y="1034737"/>
              <a:ext cx="435311" cy="369332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247A99B-9C58-4E37-BE77-99C1900E2A9D}"/>
              </a:ext>
            </a:extLst>
          </p:cNvPr>
          <p:cNvSpPr/>
          <p:nvPr/>
        </p:nvSpPr>
        <p:spPr>
          <a:xfrm>
            <a:off x="456844" y="980561"/>
            <a:ext cx="1288525" cy="5663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56844" y="1796213"/>
            <a:ext cx="926722" cy="54250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类目</a:t>
            </a:r>
            <a:endParaRPr lang="zh-CN" altLang="en-US" sz="2400"/>
          </a:p>
        </p:txBody>
      </p:sp>
      <p:sp>
        <p:nvSpPr>
          <p:cNvPr id="29" name="L 形 28"/>
          <p:cNvSpPr/>
          <p:nvPr/>
        </p:nvSpPr>
        <p:spPr>
          <a:xfrm rot="19001555">
            <a:off x="1365301" y="1116755"/>
            <a:ext cx="261699" cy="241744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948591" y="1856988"/>
            <a:ext cx="2401339" cy="420952"/>
            <a:chOff x="1948591" y="1933734"/>
            <a:chExt cx="2401339" cy="420952"/>
          </a:xfrm>
        </p:grpSpPr>
        <p:sp>
          <p:nvSpPr>
            <p:cNvPr id="22" name="圆角矩形 21"/>
            <p:cNvSpPr/>
            <p:nvPr/>
          </p:nvSpPr>
          <p:spPr>
            <a:xfrm>
              <a:off x="1948591" y="1936997"/>
              <a:ext cx="2401339" cy="41768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mtClean="0"/>
                <a:t>消防项目需求文档</a:t>
              </a:r>
              <a:endParaRPr lang="zh-CN" altLang="en-US"/>
            </a:p>
          </p:txBody>
        </p:sp>
        <p:sp>
          <p:nvSpPr>
            <p:cNvPr id="2" name="乘号 1"/>
            <p:cNvSpPr/>
            <p:nvPr/>
          </p:nvSpPr>
          <p:spPr>
            <a:xfrm>
              <a:off x="3937246" y="1933734"/>
              <a:ext cx="391948" cy="417689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00406" y="1858620"/>
            <a:ext cx="2732359" cy="417689"/>
            <a:chOff x="4700406" y="1933734"/>
            <a:chExt cx="2732359" cy="417689"/>
          </a:xfrm>
        </p:grpSpPr>
        <p:sp>
          <p:nvSpPr>
            <p:cNvPr id="25" name="圆角矩形 24"/>
            <p:cNvSpPr/>
            <p:nvPr/>
          </p:nvSpPr>
          <p:spPr>
            <a:xfrm>
              <a:off x="4700406" y="1933734"/>
              <a:ext cx="2732359" cy="41768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mtClean="0"/>
                <a:t>sparrow</a:t>
              </a:r>
              <a:r>
                <a:rPr lang="zh-CN" altLang="en-US" smtClean="0"/>
                <a:t>项目需求文档</a:t>
              </a:r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7040817" y="1933734"/>
              <a:ext cx="391948" cy="417689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6844" y="2509604"/>
            <a:ext cx="5748013" cy="542502"/>
            <a:chOff x="456844" y="2744738"/>
            <a:chExt cx="5748013" cy="542502"/>
          </a:xfrm>
        </p:grpSpPr>
        <p:sp>
          <p:nvSpPr>
            <p:cNvPr id="23" name="圆角矩形 22"/>
            <p:cNvSpPr/>
            <p:nvPr/>
          </p:nvSpPr>
          <p:spPr>
            <a:xfrm>
              <a:off x="456844" y="2744738"/>
              <a:ext cx="926722" cy="54250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mtClean="0"/>
                <a:t>标签</a:t>
              </a:r>
              <a:endParaRPr lang="zh-CN" altLang="en-US" sz="24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224112" y="2807145"/>
              <a:ext cx="1980745" cy="417689"/>
              <a:chOff x="4224112" y="2807144"/>
              <a:chExt cx="1980745" cy="417689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4224112" y="2807144"/>
                <a:ext cx="1980745" cy="417689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mtClean="0"/>
                  <a:t>2018</a:t>
                </a:r>
                <a:r>
                  <a:rPr lang="zh-CN" altLang="en-US" smtClean="0"/>
                  <a:t>需求文档</a:t>
                </a:r>
                <a:endParaRPr lang="zh-CN" altLang="en-US"/>
              </a:p>
            </p:txBody>
          </p:sp>
          <p:sp>
            <p:nvSpPr>
              <p:cNvPr id="27" name="乘号 26"/>
              <p:cNvSpPr/>
              <p:nvPr/>
            </p:nvSpPr>
            <p:spPr>
              <a:xfrm>
                <a:off x="5767611" y="2807144"/>
                <a:ext cx="391948" cy="417689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948591" y="2801379"/>
              <a:ext cx="2009391" cy="429220"/>
              <a:chOff x="1948591" y="2807144"/>
              <a:chExt cx="2009391" cy="429220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1948591" y="2807144"/>
                <a:ext cx="2009391" cy="417689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mtClean="0"/>
                  <a:t>2019</a:t>
                </a:r>
                <a:r>
                  <a:rPr lang="zh-CN" altLang="en-US" smtClean="0"/>
                  <a:t>需求文档</a:t>
                </a:r>
                <a:endParaRPr lang="zh-CN" altLang="en-US"/>
              </a:p>
            </p:txBody>
          </p:sp>
          <p:sp>
            <p:nvSpPr>
              <p:cNvPr id="28" name="乘号 27"/>
              <p:cNvSpPr/>
              <p:nvPr/>
            </p:nvSpPr>
            <p:spPr>
              <a:xfrm>
                <a:off x="3496984" y="2818675"/>
                <a:ext cx="391948" cy="417689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69" y="3925609"/>
            <a:ext cx="6412902" cy="995105"/>
          </a:xfrm>
          <a:prstGeom prst="rect">
            <a:avLst/>
          </a:prstGeom>
        </p:spPr>
      </p:pic>
      <p:sp>
        <p:nvSpPr>
          <p:cNvPr id="30" name="圆角矩形 29"/>
          <p:cNvSpPr/>
          <p:nvPr/>
        </p:nvSpPr>
        <p:spPr>
          <a:xfrm>
            <a:off x="456844" y="4151911"/>
            <a:ext cx="1206655" cy="54250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拓展名</a:t>
            </a:r>
            <a:endParaRPr lang="zh-CN" altLang="en-US" sz="2400"/>
          </a:p>
        </p:txBody>
      </p:sp>
      <p:sp>
        <p:nvSpPr>
          <p:cNvPr id="31" name="圆角矩形 30"/>
          <p:cNvSpPr/>
          <p:nvPr/>
        </p:nvSpPr>
        <p:spPr>
          <a:xfrm>
            <a:off x="454557" y="3280390"/>
            <a:ext cx="1208941" cy="54250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时间段</a:t>
            </a:r>
            <a:endParaRPr lang="zh-CN" altLang="en-US" sz="2400"/>
          </a:p>
        </p:txBody>
      </p:sp>
      <p:grpSp>
        <p:nvGrpSpPr>
          <p:cNvPr id="35" name="组合 34"/>
          <p:cNvGrpSpPr/>
          <p:nvPr/>
        </p:nvGrpSpPr>
        <p:grpSpPr>
          <a:xfrm>
            <a:off x="2000845" y="3263642"/>
            <a:ext cx="4341677" cy="610645"/>
            <a:chOff x="1948593" y="3263642"/>
            <a:chExt cx="4341677" cy="61064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1948593" y="3307902"/>
              <a:ext cx="1940340" cy="566385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2019/06/01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4349930" y="3307902"/>
              <a:ext cx="1940340" cy="566385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2019/06/01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931856" y="3263642"/>
              <a:ext cx="266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/>
                <a:t>-</a:t>
              </a:r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2791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2710160" y="1625575"/>
            <a:ext cx="8843554" cy="1447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710160" y="3204740"/>
            <a:ext cx="8843554" cy="346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326106" y="151452"/>
            <a:ext cx="6982962" cy="566387"/>
            <a:chOff x="2450708" y="1034737"/>
            <a:chExt cx="2799435" cy="3693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2450708" y="1034738"/>
              <a:ext cx="2198578" cy="369332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47A99B-9C58-4E37-BE77-99C1900E2A9D}"/>
                </a:ext>
              </a:extLst>
            </p:cNvPr>
            <p:cNvSpPr/>
            <p:nvPr/>
          </p:nvSpPr>
          <p:spPr>
            <a:xfrm>
              <a:off x="4814832" y="1034737"/>
              <a:ext cx="435311" cy="369332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247A99B-9C58-4E37-BE77-99C1900E2A9D}"/>
              </a:ext>
            </a:extLst>
          </p:cNvPr>
          <p:cNvSpPr/>
          <p:nvPr/>
        </p:nvSpPr>
        <p:spPr>
          <a:xfrm>
            <a:off x="2834358" y="151452"/>
            <a:ext cx="1288525" cy="5663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 形 28"/>
          <p:cNvSpPr/>
          <p:nvPr/>
        </p:nvSpPr>
        <p:spPr>
          <a:xfrm rot="19001555">
            <a:off x="3742815" y="287646"/>
            <a:ext cx="261699" cy="241744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643310" y="1796627"/>
            <a:ext cx="2401339" cy="41768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mtClean="0"/>
              <a:t>消防项目需求文档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395125" y="1794996"/>
            <a:ext cx="2732359" cy="41768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mtClean="0"/>
              <a:t>sparrow</a:t>
            </a:r>
            <a:r>
              <a:rPr lang="zh-CN" altLang="en-US" smtClean="0"/>
              <a:t>项目需求文档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918831" y="2508387"/>
            <a:ext cx="1980745" cy="4176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mtClean="0"/>
              <a:t>2018</a:t>
            </a:r>
            <a:r>
              <a:rPr lang="zh-CN" altLang="en-US" smtClean="0"/>
              <a:t>需求文档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643310" y="2502621"/>
            <a:ext cx="2009391" cy="4176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mtClean="0"/>
              <a:t>2019</a:t>
            </a:r>
            <a:r>
              <a:rPr lang="zh-CN" altLang="en-US" smtClean="0"/>
              <a:t>需求文档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718653" y="967104"/>
            <a:ext cx="1603906" cy="1868983"/>
            <a:chOff x="185706" y="1796213"/>
            <a:chExt cx="1603906" cy="2253880"/>
          </a:xfrm>
        </p:grpSpPr>
        <p:sp>
          <p:nvSpPr>
            <p:cNvPr id="8" name="文本框 7"/>
            <p:cNvSpPr txBox="1"/>
            <p:nvPr/>
          </p:nvSpPr>
          <p:spPr>
            <a:xfrm>
              <a:off x="231004" y="2309059"/>
              <a:ext cx="996905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mtClean="0"/>
                <a:t>全部</a:t>
              </a:r>
              <a:endParaRPr lang="en-US" altLang="zh-CN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en-US" altLang="zh-CN" smtClean="0"/>
                <a:t>DOC</a:t>
              </a:r>
              <a:endParaRPr lang="en-US" altLang="zh-CN"/>
            </a:p>
            <a:p>
              <a:pPr marL="285750" indent="-285750">
                <a:buFont typeface="等线" panose="02010600030101010101" pitchFamily="2" charset="-122"/>
                <a:buChar char="☉"/>
              </a:pPr>
              <a:r>
                <a:rPr lang="en-US" altLang="zh-CN" smtClean="0"/>
                <a:t>PPT</a:t>
              </a:r>
              <a:endParaRPr lang="en-US" altLang="zh-CN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en-US" altLang="zh-CN" smtClean="0"/>
                <a:t>PDF</a:t>
              </a:r>
              <a:endParaRPr lang="en-US" altLang="zh-CN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en-US" altLang="zh-CN" smtClean="0"/>
                <a:t>TXT</a:t>
              </a: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85706" y="1796213"/>
              <a:ext cx="1603906" cy="2253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21620" y="2309059"/>
              <a:ext cx="706181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20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10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5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3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2</a:t>
              </a:r>
              <a:endParaRPr lang="zh-CN" altLang="en-US" b="1">
                <a:solidFill>
                  <a:schemeClr val="accent1"/>
                </a:solidFill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2834873" y="1732589"/>
            <a:ext cx="1543486" cy="542502"/>
          </a:xfrm>
          <a:prstGeom prst="roundRect">
            <a:avLst/>
          </a:prstGeom>
          <a:noFill/>
          <a:ln>
            <a:solidFill>
              <a:srgbClr val="A5A5A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tx1"/>
                </a:solidFill>
              </a:rPr>
              <a:t>类目搜索框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832071" y="2440214"/>
            <a:ext cx="1546288" cy="542502"/>
          </a:xfrm>
          <a:prstGeom prst="roundRect">
            <a:avLst/>
          </a:prstGeom>
          <a:noFill/>
          <a:ln>
            <a:solidFill>
              <a:srgbClr val="A5A5A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tx1"/>
                </a:solidFill>
              </a:rPr>
              <a:t>标签搜索框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514215" y="967104"/>
            <a:ext cx="0" cy="5706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832072" y="971208"/>
            <a:ext cx="6634953" cy="542502"/>
            <a:chOff x="2616919" y="1251675"/>
            <a:chExt cx="6634953" cy="542502"/>
          </a:xfrm>
        </p:grpSpPr>
        <p:grpSp>
          <p:nvGrpSpPr>
            <p:cNvPr id="51" name="组合 50"/>
            <p:cNvGrpSpPr/>
            <p:nvPr/>
          </p:nvGrpSpPr>
          <p:grpSpPr>
            <a:xfrm>
              <a:off x="4293080" y="1317854"/>
              <a:ext cx="2732359" cy="417689"/>
              <a:chOff x="4293080" y="1317854"/>
              <a:chExt cx="2732359" cy="417689"/>
            </a:xfrm>
          </p:grpSpPr>
          <p:sp>
            <p:nvSpPr>
              <p:cNvPr id="49" name="圆角矩形 48"/>
              <p:cNvSpPr/>
              <p:nvPr/>
            </p:nvSpPr>
            <p:spPr>
              <a:xfrm>
                <a:off x="4293080" y="1317854"/>
                <a:ext cx="2732359" cy="417689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mtClean="0"/>
                  <a:t>sparrow</a:t>
                </a:r>
                <a:r>
                  <a:rPr lang="zh-CN" altLang="en-US" smtClean="0"/>
                  <a:t>项目需求文档</a:t>
                </a:r>
                <a:endParaRPr lang="zh-CN" altLang="en-US"/>
              </a:p>
            </p:txBody>
          </p:sp>
          <p:sp>
            <p:nvSpPr>
              <p:cNvPr id="50" name="乘号 49"/>
              <p:cNvSpPr/>
              <p:nvPr/>
            </p:nvSpPr>
            <p:spPr>
              <a:xfrm>
                <a:off x="6633491" y="1317854"/>
                <a:ext cx="391948" cy="417689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7242481" y="1306323"/>
              <a:ext cx="2009391" cy="429220"/>
              <a:chOff x="4428157" y="2717773"/>
              <a:chExt cx="2009391" cy="429220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4428157" y="2717773"/>
                <a:ext cx="2009391" cy="417689"/>
              </a:xfrm>
              <a:prstGeom prst="roundRect">
                <a:avLst/>
              </a:prstGeom>
              <a:solidFill>
                <a:srgbClr val="FF0000"/>
              </a:solidFill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mtClean="0"/>
                  <a:t>2019</a:t>
                </a:r>
                <a:r>
                  <a:rPr lang="zh-CN" altLang="en-US" smtClean="0"/>
                  <a:t>需求文档</a:t>
                </a:r>
                <a:endParaRPr lang="zh-CN" altLang="en-US"/>
              </a:p>
            </p:txBody>
          </p:sp>
          <p:sp>
            <p:nvSpPr>
              <p:cNvPr id="56" name="乘号 55"/>
              <p:cNvSpPr/>
              <p:nvPr/>
            </p:nvSpPr>
            <p:spPr>
              <a:xfrm>
                <a:off x="5976550" y="2729304"/>
                <a:ext cx="391948" cy="417689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圆角矩形 56"/>
            <p:cNvSpPr/>
            <p:nvPr/>
          </p:nvSpPr>
          <p:spPr>
            <a:xfrm>
              <a:off x="2616919" y="1251675"/>
              <a:ext cx="1394343" cy="54250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已选条件</a:t>
              </a:r>
              <a:endParaRPr lang="zh-CN" altLang="en-US" sz="200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9225701" y="3395531"/>
            <a:ext cx="1837903" cy="514990"/>
            <a:chOff x="9202001" y="3354185"/>
            <a:chExt cx="1837903" cy="514990"/>
          </a:xfrm>
        </p:grpSpPr>
        <p:sp>
          <p:nvSpPr>
            <p:cNvPr id="58" name="矩形 57"/>
            <p:cNvSpPr/>
            <p:nvPr/>
          </p:nvSpPr>
          <p:spPr>
            <a:xfrm>
              <a:off x="9202001" y="3354185"/>
              <a:ext cx="925483" cy="51499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列表</a:t>
              </a:r>
              <a:endParaRPr lang="zh-CN" altLang="en-US" sz="2000"/>
            </a:p>
          </p:txBody>
        </p:sp>
        <p:sp>
          <p:nvSpPr>
            <p:cNvPr id="59" name="矩形 58"/>
            <p:cNvSpPr/>
            <p:nvPr/>
          </p:nvSpPr>
          <p:spPr>
            <a:xfrm>
              <a:off x="10114421" y="3354185"/>
              <a:ext cx="925483" cy="51499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图标</a:t>
              </a:r>
            </a:p>
          </p:txBody>
        </p:sp>
      </p:grpSp>
      <p:cxnSp>
        <p:nvCxnSpPr>
          <p:cNvPr id="64" name="直接连接符 63"/>
          <p:cNvCxnSpPr/>
          <p:nvPr/>
        </p:nvCxnSpPr>
        <p:spPr>
          <a:xfrm>
            <a:off x="2710160" y="4810951"/>
            <a:ext cx="8843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49878" y="984747"/>
            <a:ext cx="1107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拓展名</a:t>
            </a:r>
          </a:p>
        </p:txBody>
      </p:sp>
      <p:grpSp>
        <p:nvGrpSpPr>
          <p:cNvPr id="102" name="组合 101"/>
          <p:cNvGrpSpPr/>
          <p:nvPr/>
        </p:nvGrpSpPr>
        <p:grpSpPr>
          <a:xfrm>
            <a:off x="718653" y="2884551"/>
            <a:ext cx="1603906" cy="1936951"/>
            <a:chOff x="718653" y="2918418"/>
            <a:chExt cx="1603906" cy="1936951"/>
          </a:xfrm>
        </p:grpSpPr>
        <p:sp>
          <p:nvSpPr>
            <p:cNvPr id="43" name="文本框 42"/>
            <p:cNvSpPr txBox="1"/>
            <p:nvPr/>
          </p:nvSpPr>
          <p:spPr>
            <a:xfrm>
              <a:off x="724762" y="3285709"/>
              <a:ext cx="139679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全部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三天内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一周内</a:t>
              </a:r>
              <a:endParaRPr lang="en-US" altLang="zh-CN" sz="1600"/>
            </a:p>
            <a:p>
              <a:pPr marL="285750" indent="-285750">
                <a:buFont typeface="等线" panose="02010600030101010101" pitchFamily="2" charset="-122"/>
                <a:buChar char="☉"/>
              </a:pPr>
              <a:r>
                <a:rPr lang="zh-CN" altLang="en-US" sz="1600" smtClean="0"/>
                <a:t>一个月内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一年内</a:t>
              </a:r>
              <a:endParaRPr lang="zh-CN" altLang="en-US" sz="16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18653" y="2948526"/>
              <a:ext cx="1603906" cy="1862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59071" y="3285709"/>
              <a:ext cx="70618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3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5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10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  <a:endParaRPr lang="zh-CN" altLang="en-US" sz="1600" b="1">
                <a:solidFill>
                  <a:schemeClr val="accent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14404" y="2918418"/>
              <a:ext cx="1415772" cy="3563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/>
                <a:t>创建时间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875186" y="3309925"/>
            <a:ext cx="5844850" cy="610645"/>
            <a:chOff x="2875186" y="3525077"/>
            <a:chExt cx="5844850" cy="61064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4378359" y="3569337"/>
              <a:ext cx="1940340" cy="566385"/>
            </a:xfrm>
            <a:prstGeom prst="rect">
              <a:avLst/>
            </a:prstGeom>
            <a:ln w="25400">
              <a:solidFill>
                <a:srgbClr val="A5A5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smtClean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2019/06/01</a:t>
              </a:r>
              <a:endParaRPr lang="zh-CN" altLang="en-US" sz="2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6779696" y="3569337"/>
              <a:ext cx="1940340" cy="566385"/>
            </a:xfrm>
            <a:prstGeom prst="rect">
              <a:avLst/>
            </a:prstGeom>
            <a:ln w="25400">
              <a:solidFill>
                <a:srgbClr val="A5A5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smtClean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2019/06/20</a:t>
              </a:r>
              <a:endParaRPr lang="zh-CN" altLang="en-US" sz="2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61622" y="3525077"/>
              <a:ext cx="266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A5A5A5"/>
                  </a:solidFill>
                </a:rPr>
                <a:t>-</a:t>
              </a:r>
              <a:endParaRPr lang="zh-CN" altLang="en-US" sz="3200">
                <a:solidFill>
                  <a:srgbClr val="A5A5A5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875186" y="3633934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/>
                <a:t>创建时间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82937" y="4917141"/>
            <a:ext cx="8440722" cy="1216889"/>
            <a:chOff x="2667784" y="4628553"/>
            <a:chExt cx="8440722" cy="1216889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784" y="4628553"/>
              <a:ext cx="1216889" cy="1216889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534" y="4628553"/>
              <a:ext cx="1216889" cy="1216889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3284" y="4628553"/>
              <a:ext cx="1216889" cy="121688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034" y="4628553"/>
              <a:ext cx="1216889" cy="1216889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8784" y="4628553"/>
              <a:ext cx="1216889" cy="121688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1617" y="4628553"/>
              <a:ext cx="1216889" cy="1216889"/>
            </a:xfrm>
            <a:prstGeom prst="rect">
              <a:avLst/>
            </a:prstGeom>
          </p:spPr>
        </p:pic>
      </p:grpSp>
      <p:grpSp>
        <p:nvGrpSpPr>
          <p:cNvPr id="76" name="组合 75"/>
          <p:cNvGrpSpPr/>
          <p:nvPr/>
        </p:nvGrpSpPr>
        <p:grpSpPr>
          <a:xfrm>
            <a:off x="2872781" y="4036185"/>
            <a:ext cx="5847255" cy="610645"/>
            <a:chOff x="2872781" y="3525077"/>
            <a:chExt cx="5847255" cy="61064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4378359" y="3569337"/>
              <a:ext cx="1940340" cy="566385"/>
            </a:xfrm>
            <a:prstGeom prst="rect">
              <a:avLst/>
            </a:prstGeom>
            <a:ln w="25400">
              <a:solidFill>
                <a:srgbClr val="A5A5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smtClean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2019/06/01</a:t>
              </a:r>
              <a:endParaRPr lang="zh-CN" altLang="en-US" sz="2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6779696" y="3569337"/>
              <a:ext cx="1940340" cy="566385"/>
            </a:xfrm>
            <a:prstGeom prst="rect">
              <a:avLst/>
            </a:prstGeom>
            <a:ln w="25400">
              <a:solidFill>
                <a:srgbClr val="A5A5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smtClean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2019/06/20</a:t>
              </a:r>
              <a:endParaRPr lang="zh-CN" altLang="en-US" sz="2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361622" y="3525077"/>
              <a:ext cx="266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A5A5A5"/>
                  </a:solidFill>
                </a:rPr>
                <a:t>-</a:t>
              </a:r>
              <a:endParaRPr lang="zh-CN" altLang="en-US" sz="3200">
                <a:solidFill>
                  <a:srgbClr val="A5A5A5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872781" y="3633934"/>
              <a:ext cx="14205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smtClean="0"/>
                <a:t>修改时间</a:t>
              </a:r>
              <a:endParaRPr lang="zh-CN" altLang="en-US" sz="2400"/>
            </a:p>
          </p:txBody>
        </p:sp>
      </p:grpSp>
      <p:sp>
        <p:nvSpPr>
          <p:cNvPr id="100" name="圆角矩形 99"/>
          <p:cNvSpPr/>
          <p:nvPr/>
        </p:nvSpPr>
        <p:spPr>
          <a:xfrm>
            <a:off x="9059160" y="2508387"/>
            <a:ext cx="1428185" cy="4176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mtClean="0"/>
              <a:t>需求分析</a:t>
            </a:r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718653" y="4812514"/>
            <a:ext cx="1603906" cy="1936951"/>
            <a:chOff x="718653" y="2918418"/>
            <a:chExt cx="1603906" cy="1936951"/>
          </a:xfrm>
        </p:grpSpPr>
        <p:sp>
          <p:nvSpPr>
            <p:cNvPr id="104" name="文本框 103"/>
            <p:cNvSpPr txBox="1"/>
            <p:nvPr/>
          </p:nvSpPr>
          <p:spPr>
            <a:xfrm>
              <a:off x="724762" y="3285709"/>
              <a:ext cx="139679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全部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三天内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一周内</a:t>
              </a:r>
              <a:endParaRPr lang="en-US" altLang="zh-CN" sz="1600"/>
            </a:p>
            <a:p>
              <a:pPr marL="285750" indent="-285750">
                <a:buFont typeface="等线" panose="02010600030101010101" pitchFamily="2" charset="-122"/>
                <a:buChar char="☉"/>
              </a:pPr>
              <a:r>
                <a:rPr lang="zh-CN" altLang="en-US" sz="1600" smtClean="0"/>
                <a:t>一个月内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一年内</a:t>
              </a:r>
              <a:endParaRPr lang="zh-CN" altLang="en-US" sz="160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18653" y="2948526"/>
              <a:ext cx="1603906" cy="1862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559071" y="3285709"/>
              <a:ext cx="70618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3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5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10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  <a:endParaRPr lang="zh-CN" altLang="en-US" sz="1600" b="1">
                <a:solidFill>
                  <a:schemeClr val="accent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811999" y="2918418"/>
              <a:ext cx="14205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smtClean="0"/>
                <a:t>修改时间</a:t>
              </a:r>
              <a:endParaRPr lang="zh-CN" altLang="en-US" sz="2400"/>
            </a:p>
          </p:txBody>
        </p:sp>
      </p:grpSp>
      <p:pic>
        <p:nvPicPr>
          <p:cNvPr id="108" name="图片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415" y="6227171"/>
            <a:ext cx="5133333" cy="342857"/>
          </a:xfrm>
          <a:prstGeom prst="rect">
            <a:avLst/>
          </a:prstGeom>
        </p:spPr>
      </p:pic>
      <p:sp>
        <p:nvSpPr>
          <p:cNvPr id="110" name="矩形 109"/>
          <p:cNvSpPr/>
          <p:nvPr/>
        </p:nvSpPr>
        <p:spPr>
          <a:xfrm>
            <a:off x="9565884" y="6159945"/>
            <a:ext cx="1842921" cy="42184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当前为图标模式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974016" y="1659467"/>
            <a:ext cx="1066800" cy="65475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/>
              <a:t>CA</a:t>
            </a:r>
            <a:endParaRPr lang="zh-CN" altLang="en-US" sz="3200"/>
          </a:p>
        </p:txBody>
      </p:sp>
      <p:sp>
        <p:nvSpPr>
          <p:cNvPr id="3" name="圆角矩形 2"/>
          <p:cNvSpPr/>
          <p:nvPr/>
        </p:nvSpPr>
        <p:spPr>
          <a:xfrm>
            <a:off x="2978332" y="3488266"/>
            <a:ext cx="1066800" cy="6547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/>
              <a:t>A</a:t>
            </a:r>
            <a:endParaRPr lang="zh-CN" altLang="en-US" sz="3200"/>
          </a:p>
        </p:txBody>
      </p:sp>
      <p:sp>
        <p:nvSpPr>
          <p:cNvPr id="4" name="圆角矩形 3"/>
          <p:cNvSpPr/>
          <p:nvPr/>
        </p:nvSpPr>
        <p:spPr>
          <a:xfrm>
            <a:off x="7067006" y="3488267"/>
            <a:ext cx="1066800" cy="65475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/>
              <a:t>B</a:t>
            </a:r>
            <a:endParaRPr lang="zh-CN" altLang="en-US" sz="3200"/>
          </a:p>
        </p:txBody>
      </p:sp>
      <p:sp>
        <p:nvSpPr>
          <p:cNvPr id="5" name="下箭头 4"/>
          <p:cNvSpPr/>
          <p:nvPr/>
        </p:nvSpPr>
        <p:spPr>
          <a:xfrm rot="2724971">
            <a:off x="4227255" y="2273085"/>
            <a:ext cx="418011" cy="1253057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18875029" flipH="1">
            <a:off x="6369565" y="2273084"/>
            <a:ext cx="418011" cy="1253057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17966" y="2530282"/>
            <a:ext cx="101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证书</a:t>
            </a:r>
            <a:r>
              <a:rPr lang="en-US" altLang="zh-CN" sz="2400" smtClean="0"/>
              <a:t>A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662060" y="2530280"/>
            <a:ext cx="101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证书</a:t>
            </a:r>
            <a:r>
              <a:rPr lang="en-US" altLang="zh-CN" sz="2400" smtClean="0"/>
              <a:t>B</a:t>
            </a:r>
            <a:endParaRPr lang="zh-CN" altLang="en-US" sz="2400"/>
          </a:p>
        </p:txBody>
      </p:sp>
      <p:sp>
        <p:nvSpPr>
          <p:cNvPr id="9" name="左箭头 8"/>
          <p:cNvSpPr/>
          <p:nvPr/>
        </p:nvSpPr>
        <p:spPr>
          <a:xfrm>
            <a:off x="4746172" y="3574624"/>
            <a:ext cx="1619794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64033" y="4078874"/>
            <a:ext cx="101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证书</a:t>
            </a:r>
            <a:r>
              <a:rPr lang="en-US" altLang="zh-CN" sz="2400" smtClean="0"/>
              <a:t>B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877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495159" y="688129"/>
            <a:ext cx="8071453" cy="5709111"/>
            <a:chOff x="268142" y="913757"/>
            <a:chExt cx="8071453" cy="5709111"/>
          </a:xfrm>
        </p:grpSpPr>
        <p:sp>
          <p:nvSpPr>
            <p:cNvPr id="20" name="圆角矩形 19"/>
            <p:cNvSpPr/>
            <p:nvPr/>
          </p:nvSpPr>
          <p:spPr>
            <a:xfrm>
              <a:off x="268142" y="4922182"/>
              <a:ext cx="1104262" cy="107060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smtClean="0"/>
                <a:t>CA</a:t>
              </a:r>
              <a:endParaRPr lang="zh-CN" altLang="en-US" sz="3200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350092" y="913758"/>
              <a:ext cx="1989503" cy="2708048"/>
              <a:chOff x="5775326" y="913758"/>
              <a:chExt cx="1989503" cy="2708048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5775326" y="913758"/>
                <a:ext cx="1989503" cy="2708048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6106229" y="1174830"/>
                <a:ext cx="1364882" cy="65598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/>
                  <a:t>Client1</a:t>
                </a:r>
                <a:endParaRPr lang="zh-CN" altLang="en-US" sz="2800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6255270" y="2012745"/>
                <a:ext cx="1066800" cy="65475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client1 cert</a:t>
                </a:r>
                <a:endParaRPr lang="zh-CN" altLang="en-US" sz="2000"/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6255270" y="2816292"/>
                <a:ext cx="1066800" cy="654755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secret key</a:t>
                </a:r>
                <a:endParaRPr lang="zh-CN" altLang="en-US" sz="200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737360" y="913757"/>
              <a:ext cx="3958046" cy="5709111"/>
              <a:chOff x="1162594" y="913757"/>
              <a:chExt cx="3958046" cy="5709111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162594" y="913757"/>
                <a:ext cx="3958046" cy="5709111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1410930" y="1808289"/>
                <a:ext cx="3404105" cy="2149967"/>
                <a:chOff x="1410930" y="1808289"/>
                <a:chExt cx="3404105" cy="2149967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>
                  <a:off x="1410930" y="1808289"/>
                  <a:ext cx="3404105" cy="214996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圆角矩形 45"/>
                <p:cNvSpPr/>
                <p:nvPr/>
              </p:nvSpPr>
              <p:spPr>
                <a:xfrm>
                  <a:off x="1718381" y="2436161"/>
                  <a:ext cx="2744717" cy="124705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2286902" y="1808289"/>
                  <a:ext cx="166423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smtClean="0">
                      <a:solidFill>
                        <a:schemeClr val="bg1"/>
                      </a:solidFill>
                    </a:rPr>
                    <a:t>keystore</a:t>
                  </a:r>
                  <a:endParaRPr lang="zh-CN" altLang="en-US" sz="3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373067" y="2436668"/>
                  <a:ext cx="15103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solidFill>
                        <a:schemeClr val="bg1"/>
                      </a:solidFill>
                    </a:rPr>
                    <a:t>server key</a:t>
                  </a:r>
                  <a:endParaRPr lang="zh-CN" alt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3239669" y="2967051"/>
                  <a:ext cx="1066800" cy="654755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server cert</a:t>
                  </a:r>
                  <a:endParaRPr lang="zh-CN" altLang="en-US" sz="2000"/>
                </a:p>
              </p:txBody>
            </p:sp>
            <p:sp>
              <p:nvSpPr>
                <p:cNvPr id="50" name="圆角矩形 49"/>
                <p:cNvSpPr/>
                <p:nvPr/>
              </p:nvSpPr>
              <p:spPr>
                <a:xfrm>
                  <a:off x="1970311" y="2967051"/>
                  <a:ext cx="1066800" cy="654755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secret key</a:t>
                  </a:r>
                  <a:endParaRPr lang="zh-CN" altLang="en-US" sz="2000"/>
                </a:p>
              </p:txBody>
            </p:sp>
          </p:grpSp>
          <p:sp>
            <p:nvSpPr>
              <p:cNvPr id="37" name="圆角矩形 36"/>
              <p:cNvSpPr/>
              <p:nvPr/>
            </p:nvSpPr>
            <p:spPr>
              <a:xfrm>
                <a:off x="2904445" y="1061620"/>
                <a:ext cx="1281202" cy="65598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/>
                  <a:t>Server</a:t>
                </a:r>
                <a:endParaRPr lang="zh-CN" altLang="en-US" sz="280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439564" y="4227055"/>
                <a:ext cx="3404105" cy="2241546"/>
                <a:chOff x="1439564" y="4227055"/>
                <a:chExt cx="3404105" cy="2241546"/>
              </a:xfrm>
            </p:grpSpPr>
            <p:sp>
              <p:nvSpPr>
                <p:cNvPr id="39" name="圆角矩形 38"/>
                <p:cNvSpPr/>
                <p:nvPr/>
              </p:nvSpPr>
              <p:spPr>
                <a:xfrm>
                  <a:off x="1439564" y="4227055"/>
                  <a:ext cx="3404105" cy="2241546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圆角矩形 39"/>
                <p:cNvSpPr/>
                <p:nvPr/>
              </p:nvSpPr>
              <p:spPr>
                <a:xfrm>
                  <a:off x="1970311" y="4922182"/>
                  <a:ext cx="1066800" cy="654755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server cert</a:t>
                  </a:r>
                  <a:endParaRPr lang="zh-CN" altLang="en-US" sz="200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315536" y="4271790"/>
                  <a:ext cx="185980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smtClean="0">
                      <a:solidFill>
                        <a:schemeClr val="bg1"/>
                      </a:solidFill>
                    </a:rPr>
                    <a:t>truststore</a:t>
                  </a:r>
                  <a:endParaRPr lang="zh-CN" altLang="en-US" sz="3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1970311" y="5640688"/>
                  <a:ext cx="1066800" cy="65475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client1 cert</a:t>
                  </a:r>
                  <a:endParaRPr lang="zh-CN" altLang="en-US" sz="2000"/>
                </a:p>
              </p:txBody>
            </p:sp>
            <p:sp>
              <p:nvSpPr>
                <p:cNvPr id="43" name="圆角矩形 42"/>
                <p:cNvSpPr/>
                <p:nvPr/>
              </p:nvSpPr>
              <p:spPr>
                <a:xfrm>
                  <a:off x="3294945" y="5640687"/>
                  <a:ext cx="1066800" cy="65475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client2 cert</a:t>
                  </a:r>
                  <a:endParaRPr lang="zh-CN" altLang="en-US" sz="2000"/>
                </a:p>
              </p:txBody>
            </p:sp>
            <p:sp>
              <p:nvSpPr>
                <p:cNvPr id="44" name="圆角矩形 43"/>
                <p:cNvSpPr/>
                <p:nvPr/>
              </p:nvSpPr>
              <p:spPr>
                <a:xfrm>
                  <a:off x="3294945" y="4922182"/>
                  <a:ext cx="1066800" cy="65475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client3 cert</a:t>
                  </a:r>
                  <a:endParaRPr lang="zh-CN" altLang="en-US" sz="2000"/>
                </a:p>
              </p:txBody>
            </p:sp>
          </p:grpSp>
        </p:grpSp>
        <p:grpSp>
          <p:nvGrpSpPr>
            <p:cNvPr id="23" name="组合 22"/>
            <p:cNvGrpSpPr/>
            <p:nvPr/>
          </p:nvGrpSpPr>
          <p:grpSpPr>
            <a:xfrm>
              <a:off x="6350092" y="3914820"/>
              <a:ext cx="1989503" cy="2708048"/>
              <a:chOff x="5775326" y="913758"/>
              <a:chExt cx="1989503" cy="270804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5775326" y="913758"/>
                <a:ext cx="1989503" cy="2708048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6106229" y="1174830"/>
                <a:ext cx="1364882" cy="65598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/>
                  <a:t>Client2</a:t>
                </a:r>
                <a:endParaRPr lang="zh-CN" altLang="en-US" sz="2800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6255270" y="2012745"/>
                <a:ext cx="1066800" cy="65475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client2 cert</a:t>
                </a:r>
                <a:endParaRPr lang="zh-CN" altLang="en-US" sz="2000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6255270" y="2816292"/>
                <a:ext cx="1066800" cy="654755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secret key</a:t>
                </a:r>
                <a:endParaRPr lang="zh-CN" altLang="en-US" sz="200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 rot="2498432">
              <a:off x="5518405" y="4092343"/>
              <a:ext cx="930623" cy="850442"/>
              <a:chOff x="4071212" y="1172258"/>
              <a:chExt cx="1239196" cy="1150512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 flipH="1">
                <a:off x="4071212" y="117225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rot="10800000" flipH="1">
                <a:off x="4239255" y="137127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下箭头 24"/>
            <p:cNvSpPr/>
            <p:nvPr/>
          </p:nvSpPr>
          <p:spPr>
            <a:xfrm rot="16200000">
              <a:off x="1720889" y="4984980"/>
              <a:ext cx="418011" cy="999597"/>
            </a:xfrm>
            <a:prstGeom prst="downArrow">
              <a:avLst/>
            </a:prstGeom>
            <a:solidFill>
              <a:srgbClr val="7030A0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 rot="2498432">
              <a:off x="5518405" y="1073336"/>
              <a:ext cx="930623" cy="850442"/>
              <a:chOff x="4071212" y="1172258"/>
              <a:chExt cx="1239196" cy="1150512"/>
            </a:xfrm>
          </p:grpSpPr>
          <p:cxnSp>
            <p:nvCxnSpPr>
              <p:cNvPr id="27" name="直接箭头连接符 26"/>
              <p:cNvCxnSpPr/>
              <p:nvPr/>
            </p:nvCxnSpPr>
            <p:spPr>
              <a:xfrm flipH="1">
                <a:off x="4071212" y="117225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rot="10800000" flipH="1">
                <a:off x="4239255" y="137127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16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7510619" y="748668"/>
            <a:ext cx="3801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smtClean="0"/>
              <a:t>签发证书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smtClean="0"/>
              <a:t>CA</a:t>
            </a:r>
            <a:r>
              <a:rPr lang="zh-CN" altLang="en-US" sz="2400" smtClean="0"/>
              <a:t>签发服务器证书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/>
              <a:t>将服务器公私密钥对导入</a:t>
            </a:r>
            <a:r>
              <a:rPr lang="en-US" altLang="zh-CN" sz="2400"/>
              <a:t>keystore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smtClean="0"/>
              <a:t>客户端安装</a:t>
            </a:r>
            <a:r>
              <a:rPr lang="en-US" altLang="zh-CN" sz="2400" smtClean="0"/>
              <a:t>CA</a:t>
            </a:r>
            <a:r>
              <a:rPr lang="zh-CN" altLang="en-US" sz="2400" smtClean="0"/>
              <a:t>证书</a:t>
            </a:r>
            <a:endParaRPr lang="en-US" altLang="zh-CN" sz="240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用</a:t>
            </a:r>
            <a:r>
              <a:rPr lang="en-US" altLang="zh-CN" sz="2400" smtClean="0"/>
              <a:t>keystore</a:t>
            </a:r>
            <a:r>
              <a:rPr lang="zh-CN" altLang="en-US" sz="2400" smtClean="0"/>
              <a:t>配置</a:t>
            </a:r>
            <a:r>
              <a:rPr lang="en-US" altLang="zh-CN" sz="2400"/>
              <a:t>spring </a:t>
            </a:r>
            <a:r>
              <a:rPr lang="en-US" altLang="zh-CN" sz="2400" smtClean="0"/>
              <a:t>boot</a:t>
            </a:r>
            <a:r>
              <a:rPr lang="zh-CN" altLang="en-US" sz="2400" smtClean="0"/>
              <a:t>应用</a:t>
            </a:r>
            <a:endParaRPr lang="zh-CN" altLang="en-US" sz="2400"/>
          </a:p>
        </p:txBody>
      </p:sp>
      <p:grpSp>
        <p:nvGrpSpPr>
          <p:cNvPr id="46" name="组合 45"/>
          <p:cNvGrpSpPr/>
          <p:nvPr/>
        </p:nvGrpSpPr>
        <p:grpSpPr>
          <a:xfrm>
            <a:off x="587828" y="2615642"/>
            <a:ext cx="6602235" cy="3665990"/>
            <a:chOff x="1162594" y="892947"/>
            <a:chExt cx="6602235" cy="3665990"/>
          </a:xfrm>
        </p:grpSpPr>
        <p:sp>
          <p:nvSpPr>
            <p:cNvPr id="35" name="矩形 34"/>
            <p:cNvSpPr/>
            <p:nvPr/>
          </p:nvSpPr>
          <p:spPr>
            <a:xfrm>
              <a:off x="5775326" y="913758"/>
              <a:ext cx="1989503" cy="2691591"/>
            </a:xfrm>
            <a:prstGeom prst="rect">
              <a:avLst/>
            </a:prstGeom>
            <a:ln w="25400">
              <a:solidFill>
                <a:schemeClr val="accent1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162594" y="913758"/>
              <a:ext cx="3958046" cy="3645179"/>
            </a:xfrm>
            <a:prstGeom prst="rect">
              <a:avLst/>
            </a:prstGeom>
            <a:ln w="25400">
              <a:solidFill>
                <a:schemeClr val="accent1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410930" y="2015818"/>
              <a:ext cx="3404105" cy="2241546"/>
              <a:chOff x="6771861" y="1232452"/>
              <a:chExt cx="3404105" cy="224154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6771861" y="1232452"/>
                <a:ext cx="3404105" cy="224154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7079312" y="2081575"/>
                <a:ext cx="2744717" cy="1247058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647833" y="1391131"/>
                <a:ext cx="16642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smtClean="0">
                    <a:solidFill>
                      <a:schemeClr val="bg1"/>
                    </a:solidFill>
                  </a:rPr>
                  <a:t>keystore</a:t>
                </a:r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733998" y="2082082"/>
                <a:ext cx="15103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bg1"/>
                    </a:solidFill>
                  </a:rPr>
                  <a:t>server key</a:t>
                </a:r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7331242" y="2612465"/>
                <a:ext cx="1066800" cy="654755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secret key</a:t>
                </a:r>
                <a:endParaRPr lang="zh-CN" altLang="en-US"/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6106229" y="1174830"/>
              <a:ext cx="1364882" cy="65598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smtClean="0"/>
                <a:t>Client</a:t>
              </a:r>
              <a:endParaRPr lang="zh-CN" altLang="en-US" sz="28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904445" y="1174830"/>
              <a:ext cx="1281202" cy="65598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smtClean="0"/>
                <a:t>Server</a:t>
              </a:r>
              <a:endParaRPr lang="zh-CN" altLang="en-US" sz="2800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6236539" y="2174497"/>
              <a:ext cx="1104262" cy="107060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smtClean="0"/>
                <a:t>CA</a:t>
              </a:r>
              <a:endParaRPr lang="zh-CN" altLang="en-US" sz="3200"/>
            </a:p>
          </p:txBody>
        </p:sp>
        <p:sp>
          <p:nvSpPr>
            <p:cNvPr id="37" name="下箭头 36"/>
            <p:cNvSpPr/>
            <p:nvPr/>
          </p:nvSpPr>
          <p:spPr>
            <a:xfrm rot="4310694">
              <a:off x="5043848" y="2340099"/>
              <a:ext cx="418011" cy="1728185"/>
            </a:xfrm>
            <a:prstGeom prst="downArrow">
              <a:avLst/>
            </a:prstGeom>
            <a:solidFill>
              <a:srgbClr val="7030A0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 rot="2498432">
              <a:off x="4449886" y="892947"/>
              <a:ext cx="1392103" cy="1272161"/>
              <a:chOff x="4071212" y="1172258"/>
              <a:chExt cx="1239196" cy="1150512"/>
            </a:xfrm>
          </p:grpSpPr>
          <p:cxnSp>
            <p:nvCxnSpPr>
              <p:cNvPr id="38" name="直接箭头连接符 37"/>
              <p:cNvCxnSpPr/>
              <p:nvPr/>
            </p:nvCxnSpPr>
            <p:spPr>
              <a:xfrm flipH="1">
                <a:off x="4071212" y="117225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rot="10800000" flipH="1">
                <a:off x="4239255" y="137127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圆角矩形 42"/>
            <p:cNvSpPr/>
            <p:nvPr/>
          </p:nvSpPr>
          <p:spPr>
            <a:xfrm>
              <a:off x="3186610" y="3399596"/>
              <a:ext cx="1066800" cy="65475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/>
                <a:t>server cert</a:t>
              </a:r>
              <a:endParaRPr lang="zh-CN" altLang="en-US" sz="2000"/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276" y="3738513"/>
            <a:ext cx="4304582" cy="2017461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97441" y="1122988"/>
            <a:ext cx="684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smtClean="0"/>
              <a:t>keytool</a:t>
            </a:r>
            <a:r>
              <a:rPr lang="zh-CN" altLang="en-US" sz="2400" smtClean="0"/>
              <a:t>：</a:t>
            </a:r>
            <a:r>
              <a:rPr lang="en-US" altLang="zh-CN" sz="2400" smtClean="0"/>
              <a:t>JDK</a:t>
            </a:r>
            <a:r>
              <a:rPr lang="zh-CN" altLang="en-US" sz="2400" smtClean="0"/>
              <a:t>自带数字证书管理工具</a:t>
            </a:r>
            <a:endParaRPr lang="en-US" altLang="zh-CN" sz="240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/>
              <a:t>keystore</a:t>
            </a:r>
            <a:r>
              <a:rPr lang="zh-CN" altLang="en-US" sz="2400"/>
              <a:t>：数字证书管理仓库，存储</a:t>
            </a:r>
            <a:r>
              <a:rPr lang="zh-CN" altLang="en-US" sz="2400"/>
              <a:t>公私</a:t>
            </a:r>
            <a:r>
              <a:rPr lang="zh-CN" altLang="en-US" sz="2400" smtClean="0"/>
              <a:t>密钥对</a:t>
            </a:r>
            <a:endParaRPr lang="zh-CN" altLang="en-US" sz="2400"/>
          </a:p>
        </p:txBody>
      </p:sp>
      <p:sp>
        <p:nvSpPr>
          <p:cNvPr id="47" name="文本框 46"/>
          <p:cNvSpPr txBox="1"/>
          <p:nvPr/>
        </p:nvSpPr>
        <p:spPr>
          <a:xfrm>
            <a:off x="497441" y="339184"/>
            <a:ext cx="89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数字证书实现</a:t>
            </a:r>
            <a:r>
              <a:rPr lang="en-US" altLang="zh-CN" sz="3200" smtClean="0"/>
              <a:t>Https</a:t>
            </a:r>
            <a:r>
              <a:rPr lang="zh-CN" altLang="en-US" sz="3200" smtClean="0"/>
              <a:t>连接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8488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9685" y="1001637"/>
            <a:ext cx="8071453" cy="5709111"/>
            <a:chOff x="268142" y="913757"/>
            <a:chExt cx="8071453" cy="5709111"/>
          </a:xfrm>
        </p:grpSpPr>
        <p:sp>
          <p:nvSpPr>
            <p:cNvPr id="3" name="圆角矩形 2"/>
            <p:cNvSpPr/>
            <p:nvPr/>
          </p:nvSpPr>
          <p:spPr>
            <a:xfrm>
              <a:off x="268142" y="4922182"/>
              <a:ext cx="1104262" cy="107060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smtClean="0"/>
                <a:t>CA</a:t>
              </a:r>
              <a:endParaRPr lang="zh-CN" altLang="en-US" sz="32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350092" y="913758"/>
              <a:ext cx="1989503" cy="2708048"/>
              <a:chOff x="5775326" y="913758"/>
              <a:chExt cx="1989503" cy="270804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775326" y="913758"/>
                <a:ext cx="1989503" cy="2708048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6106229" y="1174830"/>
                <a:ext cx="1364882" cy="65598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/>
                  <a:t>Client1</a:t>
                </a:r>
                <a:endParaRPr lang="zh-CN" altLang="en-US" sz="280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6255270" y="2012745"/>
                <a:ext cx="1066800" cy="65475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client1 cert</a:t>
                </a:r>
                <a:endParaRPr lang="zh-CN" altLang="en-US" sz="2000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6255270" y="2816292"/>
                <a:ext cx="1066800" cy="654755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secret key</a:t>
                </a:r>
                <a:endParaRPr lang="zh-CN" altLang="en-US" sz="200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737360" y="913757"/>
              <a:ext cx="3958046" cy="5709111"/>
              <a:chOff x="1162594" y="913757"/>
              <a:chExt cx="3958046" cy="570911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162594" y="913757"/>
                <a:ext cx="3958046" cy="5709111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410930" y="1808289"/>
                <a:ext cx="3404105" cy="2149967"/>
                <a:chOff x="1410930" y="1808289"/>
                <a:chExt cx="3404105" cy="2149967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1410930" y="1808289"/>
                  <a:ext cx="3404105" cy="214996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1718381" y="2436161"/>
                  <a:ext cx="2744717" cy="124705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286902" y="1808289"/>
                  <a:ext cx="166423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smtClean="0">
                      <a:solidFill>
                        <a:schemeClr val="bg1"/>
                      </a:solidFill>
                    </a:rPr>
                    <a:t>keystore</a:t>
                  </a:r>
                  <a:endParaRPr lang="zh-CN" altLang="en-US" sz="3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2373067" y="2436668"/>
                  <a:ext cx="15103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solidFill>
                        <a:schemeClr val="bg1"/>
                      </a:solidFill>
                    </a:rPr>
                    <a:t>server key</a:t>
                  </a:r>
                  <a:endParaRPr lang="zh-CN" alt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圆角矩形 28"/>
                <p:cNvSpPr/>
                <p:nvPr/>
              </p:nvSpPr>
              <p:spPr>
                <a:xfrm>
                  <a:off x="3239669" y="2967051"/>
                  <a:ext cx="1066800" cy="654755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server cert</a:t>
                  </a:r>
                  <a:endParaRPr lang="zh-CN" altLang="en-US" sz="2000"/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>
                  <a:off x="1970311" y="2967051"/>
                  <a:ext cx="1066800" cy="654755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secret key</a:t>
                  </a:r>
                  <a:endParaRPr lang="zh-CN" altLang="en-US" sz="2000"/>
                </a:p>
              </p:txBody>
            </p:sp>
          </p:grpSp>
          <p:sp>
            <p:nvSpPr>
              <p:cNvPr id="34" name="圆角矩形 33"/>
              <p:cNvSpPr/>
              <p:nvPr/>
            </p:nvSpPr>
            <p:spPr>
              <a:xfrm>
                <a:off x="2904445" y="1061620"/>
                <a:ext cx="1281202" cy="65598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/>
                  <a:t>Server</a:t>
                </a:r>
                <a:endParaRPr lang="zh-CN" altLang="en-US" sz="2800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1439564" y="4227055"/>
                <a:ext cx="3404105" cy="2241546"/>
                <a:chOff x="1439564" y="4227055"/>
                <a:chExt cx="3404105" cy="2241546"/>
              </a:xfrm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1439564" y="4227055"/>
                  <a:ext cx="3404105" cy="2241546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>
                  <a:off x="1970311" y="4922182"/>
                  <a:ext cx="1066800" cy="654755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server cert</a:t>
                  </a:r>
                  <a:endParaRPr lang="zh-CN" altLang="en-US" sz="2000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2315536" y="4271790"/>
                  <a:ext cx="185980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smtClean="0">
                      <a:solidFill>
                        <a:schemeClr val="bg1"/>
                      </a:solidFill>
                    </a:rPr>
                    <a:t>truststore</a:t>
                  </a:r>
                  <a:endParaRPr lang="zh-CN" altLang="en-US" sz="3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1970311" y="5640688"/>
                  <a:ext cx="1066800" cy="65475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client1 cert</a:t>
                  </a:r>
                  <a:endParaRPr lang="zh-CN" altLang="en-US" sz="2000"/>
                </a:p>
              </p:txBody>
            </p:sp>
            <p:sp>
              <p:nvSpPr>
                <p:cNvPr id="43" name="圆角矩形 42"/>
                <p:cNvSpPr/>
                <p:nvPr/>
              </p:nvSpPr>
              <p:spPr>
                <a:xfrm>
                  <a:off x="3294945" y="5640687"/>
                  <a:ext cx="1066800" cy="65475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client2 cert</a:t>
                  </a:r>
                  <a:endParaRPr lang="zh-CN" altLang="en-US" sz="2000"/>
                </a:p>
              </p:txBody>
            </p:sp>
            <p:sp>
              <p:nvSpPr>
                <p:cNvPr id="44" name="圆角矩形 43"/>
                <p:cNvSpPr/>
                <p:nvPr/>
              </p:nvSpPr>
              <p:spPr>
                <a:xfrm>
                  <a:off x="3294945" y="4922182"/>
                  <a:ext cx="1066800" cy="65475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client3 cert</a:t>
                  </a:r>
                  <a:endParaRPr lang="zh-CN" altLang="en-US" sz="2000"/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6350092" y="3914820"/>
              <a:ext cx="1989503" cy="2708048"/>
              <a:chOff x="5775326" y="913758"/>
              <a:chExt cx="1989503" cy="2708048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5775326" y="913758"/>
                <a:ext cx="1989503" cy="2708048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6106229" y="1174830"/>
                <a:ext cx="1364882" cy="65598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/>
                  <a:t>Client2</a:t>
                </a:r>
                <a:endParaRPr lang="zh-CN" altLang="en-US" sz="2800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6255270" y="2012745"/>
                <a:ext cx="1066800" cy="65475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client2 cert</a:t>
                </a:r>
                <a:endParaRPr lang="zh-CN" altLang="en-US" sz="2000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55270" y="2816292"/>
                <a:ext cx="1066800" cy="654755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secret key</a:t>
                </a:r>
                <a:endParaRPr lang="zh-CN" altLang="en-US" sz="200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2498432">
              <a:off x="5518405" y="4092343"/>
              <a:ext cx="930623" cy="850442"/>
              <a:chOff x="4071212" y="1172258"/>
              <a:chExt cx="1239196" cy="1150512"/>
            </a:xfrm>
          </p:grpSpPr>
          <p:cxnSp>
            <p:nvCxnSpPr>
              <p:cNvPr id="56" name="直接箭头连接符 55"/>
              <p:cNvCxnSpPr/>
              <p:nvPr/>
            </p:nvCxnSpPr>
            <p:spPr>
              <a:xfrm flipH="1">
                <a:off x="4071212" y="117225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 rot="10800000" flipH="1">
                <a:off x="4239255" y="137127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下箭头 57"/>
            <p:cNvSpPr/>
            <p:nvPr/>
          </p:nvSpPr>
          <p:spPr>
            <a:xfrm rot="16200000">
              <a:off x="1720889" y="4984980"/>
              <a:ext cx="418011" cy="999597"/>
            </a:xfrm>
            <a:prstGeom prst="downArrow">
              <a:avLst/>
            </a:prstGeom>
            <a:solidFill>
              <a:srgbClr val="7030A0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 rot="2498432">
              <a:off x="5518405" y="1073336"/>
              <a:ext cx="930623" cy="850442"/>
              <a:chOff x="4071212" y="1172258"/>
              <a:chExt cx="1239196" cy="1150512"/>
            </a:xfrm>
          </p:grpSpPr>
          <p:cxnSp>
            <p:nvCxnSpPr>
              <p:cNvPr id="38" name="直接箭头连接符 37"/>
              <p:cNvCxnSpPr/>
              <p:nvPr/>
            </p:nvCxnSpPr>
            <p:spPr>
              <a:xfrm flipH="1">
                <a:off x="4071212" y="117225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rot="10800000" flipH="1">
                <a:off x="4239255" y="137127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文本框 58"/>
          <p:cNvSpPr txBox="1"/>
          <p:nvPr/>
        </p:nvSpPr>
        <p:spPr>
          <a:xfrm>
            <a:off x="8221138" y="3026928"/>
            <a:ext cx="40178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smtClean="0"/>
              <a:t>签发证书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smtClean="0"/>
              <a:t>CA</a:t>
            </a:r>
            <a:r>
              <a:rPr lang="zh-CN" altLang="en-US" sz="2400" smtClean="0"/>
              <a:t>签发服务器证书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smtClean="0"/>
              <a:t>将服务器公私密钥对导入</a:t>
            </a:r>
            <a:r>
              <a:rPr lang="en-US" altLang="zh-CN" sz="2400" smtClean="0"/>
              <a:t>keystore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smtClean="0"/>
              <a:t>CA</a:t>
            </a:r>
            <a:r>
              <a:rPr lang="zh-CN" altLang="en-US" sz="2400" smtClean="0"/>
              <a:t>签发客户端证书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smtClean="0"/>
              <a:t>将服务器、客户端证书导入</a:t>
            </a:r>
            <a:r>
              <a:rPr lang="en-US" altLang="zh-CN" sz="2400" smtClean="0"/>
              <a:t>truststore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/>
              <a:t>用</a:t>
            </a:r>
            <a:r>
              <a:rPr lang="en-US" altLang="zh-CN" sz="2400" smtClean="0"/>
              <a:t>keystore</a:t>
            </a:r>
            <a:r>
              <a:rPr lang="zh-CN" altLang="en-US" sz="2400" smtClean="0"/>
              <a:t>和</a:t>
            </a:r>
            <a:r>
              <a:rPr lang="en-US" altLang="zh-CN" sz="2400" smtClean="0"/>
              <a:t>truststore</a:t>
            </a:r>
            <a:r>
              <a:rPr lang="zh-CN" altLang="en-US" sz="2400" smtClean="0"/>
              <a:t>配置</a:t>
            </a:r>
            <a:r>
              <a:rPr lang="en-US" altLang="zh-CN" sz="2400" smtClean="0"/>
              <a:t>spring boot</a:t>
            </a:r>
            <a:endParaRPr lang="en-US" altLang="zh-CN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/>
              <a:t>配置</a:t>
            </a:r>
            <a:r>
              <a:rPr lang="en-US" altLang="zh-CN" sz="2400" smtClean="0"/>
              <a:t>spring security</a:t>
            </a:r>
            <a:endParaRPr lang="zh-CN" altLang="en-US" sz="2400"/>
          </a:p>
        </p:txBody>
      </p:sp>
      <p:sp>
        <p:nvSpPr>
          <p:cNvPr id="60" name="文本框 59"/>
          <p:cNvSpPr txBox="1"/>
          <p:nvPr/>
        </p:nvSpPr>
        <p:spPr>
          <a:xfrm>
            <a:off x="8466461" y="651320"/>
            <a:ext cx="3508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smtClean="0"/>
              <a:t>keystore</a:t>
            </a:r>
            <a:r>
              <a:rPr lang="zh-CN" altLang="en-US" sz="2400"/>
              <a:t>：数字证书管理仓库，存储</a:t>
            </a:r>
            <a:r>
              <a:rPr lang="zh-CN" altLang="en-US" sz="2400"/>
              <a:t>公私</a:t>
            </a:r>
            <a:r>
              <a:rPr lang="zh-CN" altLang="en-US" sz="2400" smtClean="0"/>
              <a:t>密钥对</a:t>
            </a:r>
            <a:endParaRPr lang="en-US" altLang="zh-CN" sz="240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smtClean="0"/>
              <a:t>truststore</a:t>
            </a:r>
            <a:r>
              <a:rPr lang="zh-CN" altLang="en-US" sz="2400" smtClean="0"/>
              <a:t>：存储可信数字证书的仓库（不包含私钥）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327427" y="184661"/>
            <a:ext cx="89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数字证书实现双向认证（</a:t>
            </a:r>
            <a:r>
              <a:rPr lang="en-US" altLang="zh-CN" sz="3200" smtClean="0"/>
              <a:t>Mutal Authentication</a:t>
            </a:r>
            <a:r>
              <a:rPr lang="zh-CN" altLang="en-US" sz="3200" smtClean="0"/>
              <a:t>）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8107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567</Words>
  <Application>Microsoft Office PowerPoint</Application>
  <PresentationFormat>宽屏</PresentationFormat>
  <Paragraphs>247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绿佳</dc:creator>
  <cp:lastModifiedBy>陈 绿佳</cp:lastModifiedBy>
  <cp:revision>251</cp:revision>
  <dcterms:created xsi:type="dcterms:W3CDTF">2019-01-09T05:44:22Z</dcterms:created>
  <dcterms:modified xsi:type="dcterms:W3CDTF">2019-06-29T18:46:15Z</dcterms:modified>
</cp:coreProperties>
</file>