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521" autoAdjust="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01A0-A4A6-4A16-979D-55C240F3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92E3C-EFE4-4128-9BD6-B6E520C7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5205-46B0-4CA9-AD0E-448F652B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CB4A-AC21-4B9E-8B97-C9A85EE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EE2CA-CAFD-4A4B-A9B8-1EF960AB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F98B-291B-4332-BB07-72A7D2C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18902-649A-458D-8E9E-4F7233341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F7F44-B556-47BA-98AA-4B1A92B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6E2E7-BB6A-418C-AA71-324B6256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5D640-044A-4B62-877C-D5EDEF3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8982CF-895E-49E0-8906-BC5771DA2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2C11F-544D-4845-91D6-A7DCDB49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B2159-103F-49A1-853D-19D6621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CC98D-1033-4E27-A4A7-CF88C92A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6AF9-2B28-4A67-A8CC-21AFCFA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5F5C-B64C-48AC-AB14-BCA20997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A1201-6CCD-4EC3-9FD8-9EF8D97A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E78DB-D2DA-4489-A0FD-BB2F11F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247F-A756-42F5-930D-B1F331D1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73F98-C382-404F-8D38-B04FA307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537-2336-46E7-A406-C652A82C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A82D9-B585-45BE-9B35-9CAED5BF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F6087-42A7-4E08-98C8-29B86009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1B5F-8902-4271-90C2-990781A5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EC8E-049A-40A8-B18F-6F905BE3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3E012-A8DA-4437-820B-726E1DD9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99EFE-8B7D-4F85-A613-71956F67A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D5F63-25E5-4B9D-99E3-95189D6B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09363-6D3F-4685-9DE6-B4F3E77E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58771-027F-4723-B600-814F7BD7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B09DB-99A0-4113-9230-5905268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E70FB-D8CA-4E47-99A1-CBD7CCDE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B78A2-B7A6-4565-9A4D-31D9B88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FDBD4-BE70-43B7-8A82-54AEF1B7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ADC8D5-8003-47AB-83B4-7B64D0B2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B3E02-A231-40E7-89C5-80A179E97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42E2FF-9145-481A-A144-D8D288A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28D4AD-7F85-48D0-AB60-C09AA13C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83FA1-3888-4559-8163-B780485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C283-DAD4-4521-A62F-9F239642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847D5-014C-41A2-B8A7-813C0648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B53F9-34A5-4F3D-8B0F-C163D58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162A5-75A7-44A3-B46A-3A5F42F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46569-43D2-43BF-9CB9-7B244EF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12841-278B-43EE-BD1F-172139BB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F0CC4-C719-4693-A73B-2760580F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4216-A7DE-4BC4-9EA2-DDDF8005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DDA96-1FC5-4A15-8213-6FE1717F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23A6B-073F-43A9-85C7-EE6BC062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FD979-CD5A-41DE-9ED0-817D902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01A69-A5D8-44BF-A370-939ED13D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8AFB0-613D-456E-B325-842D485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3121-FEDA-4039-98DF-91AF0919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EA449-29AE-4B5F-A83B-A8A2DC205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ACACF-D55B-4434-A136-32298BC3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9D61E-5E35-455D-B570-A6CDEE8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CA198-CC2A-47FE-8A20-4096FB9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99551-7246-4734-A323-21B8F173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8FBE7-D68D-4222-A15E-0917DB3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0EA04-8B21-4757-A8F8-C6B0B0AC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CDFEC-DBB4-4529-BF07-23BD31B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B202-CD75-417E-BB16-33DC1467DFA3}" type="datetimeFigureOut">
              <a:rPr lang="zh-CN" altLang="en-US" smtClean="0"/>
              <a:t>19.6.30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9FE1D-5B0E-4446-BC2F-79F2FA229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EC020-2581-47AA-BBE3-E219173A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B49A-4146-438D-B35F-E6FFAF7AB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InfoSec</a:t>
            </a:r>
            <a:r>
              <a:rPr lang="zh-CN" altLang="en-US" b="1" dirty="0"/>
              <a:t>课程设计答辩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C3E34-3A84-4990-8551-7727D530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LowSec</a:t>
            </a:r>
            <a:r>
              <a:rPr lang="zh-CN" altLang="en-US" dirty="0"/>
              <a:t>系统安全性优化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陈绿佳   蓝艺   梁宏达   李旺升</a:t>
            </a:r>
          </a:p>
        </p:txBody>
      </p:sp>
    </p:spTree>
    <p:extLst>
      <p:ext uri="{BB962C8B-B14F-4D97-AF65-F5344CB8AC3E}">
        <p14:creationId xmlns:p14="http://schemas.microsoft.com/office/powerpoint/2010/main" val="149356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数据库安全设计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3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C128-74AD-47E6-B5DC-01956AA1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33809-E2BC-4FA3-84EB-3EC992CE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创建开发账号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创建 </a:t>
            </a:r>
            <a:r>
              <a:rPr lang="en-US" altLang="zh-CN" sz="2400" dirty="0"/>
              <a:t>`infosec-dev` </a:t>
            </a:r>
            <a:r>
              <a:rPr lang="zh-CN" altLang="en-US" sz="2400" dirty="0"/>
              <a:t>账号，允许特定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网络内的远程连接。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CREATE USER 'infosec-dev'@'%' IDENTIFIED BY '</a:t>
            </a:r>
            <a:r>
              <a:rPr lang="en-US" altLang="zh-CN" sz="2400" dirty="0" err="1"/>
              <a:t>xxxxxxxx</a:t>
            </a:r>
            <a:r>
              <a:rPr lang="en-US" altLang="zh-CN" sz="2400" dirty="0"/>
              <a:t>’;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只授予 </a:t>
            </a:r>
            <a:r>
              <a:rPr lang="en-US" altLang="zh-CN" sz="2400" dirty="0"/>
              <a:t>`infosec` </a:t>
            </a:r>
            <a:r>
              <a:rPr lang="zh-CN" altLang="en-US" sz="2400" dirty="0"/>
              <a:t>数据库的 </a:t>
            </a:r>
            <a:r>
              <a:rPr lang="en-US" altLang="zh-CN" sz="2400" dirty="0"/>
              <a:t>`user` </a:t>
            </a:r>
            <a:r>
              <a:rPr lang="zh-CN" altLang="en-US" sz="2400" dirty="0"/>
              <a:t>表格的 </a:t>
            </a:r>
            <a:r>
              <a:rPr lang="en-US" altLang="zh-CN" sz="2400" dirty="0"/>
              <a:t>`SELECT` </a:t>
            </a:r>
            <a:r>
              <a:rPr lang="zh-CN" altLang="en-US" sz="2400" dirty="0"/>
              <a:t>权限，保持最小权限原则。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GRANT SELECT ON `</a:t>
            </a:r>
            <a:r>
              <a:rPr lang="en-US" altLang="zh-CN" sz="2400" dirty="0" err="1"/>
              <a:t>infosec`.`user</a:t>
            </a:r>
            <a:r>
              <a:rPr lang="en-US" altLang="zh-CN" sz="2400" dirty="0"/>
              <a:t>` TO 'infosec-dev';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FLUSH PRIVILEGES;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查看该账户拥有的权限：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SHOW GRANTS FOR 'infosec-dev';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85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AF6D-01BF-4B8F-85B9-A6CDD857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1135-FF9E-4CEA-BCAB-A3E12F0C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创建生产环境账号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创建 </a:t>
            </a:r>
            <a:r>
              <a:rPr lang="en-US" altLang="zh-CN" dirty="0"/>
              <a:t>`infosec-prod` </a:t>
            </a:r>
            <a:r>
              <a:rPr lang="zh-CN" altLang="en-US" dirty="0"/>
              <a:t>账号，只允许</a:t>
            </a:r>
            <a:r>
              <a:rPr lang="en-US" altLang="zh-CN" dirty="0"/>
              <a:t>localhost</a:t>
            </a:r>
            <a:r>
              <a:rPr lang="zh-CN" altLang="en-US" dirty="0"/>
              <a:t>访问，该账号提供给同一台服务器上的</a:t>
            </a:r>
            <a:r>
              <a:rPr lang="en-US" altLang="zh-CN" dirty="0"/>
              <a:t>infosec</a:t>
            </a:r>
            <a:r>
              <a:rPr lang="zh-CN" altLang="en-US" dirty="0"/>
              <a:t>应用访问数据库。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CREATE USER '</a:t>
            </a:r>
            <a:r>
              <a:rPr lang="en-US" altLang="zh-CN" dirty="0" err="1"/>
              <a:t>infosec-prod'@'localhost</a:t>
            </a:r>
            <a:r>
              <a:rPr lang="en-US" altLang="zh-CN" dirty="0"/>
              <a:t>' IDENTIFIED BY '</a:t>
            </a:r>
            <a:r>
              <a:rPr lang="en-US" altLang="zh-CN" dirty="0" err="1"/>
              <a:t>xxxxxxxx</a:t>
            </a:r>
            <a:r>
              <a:rPr lang="en-US" altLang="zh-CN" dirty="0"/>
              <a:t>';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只授予 </a:t>
            </a:r>
            <a:r>
              <a:rPr lang="en-US" altLang="zh-CN" dirty="0"/>
              <a:t>`infosec` </a:t>
            </a:r>
            <a:r>
              <a:rPr lang="zh-CN" altLang="en-US" dirty="0"/>
              <a:t>数据库的 </a:t>
            </a:r>
            <a:r>
              <a:rPr lang="en-US" altLang="zh-CN" dirty="0"/>
              <a:t>`user` </a:t>
            </a:r>
            <a:r>
              <a:rPr lang="zh-CN" altLang="en-US" dirty="0"/>
              <a:t>表格的 </a:t>
            </a:r>
            <a:r>
              <a:rPr lang="en-US" altLang="zh-CN" dirty="0"/>
              <a:t>`SELECT` </a:t>
            </a:r>
            <a:r>
              <a:rPr lang="zh-CN" altLang="en-US" dirty="0"/>
              <a:t>权限，保持最小权限原则。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GRANT SELECT ON `</a:t>
            </a:r>
            <a:r>
              <a:rPr lang="en-US" altLang="zh-CN" dirty="0" err="1"/>
              <a:t>infosec`.`user</a:t>
            </a:r>
            <a:r>
              <a:rPr lang="en-US" altLang="zh-CN" dirty="0"/>
              <a:t>` TO '</a:t>
            </a:r>
            <a:r>
              <a:rPr lang="en-US" altLang="zh-CN" dirty="0" err="1"/>
              <a:t>infosec-prod'@'localhost</a:t>
            </a:r>
            <a:r>
              <a:rPr lang="en-US" altLang="zh-CN" dirty="0"/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FLUSH PRIVILEGES;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查看该账户拥有的权限：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SHOW GRANTS FOR '</a:t>
            </a:r>
            <a:r>
              <a:rPr lang="en-US" altLang="zh-CN" dirty="0" err="1"/>
              <a:t>infosec-prod'@'localhost</a:t>
            </a:r>
            <a:r>
              <a:rPr lang="en-US" altLang="zh-CN" dirty="0"/>
              <a:t>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66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6B4B-22E2-4014-B68C-52E43B6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71B45-82A6-4B66-B17E-60A5A35B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3.</a:t>
            </a:r>
            <a:r>
              <a:rPr lang="zh-CN" altLang="en-US" dirty="0"/>
              <a:t>移除匿名账户和废弃账户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有些</a:t>
            </a:r>
            <a:r>
              <a:rPr lang="en-US" altLang="zh-CN" dirty="0"/>
              <a:t>MySQL</a:t>
            </a:r>
            <a:r>
              <a:rPr lang="zh-CN" altLang="en-US" dirty="0"/>
              <a:t>数据库的匿名用户的口令为空。因而，任何人都可以连接到这些数据库。可以用下面的命令进行检查：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mysql.user</a:t>
            </a:r>
            <a:r>
              <a:rPr lang="en-US" altLang="zh-CN" dirty="0"/>
              <a:t> where user="";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服务器安全设计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5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5088-EF0A-4CBE-8B15-A476D5B4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部署结构拓扑图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1A2B8F-92F7-4271-B7F4-D5C2681E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85" y="1374361"/>
            <a:ext cx="8111662" cy="5318972"/>
          </a:xfrm>
        </p:spPr>
      </p:pic>
    </p:spTree>
    <p:extLst>
      <p:ext uri="{BB962C8B-B14F-4D97-AF65-F5344CB8AC3E}">
        <p14:creationId xmlns:p14="http://schemas.microsoft.com/office/powerpoint/2010/main" val="51769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B3B9-5263-4B71-949E-6E811944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EFBA9E-4C25-4A19-8265-9C1DBDC5A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7554"/>
            <a:ext cx="9321783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主要需求：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解决因业务服务器的开发端口在外网环境下暴露而带来的安全隐患；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解决开发端口对在外网环境下的已授权开发人员的可见性；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主要工具与技术：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阿里云ECS组网机制；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阿里云ECS安全组策略机制；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</a:pPr>
            <a:r>
              <a:rPr lang="zh-CN" altLang="zh-CN" sz="2200" dirty="0"/>
              <a:t>Linux iptables服务；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4"/>
              <a:tabLst/>
            </a:pPr>
            <a:r>
              <a:rPr lang="zh-CN" altLang="zh-CN" sz="2200" dirty="0"/>
              <a:t>由OpenVPN提供的VPN支持；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5"/>
              <a:tabLst/>
            </a:pPr>
            <a:r>
              <a:rPr lang="zh-CN" altLang="zh-CN" sz="2200" dirty="0"/>
              <a:t>由EasyRSA提供的授权与认证服务；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1FA7-9057-40EB-9B2D-5D7364C5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45B73-09C0-49D6-A8B2-AED1DC51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生产环境下，阿里云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安全组策略和</a:t>
            </a:r>
            <a:r>
              <a:rPr lang="en-US" altLang="zh-CN" sz="2200" dirty="0"/>
              <a:t>Business Server iptables</a:t>
            </a:r>
            <a:r>
              <a:rPr lang="zh-CN" altLang="en-US" sz="2200" dirty="0"/>
              <a:t>开放</a:t>
            </a:r>
            <a:r>
              <a:rPr lang="en-US" altLang="zh-CN" sz="2200" dirty="0"/>
              <a:t>8080</a:t>
            </a:r>
            <a:r>
              <a:rPr lang="zh-CN" altLang="en-US" sz="2200" dirty="0"/>
              <a:t>端口，向外网提供业务服务；开发端口，如</a:t>
            </a:r>
            <a:r>
              <a:rPr lang="en-US" altLang="zh-CN" sz="2200" dirty="0"/>
              <a:t>MySQL</a:t>
            </a:r>
            <a:r>
              <a:rPr lang="zh-CN" altLang="en-US" sz="2200" dirty="0"/>
              <a:t>的</a:t>
            </a:r>
            <a:r>
              <a:rPr lang="en-US" altLang="zh-CN" sz="2200" dirty="0"/>
              <a:t>3306</a:t>
            </a:r>
            <a:r>
              <a:rPr lang="zh-CN" altLang="en-US" sz="2200" dirty="0"/>
              <a:t>等关键安全端口在</a:t>
            </a:r>
            <a:r>
              <a:rPr lang="en-US" altLang="zh-CN" sz="2200" dirty="0"/>
              <a:t>Business Server iptables</a:t>
            </a:r>
            <a:r>
              <a:rPr lang="zh-CN" altLang="en-US" sz="2200" dirty="0"/>
              <a:t>中予以开放，在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安全组策略中不予开放，实现其对外网的不可见；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开发环境下，</a:t>
            </a:r>
            <a:r>
              <a:rPr lang="en-US" altLang="zh-CN" sz="2200" dirty="0"/>
              <a:t>ECS</a:t>
            </a:r>
            <a:r>
              <a:rPr lang="zh-CN" altLang="en-US" sz="2200" dirty="0"/>
              <a:t>组网内的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提供</a:t>
            </a:r>
            <a:r>
              <a:rPr lang="en-US" altLang="zh-CN" sz="2200" dirty="0"/>
              <a:t>VPN Server</a:t>
            </a:r>
            <a:r>
              <a:rPr lang="zh-CN" altLang="en-US" sz="2200" dirty="0"/>
              <a:t>服务，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安全组策略开放提供</a:t>
            </a:r>
            <a:r>
              <a:rPr lang="en-US" altLang="zh-CN" sz="2200" dirty="0"/>
              <a:t>VPN</a:t>
            </a:r>
            <a:r>
              <a:rPr lang="zh-CN" altLang="en-US" sz="2200" dirty="0"/>
              <a:t>服务所需端口</a:t>
            </a:r>
            <a:r>
              <a:rPr lang="en-US" altLang="zh-CN" sz="2200" dirty="0"/>
              <a:t>(UDP 1194)</a:t>
            </a:r>
            <a:r>
              <a:rPr lang="zh-CN" altLang="en-US" sz="2200" dirty="0"/>
              <a:t>；处于外网环境下的已授权开发人员和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作为</a:t>
            </a:r>
            <a:r>
              <a:rPr lang="en-US" altLang="zh-CN" sz="2200" dirty="0"/>
              <a:t>Client</a:t>
            </a:r>
            <a:r>
              <a:rPr lang="zh-CN" altLang="en-US" sz="2200" dirty="0"/>
              <a:t>端加入该</a:t>
            </a:r>
            <a:r>
              <a:rPr lang="en-US" altLang="zh-CN" sz="2200" dirty="0"/>
              <a:t>VPN</a:t>
            </a:r>
            <a:r>
              <a:rPr lang="zh-CN" altLang="en-US" sz="2200" dirty="0"/>
              <a:t>，已授权开发人员即可通过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在</a:t>
            </a:r>
            <a:r>
              <a:rPr lang="en-US" altLang="zh-CN" sz="2200" dirty="0"/>
              <a:t>VPN</a:t>
            </a:r>
            <a:r>
              <a:rPr lang="zh-CN" altLang="en-US" sz="2200" dirty="0"/>
              <a:t>内的虚拟</a:t>
            </a:r>
            <a:r>
              <a:rPr lang="en-US" altLang="zh-CN" sz="2200" dirty="0"/>
              <a:t>IP</a:t>
            </a:r>
            <a:r>
              <a:rPr lang="zh-CN" altLang="en-US" sz="2200" dirty="0"/>
              <a:t>直接对其进行访问；</a:t>
            </a:r>
          </a:p>
        </p:txBody>
      </p:sp>
    </p:spTree>
    <p:extLst>
      <p:ext uri="{BB962C8B-B14F-4D97-AF65-F5344CB8AC3E}">
        <p14:creationId xmlns:p14="http://schemas.microsoft.com/office/powerpoint/2010/main" val="184568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部署与配置：端口控制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489D8-688F-41C7-B257-0EFBF0D4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80" y="2348305"/>
            <a:ext cx="10434620" cy="31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OpenVPN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iptables</a:t>
            </a:r>
            <a:r>
              <a:rPr lang="zh-CN" altLang="en-US" sz="2200" dirty="0"/>
              <a:t>，如下：</a:t>
            </a: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安装</a:t>
            </a:r>
            <a:r>
              <a:rPr lang="en-US" altLang="zh-CN" sz="2200" dirty="0"/>
              <a:t>OpenVPN</a:t>
            </a:r>
            <a:r>
              <a:rPr lang="zh-CN" altLang="en-US" sz="2200" dirty="0"/>
              <a:t>，并使用</a:t>
            </a:r>
            <a:r>
              <a:rPr lang="en-US" altLang="zh-CN" sz="2200" dirty="0" err="1"/>
              <a:t>EasyRSA</a:t>
            </a:r>
            <a:r>
              <a:rPr lang="zh-CN" altLang="en-US" sz="2200" dirty="0"/>
              <a:t>搭建</a:t>
            </a:r>
            <a:r>
              <a:rPr lang="en-US" altLang="zh-CN" sz="2200" dirty="0"/>
              <a:t>PKI</a:t>
            </a:r>
            <a:r>
              <a:rPr lang="zh-CN" altLang="en-US" sz="2200" dirty="0"/>
              <a:t>系统，具体操作流程参考实验</a:t>
            </a:r>
            <a:r>
              <a:rPr lang="en-US" altLang="zh-CN" sz="2200" dirty="0"/>
              <a:t>4</a:t>
            </a:r>
            <a:r>
              <a:rPr lang="zh-CN" altLang="en-US" sz="2200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生成</a:t>
            </a:r>
            <a:r>
              <a:rPr lang="en-US" altLang="zh-CN" sz="2200" dirty="0"/>
              <a:t>VPN Server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为</a:t>
            </a:r>
            <a:r>
              <a:rPr lang="en-US" altLang="zh-CN" sz="2200" dirty="0"/>
              <a:t>Server 2</a:t>
            </a:r>
            <a:r>
              <a:rPr lang="zh-CN" altLang="en-US" sz="2200" dirty="0"/>
              <a:t>生成</a:t>
            </a:r>
            <a:r>
              <a:rPr lang="en-US" altLang="zh-CN" sz="2200" dirty="0"/>
              <a:t>VPN Client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为开发人员生成</a:t>
            </a:r>
            <a:r>
              <a:rPr lang="en-US" altLang="zh-CN" sz="2200" dirty="0"/>
              <a:t>VPN Client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，开启服务；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D356DA-2D46-4CE9-B339-7EFA362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1" y="2179811"/>
            <a:ext cx="759047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业务安全设计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6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Business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正常部署于配置业务应用；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iptables</a:t>
            </a:r>
            <a:r>
              <a:rPr lang="zh-CN" altLang="en-US" sz="2200" dirty="0"/>
              <a:t>，如下：</a:t>
            </a: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安装并配置</a:t>
            </a:r>
            <a:r>
              <a:rPr lang="en-US" altLang="zh-CN" sz="2200" dirty="0"/>
              <a:t>OpenVPN</a:t>
            </a:r>
            <a:r>
              <a:rPr lang="zh-CN" altLang="en-US" sz="2200" dirty="0"/>
              <a:t>客户端，导入证书与密钥；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48999-8E17-4DD2-930D-A8F80EDB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72" y="2725530"/>
            <a:ext cx="7628571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ECS</a:t>
            </a:r>
            <a:r>
              <a:rPr lang="zh-CN" altLang="en-US" dirty="0"/>
              <a:t>安全组策略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根据上述端口配置，新建并配置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安全策略</a:t>
            </a: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将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和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加入此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安全组策略；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48D5D-1D4F-44D4-8A97-B1D57BB5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4" y="2440380"/>
            <a:ext cx="9303327" cy="13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7FC-C5B5-4346-8219-FB62DCAF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215"/>
            <a:ext cx="9144000" cy="501161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9B641-846D-46B6-80DA-10404C194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391"/>
            <a:ext cx="9144000" cy="5055577"/>
          </a:xfrm>
        </p:spPr>
        <p:txBody>
          <a:bodyPr/>
          <a:lstStyle/>
          <a:p>
            <a:pPr algn="l"/>
            <a:r>
              <a:rPr lang="zh-CN" altLang="en-US" dirty="0"/>
              <a:t>继承 </a:t>
            </a:r>
            <a:r>
              <a:rPr lang="en-US" altLang="zh-CN" dirty="0" err="1"/>
              <a:t>WebSecurityConfigurerAdapter</a:t>
            </a:r>
            <a:r>
              <a:rPr lang="en-US" altLang="zh-CN" dirty="0"/>
              <a:t> </a:t>
            </a:r>
            <a:r>
              <a:rPr lang="zh-CN" altLang="en-US" dirty="0"/>
              <a:t>方法，重写 </a:t>
            </a:r>
            <a:r>
              <a:rPr lang="en-US" altLang="zh-CN" dirty="0"/>
              <a:t>configure </a:t>
            </a:r>
            <a:r>
              <a:rPr lang="zh-CN" altLang="en-US" dirty="0"/>
              <a:t>方法，可以实现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权限控制，认证方式选择（基本认证，表单认证 </a:t>
            </a:r>
            <a:r>
              <a:rPr lang="en-US" altLang="zh-CN" dirty="0"/>
              <a:t>…</a:t>
            </a:r>
            <a:r>
              <a:rPr lang="zh-CN" altLang="en-US" dirty="0"/>
              <a:t>）等等配置。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上面就直接指定了 </a:t>
            </a:r>
            <a:r>
              <a:rPr lang="en-US" altLang="zh-CN" dirty="0"/>
              <a:t>index </a:t>
            </a:r>
            <a:r>
              <a:rPr lang="zh-CN" altLang="en-US" dirty="0"/>
              <a:t>页面谁都可以访问，</a:t>
            </a:r>
            <a:r>
              <a:rPr lang="en-US" altLang="zh-CN" dirty="0"/>
              <a:t>/users </a:t>
            </a:r>
            <a:r>
              <a:rPr lang="zh-CN" altLang="en-US" dirty="0"/>
              <a:t>接口只有 </a:t>
            </a:r>
            <a:r>
              <a:rPr lang="en-US" altLang="zh-CN" dirty="0"/>
              <a:t>ROLE_ADMIN </a:t>
            </a:r>
            <a:r>
              <a:rPr lang="zh-CN" altLang="en-US" dirty="0"/>
              <a:t>角色的用户才可以访问。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D1D2F-E014-43AC-BBC4-7495ED4E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5" y="2505485"/>
            <a:ext cx="9812431" cy="22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DD31-685C-4889-99EC-77558F23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2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CAC7-FE43-4E9A-B7BD-5804F7D5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369"/>
            <a:ext cx="10515600" cy="4541594"/>
          </a:xfrm>
        </p:spPr>
        <p:txBody>
          <a:bodyPr/>
          <a:lstStyle/>
          <a:p>
            <a:r>
              <a:rPr lang="zh-CN" altLang="en-US" dirty="0"/>
              <a:t>实验采用表单登陆，所以还需要继续配置：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7F6F0-B12A-4FB2-9479-439D1467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4" y="2181223"/>
            <a:ext cx="10016271" cy="38760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0E6144-1242-4E4E-B97B-466F79C710F2}"/>
              </a:ext>
            </a:extLst>
          </p:cNvPr>
          <p:cNvSpPr/>
          <p:nvPr/>
        </p:nvSpPr>
        <p:spPr>
          <a:xfrm>
            <a:off x="3420207" y="4818184"/>
            <a:ext cx="3063201" cy="1298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4DF2-32AF-4E4F-BDAE-B07E7C68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zh-CN" altLang="en-US" dirty="0"/>
              <a:t>订制 </a:t>
            </a:r>
            <a:r>
              <a:rPr lang="en-US" altLang="zh-CN" dirty="0"/>
              <a:t>403 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26EFE-22EB-4042-ACBD-5CAD491C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对于缺少权限时，自动跳转到定义的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33F4B-9B37-4039-8967-0B9D269E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2145519"/>
            <a:ext cx="6268139" cy="41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5EF4-9974-494F-B574-42CF5B03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552"/>
          </a:xfrm>
        </p:spPr>
        <p:txBody>
          <a:bodyPr/>
          <a:lstStyle/>
          <a:p>
            <a:r>
              <a:rPr lang="zh-CN" altLang="en-US" dirty="0"/>
              <a:t>访问首页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3249-3A82-4E3D-94A0-B71CA67E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zh-CN" altLang="en-US" dirty="0"/>
              <a:t>没有登陆和权限的限制：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A79E4-7E8B-4077-BB23-67ED7F59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71" y="2268415"/>
            <a:ext cx="8990835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4FAF-15A7-4FDD-B878-32C174BE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zh-CN" altLang="en-US" dirty="0"/>
              <a:t>管理员调用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A815B-C8D8-42D0-B4B5-A6304AC1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返回正常：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32412-C352-4944-B303-65A0FDEF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67" y="1841144"/>
            <a:ext cx="3997118" cy="4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ADA41-E15E-4A6E-A14D-09BA305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/>
          <a:lstStyle/>
          <a:p>
            <a:r>
              <a:rPr lang="zh-CN" altLang="en-US" dirty="0"/>
              <a:t>普通用户访问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6324-0A76-4057-B322-32A36B9A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/>
          <a:lstStyle/>
          <a:p>
            <a:r>
              <a:rPr lang="en-US" altLang="zh-CN" dirty="0"/>
              <a:t>403 Forbidden</a:t>
            </a:r>
            <a:r>
              <a:rPr lang="zh-CN" altLang="en-US" dirty="0"/>
              <a:t>，跳到自定义的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819153-50F0-4E40-889B-CDF80D84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84" y="2207066"/>
            <a:ext cx="6362554" cy="42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8E5C-87BB-4E4F-BD49-3EFB31A9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6" y="365126"/>
            <a:ext cx="10647484" cy="4309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/user/{id} </a:t>
            </a:r>
            <a:r>
              <a:rPr lang="zh-CN" altLang="en-US" dirty="0"/>
              <a:t>接口实现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7326-C2CD-4606-8A10-E7C0E037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6" y="923192"/>
            <a:ext cx="10515600" cy="4805363"/>
          </a:xfrm>
        </p:spPr>
        <p:txBody>
          <a:bodyPr/>
          <a:lstStyle/>
          <a:p>
            <a:r>
              <a:rPr lang="zh-CN" altLang="en-US" dirty="0"/>
              <a:t>分析：由于该接口登陆用户都可以访问，只是返回的数据集合不一样，因此不适合直接使用 </a:t>
            </a:r>
            <a:r>
              <a:rPr lang="en-US" altLang="zh-CN" dirty="0"/>
              <a:t>spring security </a:t>
            </a:r>
            <a:r>
              <a:rPr lang="zh-CN" altLang="en-US" dirty="0"/>
              <a:t>直接配置，比较灵活的方式为直接在业务中实现判断。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85F94-F14E-43C2-8864-3E57C177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8" y="2150085"/>
            <a:ext cx="9511813" cy="45370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DFD16F-1024-455A-82F1-373E77CCE909}"/>
              </a:ext>
            </a:extLst>
          </p:cNvPr>
          <p:cNvSpPr/>
          <p:nvPr/>
        </p:nvSpPr>
        <p:spPr>
          <a:xfrm>
            <a:off x="1740877" y="2779522"/>
            <a:ext cx="9144000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CEC60C-DEA3-4182-8A3A-E5FBFDEF1FF3}"/>
              </a:ext>
            </a:extLst>
          </p:cNvPr>
          <p:cNvSpPr txBox="1"/>
          <p:nvPr/>
        </p:nvSpPr>
        <p:spPr>
          <a:xfrm>
            <a:off x="7587763" y="2347546"/>
            <a:ext cx="34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获取当前用户信息（权限）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2362B-646D-4FB6-971E-EC3BA9D35B6F}"/>
              </a:ext>
            </a:extLst>
          </p:cNvPr>
          <p:cNvSpPr/>
          <p:nvPr/>
        </p:nvSpPr>
        <p:spPr>
          <a:xfrm>
            <a:off x="1740877" y="3858412"/>
            <a:ext cx="8414238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5DB7A8-D7CC-44EE-87FD-B77868495818}"/>
              </a:ext>
            </a:extLst>
          </p:cNvPr>
          <p:cNvSpPr txBox="1"/>
          <p:nvPr/>
        </p:nvSpPr>
        <p:spPr>
          <a:xfrm>
            <a:off x="4598376" y="4696123"/>
            <a:ext cx="507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判断用户是否为管理员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是：对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rgbClr val="FF0000"/>
                </a:solidFill>
              </a:rPr>
              <a:t>取值不受限制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否：只能获取自己的信息，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覆盖为自己的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726</Words>
  <Application>Microsoft Office PowerPoint</Application>
  <PresentationFormat>宽屏</PresentationFormat>
  <Paragraphs>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InfoSec课程设计答辩</vt:lpstr>
      <vt:lpstr>业务安全设计</vt:lpstr>
      <vt:lpstr>配置 spring security</vt:lpstr>
      <vt:lpstr>配置 spring security</vt:lpstr>
      <vt:lpstr>订制 403 页面</vt:lpstr>
      <vt:lpstr>访问首页</vt:lpstr>
      <vt:lpstr>管理员调用 /users 接口</vt:lpstr>
      <vt:lpstr>普通用户访问 /users 接口</vt:lpstr>
      <vt:lpstr>/user/{id} 接口实现</vt:lpstr>
      <vt:lpstr>数据库安全设计</vt:lpstr>
      <vt:lpstr>MySQL 安全配置</vt:lpstr>
      <vt:lpstr>PowerPoint 演示文稿</vt:lpstr>
      <vt:lpstr>PowerPoint 演示文稿</vt:lpstr>
      <vt:lpstr>服务器安全设计</vt:lpstr>
      <vt:lpstr>部署结构拓扑图</vt:lpstr>
      <vt:lpstr>设计思路</vt:lpstr>
      <vt:lpstr>功能概述</vt:lpstr>
      <vt:lpstr>部署与配置：端口控制</vt:lpstr>
      <vt:lpstr>部署与配置：OpenVPN Server</vt:lpstr>
      <vt:lpstr>部署与配置：Business Server</vt:lpstr>
      <vt:lpstr>部署与配置：ECS安全组策略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InfoSec课程设计答辩</dc:title>
  <dc:creator>My Dearest</dc:creator>
  <cp:lastModifiedBy>My Dearest</cp:lastModifiedBy>
  <cp:revision>3</cp:revision>
  <dcterms:created xsi:type="dcterms:W3CDTF">2019-06-29T16:27:57Z</dcterms:created>
  <dcterms:modified xsi:type="dcterms:W3CDTF">2019-06-29T16:50:49Z</dcterms:modified>
</cp:coreProperties>
</file>