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77" r:id="rId5"/>
    <p:sldId id="291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8" r:id="rId15"/>
    <p:sldId id="285" r:id="rId16"/>
    <p:sldId id="278" r:id="rId17"/>
    <p:sldId id="282" r:id="rId18"/>
    <p:sldId id="293" r:id="rId19"/>
    <p:sldId id="290" r:id="rId20"/>
    <p:sldId id="280" r:id="rId21"/>
    <p:sldId id="284" r:id="rId22"/>
    <p:sldId id="289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绿佳" initials="陈" lastIdx="0" clrIdx="0">
    <p:extLst>
      <p:ext uri="{19B8F6BF-5375-455C-9EA6-DF929625EA0E}">
        <p15:presenceInfo xmlns:p15="http://schemas.microsoft.com/office/powerpoint/2012/main" userId="69aa124ec4486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521" autoAdjust="0"/>
  </p:normalViewPr>
  <p:slideViewPr>
    <p:cSldViewPr snapToGrid="0">
      <p:cViewPr varScale="1">
        <p:scale>
          <a:sx n="81" d="100"/>
          <a:sy n="8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01A0-A4A6-4A16-979D-55C240F3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92E3C-EFE4-4128-9BD6-B6E520C7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5205-46B0-4CA9-AD0E-448F652B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CB4A-AC21-4B9E-8B97-C9A85EE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EE2CA-CAFD-4A4B-A9B8-1EF960AB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F98B-291B-4332-BB07-72A7D2C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18902-649A-458D-8E9E-4F7233341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F7F44-B556-47BA-98AA-4B1A92B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6E2E7-BB6A-418C-AA71-324B6256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5D640-044A-4B62-877C-D5EDEF3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8982CF-895E-49E0-8906-BC5771DA2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2C11F-544D-4845-91D6-A7DCDB49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B2159-103F-49A1-853D-19D6621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CC98D-1033-4E27-A4A7-CF88C92A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6AF9-2B28-4A67-A8CC-21AFCFA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5F5C-B64C-48AC-AB14-BCA20997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A1201-6CCD-4EC3-9FD8-9EF8D97A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E78DB-D2DA-4489-A0FD-BB2F11F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247F-A756-42F5-930D-B1F331D1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73F98-C382-404F-8D38-B04FA307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537-2336-46E7-A406-C652A82C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A82D9-B585-45BE-9B35-9CAED5BF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F6087-42A7-4E08-98C8-29B86009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1B5F-8902-4271-90C2-990781A5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EC8E-049A-40A8-B18F-6F905BE3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3E012-A8DA-4437-820B-726E1DD9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99EFE-8B7D-4F85-A613-71956F67A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D5F63-25E5-4B9D-99E3-95189D6B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09363-6D3F-4685-9DE6-B4F3E77E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58771-027F-4723-B600-814F7BD7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B09DB-99A0-4113-9230-5905268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E70FB-D8CA-4E47-99A1-CBD7CCDE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B78A2-B7A6-4565-9A4D-31D9B88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FDBD4-BE70-43B7-8A82-54AEF1B7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ADC8D5-8003-47AB-83B4-7B64D0B2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B3E02-A231-40E7-89C5-80A179E97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42E2FF-9145-481A-A144-D8D288A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28D4AD-7F85-48D0-AB60-C09AA13C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83FA1-3888-4559-8163-B780485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C283-DAD4-4521-A62F-9F239642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847D5-014C-41A2-B8A7-813C0648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B53F9-34A5-4F3D-8B0F-C163D58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162A5-75A7-44A3-B46A-3A5F42F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46569-43D2-43BF-9CB9-7B244EF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12841-278B-43EE-BD1F-172139BB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F0CC4-C719-4693-A73B-2760580F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4216-A7DE-4BC4-9EA2-DDDF8005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DDA96-1FC5-4A15-8213-6FE1717F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23A6B-073F-43A9-85C7-EE6BC062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FD979-CD5A-41DE-9ED0-817D902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01A69-A5D8-44BF-A370-939ED13D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8AFB0-613D-456E-B325-842D485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3121-FEDA-4039-98DF-91AF0919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EA449-29AE-4B5F-A83B-A8A2DC205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ACACF-D55B-4434-A136-32298BC3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9D61E-5E35-455D-B570-A6CDEE8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CA198-CC2A-47FE-8A20-4096FB9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99551-7246-4734-A323-21B8F173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8FBE7-D68D-4222-A15E-0917DB3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0EA04-8B21-4757-A8F8-C6B0B0AC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CDFEC-DBB4-4529-BF07-23BD31B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B202-CD75-417E-BB16-33DC1467DF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9FE1D-5B0E-4446-BC2F-79F2FA229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EC020-2581-47AA-BBE3-E219173A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DBEB-F8B5-422A-BB67-56337E88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B49A-4146-438D-B35F-E6FFAF7AB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InfoSec</a:t>
            </a:r>
            <a:r>
              <a:rPr lang="zh-CN" altLang="en-US" b="1" dirty="0"/>
              <a:t>课程设计答辩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C3E34-3A84-4990-8551-7727D530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LowSec</a:t>
            </a:r>
            <a:r>
              <a:rPr lang="zh-CN" altLang="en-US" dirty="0"/>
              <a:t>系统安全性优化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陈绿佳   蓝艺   梁宏达   李旺升</a:t>
            </a:r>
          </a:p>
        </p:txBody>
      </p:sp>
    </p:spTree>
    <p:extLst>
      <p:ext uri="{BB962C8B-B14F-4D97-AF65-F5344CB8AC3E}">
        <p14:creationId xmlns:p14="http://schemas.microsoft.com/office/powerpoint/2010/main" val="149356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5EF4-9974-494F-B574-42CF5B03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552"/>
          </a:xfrm>
        </p:spPr>
        <p:txBody>
          <a:bodyPr/>
          <a:lstStyle/>
          <a:p>
            <a:r>
              <a:rPr lang="zh-CN" altLang="en-US" dirty="0"/>
              <a:t>访问首页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3249-3A82-4E3D-94A0-B71CA67E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zh-CN" altLang="en-US" dirty="0"/>
              <a:t>没有登陆和权限的限制：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A79E4-7E8B-4077-BB23-67ED7F59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71" y="2268415"/>
            <a:ext cx="8990835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4FAF-15A7-4FDD-B878-32C174BE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zh-CN" altLang="en-US" dirty="0"/>
              <a:t>管理员调用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A815B-C8D8-42D0-B4B5-A6304AC1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返回正常：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32412-C352-4944-B303-65A0FDEF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67" y="1841144"/>
            <a:ext cx="3997118" cy="4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ADA41-E15E-4A6E-A14D-09BA305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/>
          <a:lstStyle/>
          <a:p>
            <a:r>
              <a:rPr lang="zh-CN" altLang="en-US" dirty="0"/>
              <a:t>普通用户访问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6324-0A76-4057-B322-32A36B9A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/>
          <a:lstStyle/>
          <a:p>
            <a:r>
              <a:rPr lang="en-US" altLang="zh-CN" dirty="0"/>
              <a:t>403 Forbidden</a:t>
            </a:r>
            <a:r>
              <a:rPr lang="zh-CN" altLang="en-US" dirty="0"/>
              <a:t>，跳到自定义的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819153-50F0-4E40-889B-CDF80D84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84" y="2207066"/>
            <a:ext cx="6362554" cy="42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8E5C-87BB-4E4F-BD49-3EFB31A9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6" y="365126"/>
            <a:ext cx="10647484" cy="4309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/user/{id} </a:t>
            </a:r>
            <a:r>
              <a:rPr lang="zh-CN" altLang="en-US" dirty="0"/>
              <a:t>接口实现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7326-C2CD-4606-8A10-E7C0E037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6" y="923192"/>
            <a:ext cx="10515600" cy="4805363"/>
          </a:xfrm>
        </p:spPr>
        <p:txBody>
          <a:bodyPr/>
          <a:lstStyle/>
          <a:p>
            <a:r>
              <a:rPr lang="zh-CN" altLang="en-US" dirty="0"/>
              <a:t>分析：由于该接口登录用户都可以访问，只是返回的数据集合不一样，因此不适合直接使用 </a:t>
            </a:r>
            <a:r>
              <a:rPr lang="en-US" altLang="zh-CN" dirty="0"/>
              <a:t>spring security </a:t>
            </a:r>
            <a:r>
              <a:rPr lang="zh-CN" altLang="en-US" dirty="0"/>
              <a:t>直接配置，比较灵活的方式为直接在业务中实现判断。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85F94-F14E-43C2-8864-3E57C177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8" y="2150085"/>
            <a:ext cx="9511813" cy="45370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DFD16F-1024-455A-82F1-373E77CCE909}"/>
              </a:ext>
            </a:extLst>
          </p:cNvPr>
          <p:cNvSpPr/>
          <p:nvPr/>
        </p:nvSpPr>
        <p:spPr>
          <a:xfrm>
            <a:off x="1740877" y="2779522"/>
            <a:ext cx="9144000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CEC60C-DEA3-4182-8A3A-E5FBFDEF1FF3}"/>
              </a:ext>
            </a:extLst>
          </p:cNvPr>
          <p:cNvSpPr txBox="1"/>
          <p:nvPr/>
        </p:nvSpPr>
        <p:spPr>
          <a:xfrm>
            <a:off x="7587763" y="2347546"/>
            <a:ext cx="34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获取当前用户信息（权限）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2362B-646D-4FB6-971E-EC3BA9D35B6F}"/>
              </a:ext>
            </a:extLst>
          </p:cNvPr>
          <p:cNvSpPr/>
          <p:nvPr/>
        </p:nvSpPr>
        <p:spPr>
          <a:xfrm>
            <a:off x="1740877" y="3858412"/>
            <a:ext cx="8414238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5DB7A8-D7CC-44EE-87FD-B77868495818}"/>
              </a:ext>
            </a:extLst>
          </p:cNvPr>
          <p:cNvSpPr txBox="1"/>
          <p:nvPr/>
        </p:nvSpPr>
        <p:spPr>
          <a:xfrm>
            <a:off x="4598376" y="4696123"/>
            <a:ext cx="507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判断用户是否为管理员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是：对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rgbClr val="FF0000"/>
                </a:solidFill>
              </a:rPr>
              <a:t>取值不受限制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否：只能获取自己的信息，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覆盖为自己的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702143" y="205471"/>
            <a:ext cx="7694506" cy="1200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8547" y="1717964"/>
            <a:ext cx="11970327" cy="5043054"/>
          </a:xfrm>
          <a:prstGeom prst="rect">
            <a:avLst/>
          </a:prstGeom>
          <a:ln w="254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446860" y="1962950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flipH="1">
            <a:off x="7870075" y="2814963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235637" y="2728604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salt | ********</a:t>
            </a:r>
            <a:r>
              <a:rPr lang="zh-CN" altLang="en-US" sz="2400"/>
              <a:t>***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03377" y="5188175"/>
            <a:ext cx="2098766" cy="6547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raw password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9235637" y="5499389"/>
            <a:ext cx="2744717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encoded password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 flipH="1">
            <a:off x="3057535" y="5274534"/>
            <a:ext cx="21038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10396649" y="3485770"/>
            <a:ext cx="715618" cy="191120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464258" y="4179764"/>
            <a:ext cx="139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Verify</a:t>
            </a:r>
            <a:endParaRPr lang="zh-CN" altLang="en-US" sz="2800"/>
          </a:p>
        </p:txBody>
      </p:sp>
      <p:sp>
        <p:nvSpPr>
          <p:cNvPr id="21" name="圆角矩形 20"/>
          <p:cNvSpPr/>
          <p:nvPr/>
        </p:nvSpPr>
        <p:spPr>
          <a:xfrm>
            <a:off x="1676344" y="2728604"/>
            <a:ext cx="2098766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raw password</a:t>
            </a:r>
            <a:endParaRPr lang="zh-CN" altLang="en-US" sz="2400"/>
          </a:p>
        </p:txBody>
      </p:sp>
      <p:sp>
        <p:nvSpPr>
          <p:cNvPr id="27" name="圆角矩形 26"/>
          <p:cNvSpPr/>
          <p:nvPr/>
        </p:nvSpPr>
        <p:spPr>
          <a:xfrm>
            <a:off x="6301157" y="2712142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salt</a:t>
            </a:r>
            <a:endParaRPr lang="zh-CN" altLang="en-US" sz="2400"/>
          </a:p>
        </p:txBody>
      </p:sp>
      <p:sp>
        <p:nvSpPr>
          <p:cNvPr id="32" name="左箭头 31"/>
          <p:cNvSpPr/>
          <p:nvPr/>
        </p:nvSpPr>
        <p:spPr>
          <a:xfrm flipH="1">
            <a:off x="4274992" y="2814963"/>
            <a:ext cx="9377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04843" y="5979205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salt | ********</a:t>
            </a:r>
            <a:r>
              <a:rPr lang="zh-CN" altLang="en-US" sz="2400"/>
              <a:t>***</a:t>
            </a:r>
          </a:p>
        </p:txBody>
      </p:sp>
      <p:sp>
        <p:nvSpPr>
          <p:cNvPr id="34" name="左箭头 33"/>
          <p:cNvSpPr/>
          <p:nvPr/>
        </p:nvSpPr>
        <p:spPr>
          <a:xfrm flipH="1">
            <a:off x="2847163" y="6065564"/>
            <a:ext cx="689542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98480" y="5979205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salt</a:t>
            </a:r>
            <a:endParaRPr lang="zh-CN" altLang="en-US" sz="2400"/>
          </a:p>
        </p:txBody>
      </p:sp>
      <p:sp>
        <p:nvSpPr>
          <p:cNvPr id="36" name="圆角矩形 35"/>
          <p:cNvSpPr/>
          <p:nvPr/>
        </p:nvSpPr>
        <p:spPr>
          <a:xfrm>
            <a:off x="5446860" y="4939168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86214" y="5097847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 flipH="1">
            <a:off x="4674804" y="6065564"/>
            <a:ext cx="67095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486214" y="2121629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1" name="左箭头 40"/>
          <p:cNvSpPr/>
          <p:nvPr/>
        </p:nvSpPr>
        <p:spPr>
          <a:xfrm flipH="1">
            <a:off x="7870075" y="5575588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1012" y="482469"/>
            <a:ext cx="237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密码加密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95147" y="205471"/>
            <a:ext cx="777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BCrypt</a:t>
            </a:r>
            <a:r>
              <a:rPr lang="zh-CN" altLang="en-US" sz="2400"/>
              <a:t>加密算法：</a:t>
            </a:r>
            <a:r>
              <a:rPr lang="en-US" altLang="zh-CN" sz="2400"/>
              <a:t>Spring Security</a:t>
            </a:r>
            <a:r>
              <a:rPr lang="zh-CN" altLang="en-US" sz="2400"/>
              <a:t>标准非对称加密算法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/>
              <a:t>随机生成盐值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/>
              <a:t>计算开销大</a:t>
            </a:r>
          </a:p>
        </p:txBody>
      </p:sp>
    </p:spTree>
    <p:extLst>
      <p:ext uri="{BB962C8B-B14F-4D97-AF65-F5344CB8AC3E}">
        <p14:creationId xmlns:p14="http://schemas.microsoft.com/office/powerpoint/2010/main" val="299166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3.</a:t>
            </a:r>
            <a:r>
              <a:rPr lang="zh-CN" altLang="en-US" b="1"/>
              <a:t>数字证书双向认证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7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8466461" y="3558927"/>
            <a:ext cx="3508617" cy="26736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9685" y="1001637"/>
            <a:ext cx="8071453" cy="5709111"/>
            <a:chOff x="268142" y="913757"/>
            <a:chExt cx="8071453" cy="5709111"/>
          </a:xfrm>
        </p:grpSpPr>
        <p:sp>
          <p:nvSpPr>
            <p:cNvPr id="3" name="圆角矩形 2"/>
            <p:cNvSpPr/>
            <p:nvPr/>
          </p:nvSpPr>
          <p:spPr>
            <a:xfrm>
              <a:off x="268142" y="4922182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CA</a:t>
              </a:r>
              <a:endParaRPr lang="zh-CN" altLang="en-US" sz="32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50092" y="913758"/>
              <a:ext cx="1989503" cy="2708048"/>
              <a:chOff x="5775326" y="913758"/>
              <a:chExt cx="1989503" cy="270804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Client1</a:t>
                </a:r>
                <a:endParaRPr lang="zh-CN" altLang="en-US" sz="28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/>
                  <a:t>client1 cert</a:t>
                </a:r>
                <a:endParaRPr lang="zh-CN" altLang="en-US" sz="20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37360" y="913757"/>
              <a:ext cx="3958046" cy="5709111"/>
              <a:chOff x="1162594" y="913757"/>
              <a:chExt cx="3958046" cy="570911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62594" y="913757"/>
                <a:ext cx="3958046" cy="5709111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410930" y="1808289"/>
                <a:ext cx="3404105" cy="2149967"/>
                <a:chOff x="1410930" y="1808289"/>
                <a:chExt cx="3404105" cy="2149967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410930" y="1808289"/>
                  <a:ext cx="3404105" cy="21499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718381" y="2436161"/>
                  <a:ext cx="2744717" cy="124705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286902" y="1808289"/>
                  <a:ext cx="166423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>
                      <a:solidFill>
                        <a:schemeClr val="bg1"/>
                      </a:solidFill>
                    </a:rPr>
                    <a:t>keystore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373067" y="2436668"/>
                  <a:ext cx="1510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bg1"/>
                      </a:solidFill>
                    </a:rPr>
                    <a:t>server key</a:t>
                  </a: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3239669" y="2967051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1970311" y="2967051"/>
                  <a:ext cx="1066800" cy="65475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/>
                    <a:t>secret key</a:t>
                  </a:r>
                  <a:endParaRPr lang="zh-CN" altLang="en-US" sz="2000"/>
                </a:p>
              </p:txBody>
            </p:sp>
          </p:grpSp>
          <p:sp>
            <p:nvSpPr>
              <p:cNvPr id="34" name="圆角矩形 33"/>
              <p:cNvSpPr/>
              <p:nvPr/>
            </p:nvSpPr>
            <p:spPr>
              <a:xfrm>
                <a:off x="2904445" y="1061620"/>
                <a:ext cx="128120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Server</a:t>
                </a:r>
                <a:endParaRPr lang="zh-CN" altLang="en-US" sz="28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439564" y="4227055"/>
                <a:ext cx="3404105" cy="2241546"/>
                <a:chOff x="1439564" y="4227055"/>
                <a:chExt cx="3404105" cy="2241546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439564" y="4227055"/>
                  <a:ext cx="3404105" cy="2241546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1970311" y="4922182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315536" y="4271790"/>
                  <a:ext cx="18598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>
                      <a:solidFill>
                        <a:schemeClr val="bg1"/>
                      </a:solidFill>
                    </a:rPr>
                    <a:t>truststore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70311" y="5640688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/>
                    <a:t>client1 cert</a:t>
                  </a:r>
                  <a:endParaRPr lang="zh-CN" altLang="en-US" sz="2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294945" y="5640687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/>
                    <a:t>client2 cert</a:t>
                  </a:r>
                  <a:endParaRPr lang="zh-CN" altLang="en-US" sz="200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3294945" y="4922182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/>
                    <a:t>client3 cert</a:t>
                  </a:r>
                  <a:endParaRPr lang="zh-CN" altLang="en-US" sz="2000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350092" y="3914820"/>
              <a:ext cx="1989503" cy="2708048"/>
              <a:chOff x="5775326" y="913758"/>
              <a:chExt cx="1989503" cy="27080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Client2</a:t>
                </a:r>
                <a:endParaRPr lang="zh-CN" altLang="en-US" sz="2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/>
                  <a:t>client2 cert</a:t>
                </a:r>
                <a:endParaRPr lang="zh-CN" altLang="en-US" sz="20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2498432">
              <a:off x="5518405" y="4092343"/>
              <a:ext cx="930623" cy="850442"/>
              <a:chOff x="4071212" y="1172258"/>
              <a:chExt cx="1239196" cy="115051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下箭头 57"/>
            <p:cNvSpPr/>
            <p:nvPr/>
          </p:nvSpPr>
          <p:spPr>
            <a:xfrm rot="16200000">
              <a:off x="1720889" y="4984980"/>
              <a:ext cx="418011" cy="999597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5518405" y="1073336"/>
              <a:ext cx="930623" cy="850442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文本框 59"/>
          <p:cNvSpPr txBox="1"/>
          <p:nvPr/>
        </p:nvSpPr>
        <p:spPr>
          <a:xfrm>
            <a:off x="8466461" y="3771099"/>
            <a:ext cx="350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keystore</a:t>
            </a:r>
            <a:r>
              <a:rPr lang="zh-CN" altLang="en-US" sz="2400"/>
              <a:t>：数字证书管理仓库，存储公私密钥对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truststore</a:t>
            </a:r>
            <a:r>
              <a:rPr lang="zh-CN" altLang="en-US" sz="2400"/>
              <a:t>：存储可信数字证书的仓库（不包含私钥）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7427" y="18466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数字证书实现双向认证（</a:t>
            </a:r>
            <a:r>
              <a:rPr lang="en-US" altLang="zh-CN" sz="3200"/>
              <a:t>Mutal Authentication</a:t>
            </a:r>
            <a:r>
              <a:rPr lang="zh-CN" altLang="en-US" sz="3200"/>
              <a:t>）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466461" y="1149500"/>
            <a:ext cx="3309903" cy="1605880"/>
          </a:xfrm>
          <a:prstGeom prst="wedgeRoundRectCallout">
            <a:avLst>
              <a:gd name="adj1" fmla="val -37995"/>
              <a:gd name="adj2" fmla="val 737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服务器如何设别客户端身份？</a:t>
            </a:r>
          </a:p>
        </p:txBody>
      </p:sp>
    </p:spTree>
    <p:extLst>
      <p:ext uri="{BB962C8B-B14F-4D97-AF65-F5344CB8AC3E}">
        <p14:creationId xmlns:p14="http://schemas.microsoft.com/office/powerpoint/2010/main" val="157467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573429" y="1170418"/>
            <a:ext cx="40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签发证书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CA</a:t>
            </a:r>
            <a:r>
              <a:rPr lang="zh-CN" altLang="en-US" sz="2400"/>
              <a:t>签发服务器证书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将服务器公私密钥对导入</a:t>
            </a:r>
            <a:r>
              <a:rPr lang="en-US" altLang="zh-CN" sz="2400"/>
              <a:t>keystore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CA</a:t>
            </a:r>
            <a:r>
              <a:rPr lang="zh-CN" altLang="en-US" sz="2400"/>
              <a:t>签发客户端证书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将服务器、客户端证书导入</a:t>
            </a:r>
            <a:r>
              <a:rPr lang="en-US" altLang="zh-CN" sz="2400"/>
              <a:t>truststore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</a:t>
            </a:r>
            <a:r>
              <a:rPr lang="en-US" altLang="zh-CN" sz="2400"/>
              <a:t>keystore</a:t>
            </a:r>
            <a:r>
              <a:rPr lang="zh-CN" altLang="en-US" sz="2400"/>
              <a:t>和</a:t>
            </a:r>
            <a:r>
              <a:rPr lang="en-US" altLang="zh-CN" sz="2400"/>
              <a:t>truststore</a:t>
            </a:r>
            <a:r>
              <a:rPr lang="zh-CN" altLang="en-US" sz="2400"/>
              <a:t>配置</a:t>
            </a:r>
            <a:r>
              <a:rPr lang="en-US" altLang="zh-CN" sz="2400"/>
              <a:t>spring boot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配置</a:t>
            </a:r>
            <a:r>
              <a:rPr lang="en-US" altLang="zh-CN" sz="2400"/>
              <a:t>spring security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73429" y="30378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数字证书实现双向认证（</a:t>
            </a:r>
            <a:r>
              <a:rPr lang="en-US" altLang="zh-CN" sz="3200"/>
              <a:t>Mutal Authentication</a:t>
            </a:r>
            <a:r>
              <a:rPr lang="zh-CN" altLang="en-US" sz="320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53" y="1343209"/>
            <a:ext cx="4542857" cy="2952381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4696691" y="4570096"/>
            <a:ext cx="6580909" cy="2149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7990886" y="5728858"/>
            <a:ext cx="2995769" cy="6547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X509 UserContext</a:t>
            </a:r>
            <a:endParaRPr lang="zh-CN" altLang="en-US" sz="2400"/>
          </a:p>
        </p:txBody>
      </p:sp>
      <p:sp>
        <p:nvSpPr>
          <p:cNvPr id="61" name="圆角矩形 60"/>
          <p:cNvSpPr/>
          <p:nvPr/>
        </p:nvSpPr>
        <p:spPr>
          <a:xfrm>
            <a:off x="4890656" y="5728858"/>
            <a:ext cx="2897674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Login UserContext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413937" y="4810302"/>
            <a:ext cx="326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User Contexts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6" y="1237816"/>
            <a:ext cx="6462116" cy="3682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6" y="3957205"/>
            <a:ext cx="2809875" cy="262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67" y="1237816"/>
            <a:ext cx="4219575" cy="1362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443345"/>
            <a:ext cx="23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1.</a:t>
            </a:r>
            <a:r>
              <a:rPr lang="zh-CN" altLang="en-US" sz="2400" smtClean="0"/>
              <a:t>重新访问网站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384471" y="453018"/>
            <a:ext cx="437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2.</a:t>
            </a:r>
            <a:r>
              <a:rPr lang="zh-CN" altLang="en-US" sz="2400" smtClean="0"/>
              <a:t>退出登录，清除用户登录状态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384470" y="3079171"/>
            <a:ext cx="437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3</a:t>
            </a:r>
            <a:r>
              <a:rPr lang="en-US" altLang="zh-CN" sz="2400" smtClean="0"/>
              <a:t>.</a:t>
            </a:r>
            <a:r>
              <a:rPr lang="zh-CN" altLang="en-US" sz="2400" smtClean="0"/>
              <a:t>查看用户列表，访问成功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7798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54" y="1967345"/>
            <a:ext cx="5126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优点：</a:t>
            </a:r>
          </a:p>
          <a:p>
            <a:r>
              <a:rPr lang="en-US" altLang="zh-CN" sz="2400"/>
              <a:t>1. </a:t>
            </a:r>
            <a:r>
              <a:rPr lang="zh-CN" altLang="en-US" sz="2400"/>
              <a:t>数字证书的密钥的安全强度远远超过用户自定义的密码强度，安全性更加有保障；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由于可信数字证书都存储在</a:t>
            </a:r>
            <a:r>
              <a:rPr lang="en-US" altLang="zh-CN" sz="2400"/>
              <a:t>truststore</a:t>
            </a:r>
            <a:r>
              <a:rPr lang="zh-CN" altLang="en-US" sz="2400"/>
              <a:t>中，通过数字证书能轻易识别认证客户端的身份；</a:t>
            </a:r>
          </a:p>
          <a:p>
            <a:r>
              <a:rPr lang="en-US" altLang="zh-CN" sz="2400"/>
              <a:t>3. </a:t>
            </a:r>
            <a:r>
              <a:rPr lang="zh-CN" altLang="en-US" sz="2400"/>
              <a:t>没有忘记密码的风险；</a:t>
            </a:r>
          </a:p>
        </p:txBody>
      </p:sp>
      <p:sp>
        <p:nvSpPr>
          <p:cNvPr id="3" name="矩形 2"/>
          <p:cNvSpPr/>
          <p:nvPr/>
        </p:nvSpPr>
        <p:spPr>
          <a:xfrm>
            <a:off x="5735782" y="177612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/>
              <a:t>缺点：</a:t>
            </a:r>
          </a:p>
          <a:p>
            <a:r>
              <a:rPr lang="en-US" altLang="zh-CN" sz="2400"/>
              <a:t>1. </a:t>
            </a:r>
            <a:r>
              <a:rPr lang="zh-CN" altLang="en-US" sz="2400"/>
              <a:t>由于</a:t>
            </a:r>
            <a:r>
              <a:rPr lang="en-US" altLang="zh-CN" sz="2400"/>
              <a:t>truststore</a:t>
            </a:r>
            <a:r>
              <a:rPr lang="zh-CN" altLang="en-US" sz="2400"/>
              <a:t>存储了所有可信客户端的证书，每当有新用户接入时，都需要把证书安装到</a:t>
            </a:r>
            <a:r>
              <a:rPr lang="en-US" altLang="zh-CN" sz="2400"/>
              <a:t>truststore</a:t>
            </a:r>
            <a:r>
              <a:rPr lang="zh-CN" altLang="en-US" sz="2400"/>
              <a:t>中。当用户规模很大时，使用这种方式会增加用户证书管理的复杂度；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用户的数字证书安装在特定的物理设备上，只能使用特定的物理设备登录认证。在公共场所的互联网设施上无法使用数字证书双向认证；</a:t>
            </a:r>
          </a:p>
          <a:p>
            <a:r>
              <a:rPr lang="en-US" altLang="zh-CN" sz="2400"/>
              <a:t>3. </a:t>
            </a:r>
            <a:r>
              <a:rPr lang="zh-CN" altLang="en-US" sz="2400"/>
              <a:t>需要有高效的机制从</a:t>
            </a:r>
            <a:r>
              <a:rPr lang="en-US" altLang="zh-CN" sz="2400"/>
              <a:t>truststore</a:t>
            </a:r>
            <a:r>
              <a:rPr lang="zh-CN" altLang="en-US" sz="2400"/>
              <a:t>中撤销客户端证书；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1054" y="594726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数字证书双向认证优缺点</a:t>
            </a:r>
          </a:p>
        </p:txBody>
      </p:sp>
    </p:spTree>
    <p:extLst>
      <p:ext uri="{BB962C8B-B14F-4D97-AF65-F5344CB8AC3E}">
        <p14:creationId xmlns:p14="http://schemas.microsoft.com/office/powerpoint/2010/main" val="37033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DD3500-B48C-4097-8E60-DDF0F511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71955"/>
              </p:ext>
            </p:extLst>
          </p:nvPr>
        </p:nvGraphicFramePr>
        <p:xfrm>
          <a:off x="1772616" y="1010654"/>
          <a:ext cx="8492040" cy="4654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079">
                  <a:extLst>
                    <a:ext uri="{9D8B030D-6E8A-4147-A177-3AD203B41FA5}">
                      <a16:colId xmlns:a16="http://schemas.microsoft.com/office/drawing/2014/main" val="243595328"/>
                    </a:ext>
                  </a:extLst>
                </a:gridCol>
                <a:gridCol w="6040961">
                  <a:extLst>
                    <a:ext uri="{9D8B030D-6E8A-4147-A177-3AD203B41FA5}">
                      <a16:colId xmlns:a16="http://schemas.microsoft.com/office/drawing/2014/main" val="683446669"/>
                    </a:ext>
                  </a:extLst>
                </a:gridCol>
              </a:tblGrid>
              <a:tr h="549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组员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分工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44578"/>
                  </a:ext>
                </a:extLst>
              </a:tr>
              <a:tr h="1209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陈绿佳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dirty="0"/>
                        <a:t>密码加密</a:t>
                      </a:r>
                      <a:endParaRPr lang="en-US" altLang="zh-CN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dirty="0"/>
                        <a:t>spring https</a:t>
                      </a:r>
                      <a:r>
                        <a:rPr lang="zh-CN" altLang="en-US" sz="2000" dirty="0"/>
                        <a:t>连接</a:t>
                      </a:r>
                      <a:endParaRPr lang="en-US" altLang="zh-CN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dirty="0"/>
                        <a:t>数字证书双向认证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422705"/>
                  </a:ext>
                </a:extLst>
              </a:tr>
              <a:tr h="842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梁宏达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/>
                        <a:t>spring</a:t>
                      </a:r>
                      <a:r>
                        <a:rPr lang="en-US" altLang="zh-CN" sz="2000" baseline="0"/>
                        <a:t> security</a:t>
                      </a:r>
                      <a:r>
                        <a:rPr lang="zh-CN" altLang="en-US" sz="2000" baseline="0"/>
                        <a:t>用户登录</a:t>
                      </a:r>
                      <a:endParaRPr lang="en-US" altLang="zh-CN" sz="2000" baseline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baseline="0"/>
                        <a:t>spring security</a:t>
                      </a:r>
                      <a:r>
                        <a:rPr lang="zh-CN" altLang="en-US" sz="2000" baseline="0"/>
                        <a:t>基于角色的访问控制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25730"/>
                  </a:ext>
                </a:extLst>
              </a:tr>
              <a:tr h="1209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蓝艺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/>
                        <a:t>防火墙、安全组策略配置</a:t>
                      </a:r>
                      <a:endParaRPr lang="en-US" altLang="zh-CN" sz="200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/>
                        <a:t>tomcat</a:t>
                      </a:r>
                      <a:r>
                        <a:rPr lang="zh-CN" altLang="en-US" sz="2000"/>
                        <a:t>安装与</a:t>
                      </a:r>
                      <a:r>
                        <a:rPr lang="en-US" altLang="zh-CN" sz="2000"/>
                        <a:t>https</a:t>
                      </a:r>
                      <a:r>
                        <a:rPr lang="zh-CN" altLang="en-US" sz="2000"/>
                        <a:t>配置（没有用上）</a:t>
                      </a:r>
                      <a:endParaRPr lang="en-US" altLang="zh-CN" sz="200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/>
                        <a:t>搭建连通可靠开发环境设计方案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711694"/>
                  </a:ext>
                </a:extLst>
              </a:tr>
              <a:tr h="842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李旺升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dirty="0" err="1"/>
                        <a:t>mysql</a:t>
                      </a:r>
                      <a:r>
                        <a:rPr lang="zh-CN" altLang="en-US" sz="2000" dirty="0"/>
                        <a:t>安装配置</a:t>
                      </a:r>
                      <a:endParaRPr lang="en-US" altLang="zh-CN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dirty="0"/>
                        <a:t>IBM</a:t>
                      </a:r>
                      <a:r>
                        <a:rPr lang="en-US" altLang="zh-CN" sz="2000" baseline="0" dirty="0"/>
                        <a:t> APP Scan</a:t>
                      </a:r>
                      <a:r>
                        <a:rPr lang="zh-CN" altLang="en-US" sz="2000" baseline="0" dirty="0"/>
                        <a:t>安装（暂时没有用上）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16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458691" y="277741"/>
            <a:ext cx="4134465" cy="76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8172" y="641407"/>
            <a:ext cx="3758406" cy="17205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3429" y="260278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端口号限制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429" y="4210927"/>
            <a:ext cx="4317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只开放以下端口：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lowsec</a:t>
            </a:r>
            <a:r>
              <a:rPr lang="zh-CN" altLang="en-US" sz="2400"/>
              <a:t>系统默认向外网开发，使用</a:t>
            </a:r>
            <a:r>
              <a:rPr lang="en-US" altLang="zh-CN" sz="2400"/>
              <a:t>8080</a:t>
            </a:r>
            <a:r>
              <a:rPr lang="zh-CN" altLang="en-US" sz="2400"/>
              <a:t>端口；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服务器</a:t>
            </a:r>
            <a:r>
              <a:rPr lang="en-US" altLang="zh-CN" sz="2400"/>
              <a:t>ssh</a:t>
            </a:r>
            <a:r>
              <a:rPr lang="zh-CN" altLang="en-US" sz="2400"/>
              <a:t>连接端口</a:t>
            </a:r>
            <a:r>
              <a:rPr lang="en-US" altLang="zh-CN" sz="2400"/>
              <a:t>22</a:t>
            </a:r>
            <a:r>
              <a:rPr lang="zh-CN" altLang="en-US" sz="240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mysql</a:t>
            </a:r>
            <a:r>
              <a:rPr lang="zh-CN" altLang="en-US" sz="2400"/>
              <a:t>数据库</a:t>
            </a:r>
            <a:r>
              <a:rPr lang="en-US" altLang="zh-CN" sz="2400"/>
              <a:t>3306</a:t>
            </a:r>
            <a:r>
              <a:rPr lang="zh-CN" altLang="en-US" sz="2400"/>
              <a:t>端口</a:t>
            </a:r>
            <a:r>
              <a:rPr lang="zh-CN" altLang="en-US" sz="2800"/>
              <a:t>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3429" y="3187556"/>
            <a:ext cx="408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/>
              <a:t>阿里云安全组策略</a:t>
            </a:r>
            <a:endParaRPr lang="en-US" altLang="zh-CN" sz="28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/>
              <a:t>linux firewall</a:t>
            </a:r>
            <a:endParaRPr lang="zh-CN" altLang="en-US" sz="28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E033809-E2BC-4FA3-84EB-3EC992CE11D6}"/>
              </a:ext>
            </a:extLst>
          </p:cNvPr>
          <p:cNvSpPr txBox="1">
            <a:spLocks/>
          </p:cNvSpPr>
          <p:nvPr/>
        </p:nvSpPr>
        <p:spPr>
          <a:xfrm>
            <a:off x="5458691" y="1921692"/>
            <a:ext cx="5971309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+mn-ea"/>
              </a:rPr>
              <a:t>开发账号 </a:t>
            </a:r>
            <a:r>
              <a:rPr lang="en-US" altLang="zh-CN">
                <a:latin typeface="+mn-ea"/>
              </a:rPr>
              <a:t>infosec-dev</a:t>
            </a:r>
            <a:endParaRPr lang="en-US" altLang="zh-CN" sz="240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+mn-ea"/>
              </a:rPr>
              <a:t>ip: </a:t>
            </a:r>
            <a:r>
              <a:rPr lang="zh-CN" altLang="en-US">
                <a:latin typeface="+mn-ea"/>
              </a:rPr>
              <a:t>允许特定</a:t>
            </a:r>
            <a:r>
              <a:rPr lang="en-US" altLang="zh-CN">
                <a:latin typeface="+mn-ea"/>
              </a:rPr>
              <a:t>ip</a:t>
            </a:r>
            <a:r>
              <a:rPr lang="zh-CN" altLang="en-US">
                <a:latin typeface="+mn-ea"/>
              </a:rPr>
              <a:t>网络内的远程连接</a:t>
            </a:r>
            <a:endParaRPr lang="en-US" altLang="zh-CN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权限：只授予 </a:t>
            </a:r>
            <a:r>
              <a:rPr lang="en-US" altLang="zh-CN">
                <a:latin typeface="+mn-ea"/>
              </a:rPr>
              <a:t>infosec </a:t>
            </a:r>
            <a:r>
              <a:rPr lang="zh-CN" altLang="en-US">
                <a:latin typeface="+mn-ea"/>
              </a:rPr>
              <a:t>数据库的权限</a:t>
            </a:r>
            <a:endParaRPr lang="en-US" altLang="zh-CN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+mn-ea"/>
              </a:rPr>
              <a:t>生产环境账号 </a:t>
            </a:r>
            <a:r>
              <a:rPr lang="en-US" altLang="zh-CN">
                <a:latin typeface="+mn-ea"/>
              </a:rPr>
              <a:t>infosec-prod</a:t>
            </a:r>
            <a:endParaRPr lang="en-US" altLang="zh-CN" sz="240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+mn-ea"/>
              </a:rPr>
              <a:t>ip</a:t>
            </a:r>
            <a:r>
              <a:rPr lang="zh-CN" altLang="en-US">
                <a:latin typeface="+mn-ea"/>
              </a:rPr>
              <a:t>：只允许</a:t>
            </a:r>
            <a:r>
              <a:rPr lang="en-US" altLang="zh-CN">
                <a:latin typeface="+mn-ea"/>
              </a:rPr>
              <a:t>localhost</a:t>
            </a:r>
            <a:r>
              <a:rPr lang="zh-CN" altLang="en-US">
                <a:latin typeface="+mn-ea"/>
              </a:rPr>
              <a:t>访问，该账号提供给同一台服务器上的</a:t>
            </a:r>
            <a:r>
              <a:rPr lang="en-US" altLang="zh-CN">
                <a:latin typeface="+mn-ea"/>
              </a:rPr>
              <a:t>infosec</a:t>
            </a:r>
            <a:r>
              <a:rPr lang="zh-CN" altLang="en-US">
                <a:latin typeface="+mn-ea"/>
              </a:rPr>
              <a:t>应用访问数据库</a:t>
            </a:r>
            <a:endParaRPr lang="en-US" altLang="zh-CN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权限：只授予 </a:t>
            </a:r>
            <a:r>
              <a:rPr lang="en-US" altLang="zh-CN">
                <a:latin typeface="+mn-ea"/>
              </a:rPr>
              <a:t>infosec </a:t>
            </a:r>
            <a:r>
              <a:rPr lang="zh-CN" altLang="en-US">
                <a:latin typeface="+mn-ea"/>
              </a:rPr>
              <a:t>数据库的 </a:t>
            </a:r>
            <a:r>
              <a:rPr lang="en-US" altLang="zh-CN">
                <a:latin typeface="+mn-ea"/>
              </a:rPr>
              <a:t>user </a:t>
            </a:r>
            <a:r>
              <a:rPr lang="zh-CN" altLang="en-US">
                <a:latin typeface="+mn-ea"/>
              </a:rPr>
              <a:t>表格的 </a:t>
            </a:r>
            <a:r>
              <a:rPr lang="en-US" altLang="zh-CN">
                <a:latin typeface="+mn-ea"/>
              </a:rPr>
              <a:t>SELECT </a:t>
            </a:r>
            <a:r>
              <a:rPr lang="zh-CN" altLang="en-US">
                <a:latin typeface="+mn-ea"/>
              </a:rPr>
              <a:t>权限</a:t>
            </a:r>
            <a:endParaRPr lang="zh-CN" altLang="en-US" sz="200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1491" y="122282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n-ea"/>
              </a:rPr>
              <a:t>保持最小权限原则。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5458691" y="277741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数据库安全设计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562271" y="815687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服务器安全</a:t>
            </a:r>
            <a:endParaRPr lang="en-US" altLang="zh-CN" sz="4400"/>
          </a:p>
          <a:p>
            <a:r>
              <a:rPr lang="zh-CN" altLang="en-US" sz="4400"/>
              <a:t>操作系统安全</a:t>
            </a:r>
          </a:p>
        </p:txBody>
      </p:sp>
    </p:spTree>
    <p:extLst>
      <p:ext uri="{BB962C8B-B14F-4D97-AF65-F5344CB8AC3E}">
        <p14:creationId xmlns:p14="http://schemas.microsoft.com/office/powerpoint/2010/main" val="111191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开发安全规范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标注 10"/>
          <p:cNvSpPr/>
          <p:nvPr/>
        </p:nvSpPr>
        <p:spPr>
          <a:xfrm>
            <a:off x="221673" y="2687782"/>
            <a:ext cx="3990490" cy="3241963"/>
          </a:xfrm>
          <a:prstGeom prst="wedgeRoundRectCallout">
            <a:avLst>
              <a:gd name="adj1" fmla="val -6251"/>
              <a:gd name="adj2" fmla="val -6442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65" y="2278325"/>
            <a:ext cx="6095238" cy="18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66" y="4355232"/>
            <a:ext cx="7704762" cy="2276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145" y="304800"/>
            <a:ext cx="494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Spring</a:t>
            </a:r>
            <a:r>
              <a:rPr lang="zh-CN" altLang="en-US" sz="4000"/>
              <a:t>配置文件加密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3692" y="1012686"/>
            <a:ext cx="10169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问题：</a:t>
            </a:r>
            <a:r>
              <a:rPr lang="en-US" altLang="zh-CN" sz="2400"/>
              <a:t>yml</a:t>
            </a:r>
            <a:r>
              <a:rPr lang="zh-CN" altLang="en-US" sz="2400"/>
              <a:t>配置文件包含敏感信息，例如数据库账户密码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情景：开发人员同步代码不安全，敏感信息容易泄露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/>
              <a:t>方案：对称加密，</a:t>
            </a:r>
            <a:r>
              <a:rPr lang="en-US" altLang="zh-CN" sz="2400"/>
              <a:t>jasypt-spring-boot-start</a:t>
            </a:r>
            <a:r>
              <a:rPr lang="zh-CN" altLang="en-US" sz="2400"/>
              <a:t>组件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21673" y="2920808"/>
            <a:ext cx="3990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/>
              <a:t>加密敏感信息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/>
              <a:t>仅开发人员持有加密密钥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/>
              <a:t>在开发、生产环境配置环境变量存储密钥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/>
              <a:t>组件自动读取密钥，解密加密配置为明文供</a:t>
            </a:r>
            <a:r>
              <a:rPr lang="en-US" altLang="zh-CN" sz="2400"/>
              <a:t>spring boot</a:t>
            </a:r>
            <a:r>
              <a:rPr lang="zh-CN" altLang="en-US" sz="2400"/>
              <a:t>应用使用（开箱即用）</a:t>
            </a:r>
          </a:p>
        </p:txBody>
      </p:sp>
    </p:spTree>
    <p:extLst>
      <p:ext uri="{BB962C8B-B14F-4D97-AF65-F5344CB8AC3E}">
        <p14:creationId xmlns:p14="http://schemas.microsoft.com/office/powerpoint/2010/main" val="346207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搭建连通可靠开发环境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zh-CN" altLang="en-US" sz="4400"/>
              <a:t>（设计方案，未实现）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5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5088-EF0A-4CBE-8B15-A476D5B4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部署结构拓扑图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1A2B8F-92F7-4271-B7F4-D5C2681E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85" y="1374361"/>
            <a:ext cx="8111662" cy="5318972"/>
          </a:xfrm>
        </p:spPr>
      </p:pic>
    </p:spTree>
    <p:extLst>
      <p:ext uri="{BB962C8B-B14F-4D97-AF65-F5344CB8AC3E}">
        <p14:creationId xmlns:p14="http://schemas.microsoft.com/office/powerpoint/2010/main" val="51769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B3B9-5263-4B71-949E-6E811944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EFBA9E-4C25-4A19-8265-9C1DBDC5A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7554"/>
            <a:ext cx="9321783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主要需求：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解决因业务服务器的开发端口在外网环境下暴露而带来的安全隐患；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解决开发端口对在外网环境下的已授权开发人员的可见性；</a:t>
            </a:r>
          </a:p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主要工具与技术：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zh-CN" altLang="zh-CN" sz="2200" dirty="0"/>
              <a:t>阿里云ECS组网机制；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</a:pPr>
            <a:r>
              <a:rPr lang="zh-CN" altLang="zh-CN" sz="2200" dirty="0"/>
              <a:t>阿里云ECS安全组策略机制；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</a:pPr>
            <a:r>
              <a:rPr lang="zh-CN" altLang="zh-CN" sz="2200" dirty="0"/>
              <a:t>Linux iptables服务；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4"/>
              <a:tabLst/>
            </a:pPr>
            <a:r>
              <a:rPr lang="zh-CN" altLang="zh-CN" sz="2200" dirty="0"/>
              <a:t>由OpenVPN提供的VPN支持；</a:t>
            </a:r>
          </a:p>
          <a:p>
            <a:pPr marL="457200" marR="0" lvl="1" indent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 startAt="5"/>
              <a:tabLst/>
            </a:pPr>
            <a:r>
              <a:rPr lang="zh-CN" altLang="zh-CN" sz="2200" dirty="0"/>
              <a:t>由EasyRSA提供的授权与认证服务；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1FA7-9057-40EB-9B2D-5D7364C5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45B73-09C0-49D6-A8B2-AED1DC51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生产环境下，阿里云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安全组策略和</a:t>
            </a:r>
            <a:r>
              <a:rPr lang="en-US" altLang="zh-CN" sz="2200" dirty="0"/>
              <a:t>Business Server iptables</a:t>
            </a:r>
            <a:r>
              <a:rPr lang="zh-CN" altLang="en-US" sz="2200" dirty="0"/>
              <a:t>开放</a:t>
            </a:r>
            <a:r>
              <a:rPr lang="en-US" altLang="zh-CN" sz="2200" dirty="0"/>
              <a:t>8080</a:t>
            </a:r>
            <a:r>
              <a:rPr lang="zh-CN" altLang="en-US" sz="2200" dirty="0"/>
              <a:t>端口，向外网提供业务服务；开发端口，如</a:t>
            </a:r>
            <a:r>
              <a:rPr lang="en-US" altLang="zh-CN" sz="2200" dirty="0"/>
              <a:t>MySQL</a:t>
            </a:r>
            <a:r>
              <a:rPr lang="zh-CN" altLang="en-US" sz="2200" dirty="0"/>
              <a:t>的</a:t>
            </a:r>
            <a:r>
              <a:rPr lang="en-US" altLang="zh-CN" sz="2200" dirty="0"/>
              <a:t>3306</a:t>
            </a:r>
            <a:r>
              <a:rPr lang="zh-CN" altLang="en-US" sz="2200" dirty="0"/>
              <a:t>等关键安全端口在</a:t>
            </a:r>
            <a:r>
              <a:rPr lang="en-US" altLang="zh-CN" sz="2200" dirty="0"/>
              <a:t>Business Server iptables</a:t>
            </a:r>
            <a:r>
              <a:rPr lang="zh-CN" altLang="en-US" sz="2200" dirty="0"/>
              <a:t>中予以开放，在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安全组策略中不予开放，实现其对外网的不可见；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/>
              <a:t>开发环境下，</a:t>
            </a:r>
            <a:r>
              <a:rPr lang="en-US" altLang="zh-CN" sz="2200" dirty="0"/>
              <a:t>ECS</a:t>
            </a:r>
            <a:r>
              <a:rPr lang="zh-CN" altLang="en-US" sz="2200" dirty="0"/>
              <a:t>组网内的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提供</a:t>
            </a:r>
            <a:r>
              <a:rPr lang="en-US" altLang="zh-CN" sz="2200" dirty="0"/>
              <a:t>VPN Server</a:t>
            </a:r>
            <a:r>
              <a:rPr lang="zh-CN" altLang="en-US" sz="2200" dirty="0"/>
              <a:t>服务，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安全组策略开放提供</a:t>
            </a:r>
            <a:r>
              <a:rPr lang="en-US" altLang="zh-CN" sz="2200" dirty="0"/>
              <a:t>VPN</a:t>
            </a:r>
            <a:r>
              <a:rPr lang="zh-CN" altLang="en-US" sz="2200" dirty="0"/>
              <a:t>服务所需端口</a:t>
            </a:r>
            <a:r>
              <a:rPr lang="en-US" altLang="zh-CN" sz="2200" dirty="0"/>
              <a:t>(UDP 1194)</a:t>
            </a:r>
            <a:r>
              <a:rPr lang="zh-CN" altLang="en-US" sz="2200" dirty="0"/>
              <a:t>；处于外网环境下的已授权开发人员和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作为</a:t>
            </a:r>
            <a:r>
              <a:rPr lang="en-US" altLang="zh-CN" sz="2200" dirty="0"/>
              <a:t>Client</a:t>
            </a:r>
            <a:r>
              <a:rPr lang="zh-CN" altLang="en-US" sz="2200" dirty="0"/>
              <a:t>端加入该</a:t>
            </a:r>
            <a:r>
              <a:rPr lang="en-US" altLang="zh-CN" sz="2200" dirty="0"/>
              <a:t>VPN</a:t>
            </a:r>
            <a:r>
              <a:rPr lang="zh-CN" altLang="en-US" sz="2200" dirty="0"/>
              <a:t>，已授权开发人员即可通过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在</a:t>
            </a:r>
            <a:r>
              <a:rPr lang="en-US" altLang="zh-CN" sz="2200" dirty="0"/>
              <a:t>VPN</a:t>
            </a:r>
            <a:r>
              <a:rPr lang="zh-CN" altLang="en-US" sz="2200" dirty="0"/>
              <a:t>内的虚拟</a:t>
            </a:r>
            <a:r>
              <a:rPr lang="en-US" altLang="zh-CN" sz="2200" dirty="0"/>
              <a:t>IP</a:t>
            </a:r>
            <a:r>
              <a:rPr lang="zh-CN" altLang="en-US" sz="2200" dirty="0"/>
              <a:t>直接对其进行访问；</a:t>
            </a:r>
          </a:p>
        </p:txBody>
      </p:sp>
    </p:spTree>
    <p:extLst>
      <p:ext uri="{BB962C8B-B14F-4D97-AF65-F5344CB8AC3E}">
        <p14:creationId xmlns:p14="http://schemas.microsoft.com/office/powerpoint/2010/main" val="184568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部署与配置：端口控制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489D8-688F-41C7-B257-0EFBF0D4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80" y="2348305"/>
            <a:ext cx="10434620" cy="31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OpenVPN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iptables</a:t>
            </a:r>
            <a:r>
              <a:rPr lang="zh-CN" altLang="en-US" sz="2200" dirty="0"/>
              <a:t>，如下：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安装</a:t>
            </a:r>
            <a:r>
              <a:rPr lang="en-US" altLang="zh-CN" sz="2200" dirty="0"/>
              <a:t>OpenVPN</a:t>
            </a:r>
            <a:r>
              <a:rPr lang="zh-CN" altLang="en-US" sz="2200" dirty="0"/>
              <a:t>，并使用</a:t>
            </a:r>
            <a:r>
              <a:rPr lang="en-US" altLang="zh-CN" sz="2200" dirty="0" err="1"/>
              <a:t>EasyRSA</a:t>
            </a:r>
            <a:r>
              <a:rPr lang="zh-CN" altLang="en-US" sz="2200" dirty="0"/>
              <a:t>搭建</a:t>
            </a:r>
            <a:r>
              <a:rPr lang="en-US" altLang="zh-CN" sz="2200" dirty="0"/>
              <a:t>PKI</a:t>
            </a:r>
            <a:r>
              <a:rPr lang="zh-CN" altLang="en-US" sz="2200" dirty="0"/>
              <a:t>系统，具体操作流程参考实验</a:t>
            </a:r>
            <a:r>
              <a:rPr lang="en-US" altLang="zh-CN" sz="2200" dirty="0"/>
              <a:t>4</a:t>
            </a:r>
            <a:r>
              <a:rPr lang="zh-CN" altLang="en-US" sz="2200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生成</a:t>
            </a:r>
            <a:r>
              <a:rPr lang="en-US" altLang="zh-CN" sz="2200" dirty="0"/>
              <a:t>VPN Server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为</a:t>
            </a:r>
            <a:r>
              <a:rPr lang="en-US" altLang="zh-CN" sz="2200" dirty="0"/>
              <a:t>Server 2</a:t>
            </a:r>
            <a:r>
              <a:rPr lang="zh-CN" altLang="en-US" sz="2200" dirty="0"/>
              <a:t>生成</a:t>
            </a:r>
            <a:r>
              <a:rPr lang="en-US" altLang="zh-CN" sz="2200" dirty="0"/>
              <a:t>VPN Client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使用</a:t>
            </a:r>
            <a:r>
              <a:rPr lang="en-US" altLang="zh-CN" sz="2200" dirty="0"/>
              <a:t>PKI</a:t>
            </a:r>
            <a:r>
              <a:rPr lang="zh-CN" altLang="en-US" sz="2200" dirty="0"/>
              <a:t>为开发人员生成</a:t>
            </a:r>
            <a:r>
              <a:rPr lang="en-US" altLang="zh-CN" sz="2200" dirty="0"/>
              <a:t>VPN Client</a:t>
            </a:r>
            <a:r>
              <a:rPr lang="zh-CN" altLang="en-US" sz="2200" dirty="0"/>
              <a:t>端证书与密钥；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，开启服务；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D356DA-2D46-4CE9-B339-7EFA362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1" y="2179811"/>
            <a:ext cx="759047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Business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正常部署于配置业务应用；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配置</a:t>
            </a:r>
            <a:r>
              <a:rPr lang="en-US" altLang="zh-CN" sz="2200" dirty="0"/>
              <a:t>iptables</a:t>
            </a:r>
            <a:r>
              <a:rPr lang="zh-CN" altLang="en-US" sz="2200" dirty="0"/>
              <a:t>，如下：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安装并配置</a:t>
            </a:r>
            <a:r>
              <a:rPr lang="en-US" altLang="zh-CN" sz="2200" dirty="0"/>
              <a:t>OpenVPN</a:t>
            </a:r>
            <a:r>
              <a:rPr lang="zh-CN" altLang="en-US" sz="2200" dirty="0"/>
              <a:t>客户端，导入证书与密钥；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48999-8E17-4DD2-930D-A8F80EDB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72" y="2725530"/>
            <a:ext cx="7628571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</a:t>
            </a:r>
            <a:r>
              <a:rPr lang="zh-CN" altLang="en-US" b="1"/>
              <a:t>通信安全</a:t>
            </a:r>
            <a:r>
              <a:rPr lang="zh-CN" altLang="en-US" b="1" dirty="0"/>
              <a:t>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64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25F2-551B-4502-A851-9DE0F42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部署与配置：</a:t>
            </a:r>
            <a:r>
              <a:rPr lang="en-US" altLang="zh-CN" dirty="0"/>
              <a:t>ECS</a:t>
            </a:r>
            <a:r>
              <a:rPr lang="zh-CN" altLang="en-US" dirty="0"/>
              <a:t>安全组策略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46DE6-E8D9-48A1-884F-3B299857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根据上述端口配置，新建并配置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安全策略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将</a:t>
            </a:r>
            <a:r>
              <a:rPr lang="en-US" altLang="zh-CN" sz="2200" dirty="0"/>
              <a:t>OpenVPN Server</a:t>
            </a:r>
            <a:r>
              <a:rPr lang="zh-CN" altLang="en-US" sz="2200" dirty="0"/>
              <a:t>和</a:t>
            </a:r>
            <a:r>
              <a:rPr lang="en-US" altLang="zh-CN" sz="2200" dirty="0"/>
              <a:t>Business Server</a:t>
            </a:r>
            <a:r>
              <a:rPr lang="zh-CN" altLang="en-US" sz="2200" dirty="0"/>
              <a:t>加入此</a:t>
            </a:r>
            <a:r>
              <a:rPr lang="en-US" altLang="zh-CN" sz="2200" dirty="0"/>
              <a:t>ECS</a:t>
            </a:r>
            <a:r>
              <a:rPr lang="zh-CN" altLang="en-US" sz="2200" dirty="0"/>
              <a:t>安全组策略；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48D5D-1D4F-44D4-8A97-B1D57BB5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4" y="2440380"/>
            <a:ext cx="9303327" cy="13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44692" y="2798618"/>
            <a:ext cx="36991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/>
              <a:t>Thanks</a:t>
            </a:r>
            <a:endParaRPr lang="zh-CN" altLang="en-US" sz="8800"/>
          </a:p>
        </p:txBody>
      </p:sp>
      <p:cxnSp>
        <p:nvCxnSpPr>
          <p:cNvPr id="7" name="直接连接符 6"/>
          <p:cNvCxnSpPr/>
          <p:nvPr/>
        </p:nvCxnSpPr>
        <p:spPr>
          <a:xfrm>
            <a:off x="7744692" y="4203604"/>
            <a:ext cx="3699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DD3500-B48C-4097-8E60-DDF0F511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97715"/>
              </p:ext>
            </p:extLst>
          </p:nvPr>
        </p:nvGraphicFramePr>
        <p:xfrm>
          <a:off x="258141" y="1194600"/>
          <a:ext cx="7228509" cy="4654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383">
                  <a:extLst>
                    <a:ext uri="{9D8B030D-6E8A-4147-A177-3AD203B41FA5}">
                      <a16:colId xmlns:a16="http://schemas.microsoft.com/office/drawing/2014/main" val="243595328"/>
                    </a:ext>
                  </a:extLst>
                </a:gridCol>
                <a:gridCol w="5142126">
                  <a:extLst>
                    <a:ext uri="{9D8B030D-6E8A-4147-A177-3AD203B41FA5}">
                      <a16:colId xmlns:a16="http://schemas.microsoft.com/office/drawing/2014/main" val="683446669"/>
                    </a:ext>
                  </a:extLst>
                </a:gridCol>
              </a:tblGrid>
              <a:tr h="549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组员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分工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44578"/>
                  </a:ext>
                </a:extLst>
              </a:tr>
              <a:tr h="1209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陈绿佳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dirty="0"/>
                        <a:t>密码加密</a:t>
                      </a:r>
                      <a:endParaRPr lang="en-US" altLang="zh-CN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dirty="0"/>
                        <a:t>spring https</a:t>
                      </a:r>
                      <a:r>
                        <a:rPr lang="zh-CN" altLang="en-US" sz="2000" dirty="0"/>
                        <a:t>连接</a:t>
                      </a:r>
                      <a:endParaRPr lang="en-US" altLang="zh-CN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 dirty="0"/>
                        <a:t>数字证书双向认证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422705"/>
                  </a:ext>
                </a:extLst>
              </a:tr>
              <a:tr h="842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梁宏达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/>
                        <a:t>spring</a:t>
                      </a:r>
                      <a:r>
                        <a:rPr lang="en-US" altLang="zh-CN" sz="2000" baseline="0"/>
                        <a:t> security</a:t>
                      </a:r>
                      <a:r>
                        <a:rPr lang="zh-CN" altLang="en-US" sz="2000" baseline="0"/>
                        <a:t>用户登录</a:t>
                      </a:r>
                      <a:endParaRPr lang="en-US" altLang="zh-CN" sz="2000" baseline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baseline="0"/>
                        <a:t>spring security</a:t>
                      </a:r>
                      <a:r>
                        <a:rPr lang="zh-CN" altLang="en-US" sz="2000" baseline="0"/>
                        <a:t>基于角色的访问控制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25730"/>
                  </a:ext>
                </a:extLst>
              </a:tr>
              <a:tr h="1209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蓝艺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/>
                        <a:t>防火墙、安全组策略配置</a:t>
                      </a:r>
                      <a:endParaRPr lang="en-US" altLang="zh-CN" sz="200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/>
                        <a:t>tomcat</a:t>
                      </a:r>
                      <a:r>
                        <a:rPr lang="zh-CN" altLang="en-US" sz="2000"/>
                        <a:t>安装与</a:t>
                      </a:r>
                      <a:r>
                        <a:rPr lang="en-US" altLang="zh-CN" sz="2000"/>
                        <a:t>https</a:t>
                      </a:r>
                      <a:r>
                        <a:rPr lang="zh-CN" altLang="en-US" sz="2000"/>
                        <a:t>配置（没有用上）</a:t>
                      </a:r>
                      <a:endParaRPr lang="en-US" altLang="zh-CN" sz="200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000"/>
                        <a:t>搭建连通可靠开发环境设计方案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711694"/>
                  </a:ext>
                </a:extLst>
              </a:tr>
              <a:tr h="842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李旺升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dirty="0" err="1"/>
                        <a:t>mysql</a:t>
                      </a:r>
                      <a:r>
                        <a:rPr lang="zh-CN" altLang="en-US" sz="2000" dirty="0"/>
                        <a:t>安装配置</a:t>
                      </a:r>
                      <a:endParaRPr lang="en-US" altLang="zh-CN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2000" dirty="0"/>
                        <a:t>IBM</a:t>
                      </a:r>
                      <a:r>
                        <a:rPr lang="en-US" altLang="zh-CN" sz="2000" baseline="0" dirty="0"/>
                        <a:t> APP Scan</a:t>
                      </a:r>
                      <a:r>
                        <a:rPr lang="zh-CN" altLang="en-US" sz="2000" baseline="0" dirty="0"/>
                        <a:t>安装（暂时没有用上）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6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7510619" y="923959"/>
            <a:ext cx="444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签发证书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CA</a:t>
            </a:r>
            <a:r>
              <a:rPr lang="zh-CN" altLang="en-US" sz="2400"/>
              <a:t>签发服务器证书</a:t>
            </a:r>
            <a:endParaRPr lang="en-US" altLang="zh-CN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将服务器公私密钥对导入</a:t>
            </a:r>
            <a:r>
              <a:rPr lang="en-US" altLang="zh-CN" sz="2400"/>
              <a:t>keystore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客户端安装</a:t>
            </a:r>
            <a:r>
              <a:rPr lang="en-US" altLang="zh-CN" sz="2400"/>
              <a:t>CA</a:t>
            </a:r>
            <a:r>
              <a:rPr lang="zh-CN" altLang="en-US" sz="2400"/>
              <a:t>证书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</a:t>
            </a:r>
            <a:r>
              <a:rPr lang="en-US" altLang="zh-CN" sz="2400"/>
              <a:t>keystore</a:t>
            </a:r>
            <a:r>
              <a:rPr lang="zh-CN" altLang="en-US" sz="2400"/>
              <a:t>配置</a:t>
            </a:r>
            <a:r>
              <a:rPr lang="en-US" altLang="zh-CN" sz="2400"/>
              <a:t>spring boot</a:t>
            </a:r>
            <a:endParaRPr lang="zh-CN" altLang="en-US" sz="2400"/>
          </a:p>
        </p:txBody>
      </p:sp>
      <p:grpSp>
        <p:nvGrpSpPr>
          <p:cNvPr id="46" name="组合 45"/>
          <p:cNvGrpSpPr/>
          <p:nvPr/>
        </p:nvGrpSpPr>
        <p:grpSpPr>
          <a:xfrm>
            <a:off x="587828" y="2615642"/>
            <a:ext cx="6602235" cy="3665990"/>
            <a:chOff x="1162594" y="892947"/>
            <a:chExt cx="6602235" cy="3665990"/>
          </a:xfrm>
        </p:grpSpPr>
        <p:sp>
          <p:nvSpPr>
            <p:cNvPr id="35" name="矩形 34"/>
            <p:cNvSpPr/>
            <p:nvPr/>
          </p:nvSpPr>
          <p:spPr>
            <a:xfrm>
              <a:off x="5775326" y="913758"/>
              <a:ext cx="1989503" cy="2691591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62594" y="913758"/>
              <a:ext cx="3958046" cy="3645179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410930" y="2015818"/>
              <a:ext cx="3404105" cy="2241546"/>
              <a:chOff x="6771861" y="1232452"/>
              <a:chExt cx="3404105" cy="224154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771861" y="1232452"/>
                <a:ext cx="3404105" cy="224154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7079312" y="2081575"/>
                <a:ext cx="2744717" cy="12470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7833" y="1391131"/>
                <a:ext cx="16642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solidFill>
                      <a:schemeClr val="bg1"/>
                    </a:solidFill>
                  </a:rPr>
                  <a:t>keystore</a:t>
                </a:r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733998" y="2082082"/>
                <a:ext cx="1510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</a:rPr>
                  <a:t>server key</a:t>
                </a: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331242" y="2612465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secret key</a:t>
                </a:r>
                <a:endParaRPr lang="zh-CN" altLang="en-US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6106229" y="1174830"/>
              <a:ext cx="136488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Client</a:t>
              </a:r>
              <a:endParaRPr lang="zh-CN" altLang="en-US" sz="28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04445" y="1174830"/>
              <a:ext cx="128120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Server</a:t>
              </a:r>
              <a:endParaRPr lang="zh-CN" altLang="en-US" sz="280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6236539" y="2174497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CA</a:t>
              </a:r>
              <a:endParaRPr lang="zh-CN" altLang="en-US" sz="3200"/>
            </a:p>
          </p:txBody>
        </p:sp>
        <p:sp>
          <p:nvSpPr>
            <p:cNvPr id="37" name="下箭头 36"/>
            <p:cNvSpPr/>
            <p:nvPr/>
          </p:nvSpPr>
          <p:spPr>
            <a:xfrm rot="4310694">
              <a:off x="5043848" y="2340099"/>
              <a:ext cx="418011" cy="1728185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4449886" y="892947"/>
              <a:ext cx="1392103" cy="1272161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圆角矩形 42"/>
            <p:cNvSpPr/>
            <p:nvPr/>
          </p:nvSpPr>
          <p:spPr>
            <a:xfrm>
              <a:off x="3186610" y="3399596"/>
              <a:ext cx="1066800" cy="6547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server cert</a:t>
              </a:r>
              <a:endParaRPr lang="zh-CN" altLang="en-US" sz="200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76" y="3738513"/>
            <a:ext cx="4304582" cy="2017461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7441" y="1122988"/>
            <a:ext cx="684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keytool</a:t>
            </a:r>
            <a:r>
              <a:rPr lang="zh-CN" altLang="en-US" sz="2400"/>
              <a:t>：</a:t>
            </a:r>
            <a:r>
              <a:rPr lang="en-US" altLang="zh-CN" sz="2400"/>
              <a:t>JDK</a:t>
            </a:r>
            <a:r>
              <a:rPr lang="zh-CN" altLang="en-US" sz="2400"/>
              <a:t>自带数字证书管理工具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keystore</a:t>
            </a:r>
            <a:r>
              <a:rPr lang="zh-CN" altLang="en-US" sz="2400"/>
              <a:t>：数字证书管理仓库，存储公私密钥对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97441" y="339184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数字证书实现</a:t>
            </a:r>
            <a:r>
              <a:rPr lang="en-US" altLang="zh-CN" sz="3200"/>
              <a:t>Https</a:t>
            </a:r>
            <a:r>
              <a:rPr lang="zh-CN" altLang="en-US" sz="320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8884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4" y="1219199"/>
            <a:ext cx="7277226" cy="54171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790" y="1219199"/>
            <a:ext cx="4247619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B7-435E-4576-BE32-AB3E9C7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2.</a:t>
            </a:r>
            <a:r>
              <a:rPr lang="zh-CN" altLang="en-US" b="1"/>
              <a:t>业务</a:t>
            </a:r>
            <a:r>
              <a:rPr lang="zh-CN" altLang="en-US" b="1" dirty="0"/>
              <a:t>安全设计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A440-EBD5-4318-AFAD-734C5468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9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7FC-C5B5-4346-8219-FB62DCAF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215"/>
            <a:ext cx="9144000" cy="501161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9B641-846D-46B6-80DA-10404C194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391"/>
            <a:ext cx="9144000" cy="5055577"/>
          </a:xfrm>
        </p:spPr>
        <p:txBody>
          <a:bodyPr/>
          <a:lstStyle/>
          <a:p>
            <a:pPr algn="l"/>
            <a:r>
              <a:rPr lang="zh-CN" altLang="en-US" dirty="0"/>
              <a:t>继承 </a:t>
            </a:r>
            <a:r>
              <a:rPr lang="en-US" altLang="zh-CN" dirty="0" err="1"/>
              <a:t>WebSecurityConfigurerAdapter</a:t>
            </a:r>
            <a:r>
              <a:rPr lang="en-US" altLang="zh-CN" dirty="0"/>
              <a:t> </a:t>
            </a:r>
            <a:r>
              <a:rPr lang="zh-CN" altLang="en-US" dirty="0"/>
              <a:t>方法，重写 </a:t>
            </a:r>
            <a:r>
              <a:rPr lang="en-US" altLang="zh-CN" dirty="0"/>
              <a:t>configure </a:t>
            </a:r>
            <a:r>
              <a:rPr lang="zh-CN" altLang="en-US" dirty="0"/>
              <a:t>方法，可以实现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权限控制，认证方式选择（基本认证，表单认证 </a:t>
            </a:r>
            <a:r>
              <a:rPr lang="en-US" altLang="zh-CN" dirty="0"/>
              <a:t>…</a:t>
            </a:r>
            <a:r>
              <a:rPr lang="zh-CN" altLang="en-US" dirty="0"/>
              <a:t>）等等配置。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上面就直接指定了 </a:t>
            </a:r>
            <a:r>
              <a:rPr lang="en-US" altLang="zh-CN" dirty="0"/>
              <a:t>index </a:t>
            </a:r>
            <a:r>
              <a:rPr lang="zh-CN" altLang="en-US" dirty="0"/>
              <a:t>页面谁都可以访问，</a:t>
            </a:r>
            <a:r>
              <a:rPr lang="en-US" altLang="zh-CN" dirty="0"/>
              <a:t>/users </a:t>
            </a:r>
            <a:r>
              <a:rPr lang="zh-CN" altLang="en-US" dirty="0"/>
              <a:t>接口只有 </a:t>
            </a:r>
            <a:r>
              <a:rPr lang="en-US" altLang="zh-CN" dirty="0"/>
              <a:t>ROLE_ADMIN </a:t>
            </a:r>
            <a:r>
              <a:rPr lang="zh-CN" altLang="en-US" dirty="0"/>
              <a:t>角色的用户才可以访问。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D1D2F-E014-43AC-BBC4-7495ED4E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5" y="2505485"/>
            <a:ext cx="9812431" cy="22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DD31-685C-4889-99EC-77558F23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2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CAC7-FE43-4E9A-B7BD-5804F7D5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369"/>
            <a:ext cx="10515600" cy="4541594"/>
          </a:xfrm>
        </p:spPr>
        <p:txBody>
          <a:bodyPr/>
          <a:lstStyle/>
          <a:p>
            <a:r>
              <a:rPr lang="zh-CN" altLang="en-US" dirty="0"/>
              <a:t>实验采用表单登陆，所以还需要继续配置：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7F6F0-B12A-4FB2-9479-439D1467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4" y="2181223"/>
            <a:ext cx="10016271" cy="38760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0E6144-1242-4E4E-B97B-466F79C710F2}"/>
              </a:ext>
            </a:extLst>
          </p:cNvPr>
          <p:cNvSpPr/>
          <p:nvPr/>
        </p:nvSpPr>
        <p:spPr>
          <a:xfrm>
            <a:off x="3420207" y="4818184"/>
            <a:ext cx="3063201" cy="1298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4DF2-32AF-4E4F-BDAE-B07E7C68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zh-CN" altLang="en-US" dirty="0"/>
              <a:t>订制 </a:t>
            </a:r>
            <a:r>
              <a:rPr lang="en-US" altLang="zh-CN" dirty="0"/>
              <a:t>403 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26EFE-22EB-4042-ACBD-5CAD491C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对于缺少权限时，自动跳转到定义的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33F4B-9B37-4039-8967-0B9D269E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2145519"/>
            <a:ext cx="6268139" cy="41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1227</Words>
  <Application>Microsoft Office PowerPoint</Application>
  <PresentationFormat>宽屏</PresentationFormat>
  <Paragraphs>196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Wingdings</vt:lpstr>
      <vt:lpstr>Office 主题​​</vt:lpstr>
      <vt:lpstr>InfoSec课程设计答辩</vt:lpstr>
      <vt:lpstr>PowerPoint 演示文稿</vt:lpstr>
      <vt:lpstr>1.通信安全设计</vt:lpstr>
      <vt:lpstr>PowerPoint 演示文稿</vt:lpstr>
      <vt:lpstr>PowerPoint 演示文稿</vt:lpstr>
      <vt:lpstr>2.业务安全设计</vt:lpstr>
      <vt:lpstr>配置 spring security</vt:lpstr>
      <vt:lpstr>配置 spring security</vt:lpstr>
      <vt:lpstr>订制 403 页面</vt:lpstr>
      <vt:lpstr>访问首页</vt:lpstr>
      <vt:lpstr>管理员调用 /users 接口</vt:lpstr>
      <vt:lpstr>普通用户访问 /users 接口</vt:lpstr>
      <vt:lpstr>/user/{id} 接口实现</vt:lpstr>
      <vt:lpstr>PowerPoint 演示文稿</vt:lpstr>
      <vt:lpstr>3.数字证书双向认证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开发安全规范</vt:lpstr>
      <vt:lpstr>PowerPoint 演示文稿</vt:lpstr>
      <vt:lpstr>搭建连通可靠开发环境 （设计方案，未实现）</vt:lpstr>
      <vt:lpstr>部署结构拓扑图</vt:lpstr>
      <vt:lpstr>设计思路</vt:lpstr>
      <vt:lpstr>功能概述</vt:lpstr>
      <vt:lpstr>部署与配置：端口控制</vt:lpstr>
      <vt:lpstr>部署与配置：OpenVPN Server</vt:lpstr>
      <vt:lpstr>部署与配置：Business Server</vt:lpstr>
      <vt:lpstr>部署与配置：ECS安全组策略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InfoSec课程设计答辩</dc:title>
  <dc:creator>My Dearest</dc:creator>
  <cp:lastModifiedBy>陈 绿佳</cp:lastModifiedBy>
  <cp:revision>67</cp:revision>
  <dcterms:created xsi:type="dcterms:W3CDTF">2019-06-29T16:27:57Z</dcterms:created>
  <dcterms:modified xsi:type="dcterms:W3CDTF">2019-06-30T02:13:25Z</dcterms:modified>
</cp:coreProperties>
</file>