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75" r:id="rId5"/>
    <p:sldId id="276" r:id="rId6"/>
    <p:sldId id="258" r:id="rId7"/>
    <p:sldId id="274" r:id="rId8"/>
    <p:sldId id="277" r:id="rId9"/>
    <p:sldId id="259" r:id="rId10"/>
    <p:sldId id="281" r:id="rId11"/>
    <p:sldId id="260" r:id="rId12"/>
    <p:sldId id="279" r:id="rId13"/>
    <p:sldId id="280" r:id="rId14"/>
    <p:sldId id="284" r:id="rId15"/>
    <p:sldId id="261" r:id="rId16"/>
    <p:sldId id="272" r:id="rId17"/>
    <p:sldId id="262" r:id="rId18"/>
    <p:sldId id="266" r:id="rId19"/>
    <p:sldId id="268" r:id="rId20"/>
    <p:sldId id="271" r:id="rId21"/>
    <p:sldId id="269" r:id="rId22"/>
    <p:sldId id="270" r:id="rId23"/>
    <p:sldId id="263" r:id="rId24"/>
    <p:sldId id="264" r:id="rId25"/>
    <p:sldId id="265"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9038B-3B9B-7028-BD7E-E73A05A48179}" v="670" dt="2020-11-01T07:45:06.522"/>
    <p1510:client id="{42FDB191-8643-4100-083A-9EC67A8BD326}" v="395" dt="2020-11-01T05:20:58.354"/>
    <p1510:client id="{99C2D9DC-B0B8-4D5B-91B2-FC4A8E4FBE2B}" v="2" dt="2020-10-31T12:07:02.762"/>
    <p1510:client id="{AA005F12-0689-7C2C-713D-834D059B8316}" v="2258" dt="2020-11-01T08:18:06.059"/>
    <p1510:client id="{D97296A6-EC4D-629E-2228-63A052807AF1}" v="786" dt="2020-11-01T08:28:16.862"/>
    <p1510:client id="{DCBCFAA0-EC19-4111-B990-131944123AB4}" v="4671" dt="2020-11-01T08:18:56.2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jessemostipak/hotel-booking-deman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09606"/>
            <a:ext cx="9144000" cy="1300357"/>
          </a:xfrm>
        </p:spPr>
        <p:txBody>
          <a:bodyPr/>
          <a:lstStyle/>
          <a:p>
            <a:r>
              <a:rPr lang="en-US">
                <a:cs typeface="Calibri Light"/>
              </a:rPr>
              <a:t>DSA4211 Presentation</a:t>
            </a:r>
            <a:endParaRPr lang="en-US"/>
          </a:p>
        </p:txBody>
      </p:sp>
      <p:sp>
        <p:nvSpPr>
          <p:cNvPr id="3" name="Subtitle 2"/>
          <p:cNvSpPr>
            <a:spLocks noGrp="1"/>
          </p:cNvSpPr>
          <p:nvPr>
            <p:ph type="subTitle" idx="1"/>
          </p:nvPr>
        </p:nvSpPr>
        <p:spPr>
          <a:xfrm>
            <a:off x="8419171" y="3852940"/>
            <a:ext cx="3308196" cy="2436347"/>
          </a:xfrm>
        </p:spPr>
        <p:txBody>
          <a:bodyPr vert="horz" lIns="91440" tIns="45720" rIns="91440" bIns="45720" rtlCol="0" anchor="t">
            <a:normAutofit/>
          </a:bodyPr>
          <a:lstStyle/>
          <a:p>
            <a:pPr algn="l"/>
            <a:r>
              <a:rPr lang="en-US">
                <a:cs typeface="Calibri"/>
              </a:rPr>
              <a:t>Group 1:</a:t>
            </a:r>
            <a:endParaRPr lang="en-US"/>
          </a:p>
          <a:p>
            <a:pPr algn="l"/>
            <a:r>
              <a:rPr lang="en-US">
                <a:cs typeface="Calibri"/>
              </a:rPr>
              <a:t>Chua Kang Wei</a:t>
            </a:r>
          </a:p>
          <a:p>
            <a:pPr algn="l"/>
            <a:r>
              <a:rPr lang="en-US">
                <a:cs typeface="Calibri"/>
              </a:rPr>
              <a:t>Frederick Liew Yong Lun</a:t>
            </a:r>
          </a:p>
          <a:p>
            <a:pPr algn="l"/>
            <a:r>
              <a:rPr lang="en-US">
                <a:cs typeface="Calibri"/>
              </a:rPr>
              <a:t>Lee Yong Jie, Richard</a:t>
            </a:r>
          </a:p>
          <a:p>
            <a:pPr algn="l"/>
            <a:r>
              <a:rPr lang="en-US">
                <a:cs typeface="Calibri"/>
              </a:rPr>
              <a:t>Nicholas Alexander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43CA-73A8-49A8-8AB4-F14E3F84FD64}"/>
              </a:ext>
            </a:extLst>
          </p:cNvPr>
          <p:cNvSpPr>
            <a:spLocks noGrp="1"/>
          </p:cNvSpPr>
          <p:nvPr>
            <p:ph type="title"/>
          </p:nvPr>
        </p:nvSpPr>
        <p:spPr/>
        <p:txBody>
          <a:bodyPr/>
          <a:lstStyle/>
          <a:p>
            <a:r>
              <a:rPr lang="en-US">
                <a:cs typeface="Calibri Light"/>
              </a:rPr>
              <a:t>Logistic Model</a:t>
            </a:r>
            <a:endParaRPr lang="en-US"/>
          </a:p>
        </p:txBody>
      </p:sp>
      <p:sp>
        <p:nvSpPr>
          <p:cNvPr id="3" name="Content Placeholder 2">
            <a:extLst>
              <a:ext uri="{FF2B5EF4-FFF2-40B4-BE49-F238E27FC236}">
                <a16:creationId xmlns:a16="http://schemas.microsoft.com/office/drawing/2014/main" id="{8E5638F1-06DC-4C5A-BEAC-EEB71A65657A}"/>
              </a:ext>
            </a:extLst>
          </p:cNvPr>
          <p:cNvSpPr>
            <a:spLocks noGrp="1"/>
          </p:cNvSpPr>
          <p:nvPr>
            <p:ph idx="1"/>
          </p:nvPr>
        </p:nvSpPr>
        <p:spPr/>
        <p:txBody>
          <a:bodyPr vert="horz" lIns="91440" tIns="45720" rIns="91440" bIns="45720" rtlCol="0" anchor="t">
            <a:normAutofit/>
          </a:bodyPr>
          <a:lstStyle/>
          <a:p>
            <a:r>
              <a:rPr lang="en-US">
                <a:ea typeface="+mn-lt"/>
                <a:cs typeface="+mn-lt"/>
              </a:rPr>
              <a:t>Logistic model was fitted using the features selected from SIS-lasso</a:t>
            </a:r>
          </a:p>
          <a:p>
            <a:r>
              <a:rPr lang="en-US">
                <a:ea typeface="+mn-lt"/>
                <a:cs typeface="+mn-lt"/>
              </a:rPr>
              <a:t> log (p(x))/(1-p(x))=-9.159+0.00348*lead time+0.01147*country+0.472*market segment+0.5532*reserved room type-0.5496*assigned room type+3.983*market segment offline TA TO+0.0051583*deposit type non refund-0.1783 required car parking space-0.6067*customer type transient party</a:t>
            </a:r>
          </a:p>
          <a:p>
            <a:r>
              <a:rPr lang="en-US">
                <a:ea typeface="+mn-lt"/>
                <a:cs typeface="+mn-lt"/>
              </a:rPr>
              <a:t>All variables are significant except for required car parking space with AIC value of 84888</a:t>
            </a:r>
          </a:p>
        </p:txBody>
      </p:sp>
    </p:spTree>
    <p:extLst>
      <p:ext uri="{BB962C8B-B14F-4D97-AF65-F5344CB8AC3E}">
        <p14:creationId xmlns:p14="http://schemas.microsoft.com/office/powerpoint/2010/main" val="608985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4E7E-8F94-40F1-814A-2FEE351893C3}"/>
              </a:ext>
            </a:extLst>
          </p:cNvPr>
          <p:cNvSpPr>
            <a:spLocks noGrp="1"/>
          </p:cNvSpPr>
          <p:nvPr>
            <p:ph type="title"/>
          </p:nvPr>
        </p:nvSpPr>
        <p:spPr/>
        <p:txBody>
          <a:bodyPr/>
          <a:lstStyle/>
          <a:p>
            <a:r>
              <a:rPr lang="en-US">
                <a:ea typeface="+mj-lt"/>
                <a:cs typeface="+mj-lt"/>
              </a:rPr>
              <a:t>Logistic Regression</a:t>
            </a:r>
            <a:endParaRPr lang="en-US"/>
          </a:p>
        </p:txBody>
      </p:sp>
      <p:sp>
        <p:nvSpPr>
          <p:cNvPr id="3" name="Content Placeholder 2">
            <a:extLst>
              <a:ext uri="{FF2B5EF4-FFF2-40B4-BE49-F238E27FC236}">
                <a16:creationId xmlns:a16="http://schemas.microsoft.com/office/drawing/2014/main" id="{660EE323-B64F-4684-BF3D-233703311C36}"/>
              </a:ext>
            </a:extLst>
          </p:cNvPr>
          <p:cNvSpPr>
            <a:spLocks noGrp="1"/>
          </p:cNvSpPr>
          <p:nvPr>
            <p:ph idx="1"/>
          </p:nvPr>
        </p:nvSpPr>
        <p:spPr/>
        <p:txBody>
          <a:bodyPr vert="horz" lIns="91440" tIns="45720" rIns="91440" bIns="45720" rtlCol="0" anchor="t">
            <a:normAutofit/>
          </a:bodyPr>
          <a:lstStyle/>
          <a:p>
            <a:r>
              <a:rPr lang="en-US">
                <a:cs typeface="Calibri"/>
              </a:rPr>
              <a:t>ROC curve was observed with an AUC of 0.82</a:t>
            </a:r>
            <a:endParaRPr lang="en-US"/>
          </a:p>
          <a:p>
            <a:r>
              <a:rPr lang="en-US">
                <a:cs typeface="Calibri"/>
              </a:rPr>
              <a:t>We assumed that the cost of classifying false positive and false negative are the same, we maximize both the sensitivity and specificity</a:t>
            </a:r>
          </a:p>
          <a:p>
            <a:endParaRPr lang="en-US">
              <a:cs typeface="Calibri"/>
            </a:endParaRPr>
          </a:p>
        </p:txBody>
      </p:sp>
      <p:pic>
        <p:nvPicPr>
          <p:cNvPr id="4" name="Picture 4" descr="Chart&#10;&#10;Description automatically generated">
            <a:extLst>
              <a:ext uri="{FF2B5EF4-FFF2-40B4-BE49-F238E27FC236}">
                <a16:creationId xmlns:a16="http://schemas.microsoft.com/office/drawing/2014/main" id="{558AA714-6FF6-4E0E-B51B-3476E34A3D52}"/>
              </a:ext>
            </a:extLst>
          </p:cNvPr>
          <p:cNvPicPr>
            <a:picLocks noChangeAspect="1"/>
          </p:cNvPicPr>
          <p:nvPr/>
        </p:nvPicPr>
        <p:blipFill>
          <a:blip r:embed="rId2"/>
          <a:stretch>
            <a:fillRect/>
          </a:stretch>
        </p:blipFill>
        <p:spPr>
          <a:xfrm>
            <a:off x="8079058" y="3196378"/>
            <a:ext cx="3402980" cy="3020729"/>
          </a:xfrm>
          <a:prstGeom prst="rect">
            <a:avLst/>
          </a:prstGeom>
        </p:spPr>
      </p:pic>
    </p:spTree>
    <p:extLst>
      <p:ext uri="{BB962C8B-B14F-4D97-AF65-F5344CB8AC3E}">
        <p14:creationId xmlns:p14="http://schemas.microsoft.com/office/powerpoint/2010/main" val="3574985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01AC-FA98-40AC-8BD3-2235DB3641A2}"/>
              </a:ext>
            </a:extLst>
          </p:cNvPr>
          <p:cNvSpPr>
            <a:spLocks noGrp="1"/>
          </p:cNvSpPr>
          <p:nvPr>
            <p:ph type="title"/>
          </p:nvPr>
        </p:nvSpPr>
        <p:spPr/>
        <p:txBody>
          <a:bodyPr/>
          <a:lstStyle/>
          <a:p>
            <a:r>
              <a:rPr lang="en-US">
                <a:cs typeface="Calibri Light"/>
              </a:rPr>
              <a:t>Logistic Regression</a:t>
            </a:r>
            <a:endParaRPr lang="en-US"/>
          </a:p>
        </p:txBody>
      </p:sp>
      <p:sp>
        <p:nvSpPr>
          <p:cNvPr id="3" name="Content Placeholder 2">
            <a:extLst>
              <a:ext uri="{FF2B5EF4-FFF2-40B4-BE49-F238E27FC236}">
                <a16:creationId xmlns:a16="http://schemas.microsoft.com/office/drawing/2014/main" id="{24349AD8-4108-4644-92C1-F503BE536DC3}"/>
              </a:ext>
            </a:extLst>
          </p:cNvPr>
          <p:cNvSpPr>
            <a:spLocks noGrp="1"/>
          </p:cNvSpPr>
          <p:nvPr>
            <p:ph idx="1"/>
          </p:nvPr>
        </p:nvSpPr>
        <p:spPr/>
        <p:txBody>
          <a:bodyPr vert="horz" lIns="91440" tIns="45720" rIns="91440" bIns="45720" rtlCol="0" anchor="t">
            <a:normAutofit/>
          </a:bodyPr>
          <a:lstStyle/>
          <a:p>
            <a:r>
              <a:rPr lang="en-US">
                <a:cs typeface="Calibri"/>
              </a:rPr>
              <a:t>Youden's J statistic were used to select the best cutoff for classification</a:t>
            </a:r>
          </a:p>
          <a:p>
            <a:r>
              <a:rPr lang="en-US">
                <a:cs typeface="Calibri"/>
              </a:rPr>
              <a:t>J = sensitivity + specificity - 1</a:t>
            </a:r>
          </a:p>
          <a:p>
            <a:r>
              <a:rPr lang="en-US">
                <a:cs typeface="Calibri"/>
              </a:rPr>
              <a:t>The optimal threshold that maximize the sum of sensitivity and specificity was 0.36 </a:t>
            </a:r>
          </a:p>
          <a:p>
            <a:r>
              <a:rPr lang="en-US">
                <a:cs typeface="Calibri"/>
              </a:rPr>
              <a:t>The threshold is chosen purely from the train set without any data snooping on test set</a:t>
            </a:r>
          </a:p>
          <a:p>
            <a:endParaRPr lang="en-US">
              <a:cs typeface="Calibri"/>
            </a:endParaRPr>
          </a:p>
          <a:p>
            <a:endParaRPr lang="en-US">
              <a:cs typeface="Calibri"/>
            </a:endParaRPr>
          </a:p>
        </p:txBody>
      </p:sp>
    </p:spTree>
    <p:extLst>
      <p:ext uri="{BB962C8B-B14F-4D97-AF65-F5344CB8AC3E}">
        <p14:creationId xmlns:p14="http://schemas.microsoft.com/office/powerpoint/2010/main" val="338554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054E-632C-43D6-8C8F-320E5CFB577D}"/>
              </a:ext>
            </a:extLst>
          </p:cNvPr>
          <p:cNvSpPr>
            <a:spLocks noGrp="1"/>
          </p:cNvSpPr>
          <p:nvPr>
            <p:ph type="title"/>
          </p:nvPr>
        </p:nvSpPr>
        <p:spPr/>
        <p:txBody>
          <a:bodyPr/>
          <a:lstStyle/>
          <a:p>
            <a:r>
              <a:rPr lang="en-US">
                <a:cs typeface="Calibri Light"/>
              </a:rPr>
              <a:t>Logistic Regression</a:t>
            </a:r>
            <a:endParaRPr lang="en-US"/>
          </a:p>
        </p:txBody>
      </p:sp>
      <p:sp>
        <p:nvSpPr>
          <p:cNvPr id="3" name="Content Placeholder 2">
            <a:extLst>
              <a:ext uri="{FF2B5EF4-FFF2-40B4-BE49-F238E27FC236}">
                <a16:creationId xmlns:a16="http://schemas.microsoft.com/office/drawing/2014/main" id="{43B3532C-3A6F-49C0-B093-82AE3DC56B46}"/>
              </a:ext>
            </a:extLst>
          </p:cNvPr>
          <p:cNvSpPr>
            <a:spLocks noGrp="1"/>
          </p:cNvSpPr>
          <p:nvPr>
            <p:ph idx="1"/>
          </p:nvPr>
        </p:nvSpPr>
        <p:spPr/>
        <p:txBody>
          <a:bodyPr vert="horz" lIns="91440" tIns="45720" rIns="91440" bIns="45720" rtlCol="0" anchor="t">
            <a:normAutofit/>
          </a:bodyPr>
          <a:lstStyle/>
          <a:p>
            <a:pPr marL="457200" lvl="1" indent="0">
              <a:buNone/>
            </a:pPr>
            <a:r>
              <a:rPr lang="en-US">
                <a:cs typeface="Calibri"/>
              </a:rPr>
              <a:t>Tuning threshold using train set</a:t>
            </a:r>
          </a:p>
          <a:p>
            <a:pPr lvl="1"/>
            <a:r>
              <a:rPr lang="en-US" err="1">
                <a:cs typeface="Calibri"/>
              </a:rPr>
              <a:t>Is_canceled</a:t>
            </a:r>
            <a:r>
              <a:rPr lang="en-US">
                <a:cs typeface="Calibri"/>
              </a:rPr>
              <a:t> = 0 as the positive case</a:t>
            </a:r>
          </a:p>
          <a:p>
            <a:pPr lvl="1"/>
            <a:r>
              <a:rPr lang="en-US">
                <a:cs typeface="Calibri"/>
              </a:rPr>
              <a:t>Sensitivity = 0.77</a:t>
            </a:r>
          </a:p>
          <a:p>
            <a:pPr lvl="1"/>
            <a:r>
              <a:rPr lang="en-US" err="1">
                <a:cs typeface="Calibri"/>
              </a:rPr>
              <a:t>Specitivity</a:t>
            </a:r>
            <a:r>
              <a:rPr lang="en-US">
                <a:cs typeface="Calibri"/>
              </a:rPr>
              <a:t> = 0.745</a:t>
            </a:r>
          </a:p>
          <a:p>
            <a:pPr lvl="1"/>
            <a:r>
              <a:rPr lang="en-US">
                <a:cs typeface="Calibri"/>
              </a:rPr>
              <a:t>Best threshold chosen at 0.36</a:t>
            </a:r>
          </a:p>
          <a:p>
            <a:pPr lvl="1"/>
            <a:r>
              <a:rPr lang="en-US">
                <a:cs typeface="Calibri"/>
              </a:rPr>
              <a:t>Proportion of 0 and 1 in the training set is 0.629 and 0.371</a:t>
            </a:r>
          </a:p>
        </p:txBody>
      </p:sp>
      <p:graphicFrame>
        <p:nvGraphicFramePr>
          <p:cNvPr id="6" name="Table 6">
            <a:extLst>
              <a:ext uri="{FF2B5EF4-FFF2-40B4-BE49-F238E27FC236}">
                <a16:creationId xmlns:a16="http://schemas.microsoft.com/office/drawing/2014/main" id="{42237323-A31E-47C0-AF26-E4B87764761C}"/>
              </a:ext>
            </a:extLst>
          </p:cNvPr>
          <p:cNvGraphicFramePr>
            <a:graphicFrameLocks noGrp="1"/>
          </p:cNvGraphicFramePr>
          <p:nvPr>
            <p:extLst>
              <p:ext uri="{D42A27DB-BD31-4B8C-83A1-F6EECF244321}">
                <p14:modId xmlns:p14="http://schemas.microsoft.com/office/powerpoint/2010/main" val="2195031856"/>
              </p:ext>
            </p:extLst>
          </p:nvPr>
        </p:nvGraphicFramePr>
        <p:xfrm>
          <a:off x="1454119" y="4337229"/>
          <a:ext cx="8168640" cy="1112520"/>
        </p:xfrm>
        <a:graphic>
          <a:graphicData uri="http://schemas.openxmlformats.org/drawingml/2006/table">
            <a:tbl>
              <a:tblPr firstRow="1" bandRow="1">
                <a:tableStyleId>{5940675A-B579-460E-94D1-54222C63F5DA}</a:tableStyleId>
              </a:tblPr>
              <a:tblGrid>
                <a:gridCol w="2722880">
                  <a:extLst>
                    <a:ext uri="{9D8B030D-6E8A-4147-A177-3AD203B41FA5}">
                      <a16:colId xmlns:a16="http://schemas.microsoft.com/office/drawing/2014/main" val="358751960"/>
                    </a:ext>
                  </a:extLst>
                </a:gridCol>
                <a:gridCol w="2722880">
                  <a:extLst>
                    <a:ext uri="{9D8B030D-6E8A-4147-A177-3AD203B41FA5}">
                      <a16:colId xmlns:a16="http://schemas.microsoft.com/office/drawing/2014/main" val="4149566244"/>
                    </a:ext>
                  </a:extLst>
                </a:gridCol>
                <a:gridCol w="2722880">
                  <a:extLst>
                    <a:ext uri="{9D8B030D-6E8A-4147-A177-3AD203B41FA5}">
                      <a16:colId xmlns:a16="http://schemas.microsoft.com/office/drawing/2014/main" val="1256817223"/>
                    </a:ext>
                  </a:extLst>
                </a:gridCol>
              </a:tblGrid>
              <a:tr h="370840">
                <a:tc>
                  <a:txBody>
                    <a:bodyPr/>
                    <a:lstStyle/>
                    <a:p>
                      <a:r>
                        <a:rPr lang="en-US"/>
                        <a:t>pred\train</a:t>
                      </a:r>
                    </a:p>
                  </a:txBody>
                  <a:tcPr/>
                </a:tc>
                <a:tc>
                  <a:txBody>
                    <a:bodyPr/>
                    <a:lstStyle/>
                    <a:p>
                      <a:r>
                        <a:rPr lang="en-US"/>
                        <a:t>0</a:t>
                      </a:r>
                    </a:p>
                  </a:txBody>
                  <a:tcPr/>
                </a:tc>
                <a:tc>
                  <a:txBody>
                    <a:bodyPr/>
                    <a:lstStyle/>
                    <a:p>
                      <a:r>
                        <a:rPr lang="en-US"/>
                        <a:t>1</a:t>
                      </a:r>
                    </a:p>
                  </a:txBody>
                  <a:tcPr/>
                </a:tc>
                <a:extLst>
                  <a:ext uri="{0D108BD9-81ED-4DB2-BD59-A6C34878D82A}">
                    <a16:rowId xmlns:a16="http://schemas.microsoft.com/office/drawing/2014/main" val="2674819160"/>
                  </a:ext>
                </a:extLst>
              </a:tr>
              <a:tr h="370840">
                <a:tc>
                  <a:txBody>
                    <a:bodyPr/>
                    <a:lstStyle/>
                    <a:p>
                      <a:r>
                        <a:rPr lang="en-US"/>
                        <a:t>0</a:t>
                      </a:r>
                    </a:p>
                  </a:txBody>
                  <a:tcPr/>
                </a:tc>
                <a:tc>
                  <a:txBody>
                    <a:bodyPr/>
                    <a:lstStyle/>
                    <a:p>
                      <a:r>
                        <a:rPr lang="en-US"/>
                        <a:t>46359</a:t>
                      </a:r>
                    </a:p>
                  </a:txBody>
                  <a:tcPr/>
                </a:tc>
                <a:tc>
                  <a:txBody>
                    <a:bodyPr/>
                    <a:lstStyle/>
                    <a:p>
                      <a:r>
                        <a:rPr lang="en-US"/>
                        <a:t>9036</a:t>
                      </a:r>
                    </a:p>
                  </a:txBody>
                  <a:tcPr/>
                </a:tc>
                <a:extLst>
                  <a:ext uri="{0D108BD9-81ED-4DB2-BD59-A6C34878D82A}">
                    <a16:rowId xmlns:a16="http://schemas.microsoft.com/office/drawing/2014/main" val="3193783299"/>
                  </a:ext>
                </a:extLst>
              </a:tr>
              <a:tr h="370840">
                <a:tc>
                  <a:txBody>
                    <a:bodyPr/>
                    <a:lstStyle/>
                    <a:p>
                      <a:r>
                        <a:rPr lang="en-US"/>
                        <a:t>1</a:t>
                      </a:r>
                    </a:p>
                  </a:txBody>
                  <a:tcPr/>
                </a:tc>
                <a:tc>
                  <a:txBody>
                    <a:bodyPr/>
                    <a:lstStyle/>
                    <a:p>
                      <a:r>
                        <a:rPr lang="en-US"/>
                        <a:t>13680</a:t>
                      </a:r>
                    </a:p>
                  </a:txBody>
                  <a:tcPr/>
                </a:tc>
                <a:tc>
                  <a:txBody>
                    <a:bodyPr/>
                    <a:lstStyle/>
                    <a:p>
                      <a:r>
                        <a:rPr lang="en-US"/>
                        <a:t>26433</a:t>
                      </a:r>
                    </a:p>
                  </a:txBody>
                  <a:tcPr/>
                </a:tc>
                <a:extLst>
                  <a:ext uri="{0D108BD9-81ED-4DB2-BD59-A6C34878D82A}">
                    <a16:rowId xmlns:a16="http://schemas.microsoft.com/office/drawing/2014/main" val="1770602609"/>
                  </a:ext>
                </a:extLst>
              </a:tr>
            </a:tbl>
          </a:graphicData>
        </a:graphic>
      </p:graphicFrame>
    </p:spTree>
    <p:extLst>
      <p:ext uri="{BB962C8B-B14F-4D97-AF65-F5344CB8AC3E}">
        <p14:creationId xmlns:p14="http://schemas.microsoft.com/office/powerpoint/2010/main" val="1842631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054E-632C-43D6-8C8F-320E5CFB577D}"/>
              </a:ext>
            </a:extLst>
          </p:cNvPr>
          <p:cNvSpPr>
            <a:spLocks noGrp="1"/>
          </p:cNvSpPr>
          <p:nvPr>
            <p:ph type="title"/>
          </p:nvPr>
        </p:nvSpPr>
        <p:spPr/>
        <p:txBody>
          <a:bodyPr/>
          <a:lstStyle/>
          <a:p>
            <a:r>
              <a:rPr lang="en-US">
                <a:cs typeface="Calibri Light"/>
              </a:rPr>
              <a:t>Logistic Regression</a:t>
            </a:r>
            <a:endParaRPr lang="en-US"/>
          </a:p>
        </p:txBody>
      </p:sp>
      <p:sp>
        <p:nvSpPr>
          <p:cNvPr id="3" name="Content Placeholder 2">
            <a:extLst>
              <a:ext uri="{FF2B5EF4-FFF2-40B4-BE49-F238E27FC236}">
                <a16:creationId xmlns:a16="http://schemas.microsoft.com/office/drawing/2014/main" id="{43B3532C-3A6F-49C0-B093-82AE3DC56B46}"/>
              </a:ext>
            </a:extLst>
          </p:cNvPr>
          <p:cNvSpPr>
            <a:spLocks noGrp="1"/>
          </p:cNvSpPr>
          <p:nvPr>
            <p:ph idx="1"/>
          </p:nvPr>
        </p:nvSpPr>
        <p:spPr/>
        <p:txBody>
          <a:bodyPr vert="horz" lIns="91440" tIns="45720" rIns="91440" bIns="45720" rtlCol="0" anchor="t">
            <a:normAutofit/>
          </a:bodyPr>
          <a:lstStyle/>
          <a:p>
            <a:pPr marL="457200" lvl="1" indent="0">
              <a:buNone/>
            </a:pPr>
            <a:r>
              <a:rPr lang="en-US">
                <a:cs typeface="Calibri"/>
              </a:rPr>
              <a:t>Test Set Result</a:t>
            </a:r>
          </a:p>
          <a:p>
            <a:pPr lvl="1"/>
            <a:r>
              <a:rPr lang="en-US" err="1">
                <a:cs typeface="Calibri"/>
              </a:rPr>
              <a:t>Is_canceled</a:t>
            </a:r>
            <a:r>
              <a:rPr lang="en-US">
                <a:cs typeface="Calibri"/>
              </a:rPr>
              <a:t>=0 as the positive case</a:t>
            </a:r>
          </a:p>
          <a:p>
            <a:pPr lvl="1"/>
            <a:r>
              <a:rPr lang="en-US">
                <a:cs typeface="Calibri"/>
              </a:rPr>
              <a:t>Sensitivity =0.77</a:t>
            </a:r>
          </a:p>
          <a:p>
            <a:pPr lvl="1"/>
            <a:r>
              <a:rPr lang="en-US" err="1">
                <a:cs typeface="Calibri"/>
              </a:rPr>
              <a:t>Specitivity</a:t>
            </a:r>
            <a:r>
              <a:rPr lang="en-US">
                <a:cs typeface="Calibri"/>
              </a:rPr>
              <a:t>=0.745</a:t>
            </a:r>
          </a:p>
          <a:p>
            <a:pPr lvl="1"/>
            <a:r>
              <a:rPr lang="en-US">
                <a:cs typeface="Calibri"/>
              </a:rPr>
              <a:t>Proportion of 0 and 1 in the training set is 0.633 and 0.367</a:t>
            </a:r>
          </a:p>
          <a:p>
            <a:pPr lvl="1"/>
            <a:r>
              <a:rPr lang="en-US">
                <a:cs typeface="Calibri"/>
              </a:rPr>
              <a:t>Logistic regression model is moderately accurate with high sensitivity and specificity and test accuracy of 76.05%</a:t>
            </a:r>
          </a:p>
        </p:txBody>
      </p:sp>
      <p:graphicFrame>
        <p:nvGraphicFramePr>
          <p:cNvPr id="6" name="Table 6">
            <a:extLst>
              <a:ext uri="{FF2B5EF4-FFF2-40B4-BE49-F238E27FC236}">
                <a16:creationId xmlns:a16="http://schemas.microsoft.com/office/drawing/2014/main" id="{42237323-A31E-47C0-AF26-E4B87764761C}"/>
              </a:ext>
            </a:extLst>
          </p:cNvPr>
          <p:cNvGraphicFramePr>
            <a:graphicFrameLocks noGrp="1"/>
          </p:cNvGraphicFramePr>
          <p:nvPr>
            <p:extLst>
              <p:ext uri="{D42A27DB-BD31-4B8C-83A1-F6EECF244321}">
                <p14:modId xmlns:p14="http://schemas.microsoft.com/office/powerpoint/2010/main" val="3450828563"/>
              </p:ext>
            </p:extLst>
          </p:nvPr>
        </p:nvGraphicFramePr>
        <p:xfrm>
          <a:off x="1463411" y="4708937"/>
          <a:ext cx="8168640" cy="1112520"/>
        </p:xfrm>
        <a:graphic>
          <a:graphicData uri="http://schemas.openxmlformats.org/drawingml/2006/table">
            <a:tbl>
              <a:tblPr firstRow="1" bandRow="1">
                <a:tableStyleId>{5940675A-B579-460E-94D1-54222C63F5DA}</a:tableStyleId>
              </a:tblPr>
              <a:tblGrid>
                <a:gridCol w="2722880">
                  <a:extLst>
                    <a:ext uri="{9D8B030D-6E8A-4147-A177-3AD203B41FA5}">
                      <a16:colId xmlns:a16="http://schemas.microsoft.com/office/drawing/2014/main" val="358751960"/>
                    </a:ext>
                  </a:extLst>
                </a:gridCol>
                <a:gridCol w="2722880">
                  <a:extLst>
                    <a:ext uri="{9D8B030D-6E8A-4147-A177-3AD203B41FA5}">
                      <a16:colId xmlns:a16="http://schemas.microsoft.com/office/drawing/2014/main" val="4149566244"/>
                    </a:ext>
                  </a:extLst>
                </a:gridCol>
                <a:gridCol w="2722880">
                  <a:extLst>
                    <a:ext uri="{9D8B030D-6E8A-4147-A177-3AD203B41FA5}">
                      <a16:colId xmlns:a16="http://schemas.microsoft.com/office/drawing/2014/main" val="1256817223"/>
                    </a:ext>
                  </a:extLst>
                </a:gridCol>
              </a:tblGrid>
              <a:tr h="370840">
                <a:tc>
                  <a:txBody>
                    <a:bodyPr/>
                    <a:lstStyle/>
                    <a:p>
                      <a:r>
                        <a:rPr lang="en-US"/>
                        <a:t>pred\test</a:t>
                      </a:r>
                    </a:p>
                  </a:txBody>
                  <a:tcPr/>
                </a:tc>
                <a:tc>
                  <a:txBody>
                    <a:bodyPr/>
                    <a:lstStyle/>
                    <a:p>
                      <a:r>
                        <a:rPr lang="en-US"/>
                        <a:t>0</a:t>
                      </a:r>
                    </a:p>
                  </a:txBody>
                  <a:tcPr/>
                </a:tc>
                <a:tc>
                  <a:txBody>
                    <a:bodyPr/>
                    <a:lstStyle/>
                    <a:p>
                      <a:r>
                        <a:rPr lang="en-US"/>
                        <a:t>1</a:t>
                      </a:r>
                    </a:p>
                  </a:txBody>
                  <a:tcPr/>
                </a:tc>
                <a:extLst>
                  <a:ext uri="{0D108BD9-81ED-4DB2-BD59-A6C34878D82A}">
                    <a16:rowId xmlns:a16="http://schemas.microsoft.com/office/drawing/2014/main" val="2674819160"/>
                  </a:ext>
                </a:extLst>
              </a:tr>
              <a:tr h="370840">
                <a:tc>
                  <a:txBody>
                    <a:bodyPr/>
                    <a:lstStyle/>
                    <a:p>
                      <a:r>
                        <a:rPr lang="en-US"/>
                        <a:t>0</a:t>
                      </a:r>
                    </a:p>
                  </a:txBody>
                  <a:tcPr/>
                </a:tc>
                <a:tc>
                  <a:txBody>
                    <a:bodyPr/>
                    <a:lstStyle/>
                    <a:p>
                      <a:r>
                        <a:rPr lang="en-US"/>
                        <a:t>11642</a:t>
                      </a:r>
                    </a:p>
                  </a:txBody>
                  <a:tcPr/>
                </a:tc>
                <a:tc>
                  <a:txBody>
                    <a:bodyPr/>
                    <a:lstStyle/>
                    <a:p>
                      <a:pPr lvl="0">
                        <a:buNone/>
                      </a:pPr>
                      <a:r>
                        <a:rPr lang="en-US"/>
                        <a:t>2235</a:t>
                      </a:r>
                    </a:p>
                  </a:txBody>
                  <a:tcPr/>
                </a:tc>
                <a:extLst>
                  <a:ext uri="{0D108BD9-81ED-4DB2-BD59-A6C34878D82A}">
                    <a16:rowId xmlns:a16="http://schemas.microsoft.com/office/drawing/2014/main" val="3193783299"/>
                  </a:ext>
                </a:extLst>
              </a:tr>
              <a:tr h="370840">
                <a:tc>
                  <a:txBody>
                    <a:bodyPr/>
                    <a:lstStyle/>
                    <a:p>
                      <a:r>
                        <a:rPr lang="en-US"/>
                        <a:t>1</a:t>
                      </a:r>
                    </a:p>
                  </a:txBody>
                  <a:tcPr/>
                </a:tc>
                <a:tc>
                  <a:txBody>
                    <a:bodyPr/>
                    <a:lstStyle/>
                    <a:p>
                      <a:pPr lvl="0">
                        <a:buNone/>
                      </a:pPr>
                      <a:r>
                        <a:rPr lang="en-US"/>
                        <a:t>3484</a:t>
                      </a:r>
                    </a:p>
                  </a:txBody>
                  <a:tcPr/>
                </a:tc>
                <a:tc>
                  <a:txBody>
                    <a:bodyPr/>
                    <a:lstStyle/>
                    <a:p>
                      <a:pPr lvl="0">
                        <a:buNone/>
                      </a:pPr>
                      <a:r>
                        <a:rPr lang="en-US"/>
                        <a:t>6516</a:t>
                      </a:r>
                    </a:p>
                  </a:txBody>
                  <a:tcPr/>
                </a:tc>
                <a:extLst>
                  <a:ext uri="{0D108BD9-81ED-4DB2-BD59-A6C34878D82A}">
                    <a16:rowId xmlns:a16="http://schemas.microsoft.com/office/drawing/2014/main" val="1770602609"/>
                  </a:ext>
                </a:extLst>
              </a:tr>
            </a:tbl>
          </a:graphicData>
        </a:graphic>
      </p:graphicFrame>
    </p:spTree>
    <p:extLst>
      <p:ext uri="{BB962C8B-B14F-4D97-AF65-F5344CB8AC3E}">
        <p14:creationId xmlns:p14="http://schemas.microsoft.com/office/powerpoint/2010/main" val="2823096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0459E-33DC-446E-BC00-390EE3CBC0C0}"/>
              </a:ext>
            </a:extLst>
          </p:cNvPr>
          <p:cNvSpPr>
            <a:spLocks noGrp="1"/>
          </p:cNvSpPr>
          <p:nvPr>
            <p:ph type="title"/>
          </p:nvPr>
        </p:nvSpPr>
        <p:spPr>
          <a:xfrm>
            <a:off x="838200" y="365125"/>
            <a:ext cx="10515600" cy="1306443"/>
          </a:xfrm>
        </p:spPr>
        <p:txBody>
          <a:bodyPr>
            <a:normAutofit/>
          </a:bodyPr>
          <a:lstStyle/>
          <a:p>
            <a:r>
              <a:rPr lang="en-US" sz="4000">
                <a:ea typeface="+mj-lt"/>
                <a:cs typeface="+mj-lt"/>
              </a:rPr>
              <a:t>K-Nearest Neighbours</a:t>
            </a:r>
          </a:p>
          <a:p>
            <a:endParaRPr lang="en-US" sz="4000">
              <a:cs typeface="Calibri Light"/>
            </a:endParaRPr>
          </a:p>
        </p:txBody>
      </p:sp>
      <p:sp>
        <p:nvSpPr>
          <p:cNvPr id="3" name="Content Placeholder 2">
            <a:extLst>
              <a:ext uri="{FF2B5EF4-FFF2-40B4-BE49-F238E27FC236}">
                <a16:creationId xmlns:a16="http://schemas.microsoft.com/office/drawing/2014/main" id="{4A0B0B84-8CDA-40DD-8A02-D0EF388CC7D6}"/>
              </a:ext>
            </a:extLst>
          </p:cNvPr>
          <p:cNvSpPr>
            <a:spLocks noGrp="1"/>
          </p:cNvSpPr>
          <p:nvPr>
            <p:ph idx="1"/>
          </p:nvPr>
        </p:nvSpPr>
        <p:spPr>
          <a:xfrm>
            <a:off x="838200" y="1825625"/>
            <a:ext cx="4152774" cy="4303464"/>
          </a:xfrm>
        </p:spPr>
        <p:txBody>
          <a:bodyPr vert="horz" lIns="91440" tIns="45720" rIns="91440" bIns="45720" rtlCol="0" anchor="t">
            <a:normAutofit/>
          </a:bodyPr>
          <a:lstStyle/>
          <a:p>
            <a:r>
              <a:rPr lang="en-US" sz="2400">
                <a:cs typeface="Calibri"/>
              </a:rPr>
              <a:t>Cross-validation used to find optimal k</a:t>
            </a:r>
          </a:p>
          <a:p>
            <a:r>
              <a:rPr lang="en-US" sz="2400">
                <a:cs typeface="Calibri"/>
              </a:rPr>
              <a:t>k values selected from roots of population size</a:t>
            </a:r>
          </a:p>
          <a:p>
            <a:endParaRPr lang="en-US" sz="2000">
              <a:cs typeface="Calibri"/>
            </a:endParaRPr>
          </a:p>
        </p:txBody>
      </p:sp>
      <p:pic>
        <p:nvPicPr>
          <p:cNvPr id="4" name="Picture 4" descr="Chart, line chart&#10;&#10;Description automatically generated">
            <a:extLst>
              <a:ext uri="{FF2B5EF4-FFF2-40B4-BE49-F238E27FC236}">
                <a16:creationId xmlns:a16="http://schemas.microsoft.com/office/drawing/2014/main" id="{7A946A54-E29C-4848-851F-764052998027}"/>
              </a:ext>
            </a:extLst>
          </p:cNvPr>
          <p:cNvPicPr>
            <a:picLocks noChangeAspect="1"/>
          </p:cNvPicPr>
          <p:nvPr/>
        </p:nvPicPr>
        <p:blipFill rotWithShape="1">
          <a:blip r:embed="rId2"/>
          <a:srcRect l="5017" r="12831"/>
          <a:stretch/>
        </p:blipFill>
        <p:spPr>
          <a:xfrm>
            <a:off x="5129712" y="1904282"/>
            <a:ext cx="6224087" cy="4215844"/>
          </a:xfrm>
          <a:prstGeom prst="rect">
            <a:avLst/>
          </a:prstGeom>
        </p:spPr>
      </p:pic>
    </p:spTree>
    <p:extLst>
      <p:ext uri="{BB962C8B-B14F-4D97-AF65-F5344CB8AC3E}">
        <p14:creationId xmlns:p14="http://schemas.microsoft.com/office/powerpoint/2010/main" val="404507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9203-9084-4FFB-9742-7AA7B0D37EE1}"/>
              </a:ext>
            </a:extLst>
          </p:cNvPr>
          <p:cNvSpPr>
            <a:spLocks noGrp="1"/>
          </p:cNvSpPr>
          <p:nvPr>
            <p:ph type="title"/>
          </p:nvPr>
        </p:nvSpPr>
        <p:spPr/>
        <p:txBody>
          <a:bodyPr/>
          <a:lstStyle/>
          <a:p>
            <a:r>
              <a:rPr lang="en-US">
                <a:ea typeface="+mj-lt"/>
                <a:cs typeface="+mj-lt"/>
              </a:rPr>
              <a:t>K-Nearest </a:t>
            </a:r>
            <a:r>
              <a:rPr lang="en-GB">
                <a:ea typeface="+mj-lt"/>
                <a:cs typeface="+mj-lt"/>
              </a:rPr>
              <a:t>Neighbours</a:t>
            </a:r>
            <a:endParaRPr lang="en-GB"/>
          </a:p>
        </p:txBody>
      </p:sp>
      <p:graphicFrame>
        <p:nvGraphicFramePr>
          <p:cNvPr id="5" name="Content Placeholder 4">
            <a:extLst>
              <a:ext uri="{FF2B5EF4-FFF2-40B4-BE49-F238E27FC236}">
                <a16:creationId xmlns:a16="http://schemas.microsoft.com/office/drawing/2014/main" id="{7EB0428A-292D-4B81-85FE-D4319F993229}"/>
              </a:ext>
            </a:extLst>
          </p:cNvPr>
          <p:cNvGraphicFramePr>
            <a:graphicFrameLocks noGrp="1"/>
          </p:cNvGraphicFramePr>
          <p:nvPr>
            <p:ph idx="1"/>
          </p:nvPr>
        </p:nvGraphicFramePr>
        <p:xfrm>
          <a:off x="838200" y="1825625"/>
          <a:ext cx="10515600" cy="1097280"/>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3779699898"/>
                    </a:ext>
                  </a:extLst>
                </a:gridCol>
                <a:gridCol w="2628900">
                  <a:extLst>
                    <a:ext uri="{9D8B030D-6E8A-4147-A177-3AD203B41FA5}">
                      <a16:colId xmlns:a16="http://schemas.microsoft.com/office/drawing/2014/main" val="723592589"/>
                    </a:ext>
                  </a:extLst>
                </a:gridCol>
                <a:gridCol w="2628900">
                  <a:extLst>
                    <a:ext uri="{9D8B030D-6E8A-4147-A177-3AD203B41FA5}">
                      <a16:colId xmlns:a16="http://schemas.microsoft.com/office/drawing/2014/main" val="1140426024"/>
                    </a:ext>
                  </a:extLst>
                </a:gridCol>
                <a:gridCol w="2628900">
                  <a:extLst>
                    <a:ext uri="{9D8B030D-6E8A-4147-A177-3AD203B41FA5}">
                      <a16:colId xmlns:a16="http://schemas.microsoft.com/office/drawing/2014/main" val="3541818172"/>
                    </a:ext>
                  </a:extLst>
                </a:gridCol>
              </a:tblGrid>
              <a:tr h="0">
                <a:tc rowSpan="2" gridSpan="2">
                  <a:txBody>
                    <a:bodyPr/>
                    <a:lstStyle/>
                    <a:p>
                      <a:pPr algn="ctr">
                        <a:spcAft>
                          <a:spcPts val="0"/>
                        </a:spcAft>
                      </a:pPr>
                      <a:r>
                        <a:rPr lang="en-US">
                          <a:effectLst/>
                        </a:rPr>
                        <a:t> </a:t>
                      </a:r>
                    </a:p>
                  </a:txBody>
                  <a:tcPr marL="68580" marR="68580" marT="0" marB="0"/>
                </a:tc>
                <a:tc rowSpan="2" hMerge="1">
                  <a:txBody>
                    <a:bodyPr/>
                    <a:lstStyle/>
                    <a:p>
                      <a:endParaRPr lang="en-US"/>
                    </a:p>
                  </a:txBody>
                  <a:tcPr/>
                </a:tc>
                <a:tc gridSpan="2">
                  <a:txBody>
                    <a:bodyPr/>
                    <a:lstStyle/>
                    <a:p>
                      <a:pPr algn="ctr">
                        <a:spcAft>
                          <a:spcPts val="0"/>
                        </a:spcAft>
                      </a:pPr>
                      <a:r>
                        <a:rPr lang="en-US">
                          <a:effectLst/>
                        </a:rPr>
                        <a:t>Actual Outcome</a:t>
                      </a:r>
                    </a:p>
                  </a:txBody>
                  <a:tcPr marL="68580" marR="68580" marT="0" marB="0"/>
                </a:tc>
                <a:tc hMerge="1">
                  <a:txBody>
                    <a:bodyPr/>
                    <a:lstStyle/>
                    <a:p>
                      <a:endParaRPr lang="en-US"/>
                    </a:p>
                  </a:txBody>
                  <a:tcPr/>
                </a:tc>
                <a:extLst>
                  <a:ext uri="{0D108BD9-81ED-4DB2-BD59-A6C34878D82A}">
                    <a16:rowId xmlns:a16="http://schemas.microsoft.com/office/drawing/2014/main" val="3506611999"/>
                  </a:ext>
                </a:extLst>
              </a:tr>
              <a:tr h="0">
                <a:tc gridSpan="2" vMerge="1">
                  <a:txBody>
                    <a:bodyPr/>
                    <a:lstStyle/>
                    <a:p>
                      <a:endParaRPr lang="en-US"/>
                    </a:p>
                  </a:txBody>
                  <a:tcPr/>
                </a:tc>
                <a:tc hMerge="1" vMerge="1">
                  <a:txBody>
                    <a:bodyPr/>
                    <a:lstStyle/>
                    <a:p>
                      <a:endParaRPr lang="en-US"/>
                    </a:p>
                  </a:txBody>
                  <a:tcPr/>
                </a:tc>
                <a:tc>
                  <a:txBody>
                    <a:bodyPr/>
                    <a:lstStyle/>
                    <a:p>
                      <a:pPr algn="ctr">
                        <a:spcAft>
                          <a:spcPts val="0"/>
                        </a:spcAft>
                      </a:pPr>
                      <a:r>
                        <a:rPr lang="en-US">
                          <a:effectLst/>
                        </a:rPr>
                        <a:t>Not cancelled</a:t>
                      </a:r>
                    </a:p>
                  </a:txBody>
                  <a:tcPr marL="68580" marR="68580" marT="0" marB="0"/>
                </a:tc>
                <a:tc>
                  <a:txBody>
                    <a:bodyPr/>
                    <a:lstStyle/>
                    <a:p>
                      <a:pPr algn="ctr">
                        <a:spcAft>
                          <a:spcPts val="0"/>
                        </a:spcAft>
                      </a:pPr>
                      <a:r>
                        <a:rPr lang="en-US">
                          <a:effectLst/>
                        </a:rPr>
                        <a:t>Cancelled</a:t>
                      </a:r>
                    </a:p>
                  </a:txBody>
                  <a:tcPr marL="68580" marR="68580" marT="0" marB="0"/>
                </a:tc>
                <a:extLst>
                  <a:ext uri="{0D108BD9-81ED-4DB2-BD59-A6C34878D82A}">
                    <a16:rowId xmlns:a16="http://schemas.microsoft.com/office/drawing/2014/main" val="1690528352"/>
                  </a:ext>
                </a:extLst>
              </a:tr>
              <a:tr h="0">
                <a:tc rowSpan="2">
                  <a:txBody>
                    <a:bodyPr/>
                    <a:lstStyle/>
                    <a:p>
                      <a:pPr algn="ctr">
                        <a:spcAft>
                          <a:spcPts val="0"/>
                        </a:spcAft>
                      </a:pPr>
                      <a:r>
                        <a:rPr lang="en-US">
                          <a:effectLst/>
                        </a:rPr>
                        <a:t>Predicted outcome</a:t>
                      </a:r>
                    </a:p>
                  </a:txBody>
                  <a:tcPr marL="68580" marR="68580" marT="0" marB="0"/>
                </a:tc>
                <a:tc>
                  <a:txBody>
                    <a:bodyPr/>
                    <a:lstStyle/>
                    <a:p>
                      <a:pPr algn="ctr">
                        <a:spcAft>
                          <a:spcPts val="0"/>
                        </a:spcAft>
                      </a:pPr>
                      <a:r>
                        <a:rPr lang="en-US">
                          <a:effectLst/>
                        </a:rPr>
                        <a:t>Not cancelled</a:t>
                      </a:r>
                    </a:p>
                  </a:txBody>
                  <a:tcPr marL="68580" marR="68580" marT="0" marB="0"/>
                </a:tc>
                <a:tc>
                  <a:txBody>
                    <a:bodyPr/>
                    <a:lstStyle/>
                    <a:p>
                      <a:pPr algn="ctr">
                        <a:spcAft>
                          <a:spcPts val="0"/>
                        </a:spcAft>
                      </a:pPr>
                      <a:r>
                        <a:rPr lang="en-US">
                          <a:effectLst/>
                        </a:rPr>
                        <a:t>15012</a:t>
                      </a:r>
                    </a:p>
                  </a:txBody>
                  <a:tcPr marL="68580" marR="68580" marT="0" marB="0"/>
                </a:tc>
                <a:tc>
                  <a:txBody>
                    <a:bodyPr/>
                    <a:lstStyle/>
                    <a:p>
                      <a:pPr algn="ctr">
                        <a:spcAft>
                          <a:spcPts val="0"/>
                        </a:spcAft>
                      </a:pPr>
                      <a:r>
                        <a:rPr lang="en-US">
                          <a:effectLst/>
                        </a:rPr>
                        <a:t>2</a:t>
                      </a:r>
                    </a:p>
                  </a:txBody>
                  <a:tcPr marL="68580" marR="68580" marT="0" marB="0"/>
                </a:tc>
                <a:extLst>
                  <a:ext uri="{0D108BD9-81ED-4DB2-BD59-A6C34878D82A}">
                    <a16:rowId xmlns:a16="http://schemas.microsoft.com/office/drawing/2014/main" val="594121115"/>
                  </a:ext>
                </a:extLst>
              </a:tr>
              <a:tr h="0">
                <a:tc vMerge="1">
                  <a:txBody>
                    <a:bodyPr/>
                    <a:lstStyle/>
                    <a:p>
                      <a:endParaRPr lang="en-US"/>
                    </a:p>
                  </a:txBody>
                  <a:tcPr/>
                </a:tc>
                <a:tc>
                  <a:txBody>
                    <a:bodyPr/>
                    <a:lstStyle/>
                    <a:p>
                      <a:pPr algn="ctr">
                        <a:spcAft>
                          <a:spcPts val="0"/>
                        </a:spcAft>
                      </a:pPr>
                      <a:r>
                        <a:rPr lang="en-US">
                          <a:effectLst/>
                        </a:rPr>
                        <a:t>Cancelled</a:t>
                      </a:r>
                    </a:p>
                  </a:txBody>
                  <a:tcPr marL="68580" marR="68580" marT="0" marB="0"/>
                </a:tc>
                <a:tc>
                  <a:txBody>
                    <a:bodyPr/>
                    <a:lstStyle/>
                    <a:p>
                      <a:pPr algn="ctr">
                        <a:spcAft>
                          <a:spcPts val="0"/>
                        </a:spcAft>
                      </a:pPr>
                      <a:r>
                        <a:rPr lang="en-US">
                          <a:effectLst/>
                        </a:rPr>
                        <a:t>2</a:t>
                      </a:r>
                    </a:p>
                  </a:txBody>
                  <a:tcPr marL="68580" marR="68580" marT="0" marB="0"/>
                </a:tc>
                <a:tc>
                  <a:txBody>
                    <a:bodyPr/>
                    <a:lstStyle/>
                    <a:p>
                      <a:pPr algn="ctr">
                        <a:spcAft>
                          <a:spcPts val="0"/>
                        </a:spcAft>
                      </a:pPr>
                      <a:r>
                        <a:rPr lang="en-US">
                          <a:effectLst/>
                        </a:rPr>
                        <a:t>8861</a:t>
                      </a:r>
                    </a:p>
                  </a:txBody>
                  <a:tcPr marL="68580" marR="68580" marT="0" marB="0"/>
                </a:tc>
                <a:extLst>
                  <a:ext uri="{0D108BD9-81ED-4DB2-BD59-A6C34878D82A}">
                    <a16:rowId xmlns:a16="http://schemas.microsoft.com/office/drawing/2014/main" val="3732858909"/>
                  </a:ext>
                </a:extLst>
              </a:tr>
            </a:tbl>
          </a:graphicData>
        </a:graphic>
      </p:graphicFrame>
      <p:sp>
        <p:nvSpPr>
          <p:cNvPr id="6" name="TextBox 5">
            <a:extLst>
              <a:ext uri="{FF2B5EF4-FFF2-40B4-BE49-F238E27FC236}">
                <a16:creationId xmlns:a16="http://schemas.microsoft.com/office/drawing/2014/main" id="{48364D69-656F-4696-AC4C-8AE184F32E0E}"/>
              </a:ext>
            </a:extLst>
          </p:cNvPr>
          <p:cNvSpPr txBox="1"/>
          <p:nvPr/>
        </p:nvSpPr>
        <p:spPr>
          <a:xfrm>
            <a:off x="842684" y="3254188"/>
            <a:ext cx="1050663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cs typeface="Calibri"/>
              </a:rPr>
              <a:t>Final accuracy rate of 99.983%</a:t>
            </a:r>
          </a:p>
          <a:p>
            <a:pPr marL="285750" indent="-285750">
              <a:buFont typeface="Arial"/>
              <a:buChar char="•"/>
            </a:pPr>
            <a:r>
              <a:rPr lang="en-US" sz="2000">
                <a:cs typeface="Calibri"/>
              </a:rPr>
              <a:t>Very low false positive and false negative rates</a:t>
            </a:r>
          </a:p>
          <a:p>
            <a:pPr marL="285750" indent="-285750">
              <a:buFont typeface="Arial"/>
              <a:buChar char="•"/>
            </a:pPr>
            <a:endParaRPr lang="en-US" sz="2000">
              <a:cs typeface="Calibri"/>
            </a:endParaRPr>
          </a:p>
        </p:txBody>
      </p:sp>
    </p:spTree>
    <p:extLst>
      <p:ext uri="{BB962C8B-B14F-4D97-AF65-F5344CB8AC3E}">
        <p14:creationId xmlns:p14="http://schemas.microsoft.com/office/powerpoint/2010/main" val="3492643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4E43C-C7A1-4CAA-B0E1-71AC823DC36E}"/>
              </a:ext>
            </a:extLst>
          </p:cNvPr>
          <p:cNvSpPr>
            <a:spLocks noGrp="1"/>
          </p:cNvSpPr>
          <p:nvPr>
            <p:ph type="title"/>
          </p:nvPr>
        </p:nvSpPr>
        <p:spPr/>
        <p:txBody>
          <a:bodyPr/>
          <a:lstStyle/>
          <a:p>
            <a:r>
              <a:rPr lang="en-US">
                <a:latin typeface="Calibri"/>
                <a:cs typeface="Calibri"/>
              </a:rPr>
              <a:t>Decision Trees</a:t>
            </a:r>
            <a:endParaRPr lang="en-US"/>
          </a:p>
        </p:txBody>
      </p:sp>
      <p:sp>
        <p:nvSpPr>
          <p:cNvPr id="3" name="Content Placeholder 2">
            <a:extLst>
              <a:ext uri="{FF2B5EF4-FFF2-40B4-BE49-F238E27FC236}">
                <a16:creationId xmlns:a16="http://schemas.microsoft.com/office/drawing/2014/main" id="{BBFB377F-03AB-491A-9790-1F632CB26246}"/>
              </a:ext>
            </a:extLst>
          </p:cNvPr>
          <p:cNvSpPr>
            <a:spLocks noGrp="1"/>
          </p:cNvSpPr>
          <p:nvPr>
            <p:ph idx="1"/>
          </p:nvPr>
        </p:nvSpPr>
        <p:spPr>
          <a:xfrm>
            <a:off x="838200" y="1825625"/>
            <a:ext cx="5683405" cy="4351338"/>
          </a:xfrm>
        </p:spPr>
        <p:txBody>
          <a:bodyPr vert="horz" lIns="91440" tIns="45720" rIns="91440" bIns="45720" rtlCol="0" anchor="t">
            <a:normAutofit/>
          </a:bodyPr>
          <a:lstStyle/>
          <a:p>
            <a:r>
              <a:rPr lang="en-US">
                <a:ea typeface="+mn-lt"/>
                <a:cs typeface="+mn-lt"/>
              </a:rPr>
              <a:t>A decision tree was fitted on the dataset using entropy as the splitting method.  </a:t>
            </a:r>
          </a:p>
          <a:p>
            <a:endParaRPr lang="en-US">
              <a:ea typeface="+mn-lt"/>
              <a:cs typeface="+mn-lt"/>
            </a:endParaRPr>
          </a:p>
          <a:p>
            <a:r>
              <a:rPr lang="en-US">
                <a:ea typeface="+mn-lt"/>
                <a:cs typeface="+mn-lt"/>
              </a:rPr>
              <a:t>A total of 6 variables were used in tree construction.</a:t>
            </a:r>
            <a:endParaRPr lang="en-US">
              <a:cs typeface="Calibri"/>
            </a:endParaRPr>
          </a:p>
        </p:txBody>
      </p:sp>
      <p:pic>
        <p:nvPicPr>
          <p:cNvPr id="4" name="Picture 4" descr="Diagram&#10;&#10;Description automatically generated">
            <a:extLst>
              <a:ext uri="{FF2B5EF4-FFF2-40B4-BE49-F238E27FC236}">
                <a16:creationId xmlns:a16="http://schemas.microsoft.com/office/drawing/2014/main" id="{B93AEEFC-0EA8-43F1-92A6-96179984F824}"/>
              </a:ext>
            </a:extLst>
          </p:cNvPr>
          <p:cNvPicPr>
            <a:picLocks noChangeAspect="1"/>
          </p:cNvPicPr>
          <p:nvPr/>
        </p:nvPicPr>
        <p:blipFill>
          <a:blip r:embed="rId2"/>
          <a:stretch>
            <a:fillRect/>
          </a:stretch>
        </p:blipFill>
        <p:spPr>
          <a:xfrm>
            <a:off x="6322741" y="808237"/>
            <a:ext cx="5391614" cy="4888402"/>
          </a:xfrm>
          <a:prstGeom prst="rect">
            <a:avLst/>
          </a:prstGeom>
        </p:spPr>
      </p:pic>
    </p:spTree>
    <p:extLst>
      <p:ext uri="{BB962C8B-B14F-4D97-AF65-F5344CB8AC3E}">
        <p14:creationId xmlns:p14="http://schemas.microsoft.com/office/powerpoint/2010/main" val="1141457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4E43C-C7A1-4CAA-B0E1-71AC823DC36E}"/>
              </a:ext>
            </a:extLst>
          </p:cNvPr>
          <p:cNvSpPr>
            <a:spLocks noGrp="1"/>
          </p:cNvSpPr>
          <p:nvPr>
            <p:ph type="title"/>
          </p:nvPr>
        </p:nvSpPr>
        <p:spPr/>
        <p:txBody>
          <a:bodyPr/>
          <a:lstStyle/>
          <a:p>
            <a:r>
              <a:rPr lang="en-US">
                <a:latin typeface="Calibri"/>
                <a:cs typeface="Calibri"/>
              </a:rPr>
              <a:t>Decision Trees</a:t>
            </a:r>
            <a:endParaRPr lang="en-US"/>
          </a:p>
        </p:txBody>
      </p:sp>
      <p:sp>
        <p:nvSpPr>
          <p:cNvPr id="3" name="Content Placeholder 2">
            <a:extLst>
              <a:ext uri="{FF2B5EF4-FFF2-40B4-BE49-F238E27FC236}">
                <a16:creationId xmlns:a16="http://schemas.microsoft.com/office/drawing/2014/main" id="{BBFB377F-03AB-491A-9790-1F632CB26246}"/>
              </a:ext>
            </a:extLst>
          </p:cNvPr>
          <p:cNvSpPr>
            <a:spLocks noGrp="1"/>
          </p:cNvSpPr>
          <p:nvPr>
            <p:ph idx="1"/>
          </p:nvPr>
        </p:nvSpPr>
        <p:spPr>
          <a:xfrm>
            <a:off x="717395" y="1667649"/>
            <a:ext cx="10515600" cy="4351338"/>
          </a:xfrm>
        </p:spPr>
        <p:txBody>
          <a:bodyPr vert="horz" lIns="91440" tIns="45720" rIns="91440" bIns="45720" rtlCol="0" anchor="t">
            <a:normAutofit/>
          </a:bodyPr>
          <a:lstStyle/>
          <a:p>
            <a:r>
              <a:rPr lang="en-US">
                <a:ea typeface="+mn-lt"/>
                <a:cs typeface="+mn-lt"/>
              </a:rPr>
              <a:t>Another decision tree was fitted using Gini index as the splitting method.</a:t>
            </a:r>
          </a:p>
          <a:p>
            <a:endParaRPr lang="en-US">
              <a:ea typeface="+mn-lt"/>
              <a:cs typeface="+mn-lt"/>
            </a:endParaRPr>
          </a:p>
          <a:p>
            <a:r>
              <a:rPr lang="en-US">
                <a:ea typeface="+mn-lt"/>
                <a:cs typeface="+mn-lt"/>
              </a:rPr>
              <a:t>Resulting tree contains </a:t>
            </a:r>
            <a:r>
              <a:rPr lang="en-US" b="1">
                <a:ea typeface="+mn-lt"/>
                <a:cs typeface="+mn-lt"/>
              </a:rPr>
              <a:t>71</a:t>
            </a:r>
            <a:r>
              <a:rPr lang="en-US">
                <a:ea typeface="+mn-lt"/>
                <a:cs typeface="+mn-lt"/>
              </a:rPr>
              <a:t> terminal nodes which is much higher than </a:t>
            </a:r>
            <a:r>
              <a:rPr lang="en-US" b="1">
                <a:ea typeface="+mn-lt"/>
                <a:cs typeface="+mn-lt"/>
              </a:rPr>
              <a:t>7</a:t>
            </a:r>
            <a:r>
              <a:rPr lang="en-US">
                <a:ea typeface="+mn-lt"/>
                <a:cs typeface="+mn-lt"/>
              </a:rPr>
              <a:t> terminal nodes when entropy was used. </a:t>
            </a:r>
          </a:p>
          <a:p>
            <a:pPr marL="0" indent="0">
              <a:buNone/>
            </a:pPr>
            <a:endParaRPr lang="en-US">
              <a:cs typeface="Calibri"/>
            </a:endParaRPr>
          </a:p>
          <a:p>
            <a:r>
              <a:rPr lang="en-US">
                <a:cs typeface="Calibri"/>
              </a:rPr>
              <a:t>The complexity of the tree is much higher, which makes it much hard to interpret, even though the training error rate is slightly lower at 0.212 instead of 0.218 when entropy was used. </a:t>
            </a:r>
          </a:p>
        </p:txBody>
      </p:sp>
      <p:sp>
        <p:nvSpPr>
          <p:cNvPr id="4" name="Content Placeholder 2">
            <a:extLst>
              <a:ext uri="{FF2B5EF4-FFF2-40B4-BE49-F238E27FC236}">
                <a16:creationId xmlns:a16="http://schemas.microsoft.com/office/drawing/2014/main" id="{A8AE03BD-E2A5-462B-AE11-F3C146781F98}"/>
              </a:ext>
            </a:extLst>
          </p:cNvPr>
          <p:cNvSpPr>
            <a:spLocks noGrp="1"/>
          </p:cNvSpPr>
          <p:nvPr/>
        </p:nvSpPr>
        <p:spPr>
          <a:xfrm>
            <a:off x="838200" y="4585551"/>
            <a:ext cx="10580648" cy="15914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cs typeface="Calibri"/>
            </a:endParaRPr>
          </a:p>
        </p:txBody>
      </p:sp>
    </p:spTree>
    <p:extLst>
      <p:ext uri="{BB962C8B-B14F-4D97-AF65-F5344CB8AC3E}">
        <p14:creationId xmlns:p14="http://schemas.microsoft.com/office/powerpoint/2010/main" val="644560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99E71-A866-42F2-B1CA-C9609318043A}"/>
              </a:ext>
            </a:extLst>
          </p:cNvPr>
          <p:cNvSpPr>
            <a:spLocks noGrp="1"/>
          </p:cNvSpPr>
          <p:nvPr>
            <p:ph type="title"/>
          </p:nvPr>
        </p:nvSpPr>
        <p:spPr/>
        <p:txBody>
          <a:bodyPr/>
          <a:lstStyle/>
          <a:p>
            <a:r>
              <a:rPr lang="en-US">
                <a:latin typeface="Calibri"/>
                <a:cs typeface="Calibri"/>
              </a:rPr>
              <a:t>Decision Trees</a:t>
            </a:r>
            <a:endParaRPr lang="en-US"/>
          </a:p>
        </p:txBody>
      </p:sp>
      <p:sp>
        <p:nvSpPr>
          <p:cNvPr id="3" name="Content Placeholder 2">
            <a:extLst>
              <a:ext uri="{FF2B5EF4-FFF2-40B4-BE49-F238E27FC236}">
                <a16:creationId xmlns:a16="http://schemas.microsoft.com/office/drawing/2014/main" id="{4ACCB796-131F-41F0-B277-F5DA539004B4}"/>
              </a:ext>
            </a:extLst>
          </p:cNvPr>
          <p:cNvSpPr>
            <a:spLocks noGrp="1"/>
          </p:cNvSpPr>
          <p:nvPr>
            <p:ph idx="1"/>
          </p:nvPr>
        </p:nvSpPr>
        <p:spPr>
          <a:xfrm>
            <a:off x="838200" y="1825625"/>
            <a:ext cx="6352479" cy="4351338"/>
          </a:xfrm>
        </p:spPr>
        <p:txBody>
          <a:bodyPr vert="horz" lIns="91440" tIns="45720" rIns="91440" bIns="45720" rtlCol="0" anchor="t">
            <a:normAutofit lnSpcReduction="10000"/>
          </a:bodyPr>
          <a:lstStyle/>
          <a:p>
            <a:r>
              <a:rPr lang="en-US">
                <a:ea typeface="+mn-lt"/>
                <a:cs typeface="+mn-lt"/>
              </a:rPr>
              <a:t>We checked if there is a further need to prune the decision tree that relied on entropy.</a:t>
            </a:r>
          </a:p>
          <a:p>
            <a:endParaRPr lang="en-US">
              <a:ea typeface="+mn-lt"/>
              <a:cs typeface="+mn-lt"/>
            </a:endParaRPr>
          </a:p>
          <a:p>
            <a:r>
              <a:rPr lang="en-US">
                <a:ea typeface="+mn-lt"/>
                <a:cs typeface="+mn-lt"/>
              </a:rPr>
              <a:t>We used cost complexity pruning and 10-fold cross-validation to determine optimal tree complexity level.</a:t>
            </a:r>
          </a:p>
          <a:p>
            <a:endParaRPr lang="en-US">
              <a:ea typeface="+mn-lt"/>
              <a:cs typeface="+mn-lt"/>
            </a:endParaRPr>
          </a:p>
          <a:p>
            <a:r>
              <a:rPr lang="en-US">
                <a:ea typeface="+mn-lt"/>
                <a:cs typeface="+mn-lt"/>
              </a:rPr>
              <a:t>As seen in the graph, the cross-validation error was lowest at size = 7. </a:t>
            </a:r>
            <a:endParaRPr lang="en-US">
              <a:cs typeface="Calibri"/>
            </a:endParaRPr>
          </a:p>
        </p:txBody>
      </p:sp>
      <p:pic>
        <p:nvPicPr>
          <p:cNvPr id="5" name="Picture 5" descr="Chart&#10;&#10;Description automatically generated">
            <a:extLst>
              <a:ext uri="{FF2B5EF4-FFF2-40B4-BE49-F238E27FC236}">
                <a16:creationId xmlns:a16="http://schemas.microsoft.com/office/drawing/2014/main" id="{CE8A35C3-6060-4FA3-B579-695807662B55}"/>
              </a:ext>
            </a:extLst>
          </p:cNvPr>
          <p:cNvPicPr>
            <a:picLocks noChangeAspect="1"/>
          </p:cNvPicPr>
          <p:nvPr/>
        </p:nvPicPr>
        <p:blipFill>
          <a:blip r:embed="rId2"/>
          <a:stretch>
            <a:fillRect/>
          </a:stretch>
        </p:blipFill>
        <p:spPr>
          <a:xfrm>
            <a:off x="7131205" y="1532030"/>
            <a:ext cx="5057078" cy="4658160"/>
          </a:xfrm>
          <a:prstGeom prst="rect">
            <a:avLst/>
          </a:prstGeom>
        </p:spPr>
      </p:pic>
    </p:spTree>
    <p:extLst>
      <p:ext uri="{BB962C8B-B14F-4D97-AF65-F5344CB8AC3E}">
        <p14:creationId xmlns:p14="http://schemas.microsoft.com/office/powerpoint/2010/main" val="3503188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4B3A-C90C-4E15-89B2-B7FDD42A4D54}"/>
              </a:ext>
            </a:extLst>
          </p:cNvPr>
          <p:cNvSpPr>
            <a:spLocks noGrp="1"/>
          </p:cNvSpPr>
          <p:nvPr>
            <p:ph type="title"/>
          </p:nvPr>
        </p:nvSpPr>
        <p:spPr/>
        <p:txBody>
          <a:bodyPr/>
          <a:lstStyle/>
          <a:p>
            <a:r>
              <a:rPr lang="en-US">
                <a:cs typeface="Calibri Light"/>
              </a:rPr>
              <a:t>Introduction</a:t>
            </a:r>
            <a:endParaRPr lang="en-US"/>
          </a:p>
        </p:txBody>
      </p:sp>
      <p:sp>
        <p:nvSpPr>
          <p:cNvPr id="3" name="Content Placeholder 2">
            <a:extLst>
              <a:ext uri="{FF2B5EF4-FFF2-40B4-BE49-F238E27FC236}">
                <a16:creationId xmlns:a16="http://schemas.microsoft.com/office/drawing/2014/main" id="{E5584F43-F4EE-4EB8-AAA9-944EE415116B}"/>
              </a:ext>
            </a:extLst>
          </p:cNvPr>
          <p:cNvSpPr>
            <a:spLocks noGrp="1"/>
          </p:cNvSpPr>
          <p:nvPr>
            <p:ph idx="1"/>
          </p:nvPr>
        </p:nvSpPr>
        <p:spPr/>
        <p:txBody>
          <a:bodyPr vert="horz" lIns="91440" tIns="45720" rIns="91440" bIns="45720" rtlCol="0" anchor="t">
            <a:normAutofit/>
          </a:bodyPr>
          <a:lstStyle/>
          <a:p>
            <a:r>
              <a:rPr lang="en-US">
                <a:cs typeface="Calibri"/>
              </a:rPr>
              <a:t>In the hotel industry, it is a common problem to match the needs of the customers to the limited rooms available in the hotel.</a:t>
            </a:r>
          </a:p>
          <a:p>
            <a:r>
              <a:rPr lang="en-US">
                <a:cs typeface="Calibri"/>
              </a:rPr>
              <a:t>Customers may book for a stay in advance and cancel it thereafter, potentially costing the company time/effort preparing for their reservation</a:t>
            </a:r>
          </a:p>
          <a:p>
            <a:r>
              <a:rPr lang="en-US">
                <a:cs typeface="Calibri"/>
              </a:rPr>
              <a:t>If we are able to predict if a particular customer will cancel or not, it will allow the company to make better decisions on their resource allocation</a:t>
            </a:r>
          </a:p>
        </p:txBody>
      </p:sp>
    </p:spTree>
    <p:extLst>
      <p:ext uri="{BB962C8B-B14F-4D97-AF65-F5344CB8AC3E}">
        <p14:creationId xmlns:p14="http://schemas.microsoft.com/office/powerpoint/2010/main" val="2709722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8AA97-8156-49A9-B1D6-130E18B7DEA3}"/>
              </a:ext>
            </a:extLst>
          </p:cNvPr>
          <p:cNvSpPr>
            <a:spLocks noGrp="1"/>
          </p:cNvSpPr>
          <p:nvPr>
            <p:ph type="title"/>
          </p:nvPr>
        </p:nvSpPr>
        <p:spPr/>
        <p:txBody>
          <a:bodyPr/>
          <a:lstStyle/>
          <a:p>
            <a:r>
              <a:rPr lang="en-US">
                <a:latin typeface="Calibri"/>
                <a:cs typeface="Calibri"/>
              </a:rPr>
              <a:t>Decision Trees</a:t>
            </a:r>
            <a:endParaRPr lang="en-US"/>
          </a:p>
        </p:txBody>
      </p:sp>
      <p:sp>
        <p:nvSpPr>
          <p:cNvPr id="3" name="Content Placeholder 2">
            <a:extLst>
              <a:ext uri="{FF2B5EF4-FFF2-40B4-BE49-F238E27FC236}">
                <a16:creationId xmlns:a16="http://schemas.microsoft.com/office/drawing/2014/main" id="{3A8FE4F6-AAC5-4FEB-97D4-B2934ACF14C7}"/>
              </a:ext>
            </a:extLst>
          </p:cNvPr>
          <p:cNvSpPr>
            <a:spLocks noGrp="1"/>
          </p:cNvSpPr>
          <p:nvPr>
            <p:ph idx="1"/>
          </p:nvPr>
        </p:nvSpPr>
        <p:spPr>
          <a:xfrm>
            <a:off x="838200" y="1556137"/>
            <a:ext cx="10515600" cy="4351338"/>
          </a:xfrm>
        </p:spPr>
        <p:txBody>
          <a:bodyPr vert="horz" lIns="91440" tIns="45720" rIns="91440" bIns="45720" rtlCol="0" anchor="t">
            <a:normAutofit/>
          </a:bodyPr>
          <a:lstStyle/>
          <a:p>
            <a:r>
              <a:rPr lang="en-US">
                <a:cs typeface="Calibri"/>
              </a:rPr>
              <a:t>As such, the best tree is the original tree fitted using 'entropy'. </a:t>
            </a:r>
            <a:endParaRPr lang="en-US"/>
          </a:p>
        </p:txBody>
      </p:sp>
      <p:pic>
        <p:nvPicPr>
          <p:cNvPr id="4" name="Picture 4" descr="Diagram&#10;&#10;Description automatically generated">
            <a:extLst>
              <a:ext uri="{FF2B5EF4-FFF2-40B4-BE49-F238E27FC236}">
                <a16:creationId xmlns:a16="http://schemas.microsoft.com/office/drawing/2014/main" id="{8C470EA3-A2E2-494C-A98A-0B8425B2526E}"/>
              </a:ext>
            </a:extLst>
          </p:cNvPr>
          <p:cNvPicPr>
            <a:picLocks noChangeAspect="1"/>
          </p:cNvPicPr>
          <p:nvPr/>
        </p:nvPicPr>
        <p:blipFill>
          <a:blip r:embed="rId2"/>
          <a:stretch>
            <a:fillRect/>
          </a:stretch>
        </p:blipFill>
        <p:spPr>
          <a:xfrm>
            <a:off x="3384286" y="2026344"/>
            <a:ext cx="4926980" cy="4470231"/>
          </a:xfrm>
          <a:prstGeom prst="rect">
            <a:avLst/>
          </a:prstGeom>
        </p:spPr>
      </p:pic>
    </p:spTree>
    <p:extLst>
      <p:ext uri="{BB962C8B-B14F-4D97-AF65-F5344CB8AC3E}">
        <p14:creationId xmlns:p14="http://schemas.microsoft.com/office/powerpoint/2010/main" val="3214187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5AAFA-64E1-4C61-B9D1-05E94906DA5C}"/>
              </a:ext>
            </a:extLst>
          </p:cNvPr>
          <p:cNvSpPr>
            <a:spLocks noGrp="1"/>
          </p:cNvSpPr>
          <p:nvPr>
            <p:ph type="title"/>
          </p:nvPr>
        </p:nvSpPr>
        <p:spPr/>
        <p:txBody>
          <a:bodyPr/>
          <a:lstStyle/>
          <a:p>
            <a:r>
              <a:rPr lang="en-US">
                <a:latin typeface="Calibri"/>
                <a:cs typeface="Calibri"/>
              </a:rPr>
              <a:t>Decision Trees</a:t>
            </a:r>
            <a:endParaRPr lang="en-US"/>
          </a:p>
        </p:txBody>
      </p:sp>
      <p:sp>
        <p:nvSpPr>
          <p:cNvPr id="3" name="Content Placeholder 2">
            <a:extLst>
              <a:ext uri="{FF2B5EF4-FFF2-40B4-BE49-F238E27FC236}">
                <a16:creationId xmlns:a16="http://schemas.microsoft.com/office/drawing/2014/main" id="{0B1AEBB6-230A-461B-A259-B89FB0902ABB}"/>
              </a:ext>
            </a:extLst>
          </p:cNvPr>
          <p:cNvSpPr>
            <a:spLocks noGrp="1"/>
          </p:cNvSpPr>
          <p:nvPr>
            <p:ph idx="1"/>
          </p:nvPr>
        </p:nvSpPr>
        <p:spPr>
          <a:xfrm>
            <a:off x="801029" y="4297478"/>
            <a:ext cx="10515600" cy="2074631"/>
          </a:xfrm>
        </p:spPr>
        <p:txBody>
          <a:bodyPr vert="horz" lIns="91440" tIns="45720" rIns="91440" bIns="45720" rtlCol="0" anchor="t">
            <a:normAutofit/>
          </a:bodyPr>
          <a:lstStyle/>
          <a:p>
            <a:r>
              <a:rPr lang="en-US">
                <a:ea typeface="+mn-lt"/>
                <a:cs typeface="+mn-lt"/>
              </a:rPr>
              <a:t>Training error is 0.218</a:t>
            </a:r>
          </a:p>
          <a:p>
            <a:r>
              <a:rPr lang="en-US">
                <a:ea typeface="+mn-lt"/>
                <a:cs typeface="+mn-lt"/>
              </a:rPr>
              <a:t>Test error is 0.216. </a:t>
            </a:r>
          </a:p>
          <a:p>
            <a:r>
              <a:rPr lang="en-US">
                <a:ea typeface="+mn-lt"/>
                <a:cs typeface="+mn-lt"/>
              </a:rPr>
              <a:t>This suggests that there is minimal overfitting or underfitting. </a:t>
            </a:r>
          </a:p>
          <a:p>
            <a:r>
              <a:rPr lang="en-US">
                <a:ea typeface="+mn-lt"/>
                <a:cs typeface="+mn-lt"/>
              </a:rPr>
              <a:t>Misclassification rates are much higher than KNN.</a:t>
            </a:r>
          </a:p>
        </p:txBody>
      </p:sp>
      <p:graphicFrame>
        <p:nvGraphicFramePr>
          <p:cNvPr id="6" name="Table 5">
            <a:extLst>
              <a:ext uri="{FF2B5EF4-FFF2-40B4-BE49-F238E27FC236}">
                <a16:creationId xmlns:a16="http://schemas.microsoft.com/office/drawing/2014/main" id="{BB388175-7773-4A54-82C0-C00391618937}"/>
              </a:ext>
            </a:extLst>
          </p:cNvPr>
          <p:cNvGraphicFramePr>
            <a:graphicFrameLocks noGrp="1"/>
          </p:cNvGraphicFramePr>
          <p:nvPr>
            <p:extLst>
              <p:ext uri="{D42A27DB-BD31-4B8C-83A1-F6EECF244321}">
                <p14:modId xmlns:p14="http://schemas.microsoft.com/office/powerpoint/2010/main" val="1155430120"/>
              </p:ext>
            </p:extLst>
          </p:nvPr>
        </p:nvGraphicFramePr>
        <p:xfrm>
          <a:off x="785511" y="1867458"/>
          <a:ext cx="5220552" cy="1645920"/>
        </p:xfrm>
        <a:graphic>
          <a:graphicData uri="http://schemas.openxmlformats.org/drawingml/2006/table">
            <a:tbl>
              <a:tblPr firstRow="1" firstCol="1" bandRow="1">
                <a:tableStyleId>{5C22544A-7EE6-4342-B048-85BDC9FD1C3A}</a:tableStyleId>
              </a:tblPr>
              <a:tblGrid>
                <a:gridCol w="1305138">
                  <a:extLst>
                    <a:ext uri="{9D8B030D-6E8A-4147-A177-3AD203B41FA5}">
                      <a16:colId xmlns:a16="http://schemas.microsoft.com/office/drawing/2014/main" val="3606317656"/>
                    </a:ext>
                  </a:extLst>
                </a:gridCol>
                <a:gridCol w="1305138">
                  <a:extLst>
                    <a:ext uri="{9D8B030D-6E8A-4147-A177-3AD203B41FA5}">
                      <a16:colId xmlns:a16="http://schemas.microsoft.com/office/drawing/2014/main" val="3921502902"/>
                    </a:ext>
                  </a:extLst>
                </a:gridCol>
                <a:gridCol w="1305138">
                  <a:extLst>
                    <a:ext uri="{9D8B030D-6E8A-4147-A177-3AD203B41FA5}">
                      <a16:colId xmlns:a16="http://schemas.microsoft.com/office/drawing/2014/main" val="2918785409"/>
                    </a:ext>
                  </a:extLst>
                </a:gridCol>
                <a:gridCol w="1305138">
                  <a:extLst>
                    <a:ext uri="{9D8B030D-6E8A-4147-A177-3AD203B41FA5}">
                      <a16:colId xmlns:a16="http://schemas.microsoft.com/office/drawing/2014/main" val="4120602796"/>
                    </a:ext>
                  </a:extLst>
                </a:gridCol>
              </a:tblGrid>
              <a:tr h="0">
                <a:tc rowSpan="2" gridSpan="2">
                  <a:txBody>
                    <a:bodyPr/>
                    <a:lstStyle/>
                    <a:p>
                      <a:r>
                        <a:rPr lang="en-US">
                          <a:effectLst/>
                        </a:rPr>
                        <a:t>Confusion matrix for training data</a:t>
                      </a:r>
                    </a:p>
                  </a:txBody>
                  <a:tcPr marL="68580" marR="68580" marT="0" marB="0"/>
                </a:tc>
                <a:tc rowSpan="2" hMerge="1">
                  <a:txBody>
                    <a:bodyPr/>
                    <a:lstStyle/>
                    <a:p>
                      <a:endParaRPr lang="en-US"/>
                    </a:p>
                  </a:txBody>
                  <a:tcPr/>
                </a:tc>
                <a:tc gridSpan="2">
                  <a:txBody>
                    <a:bodyPr/>
                    <a:lstStyle/>
                    <a:p>
                      <a:r>
                        <a:rPr lang="en-US">
                          <a:effectLst/>
                        </a:rPr>
                        <a:t>Actual Outcome</a:t>
                      </a:r>
                    </a:p>
                  </a:txBody>
                  <a:tcPr marL="68580" marR="68580" marT="0" marB="0"/>
                </a:tc>
                <a:tc hMerge="1">
                  <a:txBody>
                    <a:bodyPr/>
                    <a:lstStyle/>
                    <a:p>
                      <a:endParaRPr lang="en-US"/>
                    </a:p>
                  </a:txBody>
                  <a:tcPr/>
                </a:tc>
                <a:extLst>
                  <a:ext uri="{0D108BD9-81ED-4DB2-BD59-A6C34878D82A}">
                    <a16:rowId xmlns:a16="http://schemas.microsoft.com/office/drawing/2014/main" val="49103902"/>
                  </a:ext>
                </a:extLst>
              </a:tr>
              <a:tr h="0">
                <a:tc gridSpan="2" vMerge="1">
                  <a:txBody>
                    <a:bodyPr/>
                    <a:lstStyle/>
                    <a:p>
                      <a:endParaRPr lang="en-US"/>
                    </a:p>
                  </a:txBody>
                  <a:tcPr/>
                </a:tc>
                <a:tc hMerge="1" vMerge="1">
                  <a:txBody>
                    <a:bodyPr/>
                    <a:lstStyle/>
                    <a:p>
                      <a:endParaRPr lang="en-US"/>
                    </a:p>
                  </a:txBody>
                  <a:tcPr/>
                </a:tc>
                <a:tc>
                  <a:txBody>
                    <a:bodyPr/>
                    <a:lstStyle/>
                    <a:p>
                      <a:r>
                        <a:rPr lang="en-US">
                          <a:effectLst/>
                        </a:rPr>
                        <a:t>Not cancelled</a:t>
                      </a:r>
                    </a:p>
                  </a:txBody>
                  <a:tcPr marL="68580" marR="68580" marT="0" marB="0"/>
                </a:tc>
                <a:tc>
                  <a:txBody>
                    <a:bodyPr/>
                    <a:lstStyle/>
                    <a:p>
                      <a:r>
                        <a:rPr lang="en-US">
                          <a:effectLst/>
                        </a:rPr>
                        <a:t>Cancelled</a:t>
                      </a:r>
                    </a:p>
                  </a:txBody>
                  <a:tcPr marL="68580" marR="68580" marT="0" marB="0"/>
                </a:tc>
                <a:extLst>
                  <a:ext uri="{0D108BD9-81ED-4DB2-BD59-A6C34878D82A}">
                    <a16:rowId xmlns:a16="http://schemas.microsoft.com/office/drawing/2014/main" val="3681419433"/>
                  </a:ext>
                </a:extLst>
              </a:tr>
              <a:tr h="0">
                <a:tc rowSpan="2">
                  <a:txBody>
                    <a:bodyPr/>
                    <a:lstStyle/>
                    <a:p>
                      <a:r>
                        <a:rPr lang="en-US">
                          <a:effectLst/>
                        </a:rPr>
                        <a:t>Predicted Outcome</a:t>
                      </a:r>
                    </a:p>
                  </a:txBody>
                  <a:tcPr marL="68580" marR="68580" marT="0" marB="0"/>
                </a:tc>
                <a:tc>
                  <a:txBody>
                    <a:bodyPr/>
                    <a:lstStyle/>
                    <a:p>
                      <a:r>
                        <a:rPr lang="en-US">
                          <a:effectLst/>
                        </a:rPr>
                        <a:t>Not cancelled</a:t>
                      </a:r>
                    </a:p>
                  </a:txBody>
                  <a:tcPr marL="68580" marR="68580" marT="0" marB="0"/>
                </a:tc>
                <a:tc>
                  <a:txBody>
                    <a:bodyPr/>
                    <a:lstStyle/>
                    <a:p>
                      <a:r>
                        <a:rPr lang="en-US">
                          <a:effectLst/>
                        </a:rPr>
                        <a:t>53607</a:t>
                      </a:r>
                    </a:p>
                  </a:txBody>
                  <a:tcPr marL="68580" marR="68580" marT="0" marB="0"/>
                </a:tc>
                <a:tc>
                  <a:txBody>
                    <a:bodyPr/>
                    <a:lstStyle/>
                    <a:p>
                      <a:r>
                        <a:rPr lang="en-US">
                          <a:effectLst/>
                        </a:rPr>
                        <a:t>14371</a:t>
                      </a:r>
                    </a:p>
                  </a:txBody>
                  <a:tcPr marL="68580" marR="68580" marT="0" marB="0"/>
                </a:tc>
                <a:extLst>
                  <a:ext uri="{0D108BD9-81ED-4DB2-BD59-A6C34878D82A}">
                    <a16:rowId xmlns:a16="http://schemas.microsoft.com/office/drawing/2014/main" val="4285085252"/>
                  </a:ext>
                </a:extLst>
              </a:tr>
              <a:tr h="0">
                <a:tc vMerge="1">
                  <a:txBody>
                    <a:bodyPr/>
                    <a:lstStyle/>
                    <a:p>
                      <a:endParaRPr lang="en-US"/>
                    </a:p>
                  </a:txBody>
                  <a:tcPr/>
                </a:tc>
                <a:tc>
                  <a:txBody>
                    <a:bodyPr/>
                    <a:lstStyle/>
                    <a:p>
                      <a:r>
                        <a:rPr lang="en-US">
                          <a:effectLst/>
                        </a:rPr>
                        <a:t>Cancelled</a:t>
                      </a:r>
                    </a:p>
                  </a:txBody>
                  <a:tcPr marL="68580" marR="68580" marT="0" marB="0"/>
                </a:tc>
                <a:tc>
                  <a:txBody>
                    <a:bodyPr/>
                    <a:lstStyle/>
                    <a:p>
                      <a:r>
                        <a:rPr lang="en-US">
                          <a:effectLst/>
                        </a:rPr>
                        <a:t>6432</a:t>
                      </a:r>
                    </a:p>
                  </a:txBody>
                  <a:tcPr marL="68580" marR="68580" marT="0" marB="0"/>
                </a:tc>
                <a:tc>
                  <a:txBody>
                    <a:bodyPr/>
                    <a:lstStyle/>
                    <a:p>
                      <a:r>
                        <a:rPr lang="en-US">
                          <a:effectLst/>
                        </a:rPr>
                        <a:t>21098</a:t>
                      </a:r>
                    </a:p>
                  </a:txBody>
                  <a:tcPr marL="68580" marR="68580" marT="0" marB="0"/>
                </a:tc>
                <a:extLst>
                  <a:ext uri="{0D108BD9-81ED-4DB2-BD59-A6C34878D82A}">
                    <a16:rowId xmlns:a16="http://schemas.microsoft.com/office/drawing/2014/main" val="4292383215"/>
                  </a:ext>
                </a:extLst>
              </a:tr>
            </a:tbl>
          </a:graphicData>
        </a:graphic>
      </p:graphicFrame>
      <p:graphicFrame>
        <p:nvGraphicFramePr>
          <p:cNvPr id="8" name="Table 7">
            <a:extLst>
              <a:ext uri="{FF2B5EF4-FFF2-40B4-BE49-F238E27FC236}">
                <a16:creationId xmlns:a16="http://schemas.microsoft.com/office/drawing/2014/main" id="{F4BE2ACF-064C-4FDD-BBB9-8AC5F7839C2A}"/>
              </a:ext>
            </a:extLst>
          </p:cNvPr>
          <p:cNvGraphicFramePr>
            <a:graphicFrameLocks noGrp="1"/>
          </p:cNvGraphicFramePr>
          <p:nvPr>
            <p:extLst>
              <p:ext uri="{D42A27DB-BD31-4B8C-83A1-F6EECF244321}">
                <p14:modId xmlns:p14="http://schemas.microsoft.com/office/powerpoint/2010/main" val="2389627184"/>
              </p:ext>
            </p:extLst>
          </p:nvPr>
        </p:nvGraphicFramePr>
        <p:xfrm>
          <a:off x="6574851" y="1839580"/>
          <a:ext cx="4616068" cy="1645920"/>
        </p:xfrm>
        <a:graphic>
          <a:graphicData uri="http://schemas.openxmlformats.org/drawingml/2006/table">
            <a:tbl>
              <a:tblPr firstRow="1" firstCol="1" bandRow="1">
                <a:tableStyleId>{5C22544A-7EE6-4342-B048-85BDC9FD1C3A}</a:tableStyleId>
              </a:tblPr>
              <a:tblGrid>
                <a:gridCol w="1154017">
                  <a:extLst>
                    <a:ext uri="{9D8B030D-6E8A-4147-A177-3AD203B41FA5}">
                      <a16:colId xmlns:a16="http://schemas.microsoft.com/office/drawing/2014/main" val="2761065083"/>
                    </a:ext>
                  </a:extLst>
                </a:gridCol>
                <a:gridCol w="1154017">
                  <a:extLst>
                    <a:ext uri="{9D8B030D-6E8A-4147-A177-3AD203B41FA5}">
                      <a16:colId xmlns:a16="http://schemas.microsoft.com/office/drawing/2014/main" val="960585059"/>
                    </a:ext>
                  </a:extLst>
                </a:gridCol>
                <a:gridCol w="1154017">
                  <a:extLst>
                    <a:ext uri="{9D8B030D-6E8A-4147-A177-3AD203B41FA5}">
                      <a16:colId xmlns:a16="http://schemas.microsoft.com/office/drawing/2014/main" val="3257308010"/>
                    </a:ext>
                  </a:extLst>
                </a:gridCol>
                <a:gridCol w="1154017">
                  <a:extLst>
                    <a:ext uri="{9D8B030D-6E8A-4147-A177-3AD203B41FA5}">
                      <a16:colId xmlns:a16="http://schemas.microsoft.com/office/drawing/2014/main" val="2526715847"/>
                    </a:ext>
                  </a:extLst>
                </a:gridCol>
              </a:tblGrid>
              <a:tr h="0">
                <a:tc rowSpan="2" gridSpan="2">
                  <a:txBody>
                    <a:bodyPr/>
                    <a:lstStyle/>
                    <a:p>
                      <a:r>
                        <a:rPr lang="en-US">
                          <a:effectLst/>
                        </a:rPr>
                        <a:t>Confusion matrix for test data</a:t>
                      </a:r>
                    </a:p>
                  </a:txBody>
                  <a:tcPr marL="68580" marR="68580" marT="0" marB="0"/>
                </a:tc>
                <a:tc rowSpan="2" hMerge="1">
                  <a:txBody>
                    <a:bodyPr/>
                    <a:lstStyle/>
                    <a:p>
                      <a:endParaRPr lang="en-US"/>
                    </a:p>
                  </a:txBody>
                  <a:tcPr/>
                </a:tc>
                <a:tc gridSpan="2">
                  <a:txBody>
                    <a:bodyPr/>
                    <a:lstStyle/>
                    <a:p>
                      <a:r>
                        <a:rPr lang="en-US">
                          <a:effectLst/>
                        </a:rPr>
                        <a:t>Actual Outcome</a:t>
                      </a:r>
                    </a:p>
                  </a:txBody>
                  <a:tcPr marL="68580" marR="68580" marT="0" marB="0"/>
                </a:tc>
                <a:tc hMerge="1">
                  <a:txBody>
                    <a:bodyPr/>
                    <a:lstStyle/>
                    <a:p>
                      <a:endParaRPr lang="en-US"/>
                    </a:p>
                  </a:txBody>
                  <a:tcPr/>
                </a:tc>
                <a:extLst>
                  <a:ext uri="{0D108BD9-81ED-4DB2-BD59-A6C34878D82A}">
                    <a16:rowId xmlns:a16="http://schemas.microsoft.com/office/drawing/2014/main" val="4006301122"/>
                  </a:ext>
                </a:extLst>
              </a:tr>
              <a:tr h="0">
                <a:tc gridSpan="2" vMerge="1">
                  <a:txBody>
                    <a:bodyPr/>
                    <a:lstStyle/>
                    <a:p>
                      <a:endParaRPr lang="en-US"/>
                    </a:p>
                  </a:txBody>
                  <a:tcPr/>
                </a:tc>
                <a:tc hMerge="1" vMerge="1">
                  <a:txBody>
                    <a:bodyPr/>
                    <a:lstStyle/>
                    <a:p>
                      <a:endParaRPr lang="en-US"/>
                    </a:p>
                  </a:txBody>
                  <a:tcPr/>
                </a:tc>
                <a:tc>
                  <a:txBody>
                    <a:bodyPr/>
                    <a:lstStyle/>
                    <a:p>
                      <a:r>
                        <a:rPr lang="en-US">
                          <a:effectLst/>
                        </a:rPr>
                        <a:t>Not cancelled</a:t>
                      </a:r>
                    </a:p>
                  </a:txBody>
                  <a:tcPr marL="68580" marR="68580" marT="0" marB="0"/>
                </a:tc>
                <a:tc>
                  <a:txBody>
                    <a:bodyPr/>
                    <a:lstStyle/>
                    <a:p>
                      <a:r>
                        <a:rPr lang="en-US">
                          <a:effectLst/>
                        </a:rPr>
                        <a:t>Cancelled</a:t>
                      </a:r>
                    </a:p>
                  </a:txBody>
                  <a:tcPr marL="68580" marR="68580" marT="0" marB="0"/>
                </a:tc>
                <a:extLst>
                  <a:ext uri="{0D108BD9-81ED-4DB2-BD59-A6C34878D82A}">
                    <a16:rowId xmlns:a16="http://schemas.microsoft.com/office/drawing/2014/main" val="3604384891"/>
                  </a:ext>
                </a:extLst>
              </a:tr>
              <a:tr h="0">
                <a:tc rowSpan="2">
                  <a:txBody>
                    <a:bodyPr/>
                    <a:lstStyle/>
                    <a:p>
                      <a:r>
                        <a:rPr lang="en-US">
                          <a:effectLst/>
                        </a:rPr>
                        <a:t>Predicted Outcome</a:t>
                      </a:r>
                    </a:p>
                  </a:txBody>
                  <a:tcPr marL="68580" marR="68580" marT="0" marB="0"/>
                </a:tc>
                <a:tc>
                  <a:txBody>
                    <a:bodyPr/>
                    <a:lstStyle/>
                    <a:p>
                      <a:r>
                        <a:rPr lang="en-US">
                          <a:effectLst/>
                        </a:rPr>
                        <a:t>Not cancelled</a:t>
                      </a:r>
                    </a:p>
                  </a:txBody>
                  <a:tcPr marL="68580" marR="68580" marT="0" marB="0"/>
                </a:tc>
                <a:tc>
                  <a:txBody>
                    <a:bodyPr/>
                    <a:lstStyle/>
                    <a:p>
                      <a:r>
                        <a:rPr lang="en-US">
                          <a:effectLst/>
                        </a:rPr>
                        <a:t>13508</a:t>
                      </a:r>
                    </a:p>
                  </a:txBody>
                  <a:tcPr marL="68580" marR="68580" marT="0" marB="0"/>
                </a:tc>
                <a:tc>
                  <a:txBody>
                    <a:bodyPr/>
                    <a:lstStyle/>
                    <a:p>
                      <a:r>
                        <a:rPr lang="en-US">
                          <a:effectLst/>
                        </a:rPr>
                        <a:t>3528</a:t>
                      </a:r>
                    </a:p>
                  </a:txBody>
                  <a:tcPr marL="68580" marR="68580" marT="0" marB="0"/>
                </a:tc>
                <a:extLst>
                  <a:ext uri="{0D108BD9-81ED-4DB2-BD59-A6C34878D82A}">
                    <a16:rowId xmlns:a16="http://schemas.microsoft.com/office/drawing/2014/main" val="3463261241"/>
                  </a:ext>
                </a:extLst>
              </a:tr>
              <a:tr h="0">
                <a:tc vMerge="1">
                  <a:txBody>
                    <a:bodyPr/>
                    <a:lstStyle/>
                    <a:p>
                      <a:endParaRPr lang="en-US"/>
                    </a:p>
                  </a:txBody>
                  <a:tcPr/>
                </a:tc>
                <a:tc>
                  <a:txBody>
                    <a:bodyPr/>
                    <a:lstStyle/>
                    <a:p>
                      <a:r>
                        <a:rPr lang="en-US">
                          <a:effectLst/>
                        </a:rPr>
                        <a:t>Cancelled</a:t>
                      </a:r>
                    </a:p>
                  </a:txBody>
                  <a:tcPr marL="68580" marR="68580" marT="0" marB="0"/>
                </a:tc>
                <a:tc>
                  <a:txBody>
                    <a:bodyPr/>
                    <a:lstStyle/>
                    <a:p>
                      <a:r>
                        <a:rPr lang="en-US">
                          <a:effectLst/>
                        </a:rPr>
                        <a:t>1618</a:t>
                      </a:r>
                    </a:p>
                  </a:txBody>
                  <a:tcPr marL="68580" marR="68580" marT="0" marB="0"/>
                </a:tc>
                <a:tc>
                  <a:txBody>
                    <a:bodyPr/>
                    <a:lstStyle/>
                    <a:p>
                      <a:r>
                        <a:rPr lang="en-US">
                          <a:effectLst/>
                        </a:rPr>
                        <a:t>5223</a:t>
                      </a:r>
                    </a:p>
                  </a:txBody>
                  <a:tcPr marL="68580" marR="68580" marT="0" marB="0"/>
                </a:tc>
                <a:extLst>
                  <a:ext uri="{0D108BD9-81ED-4DB2-BD59-A6C34878D82A}">
                    <a16:rowId xmlns:a16="http://schemas.microsoft.com/office/drawing/2014/main" val="580906512"/>
                  </a:ext>
                </a:extLst>
              </a:tr>
            </a:tbl>
          </a:graphicData>
        </a:graphic>
      </p:graphicFrame>
    </p:spTree>
    <p:extLst>
      <p:ext uri="{BB962C8B-B14F-4D97-AF65-F5344CB8AC3E}">
        <p14:creationId xmlns:p14="http://schemas.microsoft.com/office/powerpoint/2010/main" val="2889404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EEAE-CCFD-46D9-8020-CE49E1EF6D60}"/>
              </a:ext>
            </a:extLst>
          </p:cNvPr>
          <p:cNvSpPr>
            <a:spLocks noGrp="1"/>
          </p:cNvSpPr>
          <p:nvPr>
            <p:ph type="title"/>
          </p:nvPr>
        </p:nvSpPr>
        <p:spPr/>
        <p:txBody>
          <a:bodyPr/>
          <a:lstStyle/>
          <a:p>
            <a:r>
              <a:rPr lang="en-US">
                <a:latin typeface="Calibri"/>
                <a:cs typeface="Calibri"/>
              </a:rPr>
              <a:t>Decision Trees</a:t>
            </a:r>
            <a:endParaRPr lang="en-US"/>
          </a:p>
        </p:txBody>
      </p:sp>
      <p:sp>
        <p:nvSpPr>
          <p:cNvPr id="3" name="Content Placeholder 2">
            <a:extLst>
              <a:ext uri="{FF2B5EF4-FFF2-40B4-BE49-F238E27FC236}">
                <a16:creationId xmlns:a16="http://schemas.microsoft.com/office/drawing/2014/main" id="{35FF6007-1790-40A7-BE81-6F3226A656DD}"/>
              </a:ext>
            </a:extLst>
          </p:cNvPr>
          <p:cNvSpPr>
            <a:spLocks noGrp="1"/>
          </p:cNvSpPr>
          <p:nvPr>
            <p:ph idx="1"/>
          </p:nvPr>
        </p:nvSpPr>
        <p:spPr>
          <a:xfrm>
            <a:off x="838200" y="1691154"/>
            <a:ext cx="5423210" cy="4713752"/>
          </a:xfrm>
        </p:spPr>
        <p:txBody>
          <a:bodyPr vert="horz" lIns="91440" tIns="45720" rIns="91440" bIns="45720" rtlCol="0" anchor="t">
            <a:normAutofit lnSpcReduction="10000"/>
          </a:bodyPr>
          <a:lstStyle/>
          <a:p>
            <a:r>
              <a:rPr lang="en-US" sz="2000">
                <a:ea typeface="+mn-lt"/>
                <a:cs typeface="+mn-lt"/>
              </a:rPr>
              <a:t>We attempted random forests on the tree using B = 100 to B = 500 decision trees.</a:t>
            </a:r>
            <a:endParaRPr lang="en-US">
              <a:ea typeface="+mn-lt"/>
              <a:cs typeface="+mn-lt"/>
            </a:endParaRPr>
          </a:p>
          <a:p>
            <a:r>
              <a:rPr lang="en-US" sz="2000">
                <a:ea typeface="+mn-lt"/>
                <a:cs typeface="+mn-lt"/>
              </a:rPr>
              <a:t>Using m=p, bagging produced the smallest test error at around 0.182. </a:t>
            </a:r>
            <a:endParaRPr lang="en-US">
              <a:ea typeface="+mn-lt"/>
              <a:cs typeface="+mn-lt"/>
            </a:endParaRPr>
          </a:p>
          <a:p>
            <a:r>
              <a:rPr lang="en-US" sz="2000">
                <a:ea typeface="+mn-lt"/>
                <a:cs typeface="+mn-lt"/>
              </a:rPr>
              <a:t>Using m=p/2 produced test error at around 0.188 to 0.19 </a:t>
            </a:r>
            <a:endParaRPr lang="en-US">
              <a:ea typeface="+mn-lt"/>
              <a:cs typeface="+mn-lt"/>
            </a:endParaRPr>
          </a:p>
          <a:p>
            <a:r>
              <a:rPr lang="en-US" sz="2000">
                <a:ea typeface="+mn-lt"/>
                <a:cs typeface="+mn-lt"/>
              </a:rPr>
              <a:t>Using m=sqrt(p) produced test error at around 0.195.  </a:t>
            </a:r>
            <a:endParaRPr lang="en-US">
              <a:ea typeface="+mn-lt"/>
              <a:cs typeface="+mn-lt"/>
            </a:endParaRPr>
          </a:p>
          <a:p>
            <a:r>
              <a:rPr lang="en-US" sz="2000">
                <a:ea typeface="+mn-lt"/>
                <a:cs typeface="+mn-lt"/>
              </a:rPr>
              <a:t>As such, Bagging seems to be the best method and it was also observed that increasing B further did not reduce the test error significantly. </a:t>
            </a:r>
          </a:p>
          <a:p>
            <a:r>
              <a:rPr lang="en-US" sz="2000">
                <a:cs typeface="Calibri"/>
              </a:rPr>
              <a:t>However, bagging has much longer runtimes, which leads to higher computational costs, this will be explained later.</a:t>
            </a:r>
          </a:p>
        </p:txBody>
      </p:sp>
      <p:pic>
        <p:nvPicPr>
          <p:cNvPr id="4" name="Picture 4" descr="Chart&#10;&#10;Description automatically generated">
            <a:extLst>
              <a:ext uri="{FF2B5EF4-FFF2-40B4-BE49-F238E27FC236}">
                <a16:creationId xmlns:a16="http://schemas.microsoft.com/office/drawing/2014/main" id="{D4CA1089-09ED-490A-B476-20E96411AD55}"/>
              </a:ext>
            </a:extLst>
          </p:cNvPr>
          <p:cNvPicPr>
            <a:picLocks noChangeAspect="1"/>
          </p:cNvPicPr>
          <p:nvPr/>
        </p:nvPicPr>
        <p:blipFill>
          <a:blip r:embed="rId2"/>
          <a:stretch>
            <a:fillRect/>
          </a:stretch>
        </p:blipFill>
        <p:spPr>
          <a:xfrm>
            <a:off x="6187725" y="1136414"/>
            <a:ext cx="5645249" cy="4613704"/>
          </a:xfrm>
          <a:prstGeom prst="rect">
            <a:avLst/>
          </a:prstGeom>
        </p:spPr>
      </p:pic>
    </p:spTree>
    <p:extLst>
      <p:ext uri="{BB962C8B-B14F-4D97-AF65-F5344CB8AC3E}">
        <p14:creationId xmlns:p14="http://schemas.microsoft.com/office/powerpoint/2010/main" val="2536744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703D-A7FF-4C04-99F7-E65D5FD2BF8D}"/>
              </a:ext>
            </a:extLst>
          </p:cNvPr>
          <p:cNvSpPr>
            <a:spLocks noGrp="1"/>
          </p:cNvSpPr>
          <p:nvPr>
            <p:ph type="title"/>
          </p:nvPr>
        </p:nvSpPr>
        <p:spPr/>
        <p:txBody>
          <a:bodyPr/>
          <a:lstStyle/>
          <a:p>
            <a:r>
              <a:rPr lang="en-US">
                <a:ea typeface="+mj-lt"/>
                <a:cs typeface="+mj-lt"/>
              </a:rPr>
              <a:t>Summaries of results - Accuracies</a:t>
            </a:r>
          </a:p>
        </p:txBody>
      </p:sp>
      <p:graphicFrame>
        <p:nvGraphicFramePr>
          <p:cNvPr id="6" name="Content Placeholder 5">
            <a:extLst>
              <a:ext uri="{FF2B5EF4-FFF2-40B4-BE49-F238E27FC236}">
                <a16:creationId xmlns:a16="http://schemas.microsoft.com/office/drawing/2014/main" id="{33186BC4-A848-452A-89AF-2CE1E7B631FE}"/>
              </a:ext>
            </a:extLst>
          </p:cNvPr>
          <p:cNvGraphicFramePr>
            <a:graphicFrameLocks noGrp="1"/>
          </p:cNvGraphicFramePr>
          <p:nvPr>
            <p:ph idx="1"/>
            <p:extLst>
              <p:ext uri="{D42A27DB-BD31-4B8C-83A1-F6EECF244321}">
                <p14:modId xmlns:p14="http://schemas.microsoft.com/office/powerpoint/2010/main" val="549214882"/>
              </p:ext>
            </p:extLst>
          </p:nvPr>
        </p:nvGraphicFramePr>
        <p:xfrm>
          <a:off x="838200" y="1825625"/>
          <a:ext cx="10515600" cy="1970055"/>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661585747"/>
                    </a:ext>
                  </a:extLst>
                </a:gridCol>
                <a:gridCol w="5257800">
                  <a:extLst>
                    <a:ext uri="{9D8B030D-6E8A-4147-A177-3AD203B41FA5}">
                      <a16:colId xmlns:a16="http://schemas.microsoft.com/office/drawing/2014/main" val="2492666405"/>
                    </a:ext>
                  </a:extLst>
                </a:gridCol>
              </a:tblGrid>
              <a:tr h="394011">
                <a:tc>
                  <a:txBody>
                    <a:bodyPr/>
                    <a:lstStyle/>
                    <a:p>
                      <a:pPr algn="ctr" rtl="0" fontAlgn="base"/>
                      <a:r>
                        <a:rPr lang="en-US">
                          <a:effectLst/>
                        </a:rPr>
                        <a:t>Method​</a:t>
                      </a:r>
                      <a:endParaRPr lang="en-US" b="1">
                        <a:solidFill>
                          <a:srgbClr val="FFFFFF"/>
                        </a:solidFill>
                        <a:effectLst/>
                      </a:endParaRPr>
                    </a:p>
                  </a:txBody>
                  <a:tcPr/>
                </a:tc>
                <a:tc>
                  <a:txBody>
                    <a:bodyPr/>
                    <a:lstStyle/>
                    <a:p>
                      <a:pPr algn="ctr" rtl="0" fontAlgn="base"/>
                      <a:r>
                        <a:rPr lang="en-US">
                          <a:effectLst/>
                        </a:rPr>
                        <a:t>Test accuracies</a:t>
                      </a:r>
                      <a:endParaRPr lang="en-US" b="1">
                        <a:solidFill>
                          <a:srgbClr val="FFFFFF"/>
                        </a:solidFill>
                        <a:effectLst/>
                      </a:endParaRPr>
                    </a:p>
                  </a:txBody>
                  <a:tcPr/>
                </a:tc>
                <a:extLst>
                  <a:ext uri="{0D108BD9-81ED-4DB2-BD59-A6C34878D82A}">
                    <a16:rowId xmlns:a16="http://schemas.microsoft.com/office/drawing/2014/main" val="1466447168"/>
                  </a:ext>
                </a:extLst>
              </a:tr>
              <a:tr h="394011">
                <a:tc>
                  <a:txBody>
                    <a:bodyPr/>
                    <a:lstStyle/>
                    <a:p>
                      <a:pPr algn="ctr" rtl="0" fontAlgn="base"/>
                      <a:r>
                        <a:rPr lang="en-US">
                          <a:effectLst/>
                        </a:rPr>
                        <a:t>Logit​</a:t>
                      </a:r>
                    </a:p>
                  </a:txBody>
                  <a:tcPr/>
                </a:tc>
                <a:tc>
                  <a:txBody>
                    <a:bodyPr/>
                    <a:lstStyle/>
                    <a:p>
                      <a:pPr lvl="0" algn="ctr">
                        <a:buNone/>
                      </a:pPr>
                      <a:r>
                        <a:rPr lang="en-US" sz="1800" b="0" i="0" u="none" strike="noStrike" noProof="0">
                          <a:effectLst/>
                          <a:latin typeface="Calibri"/>
                        </a:rPr>
                        <a:t>76.04</a:t>
                      </a:r>
                      <a:r>
                        <a:rPr lang="en-US">
                          <a:effectLst/>
                        </a:rPr>
                        <a:t>%</a:t>
                      </a:r>
                    </a:p>
                  </a:txBody>
                  <a:tcPr/>
                </a:tc>
                <a:extLst>
                  <a:ext uri="{0D108BD9-81ED-4DB2-BD59-A6C34878D82A}">
                    <a16:rowId xmlns:a16="http://schemas.microsoft.com/office/drawing/2014/main" val="995694922"/>
                  </a:ext>
                </a:extLst>
              </a:tr>
              <a:tr h="394011">
                <a:tc>
                  <a:txBody>
                    <a:bodyPr/>
                    <a:lstStyle/>
                    <a:p>
                      <a:pPr algn="ctr" rtl="0" fontAlgn="base"/>
                      <a:r>
                        <a:rPr lang="en-US">
                          <a:effectLst/>
                        </a:rPr>
                        <a:t>KNN</a:t>
                      </a:r>
                    </a:p>
                  </a:txBody>
                  <a:tcPr/>
                </a:tc>
                <a:tc>
                  <a:txBody>
                    <a:bodyPr/>
                    <a:lstStyle/>
                    <a:p>
                      <a:pPr lvl="0" algn="ctr">
                        <a:buNone/>
                      </a:pPr>
                      <a:r>
                        <a:rPr lang="en-US" sz="1800" b="0" i="0" u="none" strike="noStrike" noProof="0">
                          <a:effectLst/>
                          <a:latin typeface="Calibri"/>
                        </a:rPr>
                        <a:t>99.983%</a:t>
                      </a:r>
                      <a:endParaRPr lang="en-US">
                        <a:effectLst/>
                      </a:endParaRPr>
                    </a:p>
                  </a:txBody>
                  <a:tcPr/>
                </a:tc>
                <a:extLst>
                  <a:ext uri="{0D108BD9-81ED-4DB2-BD59-A6C34878D82A}">
                    <a16:rowId xmlns:a16="http://schemas.microsoft.com/office/drawing/2014/main" val="4054456131"/>
                  </a:ext>
                </a:extLst>
              </a:tr>
              <a:tr h="394011">
                <a:tc>
                  <a:txBody>
                    <a:bodyPr/>
                    <a:lstStyle/>
                    <a:p>
                      <a:pPr algn="ctr" rtl="0" fontAlgn="base"/>
                      <a:r>
                        <a:rPr lang="en-US">
                          <a:effectLst/>
                        </a:rPr>
                        <a:t>Decision tree​ (Entropy)</a:t>
                      </a:r>
                    </a:p>
                  </a:txBody>
                  <a:tcPr/>
                </a:tc>
                <a:tc>
                  <a:txBody>
                    <a:bodyPr/>
                    <a:lstStyle/>
                    <a:p>
                      <a:pPr lvl="0" algn="ctr">
                        <a:buNone/>
                      </a:pPr>
                      <a:r>
                        <a:rPr lang="en-US" sz="1800" b="0" i="0" u="none" strike="noStrike" noProof="0">
                          <a:effectLst/>
                          <a:latin typeface="Calibri"/>
                        </a:rPr>
                        <a:t>78.4%</a:t>
                      </a:r>
                      <a:endParaRPr lang="en-US"/>
                    </a:p>
                  </a:txBody>
                  <a:tcPr/>
                </a:tc>
                <a:extLst>
                  <a:ext uri="{0D108BD9-81ED-4DB2-BD59-A6C34878D82A}">
                    <a16:rowId xmlns:a16="http://schemas.microsoft.com/office/drawing/2014/main" val="1681725272"/>
                  </a:ext>
                </a:extLst>
              </a:tr>
              <a:tr h="394011">
                <a:tc>
                  <a:txBody>
                    <a:bodyPr/>
                    <a:lstStyle/>
                    <a:p>
                      <a:pPr algn="ctr" rtl="0" fontAlgn="base"/>
                      <a:r>
                        <a:rPr lang="en-US">
                          <a:effectLst/>
                        </a:rPr>
                        <a:t>Random forest (Bagging)​</a:t>
                      </a:r>
                    </a:p>
                  </a:txBody>
                  <a:tcPr/>
                </a:tc>
                <a:tc>
                  <a:txBody>
                    <a:bodyPr/>
                    <a:lstStyle/>
                    <a:p>
                      <a:pPr lvl="0" algn="ctr">
                        <a:buNone/>
                      </a:pPr>
                      <a:r>
                        <a:rPr lang="en-US" sz="1800" b="0" i="0" u="none" strike="noStrike" noProof="0">
                          <a:effectLst/>
                          <a:latin typeface="Calibri"/>
                        </a:rPr>
                        <a:t>81.8%</a:t>
                      </a:r>
                      <a:endParaRPr lang="en-US"/>
                    </a:p>
                  </a:txBody>
                  <a:tcPr/>
                </a:tc>
                <a:extLst>
                  <a:ext uri="{0D108BD9-81ED-4DB2-BD59-A6C34878D82A}">
                    <a16:rowId xmlns:a16="http://schemas.microsoft.com/office/drawing/2014/main" val="2306537546"/>
                  </a:ext>
                </a:extLst>
              </a:tr>
            </a:tbl>
          </a:graphicData>
        </a:graphic>
      </p:graphicFrame>
    </p:spTree>
    <p:extLst>
      <p:ext uri="{BB962C8B-B14F-4D97-AF65-F5344CB8AC3E}">
        <p14:creationId xmlns:p14="http://schemas.microsoft.com/office/powerpoint/2010/main" val="2851214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1DD6-7CF2-4ACF-A2B7-03D2254DC55A}"/>
              </a:ext>
            </a:extLst>
          </p:cNvPr>
          <p:cNvSpPr>
            <a:spLocks noGrp="1"/>
          </p:cNvSpPr>
          <p:nvPr>
            <p:ph type="title"/>
          </p:nvPr>
        </p:nvSpPr>
        <p:spPr/>
        <p:txBody>
          <a:bodyPr/>
          <a:lstStyle/>
          <a:p>
            <a:r>
              <a:rPr lang="en-US">
                <a:ea typeface="+mj-lt"/>
                <a:cs typeface="+mj-lt"/>
              </a:rPr>
              <a:t>Comparison of results – Runtime</a:t>
            </a:r>
          </a:p>
        </p:txBody>
      </p:sp>
      <p:graphicFrame>
        <p:nvGraphicFramePr>
          <p:cNvPr id="5" name="Table 5">
            <a:extLst>
              <a:ext uri="{FF2B5EF4-FFF2-40B4-BE49-F238E27FC236}">
                <a16:creationId xmlns:a16="http://schemas.microsoft.com/office/drawing/2014/main" id="{C5F8E8E0-3DB6-4AC4-A4E5-F5F36EC54EC8}"/>
              </a:ext>
            </a:extLst>
          </p:cNvPr>
          <p:cNvGraphicFramePr>
            <a:graphicFrameLocks noGrp="1"/>
          </p:cNvGraphicFramePr>
          <p:nvPr>
            <p:ph idx="1"/>
            <p:extLst>
              <p:ext uri="{D42A27DB-BD31-4B8C-83A1-F6EECF244321}">
                <p14:modId xmlns:p14="http://schemas.microsoft.com/office/powerpoint/2010/main" val="1022402572"/>
              </p:ext>
            </p:extLst>
          </p:nvPr>
        </p:nvGraphicFramePr>
        <p:xfrm>
          <a:off x="838200" y="1825625"/>
          <a:ext cx="10515600" cy="296671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82725313"/>
                    </a:ext>
                  </a:extLst>
                </a:gridCol>
                <a:gridCol w="5257800">
                  <a:extLst>
                    <a:ext uri="{9D8B030D-6E8A-4147-A177-3AD203B41FA5}">
                      <a16:colId xmlns:a16="http://schemas.microsoft.com/office/drawing/2014/main" val="1011974452"/>
                    </a:ext>
                  </a:extLst>
                </a:gridCol>
              </a:tblGrid>
              <a:tr h="370839">
                <a:tc>
                  <a:txBody>
                    <a:bodyPr/>
                    <a:lstStyle/>
                    <a:p>
                      <a:pPr algn="ctr"/>
                      <a:r>
                        <a:rPr lang="en-US"/>
                        <a:t>Method</a:t>
                      </a:r>
                    </a:p>
                  </a:txBody>
                  <a:tcPr/>
                </a:tc>
                <a:tc>
                  <a:txBody>
                    <a:bodyPr/>
                    <a:lstStyle/>
                    <a:p>
                      <a:pPr algn="ctr"/>
                      <a:r>
                        <a:rPr lang="en-US"/>
                        <a:t>Runtime (seconds)</a:t>
                      </a:r>
                    </a:p>
                  </a:txBody>
                  <a:tcPr/>
                </a:tc>
                <a:extLst>
                  <a:ext uri="{0D108BD9-81ED-4DB2-BD59-A6C34878D82A}">
                    <a16:rowId xmlns:a16="http://schemas.microsoft.com/office/drawing/2014/main" val="4234809155"/>
                  </a:ext>
                </a:extLst>
              </a:tr>
              <a:tr h="370839">
                <a:tc>
                  <a:txBody>
                    <a:bodyPr/>
                    <a:lstStyle/>
                    <a:p>
                      <a:pPr algn="ctr"/>
                      <a:r>
                        <a:rPr lang="en-US"/>
                        <a:t>Logit</a:t>
                      </a:r>
                    </a:p>
                  </a:txBody>
                  <a:tcPr/>
                </a:tc>
                <a:tc>
                  <a:txBody>
                    <a:bodyPr/>
                    <a:lstStyle/>
                    <a:p>
                      <a:pPr algn="ctr"/>
                      <a:r>
                        <a:rPr lang="en-US"/>
                        <a:t>1.23</a:t>
                      </a:r>
                    </a:p>
                  </a:txBody>
                  <a:tcPr/>
                </a:tc>
                <a:extLst>
                  <a:ext uri="{0D108BD9-81ED-4DB2-BD59-A6C34878D82A}">
                    <a16:rowId xmlns:a16="http://schemas.microsoft.com/office/drawing/2014/main" val="1033246449"/>
                  </a:ext>
                </a:extLst>
              </a:tr>
              <a:tr h="370839">
                <a:tc>
                  <a:txBody>
                    <a:bodyPr/>
                    <a:lstStyle/>
                    <a:p>
                      <a:pPr algn="ctr"/>
                      <a:r>
                        <a:rPr lang="en-US"/>
                        <a:t>KNN (10 'K' values * 10 folds/K)</a:t>
                      </a:r>
                    </a:p>
                  </a:txBody>
                  <a:tcPr/>
                </a:tc>
                <a:tc>
                  <a:txBody>
                    <a:bodyPr/>
                    <a:lstStyle/>
                    <a:p>
                      <a:pPr algn="ctr"/>
                      <a:r>
                        <a:rPr lang="en-US"/>
                        <a:t>333.8</a:t>
                      </a:r>
                    </a:p>
                  </a:txBody>
                  <a:tcPr/>
                </a:tc>
                <a:extLst>
                  <a:ext uri="{0D108BD9-81ED-4DB2-BD59-A6C34878D82A}">
                    <a16:rowId xmlns:a16="http://schemas.microsoft.com/office/drawing/2014/main" val="1147410658"/>
                  </a:ext>
                </a:extLst>
              </a:tr>
              <a:tr h="370839">
                <a:tc>
                  <a:txBody>
                    <a:bodyPr/>
                    <a:lstStyle/>
                    <a:p>
                      <a:pPr algn="ctr"/>
                      <a:r>
                        <a:rPr lang="en-US"/>
                        <a:t>KNN (One run)</a:t>
                      </a:r>
                    </a:p>
                  </a:txBody>
                  <a:tcPr/>
                </a:tc>
                <a:tc>
                  <a:txBody>
                    <a:bodyPr/>
                    <a:lstStyle/>
                    <a:p>
                      <a:pPr algn="ctr"/>
                      <a:r>
                        <a:rPr lang="en-US"/>
                        <a:t>22.68</a:t>
                      </a:r>
                    </a:p>
                  </a:txBody>
                  <a:tcPr/>
                </a:tc>
                <a:extLst>
                  <a:ext uri="{0D108BD9-81ED-4DB2-BD59-A6C34878D82A}">
                    <a16:rowId xmlns:a16="http://schemas.microsoft.com/office/drawing/2014/main" val="2233637785"/>
                  </a:ext>
                </a:extLst>
              </a:tr>
              <a:tr h="370839">
                <a:tc>
                  <a:txBody>
                    <a:bodyPr/>
                    <a:lstStyle/>
                    <a:p>
                      <a:pPr algn="ctr"/>
                      <a:r>
                        <a:rPr lang="en-US"/>
                        <a:t>Decision tree (Normal)</a:t>
                      </a:r>
                    </a:p>
                  </a:txBody>
                  <a:tcPr/>
                </a:tc>
                <a:tc>
                  <a:txBody>
                    <a:bodyPr/>
                    <a:lstStyle/>
                    <a:p>
                      <a:pPr algn="ctr"/>
                      <a:r>
                        <a:rPr lang="en-US"/>
                        <a:t>0.41</a:t>
                      </a:r>
                    </a:p>
                  </a:txBody>
                  <a:tcPr/>
                </a:tc>
                <a:extLst>
                  <a:ext uri="{0D108BD9-81ED-4DB2-BD59-A6C34878D82A}">
                    <a16:rowId xmlns:a16="http://schemas.microsoft.com/office/drawing/2014/main" val="4280559642"/>
                  </a:ext>
                </a:extLst>
              </a:tr>
              <a:tr h="370839">
                <a:tc>
                  <a:txBody>
                    <a:bodyPr/>
                    <a:lstStyle/>
                    <a:p>
                      <a:pPr algn="ctr"/>
                      <a:r>
                        <a:rPr lang="en-US"/>
                        <a:t>Decision tree (Gini)</a:t>
                      </a:r>
                    </a:p>
                  </a:txBody>
                  <a:tcPr/>
                </a:tc>
                <a:tc>
                  <a:txBody>
                    <a:bodyPr/>
                    <a:lstStyle/>
                    <a:p>
                      <a:pPr algn="ctr"/>
                      <a:r>
                        <a:rPr lang="en-US"/>
                        <a:t>0.71</a:t>
                      </a:r>
                    </a:p>
                  </a:txBody>
                  <a:tcPr/>
                </a:tc>
                <a:extLst>
                  <a:ext uri="{0D108BD9-81ED-4DB2-BD59-A6C34878D82A}">
                    <a16:rowId xmlns:a16="http://schemas.microsoft.com/office/drawing/2014/main" val="1384606830"/>
                  </a:ext>
                </a:extLst>
              </a:tr>
              <a:tr h="370839">
                <a:tc>
                  <a:txBody>
                    <a:bodyPr/>
                    <a:lstStyle/>
                    <a:p>
                      <a:pPr algn="ctr"/>
                      <a:r>
                        <a:rPr lang="en-US"/>
                        <a:t>Decision tree (Pruning)</a:t>
                      </a:r>
                    </a:p>
                  </a:txBody>
                  <a:tcPr/>
                </a:tc>
                <a:tc>
                  <a:txBody>
                    <a:bodyPr/>
                    <a:lstStyle/>
                    <a:p>
                      <a:pPr algn="ctr"/>
                      <a:r>
                        <a:rPr lang="en-US"/>
                        <a:t>5.02</a:t>
                      </a:r>
                    </a:p>
                  </a:txBody>
                  <a:tcPr/>
                </a:tc>
                <a:extLst>
                  <a:ext uri="{0D108BD9-81ED-4DB2-BD59-A6C34878D82A}">
                    <a16:rowId xmlns:a16="http://schemas.microsoft.com/office/drawing/2014/main" val="980860620"/>
                  </a:ext>
                </a:extLst>
              </a:tr>
              <a:tr h="370839">
                <a:tc>
                  <a:txBody>
                    <a:bodyPr/>
                    <a:lstStyle/>
                    <a:p>
                      <a:pPr algn="ctr"/>
                      <a:r>
                        <a:rPr lang="en-US"/>
                        <a:t>Random forest (3 * 5 runs)</a:t>
                      </a:r>
                    </a:p>
                  </a:txBody>
                  <a:tcPr/>
                </a:tc>
                <a:tc>
                  <a:txBody>
                    <a:bodyPr/>
                    <a:lstStyle/>
                    <a:p>
                      <a:pPr algn="ctr"/>
                      <a:r>
                        <a:rPr lang="en-US"/>
                        <a:t>280.34</a:t>
                      </a:r>
                    </a:p>
                  </a:txBody>
                  <a:tcPr/>
                </a:tc>
                <a:extLst>
                  <a:ext uri="{0D108BD9-81ED-4DB2-BD59-A6C34878D82A}">
                    <a16:rowId xmlns:a16="http://schemas.microsoft.com/office/drawing/2014/main" val="1803411279"/>
                  </a:ext>
                </a:extLst>
              </a:tr>
            </a:tbl>
          </a:graphicData>
        </a:graphic>
      </p:graphicFrame>
    </p:spTree>
    <p:extLst>
      <p:ext uri="{BB962C8B-B14F-4D97-AF65-F5344CB8AC3E}">
        <p14:creationId xmlns:p14="http://schemas.microsoft.com/office/powerpoint/2010/main" val="1822345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92F2-61B0-47FC-9AA9-166D8838F88E}"/>
              </a:ext>
            </a:extLst>
          </p:cNvPr>
          <p:cNvSpPr>
            <a:spLocks noGrp="1"/>
          </p:cNvSpPr>
          <p:nvPr>
            <p:ph type="title"/>
          </p:nvPr>
        </p:nvSpPr>
        <p:spPr/>
        <p:txBody>
          <a:bodyPr/>
          <a:lstStyle/>
          <a:p>
            <a:r>
              <a:rPr lang="en-US">
                <a:ea typeface="+mj-lt"/>
                <a:cs typeface="+mj-lt"/>
              </a:rPr>
              <a:t>Conclusion</a:t>
            </a:r>
            <a:endParaRPr lang="en-US"/>
          </a:p>
        </p:txBody>
      </p:sp>
      <p:sp>
        <p:nvSpPr>
          <p:cNvPr id="3" name="Content Placeholder 2">
            <a:extLst>
              <a:ext uri="{FF2B5EF4-FFF2-40B4-BE49-F238E27FC236}">
                <a16:creationId xmlns:a16="http://schemas.microsoft.com/office/drawing/2014/main" id="{3CD92819-6F71-492B-A858-6FC211452530}"/>
              </a:ext>
            </a:extLst>
          </p:cNvPr>
          <p:cNvSpPr>
            <a:spLocks noGrp="1"/>
          </p:cNvSpPr>
          <p:nvPr>
            <p:ph idx="1"/>
          </p:nvPr>
        </p:nvSpPr>
        <p:spPr/>
        <p:txBody>
          <a:bodyPr vert="horz" lIns="91440" tIns="45720" rIns="91440" bIns="45720" rtlCol="0" anchor="t">
            <a:normAutofit/>
          </a:bodyPr>
          <a:lstStyle/>
          <a:p>
            <a:r>
              <a:rPr lang="en-US">
                <a:cs typeface="Calibri" panose="020F0502020204030204"/>
              </a:rPr>
              <a:t>Various models were fitted to try to predict whether a particular booking will be cancelled</a:t>
            </a:r>
          </a:p>
          <a:p>
            <a:r>
              <a:rPr lang="en-US">
                <a:cs typeface="Calibri" panose="020F0502020204030204"/>
              </a:rPr>
              <a:t>KNN performed the best</a:t>
            </a:r>
          </a:p>
          <a:p>
            <a:pPr lvl="1"/>
            <a:r>
              <a:rPr lang="en-US">
                <a:cs typeface="Calibri" panose="020F0502020204030204"/>
              </a:rPr>
              <a:t>Largely due to the high n involved</a:t>
            </a:r>
          </a:p>
          <a:p>
            <a:pPr lvl="1"/>
            <a:r>
              <a:rPr lang="en-US">
                <a:cs typeface="Calibri" panose="020F0502020204030204"/>
              </a:rPr>
              <a:t>At the drawback of possibly an extremely long runtime</a:t>
            </a:r>
          </a:p>
          <a:p>
            <a:r>
              <a:rPr lang="en-US">
                <a:cs typeface="Calibri" panose="020F0502020204030204"/>
              </a:rPr>
              <a:t>Random Forest did moderately well</a:t>
            </a:r>
          </a:p>
          <a:p>
            <a:pPr lvl="1"/>
            <a:r>
              <a:rPr lang="en-US">
                <a:cs typeface="Calibri" panose="020F0502020204030204"/>
              </a:rPr>
              <a:t>But with a significantly long runtime as well</a:t>
            </a:r>
          </a:p>
          <a:p>
            <a:r>
              <a:rPr lang="en-US">
                <a:cs typeface="Calibri" panose="020F0502020204030204"/>
              </a:rPr>
              <a:t>Logit models and decision trees don't do so well</a:t>
            </a:r>
          </a:p>
          <a:p>
            <a:pPr lvl="1"/>
            <a:r>
              <a:rPr lang="en-US">
                <a:cs typeface="Calibri" panose="020F0502020204030204"/>
              </a:rPr>
              <a:t>However, they run nearly instantly</a:t>
            </a:r>
          </a:p>
          <a:p>
            <a:endParaRPr lang="en-US">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2970198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4D702-5E54-4C2C-A766-D9D369F3E981}"/>
              </a:ext>
            </a:extLst>
          </p:cNvPr>
          <p:cNvSpPr>
            <a:spLocks noGrp="1"/>
          </p:cNvSpPr>
          <p:nvPr>
            <p:ph type="title"/>
          </p:nvPr>
        </p:nvSpPr>
        <p:spPr/>
        <p:txBody>
          <a:bodyPr/>
          <a:lstStyle/>
          <a:p>
            <a:r>
              <a:rPr lang="en-US">
                <a:cs typeface="Calibri Light"/>
              </a:rPr>
              <a:t>Conclusion</a:t>
            </a:r>
            <a:endParaRPr lang="en-US"/>
          </a:p>
        </p:txBody>
      </p:sp>
      <p:sp>
        <p:nvSpPr>
          <p:cNvPr id="3" name="Content Placeholder 2">
            <a:extLst>
              <a:ext uri="{FF2B5EF4-FFF2-40B4-BE49-F238E27FC236}">
                <a16:creationId xmlns:a16="http://schemas.microsoft.com/office/drawing/2014/main" id="{11C2C422-1DD6-4873-9297-AF346873D76C}"/>
              </a:ext>
            </a:extLst>
          </p:cNvPr>
          <p:cNvSpPr>
            <a:spLocks noGrp="1"/>
          </p:cNvSpPr>
          <p:nvPr>
            <p:ph idx="1"/>
          </p:nvPr>
        </p:nvSpPr>
        <p:spPr/>
        <p:txBody>
          <a:bodyPr vert="horz" lIns="91440" tIns="45720" rIns="91440" bIns="45720" rtlCol="0" anchor="t">
            <a:normAutofit/>
          </a:bodyPr>
          <a:lstStyle/>
          <a:p>
            <a:r>
              <a:rPr lang="en-US">
                <a:cs typeface="Calibri"/>
              </a:rPr>
              <a:t>Overall, predicting if a particular booking will be cancelled can be done with a very high accuracy</a:t>
            </a:r>
          </a:p>
          <a:p>
            <a:r>
              <a:rPr lang="en-US">
                <a:cs typeface="Calibri"/>
              </a:rPr>
              <a:t>Certain variables may not be immediately available to us right from the start</a:t>
            </a:r>
          </a:p>
          <a:p>
            <a:r>
              <a:rPr lang="en-US">
                <a:cs typeface="Calibri"/>
              </a:rPr>
              <a:t>There may also be a different system for booking in the local context, and these methods may not work as well when applying to other datasets</a:t>
            </a:r>
          </a:p>
          <a:p>
            <a:endParaRPr lang="en-US">
              <a:cs typeface="Calibri"/>
            </a:endParaRPr>
          </a:p>
        </p:txBody>
      </p:sp>
    </p:spTree>
    <p:extLst>
      <p:ext uri="{BB962C8B-B14F-4D97-AF65-F5344CB8AC3E}">
        <p14:creationId xmlns:p14="http://schemas.microsoft.com/office/powerpoint/2010/main" val="2750907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0D12-2626-4D83-92B8-61AEFF6DC056}"/>
              </a:ext>
            </a:extLst>
          </p:cNvPr>
          <p:cNvSpPr>
            <a:spLocks noGrp="1"/>
          </p:cNvSpPr>
          <p:nvPr>
            <p:ph type="title"/>
          </p:nvPr>
        </p:nvSpPr>
        <p:spPr/>
        <p:txBody>
          <a:bodyPr/>
          <a:lstStyle/>
          <a:p>
            <a:r>
              <a:rPr lang="en-US">
                <a:cs typeface="Calibri Light"/>
              </a:rPr>
              <a:t>The dataset</a:t>
            </a:r>
            <a:endParaRPr lang="en-US"/>
          </a:p>
        </p:txBody>
      </p:sp>
      <p:sp>
        <p:nvSpPr>
          <p:cNvPr id="3" name="Content Placeholder 2">
            <a:extLst>
              <a:ext uri="{FF2B5EF4-FFF2-40B4-BE49-F238E27FC236}">
                <a16:creationId xmlns:a16="http://schemas.microsoft.com/office/drawing/2014/main" id="{7B2E40EC-3A05-45CA-A4B1-BD9E449F2616}"/>
              </a:ext>
            </a:extLst>
          </p:cNvPr>
          <p:cNvSpPr>
            <a:spLocks noGrp="1"/>
          </p:cNvSpPr>
          <p:nvPr>
            <p:ph idx="1"/>
          </p:nvPr>
        </p:nvSpPr>
        <p:spPr/>
        <p:txBody>
          <a:bodyPr vert="horz" lIns="91440" tIns="45720" rIns="91440" bIns="45720" rtlCol="0" anchor="t">
            <a:normAutofit/>
          </a:bodyPr>
          <a:lstStyle/>
          <a:p>
            <a:r>
              <a:rPr lang="en-US">
                <a:cs typeface="Calibri"/>
              </a:rPr>
              <a:t>'Hotel booking demand' dataset from Kaggle</a:t>
            </a:r>
          </a:p>
          <a:p>
            <a:pPr lvl="1"/>
            <a:r>
              <a:rPr lang="en-US">
                <a:ea typeface="+mn-lt"/>
                <a:cs typeface="+mn-lt"/>
                <a:hlinkClick r:id="rId2"/>
              </a:rPr>
              <a:t>https://www.kaggle.com/jessemostipak/hotel-booking-demand</a:t>
            </a:r>
            <a:endParaRPr lang="en-US">
              <a:ea typeface="+mn-lt"/>
              <a:cs typeface="+mn-lt"/>
            </a:endParaRPr>
          </a:p>
          <a:p>
            <a:r>
              <a:rPr lang="en-US">
                <a:cs typeface="Calibri"/>
              </a:rPr>
              <a:t>Raw: n = 119390, p = 31</a:t>
            </a:r>
          </a:p>
        </p:txBody>
      </p:sp>
    </p:spTree>
    <p:extLst>
      <p:ext uri="{BB962C8B-B14F-4D97-AF65-F5344CB8AC3E}">
        <p14:creationId xmlns:p14="http://schemas.microsoft.com/office/powerpoint/2010/main" val="118571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CBA1-E837-4963-9694-50C712B6B6FF}"/>
              </a:ext>
            </a:extLst>
          </p:cNvPr>
          <p:cNvSpPr>
            <a:spLocks noGrp="1"/>
          </p:cNvSpPr>
          <p:nvPr>
            <p:ph type="title"/>
          </p:nvPr>
        </p:nvSpPr>
        <p:spPr/>
        <p:txBody>
          <a:bodyPr/>
          <a:lstStyle/>
          <a:p>
            <a:r>
              <a:rPr lang="en-US">
                <a:cs typeface="Calibri Light"/>
              </a:rPr>
              <a:t>The dataset</a:t>
            </a:r>
          </a:p>
        </p:txBody>
      </p:sp>
      <p:sp>
        <p:nvSpPr>
          <p:cNvPr id="3" name="Content Placeholder 2">
            <a:extLst>
              <a:ext uri="{FF2B5EF4-FFF2-40B4-BE49-F238E27FC236}">
                <a16:creationId xmlns:a16="http://schemas.microsoft.com/office/drawing/2014/main" id="{26181A64-2C0A-4FE7-B473-55C48B5DF83E}"/>
              </a:ext>
            </a:extLst>
          </p:cNvPr>
          <p:cNvSpPr>
            <a:spLocks noGrp="1"/>
          </p:cNvSpPr>
          <p:nvPr>
            <p:ph idx="1"/>
          </p:nvPr>
        </p:nvSpPr>
        <p:spPr/>
        <p:txBody>
          <a:bodyPr vert="horz" lIns="91440" tIns="45720" rIns="91440" bIns="45720" rtlCol="0" anchor="t">
            <a:normAutofit/>
          </a:bodyPr>
          <a:lstStyle/>
          <a:p>
            <a:r>
              <a:rPr lang="en-US">
                <a:cs typeface="Calibri"/>
              </a:rPr>
              <a:t>Contains information with regards to the details of each stay</a:t>
            </a:r>
          </a:p>
          <a:p>
            <a:pPr lvl="1"/>
            <a:r>
              <a:rPr lang="en-US">
                <a:cs typeface="Calibri"/>
              </a:rPr>
              <a:t>Arrival/duration time</a:t>
            </a:r>
          </a:p>
          <a:p>
            <a:pPr lvl="1"/>
            <a:r>
              <a:rPr lang="en-US">
                <a:cs typeface="Calibri"/>
              </a:rPr>
              <a:t>Number of people involved</a:t>
            </a:r>
          </a:p>
          <a:p>
            <a:pPr lvl="1"/>
            <a:r>
              <a:rPr lang="en-US">
                <a:cs typeface="Calibri"/>
              </a:rPr>
              <a:t>Meals</a:t>
            </a:r>
          </a:p>
          <a:p>
            <a:pPr lvl="1"/>
            <a:r>
              <a:rPr lang="en-US">
                <a:cs typeface="Calibri"/>
              </a:rPr>
              <a:t>Customer type</a:t>
            </a:r>
          </a:p>
          <a:p>
            <a:pPr lvl="1"/>
            <a:r>
              <a:rPr lang="en-US">
                <a:cs typeface="Calibri"/>
              </a:rPr>
              <a:t>Room type assigned</a:t>
            </a:r>
          </a:p>
          <a:p>
            <a:pPr lvl="1"/>
            <a:r>
              <a:rPr lang="en-US">
                <a:cs typeface="Calibri"/>
              </a:rPr>
              <a:t>Whether the customer is checking in as part of a company</a:t>
            </a:r>
          </a:p>
          <a:p>
            <a:pPr lvl="1"/>
            <a:r>
              <a:rPr lang="en-US">
                <a:cs typeface="Calibri"/>
              </a:rPr>
              <a:t>Etc.</a:t>
            </a:r>
          </a:p>
        </p:txBody>
      </p:sp>
    </p:spTree>
    <p:extLst>
      <p:ext uri="{BB962C8B-B14F-4D97-AF65-F5344CB8AC3E}">
        <p14:creationId xmlns:p14="http://schemas.microsoft.com/office/powerpoint/2010/main" val="265906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FFCDB-FB9E-4BA7-B79D-B8B3FB7E048C}"/>
              </a:ext>
            </a:extLst>
          </p:cNvPr>
          <p:cNvSpPr>
            <a:spLocks noGrp="1"/>
          </p:cNvSpPr>
          <p:nvPr>
            <p:ph type="title"/>
          </p:nvPr>
        </p:nvSpPr>
        <p:spPr/>
        <p:txBody>
          <a:bodyPr/>
          <a:lstStyle/>
          <a:p>
            <a:r>
              <a:rPr lang="en-US">
                <a:cs typeface="Calibri Light"/>
              </a:rPr>
              <a:t>The dataset</a:t>
            </a:r>
            <a:endParaRPr lang="en-US"/>
          </a:p>
        </p:txBody>
      </p:sp>
      <p:sp>
        <p:nvSpPr>
          <p:cNvPr id="3" name="Content Placeholder 2">
            <a:extLst>
              <a:ext uri="{FF2B5EF4-FFF2-40B4-BE49-F238E27FC236}">
                <a16:creationId xmlns:a16="http://schemas.microsoft.com/office/drawing/2014/main" id="{8F6648AE-DB74-4BDB-9AF5-B126EB8EFFFA}"/>
              </a:ext>
            </a:extLst>
          </p:cNvPr>
          <p:cNvSpPr>
            <a:spLocks noGrp="1"/>
          </p:cNvSpPr>
          <p:nvPr>
            <p:ph idx="1"/>
          </p:nvPr>
        </p:nvSpPr>
        <p:spPr/>
        <p:txBody>
          <a:bodyPr vert="horz" lIns="91440" tIns="45720" rIns="91440" bIns="45720" rtlCol="0" anchor="t">
            <a:normAutofit/>
          </a:bodyPr>
          <a:lstStyle/>
          <a:p>
            <a:r>
              <a:rPr lang="en-US">
                <a:cs typeface="Calibri"/>
              </a:rPr>
              <a:t>5 rows were dropped</a:t>
            </a:r>
            <a:endParaRPr lang="en-US"/>
          </a:p>
          <a:p>
            <a:pPr lvl="1"/>
            <a:r>
              <a:rPr lang="en-US">
                <a:cs typeface="Calibri"/>
              </a:rPr>
              <a:t>NA values</a:t>
            </a:r>
            <a:endParaRPr lang="en-US"/>
          </a:p>
          <a:p>
            <a:r>
              <a:rPr lang="en-US">
                <a:cs typeface="Calibri"/>
              </a:rPr>
              <a:t>1 predictor was dropped</a:t>
            </a:r>
          </a:p>
          <a:p>
            <a:pPr lvl="1"/>
            <a:r>
              <a:rPr lang="en-US">
                <a:cs typeface="Calibri"/>
              </a:rPr>
              <a:t>Correlated to the label of the dataset</a:t>
            </a:r>
          </a:p>
          <a:p>
            <a:r>
              <a:rPr lang="en-US">
                <a:cs typeface="Calibri"/>
              </a:rPr>
              <a:t>Final dataset of n = 119385, p = 30</a:t>
            </a:r>
          </a:p>
        </p:txBody>
      </p:sp>
    </p:spTree>
    <p:extLst>
      <p:ext uri="{BB962C8B-B14F-4D97-AF65-F5344CB8AC3E}">
        <p14:creationId xmlns:p14="http://schemas.microsoft.com/office/powerpoint/2010/main" val="172167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E7E3-7D30-4795-ADC7-0EA774C92836}"/>
              </a:ext>
            </a:extLst>
          </p:cNvPr>
          <p:cNvSpPr>
            <a:spLocks noGrp="1"/>
          </p:cNvSpPr>
          <p:nvPr>
            <p:ph type="title"/>
          </p:nvPr>
        </p:nvSpPr>
        <p:spPr/>
        <p:txBody>
          <a:bodyPr/>
          <a:lstStyle/>
          <a:p>
            <a:r>
              <a:rPr lang="en-US">
                <a:ea typeface="+mj-lt"/>
                <a:cs typeface="+mj-lt"/>
              </a:rPr>
              <a:t>Problem statement</a:t>
            </a:r>
            <a:endParaRPr lang="en-US"/>
          </a:p>
        </p:txBody>
      </p:sp>
      <p:sp>
        <p:nvSpPr>
          <p:cNvPr id="3" name="Content Placeholder 2">
            <a:extLst>
              <a:ext uri="{FF2B5EF4-FFF2-40B4-BE49-F238E27FC236}">
                <a16:creationId xmlns:a16="http://schemas.microsoft.com/office/drawing/2014/main" id="{30131C89-62B7-42BB-9241-FD2B4FF740E4}"/>
              </a:ext>
            </a:extLst>
          </p:cNvPr>
          <p:cNvSpPr>
            <a:spLocks noGrp="1"/>
          </p:cNvSpPr>
          <p:nvPr>
            <p:ph idx="1"/>
          </p:nvPr>
        </p:nvSpPr>
        <p:spPr/>
        <p:txBody>
          <a:bodyPr vert="horz" lIns="91440" tIns="45720" rIns="91440" bIns="45720" rtlCol="0" anchor="t">
            <a:normAutofit/>
          </a:bodyPr>
          <a:lstStyle/>
          <a:p>
            <a:r>
              <a:rPr lang="en-US">
                <a:cs typeface="Calibri"/>
              </a:rPr>
              <a:t>"</a:t>
            </a:r>
            <a:r>
              <a:rPr lang="en-US">
                <a:ea typeface="+mn-lt"/>
                <a:cs typeface="+mn-lt"/>
              </a:rPr>
              <a:t>Given the numerous attributes that come with each booking, is it possible to predict if the particular booking is cancelled?"</a:t>
            </a:r>
            <a:endParaRPr lang="en-US"/>
          </a:p>
        </p:txBody>
      </p:sp>
    </p:spTree>
    <p:extLst>
      <p:ext uri="{BB962C8B-B14F-4D97-AF65-F5344CB8AC3E}">
        <p14:creationId xmlns:p14="http://schemas.microsoft.com/office/powerpoint/2010/main" val="282285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68081-AA96-49BD-B247-DADF2BC16DBE}"/>
              </a:ext>
            </a:extLst>
          </p:cNvPr>
          <p:cNvSpPr>
            <a:spLocks noGrp="1"/>
          </p:cNvSpPr>
          <p:nvPr>
            <p:ph type="title"/>
          </p:nvPr>
        </p:nvSpPr>
        <p:spPr/>
        <p:txBody>
          <a:bodyPr/>
          <a:lstStyle/>
          <a:p>
            <a:r>
              <a:rPr lang="en-US">
                <a:cs typeface="Calibri Light"/>
              </a:rPr>
              <a:t>Sure Independence Screening</a:t>
            </a:r>
          </a:p>
        </p:txBody>
      </p:sp>
      <p:sp>
        <p:nvSpPr>
          <p:cNvPr id="3" name="Content Placeholder 2">
            <a:extLst>
              <a:ext uri="{FF2B5EF4-FFF2-40B4-BE49-F238E27FC236}">
                <a16:creationId xmlns:a16="http://schemas.microsoft.com/office/drawing/2014/main" id="{49D4F4BD-53DC-435D-9F2C-C8CBDD39A002}"/>
              </a:ext>
            </a:extLst>
          </p:cNvPr>
          <p:cNvSpPr>
            <a:spLocks noGrp="1"/>
          </p:cNvSpPr>
          <p:nvPr>
            <p:ph idx="1"/>
          </p:nvPr>
        </p:nvSpPr>
        <p:spPr/>
        <p:txBody>
          <a:bodyPr vert="horz" lIns="91440" tIns="45720" rIns="91440" bIns="45720" rtlCol="0" anchor="t">
            <a:normAutofit/>
          </a:bodyPr>
          <a:lstStyle/>
          <a:p>
            <a:r>
              <a:rPr lang="en-US">
                <a:cs typeface="Calibri"/>
              </a:rPr>
              <a:t>SIS (Lasso) was run on the initial dataset</a:t>
            </a:r>
          </a:p>
          <a:p>
            <a:r>
              <a:rPr lang="en-US">
                <a:cs typeface="Calibri"/>
              </a:rPr>
              <a:t>A set of 9 of the more significant variables were obtained</a:t>
            </a:r>
          </a:p>
          <a:p>
            <a:pPr lvl="1"/>
            <a:r>
              <a:rPr lang="en-US">
                <a:cs typeface="Calibri"/>
              </a:rPr>
              <a:t>Lead time</a:t>
            </a:r>
          </a:p>
          <a:p>
            <a:pPr lvl="1"/>
            <a:r>
              <a:rPr lang="en-US">
                <a:cs typeface="Calibri"/>
              </a:rPr>
              <a:t>ADR</a:t>
            </a:r>
          </a:p>
          <a:p>
            <a:pPr lvl="1"/>
            <a:r>
              <a:rPr lang="en-US">
                <a:cs typeface="Calibri"/>
              </a:rPr>
              <a:t>Required car parking spaces</a:t>
            </a:r>
          </a:p>
          <a:p>
            <a:pPr lvl="1"/>
            <a:r>
              <a:rPr lang="en-US">
                <a:cs typeface="Calibri"/>
              </a:rPr>
              <a:t>Total of special requests</a:t>
            </a:r>
          </a:p>
          <a:p>
            <a:pPr lvl="1"/>
            <a:r>
              <a:rPr lang="en-US">
                <a:cs typeface="Calibri"/>
              </a:rPr>
              <a:t>Market segment (Groups / Offline TA TO)</a:t>
            </a:r>
          </a:p>
          <a:p>
            <a:pPr lvl="1"/>
            <a:r>
              <a:rPr lang="en-US">
                <a:cs typeface="Calibri"/>
              </a:rPr>
              <a:t>Deposit type (Non Refund)</a:t>
            </a:r>
          </a:p>
          <a:p>
            <a:pPr lvl="1"/>
            <a:r>
              <a:rPr lang="en-US">
                <a:cs typeface="Calibri"/>
              </a:rPr>
              <a:t>Agent (240)</a:t>
            </a:r>
          </a:p>
          <a:p>
            <a:pPr lvl="1"/>
            <a:r>
              <a:rPr lang="en-US">
                <a:cs typeface="Calibri"/>
              </a:rPr>
              <a:t>Customer type (Transient Party)</a:t>
            </a:r>
          </a:p>
        </p:txBody>
      </p:sp>
    </p:spTree>
    <p:extLst>
      <p:ext uri="{BB962C8B-B14F-4D97-AF65-F5344CB8AC3E}">
        <p14:creationId xmlns:p14="http://schemas.microsoft.com/office/powerpoint/2010/main" val="163147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1448-7771-42EB-9E14-355E0728EA80}"/>
              </a:ext>
            </a:extLst>
          </p:cNvPr>
          <p:cNvSpPr>
            <a:spLocks noGrp="1"/>
          </p:cNvSpPr>
          <p:nvPr>
            <p:ph type="title"/>
          </p:nvPr>
        </p:nvSpPr>
        <p:spPr/>
        <p:txBody>
          <a:bodyPr/>
          <a:lstStyle/>
          <a:p>
            <a:r>
              <a:rPr lang="en-US">
                <a:cs typeface="Calibri Light"/>
              </a:rPr>
              <a:t>Training/test split</a:t>
            </a:r>
            <a:endParaRPr lang="en-US"/>
          </a:p>
        </p:txBody>
      </p:sp>
      <p:sp>
        <p:nvSpPr>
          <p:cNvPr id="3" name="Content Placeholder 2">
            <a:extLst>
              <a:ext uri="{FF2B5EF4-FFF2-40B4-BE49-F238E27FC236}">
                <a16:creationId xmlns:a16="http://schemas.microsoft.com/office/drawing/2014/main" id="{D3D5E222-DD6C-4473-B49B-6EA551579F57}"/>
              </a:ext>
            </a:extLst>
          </p:cNvPr>
          <p:cNvSpPr>
            <a:spLocks noGrp="1"/>
          </p:cNvSpPr>
          <p:nvPr>
            <p:ph idx="1"/>
          </p:nvPr>
        </p:nvSpPr>
        <p:spPr/>
        <p:txBody>
          <a:bodyPr vert="horz" lIns="91440" tIns="45720" rIns="91440" bIns="45720" rtlCol="0" anchor="t">
            <a:normAutofit/>
          </a:bodyPr>
          <a:lstStyle/>
          <a:p>
            <a:r>
              <a:rPr lang="en-US">
                <a:cs typeface="Calibri"/>
              </a:rPr>
              <a:t>A 80/20 split for the training and test set was then employed</a:t>
            </a:r>
          </a:p>
          <a:p>
            <a:pPr lvl="1"/>
            <a:r>
              <a:rPr lang="en-US">
                <a:cs typeface="Calibri"/>
              </a:rPr>
              <a:t>Training: n = 859572, p = 9</a:t>
            </a:r>
          </a:p>
          <a:p>
            <a:pPr lvl="1"/>
            <a:r>
              <a:rPr lang="en-US">
                <a:cs typeface="Calibri"/>
              </a:rPr>
              <a:t>Test: n = 214893, p = 9</a:t>
            </a:r>
          </a:p>
          <a:p>
            <a:r>
              <a:rPr lang="en-US">
                <a:cs typeface="Calibri"/>
              </a:rPr>
              <a:t>Utilized for the subsequent methods</a:t>
            </a:r>
          </a:p>
        </p:txBody>
      </p:sp>
    </p:spTree>
    <p:extLst>
      <p:ext uri="{BB962C8B-B14F-4D97-AF65-F5344CB8AC3E}">
        <p14:creationId xmlns:p14="http://schemas.microsoft.com/office/powerpoint/2010/main" val="4138206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2D21-C54D-4023-A3EA-CB6C1D3C599A}"/>
              </a:ext>
            </a:extLst>
          </p:cNvPr>
          <p:cNvSpPr>
            <a:spLocks noGrp="1"/>
          </p:cNvSpPr>
          <p:nvPr>
            <p:ph type="title"/>
          </p:nvPr>
        </p:nvSpPr>
        <p:spPr/>
        <p:txBody>
          <a:bodyPr/>
          <a:lstStyle/>
          <a:p>
            <a:r>
              <a:rPr lang="en-US">
                <a:cs typeface="Calibri Light"/>
              </a:rPr>
              <a:t>Methods used</a:t>
            </a:r>
            <a:endParaRPr lang="en-US"/>
          </a:p>
        </p:txBody>
      </p:sp>
      <p:sp>
        <p:nvSpPr>
          <p:cNvPr id="3" name="Content Placeholder 2">
            <a:extLst>
              <a:ext uri="{FF2B5EF4-FFF2-40B4-BE49-F238E27FC236}">
                <a16:creationId xmlns:a16="http://schemas.microsoft.com/office/drawing/2014/main" id="{0F4403D0-ADA3-4A45-8887-986BE7FFD16A}"/>
              </a:ext>
            </a:extLst>
          </p:cNvPr>
          <p:cNvSpPr>
            <a:spLocks noGrp="1"/>
          </p:cNvSpPr>
          <p:nvPr>
            <p:ph idx="1"/>
          </p:nvPr>
        </p:nvSpPr>
        <p:spPr/>
        <p:txBody>
          <a:bodyPr vert="horz" lIns="91440" tIns="45720" rIns="91440" bIns="45720" rtlCol="0" anchor="t">
            <a:normAutofit/>
          </a:bodyPr>
          <a:lstStyle/>
          <a:p>
            <a:pPr marL="457200" indent="-457200"/>
            <a:r>
              <a:rPr lang="en-US">
                <a:cs typeface="Calibri"/>
              </a:rPr>
              <a:t>Logistic Regression</a:t>
            </a:r>
          </a:p>
          <a:p>
            <a:pPr marL="457200" indent="-457200"/>
            <a:r>
              <a:rPr lang="en-US">
                <a:cs typeface="Calibri"/>
              </a:rPr>
              <a:t>K-Nearest </a:t>
            </a:r>
            <a:r>
              <a:rPr lang="en-GB">
                <a:cs typeface="Calibri"/>
              </a:rPr>
              <a:t>Neighbours</a:t>
            </a:r>
          </a:p>
          <a:p>
            <a:pPr marL="457200" indent="-457200"/>
            <a:r>
              <a:rPr lang="en-US">
                <a:ea typeface="+mn-lt"/>
                <a:cs typeface="+mn-lt"/>
              </a:rPr>
              <a:t>Decision Trees</a:t>
            </a:r>
          </a:p>
        </p:txBody>
      </p:sp>
    </p:spTree>
    <p:extLst>
      <p:ext uri="{BB962C8B-B14F-4D97-AF65-F5344CB8AC3E}">
        <p14:creationId xmlns:p14="http://schemas.microsoft.com/office/powerpoint/2010/main" val="11175572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DSA4211 Presentation</vt:lpstr>
      <vt:lpstr>Introduction</vt:lpstr>
      <vt:lpstr>The dataset</vt:lpstr>
      <vt:lpstr>The dataset</vt:lpstr>
      <vt:lpstr>The dataset</vt:lpstr>
      <vt:lpstr>Problem statement</vt:lpstr>
      <vt:lpstr>Sure Independence Screening</vt:lpstr>
      <vt:lpstr>Training/test split</vt:lpstr>
      <vt:lpstr>Methods used</vt:lpstr>
      <vt:lpstr>Logistic Model</vt:lpstr>
      <vt:lpstr>Logistic Regression</vt:lpstr>
      <vt:lpstr>Logistic Regression</vt:lpstr>
      <vt:lpstr>Logistic Regression</vt:lpstr>
      <vt:lpstr>Logistic Regression</vt:lpstr>
      <vt:lpstr>K-Nearest Neighbours </vt:lpstr>
      <vt:lpstr>K-Nearest Neighbours</vt:lpstr>
      <vt:lpstr>Decision Trees</vt:lpstr>
      <vt:lpstr>Decision Trees</vt:lpstr>
      <vt:lpstr>Decision Trees</vt:lpstr>
      <vt:lpstr>Decision Trees</vt:lpstr>
      <vt:lpstr>Decision Trees</vt:lpstr>
      <vt:lpstr>Decision Trees</vt:lpstr>
      <vt:lpstr>Summaries of results - Accuracies</vt:lpstr>
      <vt:lpstr>Comparison of results – Runtime</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2020-10-31T12:06:55Z</dcterms:created>
  <dcterms:modified xsi:type="dcterms:W3CDTF">2020-11-09T05:45:53Z</dcterms:modified>
</cp:coreProperties>
</file>