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3"/>
    <p:sldId id="268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5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9" userDrawn="1">
          <p15:clr>
            <a:srgbClr val="A4A3A4"/>
          </p15:clr>
        </p15:guide>
        <p15:guide id="2" pos="38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9"/>
        <p:guide pos="380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" Target="slide15.xml"/><Relationship Id="rId8" Type="http://schemas.openxmlformats.org/officeDocument/2006/relationships/slide" Target="slide14.xml"/><Relationship Id="rId7" Type="http://schemas.openxmlformats.org/officeDocument/2006/relationships/slide" Target="slide13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4" Type="http://schemas.openxmlformats.org/officeDocument/2006/relationships/slide" Target="slide9.xml"/><Relationship Id="rId3" Type="http://schemas.openxmlformats.org/officeDocument/2006/relationships/slide" Target="slide8.xml"/><Relationship Id="rId2" Type="http://schemas.openxmlformats.org/officeDocument/2006/relationships/slide" Target="slide5.xml"/><Relationship Id="rId13" Type="http://schemas.openxmlformats.org/officeDocument/2006/relationships/slideLayout" Target="../slideLayouts/slideLayout2.xml"/><Relationship Id="rId12" Type="http://schemas.openxmlformats.org/officeDocument/2006/relationships/slide" Target="slide18.xml"/><Relationship Id="rId11" Type="http://schemas.openxmlformats.org/officeDocument/2006/relationships/slide" Target="slide17.xml"/><Relationship Id="rId10" Type="http://schemas.openxmlformats.org/officeDocument/2006/relationships/slide" Target="slide16.xml"/><Relationship Id="rId1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</a:rPr>
              <a:t>Развитие новых способностей у домашних котов</a:t>
            </a:r>
            <a:endParaRPr lang="en-US" sz="480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5821680"/>
            <a:ext cx="9144000" cy="935355"/>
          </a:xfrm>
        </p:spPr>
        <p:txBody>
          <a:bodyPr>
            <a:normAutofit lnSpcReduction="20000"/>
          </a:bodyPr>
          <a:lstStyle/>
          <a:p>
            <a:r>
              <a:rPr lang="ru-RU" altLang="en-US">
                <a:solidFill>
                  <a:schemeClr val="bg1"/>
                </a:solidFill>
              </a:rPr>
              <a:t>ККОТИП 2024</a:t>
            </a:r>
            <a:endParaRPr lang="ru-RU" altLang="en-US">
              <a:solidFill>
                <a:schemeClr val="bg1"/>
              </a:solidFill>
            </a:endParaRPr>
          </a:p>
          <a:p>
            <a:r>
              <a:rPr lang="ru-RU" altLang="en-US">
                <a:solidFill>
                  <a:schemeClr val="bg1"/>
                </a:solidFill>
              </a:rPr>
              <a:t>Факеев Семён ИСиП 22-01</a:t>
            </a:r>
            <a:endParaRPr lang="ru-RU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425575"/>
          </a:xfrm>
        </p:spPr>
        <p:txBody>
          <a:bodyPr>
            <a:normAutofit/>
          </a:bodyPr>
          <a:p>
            <a:r>
              <a:rPr lang="ru-RU" altLang="en-US">
                <a:solidFill>
                  <a:schemeClr val="bg1"/>
                </a:solidFill>
              </a:rPr>
              <a:t>Правильная реакция на «плохое поведение» (2/2)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3851910"/>
          </a:xfrm>
        </p:spPr>
        <p:txBody>
          <a:bodyPr>
            <a:normAutofit lnSpcReduction="10000"/>
          </a:bodyPr>
          <a:p>
            <a:pPr algn="just">
              <a:buFont typeface="Arial" panose="020B0604020202020204" pitchFamily="34" charset="0"/>
            </a:pPr>
            <a:r>
              <a:rPr lang="ru-RU" altLang="en-US">
                <a:solidFill>
                  <a:schemeClr val="bg1"/>
                </a:solidFill>
              </a:rPr>
              <a:t>Однако необходимо объяснить ей, что такое плохое поведение. Одним из способов сделать это является установление связи между нежелательными формами поведения и чем-то неприятным для кошки. Например, кошкам не нравятся определенные запахи, в том числе запах туалетной воды и цитрусов. Разложите ватные диски, пропитанные такими запахами, в тех местах, куда вы не хотите, чтобы она ходила. Не забывайте хвалить кошку за хорошее поведение. Давайте ей угощение за каждое хорошо выполненное задание, — и она научится ассоциировать такие действия с поощрением.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6" name="Управляющая кнопка: домашняя 5">
            <a:hlinkClick r:id="rId1" action="ppaction://hlinksldjump"/>
          </p:cNvPr>
          <p:cNvSpPr/>
          <p:nvPr/>
        </p:nvSpPr>
        <p:spPr>
          <a:xfrm>
            <a:off x="5472430" y="5847715"/>
            <a:ext cx="1119505" cy="739775"/>
          </a:xfrm>
          <a:prstGeom prst="actionButtonHom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425575"/>
          </a:xfrm>
        </p:spPr>
        <p:txBody>
          <a:bodyPr>
            <a:normAutofit/>
          </a:bodyPr>
          <a:p>
            <a:r>
              <a:rPr lang="ru-RU" altLang="en-US">
                <a:solidFill>
                  <a:schemeClr val="bg1"/>
                </a:solidFill>
              </a:rPr>
              <a:t>«Сидеть»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3853815"/>
          </a:xfrm>
        </p:spPr>
        <p:txBody>
          <a:bodyPr>
            <a:noAutofit/>
          </a:bodyPr>
          <a:p>
            <a:pPr algn="just">
              <a:buFont typeface="Arial" panose="020B0604020202020204" pitchFamily="34" charset="0"/>
            </a:pPr>
            <a:r>
              <a:rPr lang="ru-RU" altLang="en-US" sz="2400">
                <a:solidFill>
                  <a:schemeClr val="bg1"/>
                </a:solidFill>
              </a:rPr>
              <a:t>Самая простая и понятная команда для кошки. Команда «сидеть» – фундамент для других навыков, которым вы можете обучить питомца.</a:t>
            </a:r>
            <a:endParaRPr lang="ru-RU" altLang="en-US" sz="2400">
              <a:solidFill>
                <a:schemeClr val="bg1"/>
              </a:solidFill>
            </a:endParaRPr>
          </a:p>
          <a:p>
            <a:pPr algn="just">
              <a:buFont typeface="Arial" panose="020B0604020202020204" pitchFamily="34" charset="0"/>
            </a:pPr>
            <a:r>
              <a:rPr lang="ru-RU" altLang="en-US" sz="2400">
                <a:solidFill>
                  <a:schemeClr val="bg1"/>
                </a:solidFill>
              </a:rPr>
              <a:t>Чтобы научить кошку любой команде, необходимо привлечь и удерживать ее внимание. Делается это с помощью любимого кошачьего лакомства.</a:t>
            </a:r>
            <a:endParaRPr lang="ru-RU" altLang="en-US" sz="2400">
              <a:solidFill>
                <a:schemeClr val="bg1"/>
              </a:solidFill>
            </a:endParaRPr>
          </a:p>
          <a:p>
            <a:pPr algn="just">
              <a:buFont typeface="Arial" panose="020B0604020202020204" pitchFamily="34" charset="0"/>
            </a:pPr>
            <a:r>
              <a:rPr lang="ru-RU" altLang="en-US" sz="2400">
                <a:solidFill>
                  <a:schemeClr val="bg1"/>
                </a:solidFill>
              </a:rPr>
              <a:t>Поднимите еду над головой питомца. Эксперты советуют удерживать кусочек лакомства на несколько сантиметров выше ушей или держать угощение над головой и медленно перемещать его в сторону хвоста – так у кошки не будет другого выбора, кроме как сесть. Сразу же наградите животное за старания, чтобы оно понимало, чего от него хотят.</a:t>
            </a:r>
            <a:endParaRPr lang="ru-RU" altLang="en-US" sz="2400">
              <a:solidFill>
                <a:schemeClr val="bg1"/>
              </a:solidFill>
            </a:endParaRPr>
          </a:p>
        </p:txBody>
      </p:sp>
      <p:sp>
        <p:nvSpPr>
          <p:cNvPr id="6" name="Управляющая кнопка: домашняя 5">
            <a:hlinkClick r:id="rId1" action="ppaction://hlinksldjump"/>
          </p:cNvPr>
          <p:cNvSpPr/>
          <p:nvPr/>
        </p:nvSpPr>
        <p:spPr>
          <a:xfrm>
            <a:off x="5472430" y="5847715"/>
            <a:ext cx="1119505" cy="739775"/>
          </a:xfrm>
          <a:prstGeom prst="actionButtonHom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425575"/>
          </a:xfrm>
        </p:spPr>
        <p:txBody>
          <a:bodyPr>
            <a:normAutofit/>
          </a:bodyPr>
          <a:p>
            <a:r>
              <a:rPr lang="ru-RU" altLang="en-US">
                <a:solidFill>
                  <a:schemeClr val="bg1"/>
                </a:solidFill>
              </a:rPr>
              <a:t>«Дай лапу»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3853815"/>
          </a:xfrm>
        </p:spPr>
        <p:txBody>
          <a:bodyPr>
            <a:noAutofit/>
          </a:bodyPr>
          <a:p>
            <a:pPr algn="just">
              <a:buFont typeface="Arial" panose="020B0604020202020204" pitchFamily="34" charset="0"/>
            </a:pPr>
            <a:r>
              <a:rPr lang="ru-RU" altLang="en-US">
                <a:solidFill>
                  <a:schemeClr val="bg1"/>
                </a:solidFill>
              </a:rPr>
              <a:t>Научить кошку давать лапу – аналогично обучению команде «сидеть»: необходимо поднести лакомство к морде и поднять его достаточно высоко, чтобы она потянулась за ним. Сопровождайте действия командой, а затем возьмите ее лапу в руку и дайте награду за старания.</a:t>
            </a:r>
            <a:endParaRPr lang="ru-RU" altLang="en-US">
              <a:solidFill>
                <a:schemeClr val="bg1"/>
              </a:solidFill>
            </a:endParaRPr>
          </a:p>
          <a:p>
            <a:pPr algn="just">
              <a:buFont typeface="Arial" panose="020B0604020202020204" pitchFamily="34" charset="0"/>
            </a:pPr>
            <a:r>
              <a:rPr lang="ru-RU" altLang="en-US">
                <a:solidFill>
                  <a:schemeClr val="bg1"/>
                </a:solidFill>
              </a:rPr>
              <a:t>После того, как кошка научится давать лапу, можно перестроить этот трюк в «дай пять!» или в жест прощания/приветствия.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6" name="Управляющая кнопка: домашняя 5">
            <a:hlinkClick r:id="rId1" action="ppaction://hlinksldjump"/>
          </p:cNvPr>
          <p:cNvSpPr/>
          <p:nvPr/>
        </p:nvSpPr>
        <p:spPr>
          <a:xfrm>
            <a:off x="5472430" y="5847715"/>
            <a:ext cx="1119505" cy="739775"/>
          </a:xfrm>
          <a:prstGeom prst="actionButtonHom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425575"/>
          </a:xfrm>
        </p:spPr>
        <p:txBody>
          <a:bodyPr>
            <a:normAutofit/>
          </a:bodyPr>
          <a:p>
            <a:r>
              <a:rPr lang="ru-RU" altLang="en-US">
                <a:solidFill>
                  <a:schemeClr val="bg1"/>
                </a:solidFill>
              </a:rPr>
              <a:t>«Апорт!»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3853815"/>
          </a:xfrm>
        </p:spPr>
        <p:txBody>
          <a:bodyPr>
            <a:noAutofit/>
          </a:bodyPr>
          <a:p>
            <a:pPr algn="just">
              <a:buFont typeface="Arial" panose="020B0604020202020204" pitchFamily="34" charset="0"/>
            </a:pPr>
            <a:r>
              <a:rPr lang="ru-RU" altLang="en-US" sz="2400">
                <a:solidFill>
                  <a:schemeClr val="bg1"/>
                </a:solidFill>
              </a:rPr>
              <a:t>Команда «Апорт» – собачья команда, но ее может освоить и домашняя кошка при должном старании хозяина.</a:t>
            </a:r>
            <a:endParaRPr lang="ru-RU" altLang="en-US" sz="2400">
              <a:solidFill>
                <a:schemeClr val="bg1"/>
              </a:solidFill>
            </a:endParaRPr>
          </a:p>
          <a:p>
            <a:pPr algn="just">
              <a:buFont typeface="Arial" panose="020B0604020202020204" pitchFamily="34" charset="0"/>
            </a:pPr>
            <a:r>
              <a:rPr lang="ru-RU" altLang="en-US" sz="2400">
                <a:solidFill>
                  <a:schemeClr val="bg1"/>
                </a:solidFill>
              </a:rPr>
              <a:t>При обучении нужно использовать любимую игрушку питомца, так как она с большей вероятностью пойдет за ней, если вы ее бросите. Эксперты также советуют натереть игрушку водой из банки с тунцом (если только это не испортит ее).</a:t>
            </a:r>
            <a:endParaRPr lang="ru-RU" altLang="en-US" sz="2400">
              <a:solidFill>
                <a:schemeClr val="bg1"/>
              </a:solidFill>
            </a:endParaRPr>
          </a:p>
          <a:p>
            <a:pPr algn="just">
              <a:buFont typeface="Arial" panose="020B0604020202020204" pitchFamily="34" charset="0"/>
            </a:pPr>
            <a:r>
              <a:rPr lang="ru-RU" altLang="en-US" sz="2400">
                <a:solidFill>
                  <a:schemeClr val="bg1"/>
                </a:solidFill>
              </a:rPr>
              <a:t>Каждый раз, когда кошка подходит к предмету и берет его в зубы, давайте ей угощение. После – отходите на расстояние, озвучивайте команду и «подманивайте» животное лакомством. Кошка должна ассоциировать получение награды с брошенной вами игрушкой.</a:t>
            </a:r>
            <a:endParaRPr lang="ru-RU" altLang="en-US" sz="2400">
              <a:solidFill>
                <a:schemeClr val="bg1"/>
              </a:solidFill>
            </a:endParaRPr>
          </a:p>
        </p:txBody>
      </p:sp>
      <p:sp>
        <p:nvSpPr>
          <p:cNvPr id="6" name="Управляющая кнопка: домашняя 5">
            <a:hlinkClick r:id="rId1" action="ppaction://hlinksldjump"/>
          </p:cNvPr>
          <p:cNvSpPr/>
          <p:nvPr/>
        </p:nvSpPr>
        <p:spPr>
          <a:xfrm>
            <a:off x="5472430" y="5847715"/>
            <a:ext cx="1119505" cy="739775"/>
          </a:xfrm>
          <a:prstGeom prst="actionButtonHom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425575"/>
          </a:xfrm>
        </p:spPr>
        <p:txBody>
          <a:bodyPr>
            <a:normAutofit/>
          </a:bodyPr>
          <a:p>
            <a:r>
              <a:rPr lang="ru-RU" altLang="en-US">
                <a:solidFill>
                  <a:schemeClr val="bg1"/>
                </a:solidFill>
              </a:rPr>
              <a:t>Прыжки через обруч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3853815"/>
          </a:xfrm>
        </p:spPr>
        <p:txBody>
          <a:bodyPr>
            <a:noAutofit/>
          </a:bodyPr>
          <a:p>
            <a:pPr algn="just">
              <a:buFont typeface="Arial" panose="020B0604020202020204" pitchFamily="34" charset="0"/>
            </a:pPr>
            <a:r>
              <a:rPr lang="ru-RU" altLang="en-US" sz="2400">
                <a:solidFill>
                  <a:schemeClr val="bg1"/>
                </a:solidFill>
              </a:rPr>
              <a:t>Самый тяжелый трюк из нашего списка.</a:t>
            </a:r>
            <a:endParaRPr lang="ru-RU" altLang="en-US" sz="2400">
              <a:solidFill>
                <a:schemeClr val="bg1"/>
              </a:solidFill>
            </a:endParaRPr>
          </a:p>
          <a:p>
            <a:pPr algn="just">
              <a:buFont typeface="Arial" panose="020B0604020202020204" pitchFamily="34" charset="0"/>
            </a:pPr>
            <a:r>
              <a:rPr lang="ru-RU" altLang="en-US" sz="2400">
                <a:solidFill>
                  <a:schemeClr val="bg1"/>
                </a:solidFill>
              </a:rPr>
              <a:t>Эксперты рекомендуют использовать обруч маленького размера без каких-либо источников света или звуков. Дайте кошке обнюхать предмет и привыкнуть к обручу, прежде чем попытаться научить ее прыгать сквозь него.</a:t>
            </a:r>
            <a:endParaRPr lang="ru-RU" altLang="en-US" sz="2400">
              <a:solidFill>
                <a:schemeClr val="bg1"/>
              </a:solidFill>
            </a:endParaRPr>
          </a:p>
          <a:p>
            <a:pPr algn="just">
              <a:buFont typeface="Arial" panose="020B0604020202020204" pitchFamily="34" charset="0"/>
            </a:pPr>
            <a:r>
              <a:rPr lang="ru-RU" altLang="en-US" sz="2400">
                <a:solidFill>
                  <a:schemeClr val="bg1"/>
                </a:solidFill>
              </a:rPr>
              <a:t>Самый простой способ заставить питомца выполнить этот трюк – приманка. Приманкой может стать любимая игрушка или лакомство. Она должна находиться на расстоянии от питомца, чтобы животное следовало за ним. Проводите кошку через обруч с помощью приманки. Кошки достаточно умны, чтобы понять, что вы от нее хотите – нужно только давать ей лакомство после каждого успешного преодоления препятствия. Вскоре приманка вам не понадобится.</a:t>
            </a:r>
            <a:endParaRPr lang="ru-RU" altLang="en-US" sz="2400">
              <a:solidFill>
                <a:schemeClr val="bg1"/>
              </a:solidFill>
            </a:endParaRPr>
          </a:p>
          <a:p>
            <a:pPr algn="just">
              <a:buFont typeface="Arial" panose="020B0604020202020204" pitchFamily="34" charset="0"/>
            </a:pPr>
            <a:endParaRPr lang="ru-RU" altLang="en-US" sz="2400">
              <a:solidFill>
                <a:schemeClr val="bg1"/>
              </a:solidFill>
            </a:endParaRPr>
          </a:p>
        </p:txBody>
      </p:sp>
      <p:sp>
        <p:nvSpPr>
          <p:cNvPr id="6" name="Управляющая кнопка: домашняя 5">
            <a:hlinkClick r:id="rId1" action="ppaction://hlinksldjump"/>
          </p:cNvPr>
          <p:cNvSpPr/>
          <p:nvPr/>
        </p:nvSpPr>
        <p:spPr>
          <a:xfrm>
            <a:off x="5472430" y="5847715"/>
            <a:ext cx="1119505" cy="739775"/>
          </a:xfrm>
          <a:prstGeom prst="actionButtonHom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425575"/>
          </a:xfrm>
        </p:spPr>
        <p:txBody>
          <a:bodyPr>
            <a:normAutofit/>
          </a:bodyPr>
          <a:p>
            <a:r>
              <a:rPr lang="ru-RU" altLang="en-US">
                <a:solidFill>
                  <a:schemeClr val="bg1"/>
                </a:solidFill>
              </a:rPr>
              <a:t>Прогулки на поводке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3853815"/>
          </a:xfrm>
        </p:spPr>
        <p:txBody>
          <a:bodyPr>
            <a:noAutofit/>
          </a:bodyPr>
          <a:p>
            <a:pPr algn="just">
              <a:buFont typeface="Arial" panose="020B0604020202020204" pitchFamily="34" charset="0"/>
            </a:pPr>
            <a:r>
              <a:rPr lang="ru-RU" altLang="en-US" sz="2400">
                <a:solidFill>
                  <a:schemeClr val="bg1"/>
                </a:solidFill>
              </a:rPr>
              <a:t>Ошейники и поводки, предназначенные для собак, не подойдут для выгула кошки - они могут повредить трахею животного. Лучший способ выгуливать кошку – это использовать шлейку.</a:t>
            </a:r>
            <a:endParaRPr lang="ru-RU" altLang="en-US" sz="2400">
              <a:solidFill>
                <a:schemeClr val="bg1"/>
              </a:solidFill>
            </a:endParaRPr>
          </a:p>
          <a:p>
            <a:pPr algn="just">
              <a:buFont typeface="Arial" panose="020B0604020202020204" pitchFamily="34" charset="0"/>
            </a:pPr>
            <a:r>
              <a:rPr lang="ru-RU" altLang="en-US" sz="2400">
                <a:solidFill>
                  <a:schemeClr val="bg1"/>
                </a:solidFill>
              </a:rPr>
              <a:t>Основное правило подгонки: если вы можете просунуть два пальца между ремешком и спиной кошки, то посадка будет хорошей. Прежде чем выпускать кошку на улицу, дайте ей привыкнуть к шлейке. Положите ее рядом с любимыми игрушками, дайте обнюхать и осмотреть ее. Наденьте шлейку на кошку и позвольте ей прогуляться по квартире. Награждайте ее за каждый шаг.</a:t>
            </a:r>
            <a:endParaRPr lang="ru-RU" altLang="en-US" sz="2400">
              <a:solidFill>
                <a:schemeClr val="bg1"/>
              </a:solidFill>
            </a:endParaRPr>
          </a:p>
          <a:p>
            <a:pPr algn="just">
              <a:buFont typeface="Arial" panose="020B0604020202020204" pitchFamily="34" charset="0"/>
            </a:pPr>
            <a:r>
              <a:rPr lang="ru-RU" altLang="en-US" sz="2400">
                <a:solidFill>
                  <a:schemeClr val="bg1"/>
                </a:solidFill>
              </a:rPr>
              <a:t>Не все кошки любят гулять на улице. Для некоторых это большой стресс. Первые прогулки должны происходить в тихом и безопасном месте.</a:t>
            </a:r>
            <a:endParaRPr lang="ru-RU" altLang="en-US" sz="2400">
              <a:solidFill>
                <a:schemeClr val="bg1"/>
              </a:solidFill>
            </a:endParaRPr>
          </a:p>
        </p:txBody>
      </p:sp>
      <p:sp>
        <p:nvSpPr>
          <p:cNvPr id="6" name="Управляющая кнопка: домашняя 5">
            <a:hlinkClick r:id="rId1" action="ppaction://hlinksldjump"/>
          </p:cNvPr>
          <p:cNvSpPr/>
          <p:nvPr/>
        </p:nvSpPr>
        <p:spPr>
          <a:xfrm>
            <a:off x="5472430" y="5847715"/>
            <a:ext cx="1119505" cy="739775"/>
          </a:xfrm>
          <a:prstGeom prst="actionButtonHom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425575"/>
          </a:xfrm>
        </p:spPr>
        <p:txBody>
          <a:bodyPr>
            <a:normAutofit/>
          </a:bodyPr>
          <a:p>
            <a:r>
              <a:rPr lang="ru-RU" altLang="en-US">
                <a:solidFill>
                  <a:schemeClr val="bg1"/>
                </a:solidFill>
              </a:rPr>
              <a:t>«Кружись»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3853815"/>
          </a:xfrm>
        </p:spPr>
        <p:txBody>
          <a:bodyPr>
            <a:noAutofit/>
          </a:bodyPr>
          <a:p>
            <a:pPr algn="just">
              <a:buFont typeface="Arial" panose="020B0604020202020204" pitchFamily="34" charset="0"/>
            </a:pPr>
            <a:r>
              <a:rPr lang="ru-RU" altLang="en-US">
                <a:solidFill>
                  <a:schemeClr val="bg1"/>
                </a:solidFill>
              </a:rPr>
              <a:t>В момент, когда питомец будет стоять перед вами, подразните кошку лакомым кусочком и поведите ее вслед за ним по кругу. Не водите рукой от головы к хвосту, правильно будет – медленно «нарисовать» в воздухе четкий круг. В начале поощряйте питомца чаще, постепенно приходя к тому, что награду кошка будет получать только после того, как сделает оборот вокруг себя.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6" name="Управляющая кнопка: домашняя 5">
            <a:hlinkClick r:id="rId1" action="ppaction://hlinksldjump"/>
          </p:cNvPr>
          <p:cNvSpPr/>
          <p:nvPr/>
        </p:nvSpPr>
        <p:spPr>
          <a:xfrm>
            <a:off x="5472430" y="5847715"/>
            <a:ext cx="1119505" cy="739775"/>
          </a:xfrm>
          <a:prstGeom prst="actionButtonHom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425575"/>
          </a:xfrm>
        </p:spPr>
        <p:txBody>
          <a:bodyPr>
            <a:normAutofit/>
          </a:bodyPr>
          <a:p>
            <a:r>
              <a:rPr lang="ru-RU" altLang="en-US">
                <a:solidFill>
                  <a:schemeClr val="bg1"/>
                </a:solidFill>
              </a:rPr>
              <a:t>«Голос»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3853815"/>
          </a:xfrm>
        </p:spPr>
        <p:txBody>
          <a:bodyPr>
            <a:noAutofit/>
          </a:bodyPr>
          <a:p>
            <a:pPr algn="just">
              <a:buFont typeface="Arial" panose="020B0604020202020204" pitchFamily="34" charset="0"/>
            </a:pPr>
            <a:r>
              <a:rPr lang="ru-RU" altLang="en-US">
                <a:solidFill>
                  <a:schemeClr val="bg1"/>
                </a:solidFill>
              </a:rPr>
              <a:t>Чтобы научить питомца говорить «мяу» по вашему желанию, его снова придется подразнить. Покажите котику вкусняшку, но не отдавайте, пока он не подаст голос. В следующие разы сопровождайте тренировки фразой «Голос».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6" name="Управляющая кнопка: домашняя 5">
            <a:hlinkClick r:id="rId1" action="ppaction://hlinksldjump"/>
          </p:cNvPr>
          <p:cNvSpPr/>
          <p:nvPr/>
        </p:nvSpPr>
        <p:spPr>
          <a:xfrm>
            <a:off x="5472430" y="5847715"/>
            <a:ext cx="1119505" cy="739775"/>
          </a:xfrm>
          <a:prstGeom prst="actionButtonHom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425575"/>
          </a:xfrm>
        </p:spPr>
        <p:txBody>
          <a:bodyPr>
            <a:normAutofit/>
          </a:bodyPr>
          <a:p>
            <a:r>
              <a:rPr lang="ru-RU" altLang="en-US">
                <a:solidFill>
                  <a:schemeClr val="bg1"/>
                </a:solidFill>
              </a:rPr>
              <a:t>«Лежать»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3853815"/>
          </a:xfrm>
        </p:spPr>
        <p:txBody>
          <a:bodyPr>
            <a:noAutofit/>
          </a:bodyPr>
          <a:p>
            <a:pPr algn="just">
              <a:buFont typeface="Arial" panose="020B0604020202020204" pitchFamily="34" charset="0"/>
            </a:pPr>
            <a:r>
              <a:rPr lang="ru-RU" altLang="en-US">
                <a:solidFill>
                  <a:schemeClr val="bg1"/>
                </a:solidFill>
              </a:rPr>
              <a:t>Эта команда может очень пригодиться вам, когда вы окажетесь вместе с питомцем в общественном месте, например, на приеме у ветеринара. Чтобы научить кошку лежать, несильно надавите животному в районе крупа и медленно опускайте вкусняшку от носа кошки до пола. Важно держать приманку на небольшом расстоянии, чтобы кошка не съела ее раньше времени. Когда кошка окажется в лежачем положении, закрепите упражнение голосовой командой «Лежать» и вознаградите питомца.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6" name="Управляющая кнопка: домашняя 5">
            <a:hlinkClick r:id="rId1" action="ppaction://hlinksldjump"/>
          </p:cNvPr>
          <p:cNvSpPr/>
          <p:nvPr/>
        </p:nvSpPr>
        <p:spPr>
          <a:xfrm>
            <a:off x="5472430" y="5847715"/>
            <a:ext cx="1119505" cy="739775"/>
          </a:xfrm>
          <a:prstGeom prst="actionButtonHom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olidFill>
                  <a:schemeClr val="bg1"/>
                </a:solidFill>
              </a:rPr>
              <a:t>Использованные источники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>
                <a:solidFill>
                  <a:schemeClr val="bg1"/>
                </a:solidFill>
              </a:rPr>
              <a:t>https://www.hillspet.ru/cat-care/training/kitten-obedience-training</a:t>
            </a:r>
            <a:endParaRPr lang="ru-RU" altLang="en-US">
              <a:solidFill>
                <a:schemeClr val="bg1"/>
              </a:solidFill>
            </a:endParaRPr>
          </a:p>
          <a:p>
            <a:r>
              <a:rPr lang="ru-RU" altLang="en-US">
                <a:solidFill>
                  <a:schemeClr val="bg1"/>
                </a:solidFill>
              </a:rPr>
              <a:t>https://www.hillspet.ru/cat-care/training/cat-training-the-easy-way</a:t>
            </a:r>
            <a:endParaRPr lang="ru-RU" altLang="en-US">
              <a:solidFill>
                <a:schemeClr val="bg1"/>
              </a:solidFill>
            </a:endParaRPr>
          </a:p>
          <a:p>
            <a:r>
              <a:rPr lang="ru-RU" altLang="en-US">
                <a:solidFill>
                  <a:schemeClr val="bg1"/>
                </a:solidFill>
              </a:rPr>
              <a:t>https://ru.wikipedia.org/wiki/Дрессировка_животных</a:t>
            </a:r>
            <a:endParaRPr lang="ru-RU" altLang="en-US">
              <a:solidFill>
                <a:schemeClr val="bg1"/>
              </a:solidFill>
            </a:endParaRPr>
          </a:p>
          <a:p>
            <a:r>
              <a:rPr lang="ru-RU" altLang="en-US">
                <a:solidFill>
                  <a:schemeClr val="bg1"/>
                </a:solidFill>
              </a:rPr>
              <a:t>https://www.techinsider.ru/diy/623563-pyat-tryukov-kotorym-mozhno-nauchit-koshku/</a:t>
            </a:r>
            <a:endParaRPr lang="ru-RU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Блок-схема: альтернативный процесс 3">
            <a:hlinkClick r:id="" action="ppaction://hlinkshowjump?jump=nextslide"/>
          </p:cNvPr>
          <p:cNvSpPr/>
          <p:nvPr/>
        </p:nvSpPr>
        <p:spPr>
          <a:xfrm>
            <a:off x="2656205" y="892175"/>
            <a:ext cx="3269615" cy="770255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>
                <a:solidFill>
                  <a:schemeClr val="tx1"/>
                </a:solidFill>
              </a:rPr>
              <a:t>ПРОБЛЕМА И ЦЕЛЬ ПРОЕКТА</a:t>
            </a:r>
            <a:endParaRPr lang="ru-RU" altLang="en-US">
              <a:solidFill>
                <a:schemeClr val="tx1"/>
              </a:solidFill>
            </a:endParaRPr>
          </a:p>
        </p:txBody>
      </p:sp>
      <p:sp>
        <p:nvSpPr>
          <p:cNvPr id="5" name="Блок-схема: альтернативный процесс 4">
            <a:hlinkClick r:id="rId1" action="ppaction://hlinksldjump"/>
          </p:cNvPr>
          <p:cNvSpPr/>
          <p:nvPr/>
        </p:nvSpPr>
        <p:spPr>
          <a:xfrm>
            <a:off x="6276340" y="892175"/>
            <a:ext cx="3269615" cy="770255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>
                <a:solidFill>
                  <a:schemeClr val="tx1"/>
                </a:solidFill>
              </a:rPr>
              <a:t>ОЖИДАЕМЫЕ РЕЗУЛЬТАТЫ</a:t>
            </a:r>
            <a:endParaRPr lang="ru-RU" altLang="en-US">
              <a:solidFill>
                <a:schemeClr val="tx1"/>
              </a:solidFill>
            </a:endParaRPr>
          </a:p>
        </p:txBody>
      </p:sp>
      <p:sp>
        <p:nvSpPr>
          <p:cNvPr id="6" name="Блок-схема: альтернативный процесс 5">
            <a:hlinkClick r:id="rId2" action="ppaction://hlinksldjump"/>
          </p:cNvPr>
          <p:cNvSpPr/>
          <p:nvPr/>
        </p:nvSpPr>
        <p:spPr>
          <a:xfrm>
            <a:off x="2656205" y="2473325"/>
            <a:ext cx="3269615" cy="770255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>
                <a:solidFill>
                  <a:schemeClr val="tx1"/>
                </a:solidFill>
              </a:rPr>
              <a:t>ДРЕССИРОВКА И ЕЁ ПРИНЦИПЫ</a:t>
            </a:r>
            <a:endParaRPr lang="ru-RU" altLang="en-US">
              <a:solidFill>
                <a:schemeClr val="tx1"/>
              </a:solidFill>
            </a:endParaRPr>
          </a:p>
        </p:txBody>
      </p:sp>
      <p:sp>
        <p:nvSpPr>
          <p:cNvPr id="7" name="Блок-схема: альтернативный процесс 6">
            <a:hlinkClick r:id="rId3" action="ppaction://hlinksldjump"/>
          </p:cNvPr>
          <p:cNvSpPr/>
          <p:nvPr/>
        </p:nvSpPr>
        <p:spPr>
          <a:xfrm>
            <a:off x="6276340" y="2473325"/>
            <a:ext cx="3269615" cy="770255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>
                <a:solidFill>
                  <a:schemeClr val="tx1"/>
                </a:solidFill>
              </a:rPr>
              <a:t>ПОВЕДЕНЧЕСКИЕ ПРОБЛЕМЫ</a:t>
            </a:r>
            <a:endParaRPr lang="ru-RU" altLang="en-US">
              <a:solidFill>
                <a:schemeClr val="tx1"/>
              </a:solidFill>
            </a:endParaRPr>
          </a:p>
        </p:txBody>
      </p:sp>
      <p:sp>
        <p:nvSpPr>
          <p:cNvPr id="8" name="Блок-схема: альтернативный процесс 7">
            <a:hlinkClick r:id="rId4" action="ppaction://hlinksldjump"/>
          </p:cNvPr>
          <p:cNvSpPr/>
          <p:nvPr/>
        </p:nvSpPr>
        <p:spPr>
          <a:xfrm>
            <a:off x="4461510" y="3382645"/>
            <a:ext cx="3269615" cy="770255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>
                <a:solidFill>
                  <a:schemeClr val="tx1"/>
                </a:solidFill>
              </a:rPr>
              <a:t>ПРАВИЛЬНАЯ РЕАКЦИЯ</a:t>
            </a:r>
            <a:endParaRPr lang="ru-RU" altLang="en-US">
              <a:solidFill>
                <a:schemeClr val="tx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647700" y="-151130"/>
            <a:ext cx="10515600" cy="1325563"/>
          </a:xfrm>
        </p:spPr>
        <p:txBody>
          <a:bodyPr/>
          <a:p>
            <a:pPr algn="ctr"/>
            <a:r>
              <a:rPr lang="ru-RU" altLang="en-US">
                <a:solidFill>
                  <a:schemeClr val="bg1"/>
                </a:solidFill>
              </a:rPr>
              <a:t>Введение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10" name="Заголовок 8"/>
          <p:cNvSpPr>
            <a:spLocks noGrp="1"/>
          </p:cNvSpPr>
          <p:nvPr/>
        </p:nvSpPr>
        <p:spPr>
          <a:xfrm>
            <a:off x="774700" y="1624330"/>
            <a:ext cx="10515600" cy="90106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ru-RU" altLang="en-US">
                <a:solidFill>
                  <a:schemeClr val="bg1"/>
                </a:solidFill>
              </a:rPr>
              <a:t>Теория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11" name="Заголовок 8"/>
          <p:cNvSpPr>
            <a:spLocks noGrp="1"/>
          </p:cNvSpPr>
          <p:nvPr/>
        </p:nvSpPr>
        <p:spPr>
          <a:xfrm>
            <a:off x="774700" y="4140835"/>
            <a:ext cx="10515600" cy="866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ru-RU" altLang="en-US">
                <a:solidFill>
                  <a:schemeClr val="bg1"/>
                </a:solidFill>
              </a:rPr>
              <a:t>Практика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12" name="Блок-схема: альтернативный процесс 11">
            <a:hlinkClick r:id="rId5" action="ppaction://hlinksldjump"/>
          </p:cNvPr>
          <p:cNvSpPr/>
          <p:nvPr/>
        </p:nvSpPr>
        <p:spPr>
          <a:xfrm>
            <a:off x="1096010" y="4957445"/>
            <a:ext cx="2239645" cy="70993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>
                <a:solidFill>
                  <a:schemeClr val="tx1"/>
                </a:solidFill>
              </a:rPr>
              <a:t>«Сидеть»</a:t>
            </a:r>
            <a:endParaRPr lang="ru-RU" altLang="en-US">
              <a:solidFill>
                <a:schemeClr val="tx1"/>
              </a:solidFill>
            </a:endParaRPr>
          </a:p>
        </p:txBody>
      </p:sp>
      <p:sp>
        <p:nvSpPr>
          <p:cNvPr id="13" name="Блок-схема: альтернативный процесс 12">
            <a:hlinkClick r:id="rId6" action="ppaction://hlinksldjump"/>
          </p:cNvPr>
          <p:cNvSpPr/>
          <p:nvPr/>
        </p:nvSpPr>
        <p:spPr>
          <a:xfrm>
            <a:off x="3686175" y="5873115"/>
            <a:ext cx="2239645" cy="70993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>
                <a:solidFill>
                  <a:schemeClr val="tx1"/>
                </a:solidFill>
              </a:rPr>
              <a:t>«Дай лапу»</a:t>
            </a:r>
            <a:endParaRPr lang="ru-RU" altLang="en-US">
              <a:solidFill>
                <a:schemeClr val="tx1"/>
              </a:solidFill>
            </a:endParaRPr>
          </a:p>
        </p:txBody>
      </p:sp>
      <p:sp>
        <p:nvSpPr>
          <p:cNvPr id="14" name="Блок-схема: альтернативный процесс 13">
            <a:hlinkClick r:id="rId7" action="ppaction://hlinksldjump"/>
          </p:cNvPr>
          <p:cNvSpPr/>
          <p:nvPr/>
        </p:nvSpPr>
        <p:spPr>
          <a:xfrm>
            <a:off x="8866505" y="4957445"/>
            <a:ext cx="2239645" cy="709930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>
                <a:solidFill>
                  <a:schemeClr val="tx1"/>
                </a:solidFill>
              </a:rPr>
              <a:t>«Апорт!»</a:t>
            </a:r>
            <a:endParaRPr lang="ru-RU" altLang="en-US">
              <a:solidFill>
                <a:schemeClr val="tx1"/>
              </a:solidFill>
            </a:endParaRPr>
          </a:p>
        </p:txBody>
      </p:sp>
      <p:sp>
        <p:nvSpPr>
          <p:cNvPr id="15" name="Блок-схема: альтернативный процесс 14">
            <a:hlinkClick r:id="rId8" action="ppaction://hlinksldjump"/>
          </p:cNvPr>
          <p:cNvSpPr/>
          <p:nvPr/>
        </p:nvSpPr>
        <p:spPr>
          <a:xfrm>
            <a:off x="8866505" y="5864225"/>
            <a:ext cx="2239645" cy="709930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>
                <a:solidFill>
                  <a:schemeClr val="tx1"/>
                </a:solidFill>
              </a:rPr>
              <a:t>Прыжки через обруч</a:t>
            </a:r>
            <a:endParaRPr lang="ru-RU" altLang="en-US">
              <a:solidFill>
                <a:schemeClr val="tx1"/>
              </a:solidFill>
            </a:endParaRPr>
          </a:p>
        </p:txBody>
      </p:sp>
      <p:sp>
        <p:nvSpPr>
          <p:cNvPr id="16" name="Блок-схема: альтернативный процесс 15">
            <a:hlinkClick r:id="rId9" action="ppaction://hlinksldjump"/>
          </p:cNvPr>
          <p:cNvSpPr/>
          <p:nvPr/>
        </p:nvSpPr>
        <p:spPr>
          <a:xfrm>
            <a:off x="3686175" y="4957445"/>
            <a:ext cx="2239645" cy="70993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>
                <a:solidFill>
                  <a:schemeClr val="tx1"/>
                </a:solidFill>
              </a:rPr>
              <a:t>Прогулки на поводке</a:t>
            </a:r>
            <a:endParaRPr lang="ru-RU" altLang="en-US">
              <a:solidFill>
                <a:schemeClr val="tx1"/>
              </a:solidFill>
            </a:endParaRPr>
          </a:p>
        </p:txBody>
      </p:sp>
      <p:sp>
        <p:nvSpPr>
          <p:cNvPr id="17" name="Блок-схема: альтернативный процесс 16">
            <a:hlinkClick r:id="rId10" action="ppaction://hlinksldjump"/>
          </p:cNvPr>
          <p:cNvSpPr/>
          <p:nvPr/>
        </p:nvSpPr>
        <p:spPr>
          <a:xfrm>
            <a:off x="6276340" y="5873115"/>
            <a:ext cx="2239645" cy="709930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>
                <a:solidFill>
                  <a:schemeClr val="tx1"/>
                </a:solidFill>
              </a:rPr>
              <a:t>«Кружись!»</a:t>
            </a:r>
            <a:endParaRPr lang="ru-RU" altLang="en-US">
              <a:solidFill>
                <a:schemeClr val="tx1"/>
              </a:solidFill>
            </a:endParaRPr>
          </a:p>
        </p:txBody>
      </p:sp>
      <p:sp>
        <p:nvSpPr>
          <p:cNvPr id="18" name="Блок-схема: альтернативный процесс 17">
            <a:hlinkClick r:id="rId11" action="ppaction://hlinksldjump"/>
          </p:cNvPr>
          <p:cNvSpPr/>
          <p:nvPr/>
        </p:nvSpPr>
        <p:spPr>
          <a:xfrm>
            <a:off x="1096010" y="5864225"/>
            <a:ext cx="2239645" cy="70993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>
                <a:solidFill>
                  <a:schemeClr val="tx1"/>
                </a:solidFill>
              </a:rPr>
              <a:t>Подача голоса</a:t>
            </a:r>
            <a:endParaRPr lang="ru-RU" altLang="en-US">
              <a:solidFill>
                <a:schemeClr val="tx1"/>
              </a:solidFill>
            </a:endParaRPr>
          </a:p>
        </p:txBody>
      </p:sp>
      <p:sp>
        <p:nvSpPr>
          <p:cNvPr id="19" name="Блок-схема: альтернативный процесс 18">
            <a:hlinkClick r:id="rId12" action="ppaction://hlinksldjump"/>
          </p:cNvPr>
          <p:cNvSpPr/>
          <p:nvPr/>
        </p:nvSpPr>
        <p:spPr>
          <a:xfrm>
            <a:off x="6276340" y="4973320"/>
            <a:ext cx="2239645" cy="709930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>
                <a:solidFill>
                  <a:schemeClr val="tx1"/>
                </a:solidFill>
              </a:rPr>
              <a:t>«Лежать»</a:t>
            </a:r>
            <a:endParaRPr lang="ru-RU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olidFill>
                  <a:schemeClr val="bg1"/>
                </a:solidFill>
              </a:rPr>
              <a:t>Проблема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1132840"/>
          </a:xfrm>
        </p:spPr>
        <p:txBody>
          <a:bodyPr/>
          <a:p>
            <a:pPr algn="just"/>
            <a:r>
              <a:rPr lang="ru-RU" altLang="en-US">
                <a:solidFill>
                  <a:schemeClr val="bg1"/>
                </a:solidFill>
              </a:rPr>
              <a:t>Неосведомлённость людей о способах обучения своих домашних питомцев, в частности, котов.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4" name="Заголовок 1"/>
          <p:cNvSpPr>
            <a:spLocks noGrp="1"/>
          </p:cNvSpPr>
          <p:nvPr/>
        </p:nvSpPr>
        <p:spPr>
          <a:xfrm>
            <a:off x="774700" y="28949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ru-RU" altLang="en-US">
                <a:solidFill>
                  <a:schemeClr val="bg1"/>
                </a:solidFill>
              </a:rPr>
              <a:t>Цель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5" name="Замещающее содержимое 2"/>
          <p:cNvSpPr>
            <a:spLocks noGrp="1"/>
          </p:cNvSpPr>
          <p:nvPr/>
        </p:nvSpPr>
        <p:spPr>
          <a:xfrm>
            <a:off x="774700" y="4220845"/>
            <a:ext cx="10515600" cy="1132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altLang="en-US">
                <a:solidFill>
                  <a:schemeClr val="bg1"/>
                </a:solidFill>
              </a:rPr>
              <a:t>Разработать и внедрить методику развития новых способностей у домашних котов, способствующую улучшению их жизни и благополучия.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6" name="Управляющая кнопка: домашняя 5">
            <a:hlinkClick r:id="rId1" action="ppaction://hlinksldjump"/>
          </p:cNvPr>
          <p:cNvSpPr/>
          <p:nvPr/>
        </p:nvSpPr>
        <p:spPr>
          <a:xfrm>
            <a:off x="5472430" y="5847715"/>
            <a:ext cx="1119505" cy="739775"/>
          </a:xfrm>
          <a:prstGeom prst="actionButtonHom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olidFill>
                  <a:schemeClr val="bg1"/>
                </a:solidFill>
              </a:rPr>
              <a:t>Ожидаемые результаты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825625"/>
            <a:ext cx="10885805" cy="2463165"/>
          </a:xfrm>
        </p:spPr>
        <p:txBody>
          <a:bodyPr>
            <a:normAutofit lnSpcReduction="10000"/>
          </a:bodyPr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altLang="en-US">
                <a:solidFill>
                  <a:schemeClr val="bg1"/>
                </a:solidFill>
              </a:rPr>
              <a:t>Улучшение качества жизни котов за счет развития их способностей. </a:t>
            </a:r>
            <a:endParaRPr lang="ru-RU" altLang="en-US">
              <a:solidFill>
                <a:schemeClr val="bg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altLang="en-US">
                <a:solidFill>
                  <a:schemeClr val="bg1"/>
                </a:solidFill>
              </a:rPr>
              <a:t>Расширение возможностей взаимодействия котов с окружающим миром.</a:t>
            </a:r>
            <a:endParaRPr lang="ru-RU" altLang="en-US">
              <a:solidFill>
                <a:schemeClr val="bg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altLang="en-US">
                <a:solidFill>
                  <a:schemeClr val="bg1"/>
                </a:solidFill>
              </a:rPr>
              <a:t>Укрепление связи между котами и их владельцами.</a:t>
            </a:r>
            <a:endParaRPr lang="ru-RU" altLang="en-US">
              <a:solidFill>
                <a:schemeClr val="bg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altLang="en-US">
                <a:solidFill>
                  <a:schemeClr val="bg1"/>
                </a:solidFill>
              </a:rPr>
              <a:t>Развитие новых возможностей для проведения досуга с котами.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7" name="Управляющая кнопка: домашняя 6">
            <a:hlinkClick r:id="rId1" action="ppaction://hlinksldjump"/>
          </p:cNvPr>
          <p:cNvSpPr/>
          <p:nvPr/>
        </p:nvSpPr>
        <p:spPr>
          <a:xfrm>
            <a:off x="5472430" y="5847715"/>
            <a:ext cx="1119505" cy="739775"/>
          </a:xfrm>
          <a:prstGeom prst="actionButtonHom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olidFill>
                  <a:schemeClr val="bg1"/>
                </a:solidFill>
              </a:rPr>
              <a:t>Дрессировка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1312545"/>
          </a:xfrm>
        </p:spPr>
        <p:txBody>
          <a:bodyPr/>
          <a:p>
            <a:pPr algn="just"/>
            <a:r>
              <a:rPr lang="ru-RU" altLang="en-US">
                <a:solidFill>
                  <a:schemeClr val="bg1"/>
                </a:solidFill>
              </a:rPr>
              <a:t>Дрессировка животных — комплекс обучающих действий над животными, предпринимаемых для выработки и закрепления различных условных рефлексов, умений и навыков.</a:t>
            </a:r>
            <a:endParaRPr lang="ru-RU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olidFill>
                  <a:schemeClr val="bg1"/>
                </a:solidFill>
              </a:rPr>
              <a:t>Основные принципы дрессировки (1/2)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2212975"/>
          </a:xfrm>
        </p:spPr>
        <p:txBody>
          <a:bodyPr/>
          <a:p>
            <a:pPr algn="just"/>
            <a:r>
              <a:rPr lang="ru-RU" altLang="en-US">
                <a:solidFill>
                  <a:schemeClr val="bg1"/>
                </a:solidFill>
              </a:rPr>
              <a:t>Занятия должны быть короткими. Сконцентрируйте внимание только на одной команде и переходите к следующей только после полного ее освоения кошкой. Отрабатывайте команды в разных местах по всему дому, чтобы кошка привыкала реагировать на них в самых различных ситуациях.</a:t>
            </a:r>
            <a:endParaRPr lang="ru-RU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olidFill>
                  <a:schemeClr val="bg1"/>
                </a:solidFill>
              </a:rPr>
              <a:t>Основные принципы дрессировки (2/2)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3851910"/>
          </a:xfrm>
        </p:spPr>
        <p:txBody>
          <a:bodyPr>
            <a:normAutofit/>
          </a:bodyPr>
          <a:p>
            <a:pPr algn="just"/>
            <a:r>
              <a:rPr lang="ru-RU" altLang="en-US">
                <a:solidFill>
                  <a:schemeClr val="bg1"/>
                </a:solidFill>
              </a:rPr>
              <a:t>Важно начать дрессировку котенка как можно раньше, чтобы он рос и учился соблюдать границы вашего дома.</a:t>
            </a:r>
            <a:endParaRPr lang="ru-RU" altLang="en-US">
              <a:solidFill>
                <a:schemeClr val="bg1"/>
              </a:solidFill>
            </a:endParaRPr>
          </a:p>
          <a:p>
            <a:pPr algn="just"/>
            <a:r>
              <a:rPr lang="ru-RU" altLang="en-US">
                <a:solidFill>
                  <a:schemeClr val="bg1"/>
                </a:solidFill>
              </a:rPr>
              <a:t>Дрессируя котенка, нужно иметь под рукой много разных игрушек. Если он начнет делать то, что не должен, переключите его внимание на игрушку. Давайте их ему в качестве награды за то, что он воздержался от плохого поведения. При наличии игрушек ваш котенок будет постоянно физически и умственно занят. Можно также посыпать игрушки кошачьей мятой, чтобы еще сильнее вовлечь его в игру.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6" name="Управляющая кнопка: домашняя 5">
            <a:hlinkClick r:id="rId1" action="ppaction://hlinksldjump"/>
          </p:cNvPr>
          <p:cNvSpPr/>
          <p:nvPr/>
        </p:nvSpPr>
        <p:spPr>
          <a:xfrm>
            <a:off x="5472430" y="5847715"/>
            <a:ext cx="1119505" cy="739775"/>
          </a:xfrm>
          <a:prstGeom prst="actionButtonHom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olidFill>
                  <a:schemeClr val="bg1"/>
                </a:solidFill>
              </a:rPr>
              <a:t>Основные поведенческие проблемы кошек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3851910"/>
          </a:xfrm>
        </p:spPr>
        <p:txBody>
          <a:bodyPr>
            <a:normAutofit lnSpcReduction="10000"/>
          </a:bodyPr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altLang="en-US">
                <a:solidFill>
                  <a:schemeClr val="bg1"/>
                </a:solidFill>
              </a:rPr>
              <a:t>Царапает мебель.</a:t>
            </a:r>
            <a:endParaRPr lang="ru-RU" altLang="en-US">
              <a:solidFill>
                <a:schemeClr val="bg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altLang="en-US">
                <a:solidFill>
                  <a:schemeClr val="bg1"/>
                </a:solidFill>
              </a:rPr>
              <a:t>Не использует лоток.</a:t>
            </a:r>
            <a:endParaRPr lang="ru-RU" altLang="en-US">
              <a:solidFill>
                <a:schemeClr val="bg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altLang="en-US">
                <a:solidFill>
                  <a:schemeClr val="bg1"/>
                </a:solidFill>
              </a:rPr>
              <a:t>Проявляет агрессию в отношении людей и других животных.</a:t>
            </a:r>
            <a:endParaRPr lang="ru-RU" altLang="en-US">
              <a:solidFill>
                <a:schemeClr val="bg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altLang="en-US">
                <a:solidFill>
                  <a:schemeClr val="bg1"/>
                </a:solidFill>
              </a:rPr>
              <a:t>Стресс, страх и тревога.</a:t>
            </a:r>
            <a:endParaRPr lang="ru-RU" altLang="en-US">
              <a:solidFill>
                <a:schemeClr val="bg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altLang="en-US">
                <a:solidFill>
                  <a:schemeClr val="bg1"/>
                </a:solidFill>
              </a:rPr>
              <a:t>Компульсивное поведение (кошка постоянно умывается либо много царапается/кусается)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6" name="Управляющая кнопка: домашняя 5">
            <a:hlinkClick r:id="rId1" action="ppaction://hlinksldjump"/>
          </p:cNvPr>
          <p:cNvSpPr/>
          <p:nvPr/>
        </p:nvSpPr>
        <p:spPr>
          <a:xfrm>
            <a:off x="5472430" y="5847715"/>
            <a:ext cx="1119505" cy="739775"/>
          </a:xfrm>
          <a:prstGeom prst="actionButtonHom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566545"/>
          </a:xfrm>
        </p:spPr>
        <p:txBody>
          <a:bodyPr>
            <a:normAutofit/>
          </a:bodyPr>
          <a:p>
            <a:r>
              <a:rPr lang="ru-RU" altLang="en-US">
                <a:solidFill>
                  <a:schemeClr val="bg1"/>
                </a:solidFill>
              </a:rPr>
              <a:t>Правильная реакция на «плохое поведение» (1/2)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3851910"/>
          </a:xfrm>
        </p:spPr>
        <p:txBody>
          <a:bodyPr>
            <a:normAutofit lnSpcReduction="10000"/>
          </a:bodyPr>
          <a:p>
            <a:pPr algn="just">
              <a:buFont typeface="Arial" panose="020B0604020202020204" pitchFamily="34" charset="0"/>
            </a:pPr>
            <a:r>
              <a:rPr lang="ru-RU" altLang="en-US">
                <a:solidFill>
                  <a:schemeClr val="bg1"/>
                </a:solidFill>
              </a:rPr>
              <a:t>Кошки не понимают наказаний и не реагируют на них должным образом. Если вы будете постоянно наказывать кошку, она может убежать и спрятаться, что может привести к стрессу и породить поведенческие проблемы и проблемы со здоровьем. Поощрение хорошего поведения с помощью награды в виде похвалы и/или угощения будет более эффективным. Обучение на основе поощрения научит кошку ассоциировать хорошее поведение с положительными результатами. Переключение ее внимания вместо наказания будет более действенным способом показать ей, как следует себя вести. </a:t>
            </a:r>
            <a:endParaRPr lang="ru-RU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7484</Words>
  <Application>WPS Presentation</Application>
  <PresentationFormat>宽屏</PresentationFormat>
  <Paragraphs>130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Bahnschrift SemiLight SemiConde</vt:lpstr>
      <vt:lpstr>Bahnschrift</vt:lpstr>
      <vt:lpstr>Arial Black</vt:lpstr>
      <vt:lpstr>Bahnschrift Condensed</vt:lpstr>
      <vt:lpstr>Office Theme</vt:lpstr>
      <vt:lpstr>PowerPoint 演示文稿</vt:lpstr>
      <vt:lpstr>Введение</vt:lpstr>
      <vt:lpstr>Проблема</vt:lpstr>
      <vt:lpstr>Проблема</vt:lpstr>
      <vt:lpstr>PowerPoint 演示文稿</vt:lpstr>
      <vt:lpstr>PowerPoint 演示文稿</vt:lpstr>
      <vt:lpstr>Основные принципы дрессировки</vt:lpstr>
      <vt:lpstr>Основные принципы дрессировки</vt:lpstr>
      <vt:lpstr>Основные поведенческие проблемы кошек</vt:lpstr>
      <vt:lpstr>Правильная реакция на «плохое поведение»</vt:lpstr>
      <vt:lpstr>Правильная реакция на «плохое поведение» (2/2)</vt:lpstr>
      <vt:lpstr>«Сидеть»</vt:lpstr>
      <vt:lpstr>«Дай лапу»</vt:lpstr>
      <vt:lpstr>«Апорт!»</vt:lpstr>
      <vt:lpstr>Прыжки через обруч</vt:lpstr>
      <vt:lpstr>Прогулки на поводке</vt:lpstr>
      <vt:lpstr>«Кружись»</vt:lpstr>
      <vt:lpstr>«Голос»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Flrs</cp:lastModifiedBy>
  <cp:revision>26</cp:revision>
  <dcterms:created xsi:type="dcterms:W3CDTF">2024-02-21T02:04:34Z</dcterms:created>
  <dcterms:modified xsi:type="dcterms:W3CDTF">2024-02-21T02:46:58Z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1049-12.2.0.13431</vt:lpwstr>
  </property>
  <property fmtid="{D5CDD505-2E9C-101B-9397-08002B2CF9AE}" pid="3" name="ICV">
    <vt:lpwstr>E89A1F5EF75648D6BD2D62E4CC7D8AE3_11</vt:lpwstr>
  </property>
</Properties>
</file>