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4"/>
  </p:notesMasterIdLst>
  <p:sldIdLst>
    <p:sldId id="256" r:id="rId2"/>
    <p:sldId id="258" r:id="rId3"/>
    <p:sldId id="257" r:id="rId4"/>
    <p:sldId id="262" r:id="rId5"/>
    <p:sldId id="263" r:id="rId6"/>
    <p:sldId id="267" r:id="rId7"/>
    <p:sldId id="268" r:id="rId8"/>
    <p:sldId id="271" r:id="rId9"/>
    <p:sldId id="272" r:id="rId10"/>
    <p:sldId id="274" r:id="rId11"/>
    <p:sldId id="275" r:id="rId12"/>
    <p:sldId id="27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Виктор Кирушев" initials="ВК" lastIdx="1" clrIdx="0">
    <p:extLst>
      <p:ext uri="{19B8F6BF-5375-455C-9EA6-DF929625EA0E}">
        <p15:presenceInfo xmlns:p15="http://schemas.microsoft.com/office/powerpoint/2012/main" userId="Виктор Кирушев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Средний стиль 4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66" autoAdjust="0"/>
    <p:restoredTop sz="95250" autoAdjust="0"/>
  </p:normalViewPr>
  <p:slideViewPr>
    <p:cSldViewPr snapToGrid="0">
      <p:cViewPr varScale="1">
        <p:scale>
          <a:sx n="109" d="100"/>
          <a:sy n="109" d="100"/>
        </p:scale>
        <p:origin x="672" y="102"/>
      </p:cViewPr>
      <p:guideLst/>
    </p:cSldViewPr>
  </p:slideViewPr>
  <p:outlineViewPr>
    <p:cViewPr>
      <p:scale>
        <a:sx n="33" d="100"/>
        <a:sy n="33" d="100"/>
      </p:scale>
      <p:origin x="0" y="-187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5B1518-A49C-43B5-9436-C662ABDD398B}" type="datetimeFigureOut">
              <a:rPr lang="ru-RU" smtClean="0"/>
              <a:t>11.07.2020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CD53BD-AA9D-4C8D-847E-10C21ECA89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55119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D53BD-AA9D-4C8D-847E-10C21ECA8952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89326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D53BD-AA9D-4C8D-847E-10C21ECA8952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00895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Проще говоря нахождение минимального значения функции путём повторяющегося</a:t>
            </a:r>
          </a:p>
          <a:p>
            <a:r>
              <a:rPr lang="ru-RU" dirty="0"/>
              <a:t>деления графика функции пополам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D53BD-AA9D-4C8D-847E-10C21ECA8952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81902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Основное условие нужно для определения в какой стороне находится нужный нам корень тем самым найдя сторону мы можем откинуть половину из отрезка приближаясь к нужному нам ответу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D53BD-AA9D-4C8D-847E-10C21ECA8952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65719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скорость сходимости  - количество шагов чтобы достигнуть данной точности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D53BD-AA9D-4C8D-847E-10C21ECA8952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80411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ADC31-FA78-49DC-9D0F-6433BCF22178}" type="datetime1">
              <a:rPr lang="ru-RU" smtClean="0"/>
              <a:t>11.07.2020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0E8E7F4-6AD8-4AB5-A41B-4473B7BE0E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1612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1C753-5B4D-45F6-95AE-3AC6C5172614}" type="datetime1">
              <a:rPr lang="ru-RU" smtClean="0"/>
              <a:t>11.07.2020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0E8E7F4-6AD8-4AB5-A41B-4473B7BE0E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7158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E291D-9AA2-4A1C-87FC-7B11AC9D8F13}" type="datetime1">
              <a:rPr lang="ru-RU" smtClean="0"/>
              <a:t>11.07.2020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0E8E7F4-6AD8-4AB5-A41B-4473B7BE0ED4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73905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4C84D-6E8C-4F16-AF14-00AF1CC527ED}" type="datetime1">
              <a:rPr lang="ru-RU" smtClean="0"/>
              <a:t>11.07.2020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0E8E7F4-6AD8-4AB5-A41B-4473B7BE0E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2317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20E97-972D-48EA-A9F5-FB5A1D9126F3}" type="datetime1">
              <a:rPr lang="ru-RU" smtClean="0"/>
              <a:t>11.07.2020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0E8E7F4-6AD8-4AB5-A41B-4473B7BE0ED4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332928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407EC-3212-4670-B867-2376AA7EE198}" type="datetime1">
              <a:rPr lang="ru-RU" smtClean="0"/>
              <a:t>11.07.2020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0E8E7F4-6AD8-4AB5-A41B-4473B7BE0E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69882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D7F5C-E27B-4773-92C0-6146706D3E32}" type="datetime1">
              <a:rPr lang="ru-RU" smtClean="0"/>
              <a:t>11.07.2020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E7F4-6AD8-4AB5-A41B-4473B7BE0E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9559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A861F-E37E-4729-9DDD-8EBFE309B47A}" type="datetime1">
              <a:rPr lang="ru-RU" smtClean="0"/>
              <a:t>11.07.2020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E7F4-6AD8-4AB5-A41B-4473B7BE0E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0325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694FA-1A78-43A8-9680-FA11A5D6F01F}" type="datetime1">
              <a:rPr lang="ru-RU" smtClean="0"/>
              <a:t>11.07.2020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E7F4-6AD8-4AB5-A41B-4473B7BE0E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0235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924C0-29F2-4026-A044-6BB00660627D}" type="datetime1">
              <a:rPr lang="ru-RU" smtClean="0"/>
              <a:t>11.07.2020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0E8E7F4-6AD8-4AB5-A41B-4473B7BE0E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1124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31C52-2599-4B30-A30B-D70B1EF3C3A9}" type="datetime1">
              <a:rPr lang="ru-RU" smtClean="0"/>
              <a:t>11.07.2020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0E8E7F4-6AD8-4AB5-A41B-4473B7BE0E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8289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6DBB1-4AE3-488D-AB71-EE2D53F434B3}" type="datetime1">
              <a:rPr lang="ru-RU" smtClean="0"/>
              <a:t>11.07.2020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0E8E7F4-6AD8-4AB5-A41B-4473B7BE0E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9404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3BFFE-B7EC-465A-8679-E5623ED751F5}" type="datetime1">
              <a:rPr lang="ru-RU" smtClean="0"/>
              <a:t>11.07.2020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E7F4-6AD8-4AB5-A41B-4473B7BE0E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4360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C33AF-DB16-48E3-B649-2F47315553C4}" type="datetime1">
              <a:rPr lang="ru-RU" smtClean="0"/>
              <a:t>11.07.2020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E7F4-6AD8-4AB5-A41B-4473B7BE0E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2634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8F769-0FD4-426E-A828-314B0D4D0D1C}" type="datetime1">
              <a:rPr lang="ru-RU" smtClean="0"/>
              <a:t>11.07.2020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E7F4-6AD8-4AB5-A41B-4473B7BE0E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336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E8A67-08EC-4214-8CDB-371165B90781}" type="datetime1">
              <a:rPr lang="ru-RU" smtClean="0"/>
              <a:t>11.07.2020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0E8E7F4-6AD8-4AB5-A41B-4473B7BE0E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0604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7ACAD-FE47-41BF-8149-62FBFD6338D4}" type="datetime1">
              <a:rPr lang="ru-RU" smtClean="0"/>
              <a:t>11.07.2020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0E8E7F4-6AD8-4AB5-A41B-4473B7BE0E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9429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6A85E4-CE16-4C7D-A4C1-39043E604F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84784" y="2818329"/>
            <a:ext cx="10307216" cy="1221342"/>
          </a:xfrm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Численные методы поиска минимума функции одной переменной. </a:t>
            </a:r>
            <a:b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Метод половинного деления</a:t>
            </a:r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E8BD5B-EFAE-4F8B-B209-B84F4F7441F1}"/>
              </a:ext>
            </a:extLst>
          </p:cNvPr>
          <p:cNvSpPr txBox="1"/>
          <p:nvPr/>
        </p:nvSpPr>
        <p:spPr>
          <a:xfrm>
            <a:off x="1202109" y="5208071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</a:rPr>
              <a:t>Выполнил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: 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</a:rPr>
              <a:t>Морданов Е.В. ИСТ-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</a:rPr>
              <a:t>-19 </a:t>
            </a:r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A9E022-C3FD-4575-88C1-C219F309C019}"/>
              </a:ext>
            </a:extLst>
          </p:cNvPr>
          <p:cNvSpPr txBox="1"/>
          <p:nvPr/>
        </p:nvSpPr>
        <p:spPr>
          <a:xfrm>
            <a:off x="559294" y="71948"/>
            <a:ext cx="10520038" cy="9824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 algn="ctr">
              <a:lnSpc>
                <a:spcPct val="150000"/>
              </a:lnSpc>
              <a:spcAft>
                <a:spcPts val="0"/>
              </a:spcAft>
            </a:pPr>
            <a:r>
              <a:rPr lang="ru-RU" sz="1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«Ухтинский государственный технический университет»</a:t>
            </a:r>
            <a:endParaRPr lang="ru-RU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0215" algn="ctr">
              <a:lnSpc>
                <a:spcPct val="150000"/>
              </a:lnSpc>
              <a:spcAft>
                <a:spcPts val="0"/>
              </a:spcAft>
            </a:pPr>
            <a:r>
              <a:rPr lang="ru-RU" sz="1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(УГТУ)</a:t>
            </a:r>
            <a:endParaRPr lang="ru-RU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0215" algn="ctr">
              <a:lnSpc>
                <a:spcPct val="150000"/>
              </a:lnSpc>
              <a:spcAft>
                <a:spcPts val="0"/>
              </a:spcAft>
            </a:pPr>
            <a:r>
              <a:rPr lang="ru-RU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Кафедра вычислительной техники, информационных систем и технологий</a:t>
            </a:r>
            <a:endParaRPr lang="ru-RU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D2E7B7E7-1FE8-48AC-8973-19D2D0DA5145}"/>
              </a:ext>
            </a:extLst>
          </p:cNvPr>
          <p:cNvSpPr/>
          <p:nvPr/>
        </p:nvSpPr>
        <p:spPr>
          <a:xfrm>
            <a:off x="1202109" y="4620652"/>
            <a:ext cx="9120060" cy="21200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Научный руководитель: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старший преподаватель кафедры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ВТИСиТ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С. С.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Сочко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  </a:t>
            </a: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Ухта </a:t>
            </a: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2020</a:t>
            </a:r>
            <a:endParaRPr lang="ru-RU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03264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1EF29E51-E4C1-429D-A506-175850C32FDE}"/>
              </a:ext>
            </a:extLst>
          </p:cNvPr>
          <p:cNvSpPr txBox="1">
            <a:spLocks/>
          </p:cNvSpPr>
          <p:nvPr/>
        </p:nvSpPr>
        <p:spPr>
          <a:xfrm>
            <a:off x="1463351" y="363941"/>
            <a:ext cx="10515600" cy="48713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b="1" dirty="0"/>
              <a:t>Поиск минимума</a:t>
            </a:r>
            <a:r>
              <a:rPr lang="en-US" sz="3200" b="1" dirty="0"/>
              <a:t>, </a:t>
            </a:r>
            <a:r>
              <a:rPr lang="ru-RU" sz="3200" b="1" dirty="0"/>
              <a:t>методом половинного деления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291B53-5F7D-463F-B309-E2A4490B77C9}"/>
              </a:ext>
            </a:extLst>
          </p:cNvPr>
          <p:cNvSpPr txBox="1"/>
          <p:nvPr/>
        </p:nvSpPr>
        <p:spPr>
          <a:xfrm>
            <a:off x="1468120" y="843728"/>
            <a:ext cx="1072388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/>
              <a:t>Визуальный пример выполнения алгоритма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B6AA0F2-3A88-41A4-BE5C-C3D3027AA012}"/>
              </a:ext>
            </a:extLst>
          </p:cNvPr>
          <p:cNvSpPr txBox="1"/>
          <p:nvPr/>
        </p:nvSpPr>
        <p:spPr>
          <a:xfrm>
            <a:off x="1524304" y="5752662"/>
            <a:ext cx="370363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i="1" dirty="0"/>
              <a:t>Рисунок 5. Третий график функции после того как мы отбросили правую половину и определили точки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F14EE964-62DE-4BE4-90E6-DCFA137CD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E7F4-6AD8-4AB5-A41B-4473B7BE0ED4}" type="slidenum">
              <a:rPr lang="ru-RU" smtClean="0"/>
              <a:t>10</a:t>
            </a:fld>
            <a:endParaRPr lang="ru-R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021A290-8662-4C6C-AEA6-F83B1B10D6B2}"/>
              </a:ext>
            </a:extLst>
          </p:cNvPr>
          <p:cNvSpPr txBox="1"/>
          <p:nvPr/>
        </p:nvSpPr>
        <p:spPr>
          <a:xfrm>
            <a:off x="7800667" y="5752662"/>
            <a:ext cx="370363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i="1" dirty="0"/>
              <a:t>Рисунок 6. Четвёртый график функции после того как мы отбросили правую половину и определили точки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5790608-F45E-4388-B42B-FBEBB2075F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2016" y="1330859"/>
            <a:ext cx="5016378" cy="4159312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73EEBAD9-F581-4199-81CD-762346314E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1535" y="1305393"/>
            <a:ext cx="4829175" cy="4184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663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1EF29E51-E4C1-429D-A506-175850C32FDE}"/>
              </a:ext>
            </a:extLst>
          </p:cNvPr>
          <p:cNvSpPr txBox="1">
            <a:spLocks/>
          </p:cNvSpPr>
          <p:nvPr/>
        </p:nvSpPr>
        <p:spPr>
          <a:xfrm>
            <a:off x="1463351" y="363941"/>
            <a:ext cx="10515600" cy="48713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b="1" dirty="0"/>
              <a:t>Поиск минимума</a:t>
            </a:r>
            <a:r>
              <a:rPr lang="en-US" sz="3200" b="1" dirty="0"/>
              <a:t>, </a:t>
            </a:r>
            <a:r>
              <a:rPr lang="ru-RU" sz="3200" b="1" dirty="0"/>
              <a:t>методом половинного деления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291B53-5F7D-463F-B309-E2A4490B77C9}"/>
              </a:ext>
            </a:extLst>
          </p:cNvPr>
          <p:cNvSpPr txBox="1"/>
          <p:nvPr/>
        </p:nvSpPr>
        <p:spPr>
          <a:xfrm>
            <a:off x="1468120" y="843728"/>
            <a:ext cx="1072388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/>
              <a:t>Заключение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F14EE964-62DE-4BE4-90E6-DCFA137CD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E7F4-6AD8-4AB5-A41B-4473B7BE0ED4}" type="slidenum">
              <a:rPr lang="ru-RU" smtClean="0"/>
              <a:t>11</a:t>
            </a:fld>
            <a:endParaRPr lang="ru-R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273A59-DFEF-4B75-955D-37DA2F5C3E18}"/>
              </a:ext>
            </a:extLst>
          </p:cNvPr>
          <p:cNvSpPr txBox="1"/>
          <p:nvPr/>
        </p:nvSpPr>
        <p:spPr>
          <a:xfrm>
            <a:off x="1087237" y="2413337"/>
            <a:ext cx="1126782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ru-RU" dirty="0"/>
              <a:t>Вот мы и рассмотрели поиск минимума методом половинного деления</a:t>
            </a:r>
            <a:r>
              <a:rPr lang="en-US" dirty="0"/>
              <a:t>,</a:t>
            </a:r>
            <a:r>
              <a:rPr lang="ru-RU" dirty="0"/>
              <a:t> его алгоритм</a:t>
            </a:r>
            <a:r>
              <a:rPr lang="en-US" dirty="0"/>
              <a:t>,</a:t>
            </a:r>
            <a:r>
              <a:rPr lang="ru-RU" dirty="0"/>
              <a:t> </a:t>
            </a:r>
          </a:p>
          <a:p>
            <a:pPr algn="just"/>
            <a:r>
              <a:rPr lang="ru-RU" dirty="0"/>
              <a:t>структурную схему провели анализ и так же рассмотрели пример используя данный метод.</a:t>
            </a:r>
          </a:p>
          <a:p>
            <a:pPr algn="just"/>
            <a:endParaRPr lang="ru-RU" dirty="0"/>
          </a:p>
          <a:p>
            <a:pPr algn="just"/>
            <a:r>
              <a:rPr lang="ru-RU" dirty="0"/>
              <a:t>Метод половинного деления обладает универсальностью</a:t>
            </a:r>
            <a:r>
              <a:rPr lang="en-US" dirty="0"/>
              <a:t>,</a:t>
            </a:r>
            <a:r>
              <a:rPr lang="ru-RU" dirty="0"/>
              <a:t> простотой организации </a:t>
            </a:r>
          </a:p>
          <a:p>
            <a:pPr algn="just"/>
            <a:r>
              <a:rPr lang="ru-RU" dirty="0"/>
              <a:t>вычислений и контролем за точностью</a:t>
            </a:r>
            <a:r>
              <a:rPr lang="en-US" dirty="0"/>
              <a:t>. </a:t>
            </a:r>
            <a:r>
              <a:rPr lang="ru-RU" dirty="0"/>
              <a:t>Данный метод нахождения минимума применяется </a:t>
            </a:r>
          </a:p>
          <a:p>
            <a:pPr algn="just"/>
            <a:r>
              <a:rPr lang="ru-RU" dirty="0"/>
              <a:t>тогда</a:t>
            </a:r>
            <a:r>
              <a:rPr lang="en-US" dirty="0"/>
              <a:t>,</a:t>
            </a:r>
            <a:r>
              <a:rPr lang="ru-RU" dirty="0"/>
              <a:t> когда требуется высокая надежность счёта</a:t>
            </a:r>
            <a:r>
              <a:rPr lang="en-US" dirty="0"/>
              <a:t>,</a:t>
            </a:r>
            <a:r>
              <a:rPr lang="ru-RU" dirty="0"/>
              <a:t> а скорость сходимости малосущественна. </a:t>
            </a:r>
          </a:p>
        </p:txBody>
      </p:sp>
    </p:spTree>
    <p:extLst>
      <p:ext uri="{BB962C8B-B14F-4D97-AF65-F5344CB8AC3E}">
        <p14:creationId xmlns:p14="http://schemas.microsoft.com/office/powerpoint/2010/main" val="32468372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1DB3095F-EF4C-44EC-8EA0-451DA1E11A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4120" y="2905957"/>
            <a:ext cx="7838983" cy="18524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4000" b="1" dirty="0"/>
              <a:t>СПАСИБО ЗА ВНИМАНИЕ!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189C6A64-F9B2-4960-8756-7DF0088DD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E7F4-6AD8-4AB5-A41B-4473B7BE0ED4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4606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1B735D-6BD5-467A-B49E-A44D12E43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0EEA010-C4A2-48E0-8D0A-02CC70A258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Тренировка результативного поиска информации по заданной теме</a:t>
            </a:r>
            <a:r>
              <a:rPr lang="en-US" dirty="0"/>
              <a:t>;</a:t>
            </a:r>
            <a:endParaRPr lang="ru-RU" dirty="0"/>
          </a:p>
          <a:p>
            <a:r>
              <a:rPr lang="ru-RU" dirty="0"/>
              <a:t>Знакомство с правилами оформления поставленных задач</a:t>
            </a:r>
            <a:r>
              <a:rPr lang="en-US" dirty="0"/>
              <a:t>;</a:t>
            </a:r>
            <a:endParaRPr lang="ru-RU" dirty="0"/>
          </a:p>
          <a:p>
            <a:r>
              <a:rPr lang="ru-RU" dirty="0"/>
              <a:t>Принципы структурирования данных</a:t>
            </a:r>
            <a:r>
              <a:rPr lang="en-US" dirty="0"/>
              <a:t>,</a:t>
            </a:r>
            <a:r>
              <a:rPr lang="ru-RU" dirty="0"/>
              <a:t> полученных в ходе исследования.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63388F4-069E-4422-906A-B44661FF9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E7F4-6AD8-4AB5-A41B-4473B7BE0ED4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6511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1BA82F-E049-4C20-B519-9E9EBE55D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Задачи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5ED1239-6B20-4262-90FE-DBED61168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Исследование и анализ литературы по теме</a:t>
            </a:r>
            <a:r>
              <a:rPr lang="en-US" dirty="0"/>
              <a:t>:</a:t>
            </a:r>
            <a:r>
              <a:rPr lang="ru-RU" dirty="0"/>
              <a:t> «поиска минимума функции одной переменной</a:t>
            </a:r>
            <a:r>
              <a:rPr lang="en-US" dirty="0"/>
              <a:t>, </a:t>
            </a:r>
            <a:r>
              <a:rPr lang="ru-RU" dirty="0"/>
              <a:t>методом половинного деления»</a:t>
            </a:r>
            <a:r>
              <a:rPr lang="en-US" dirty="0"/>
              <a:t>;</a:t>
            </a:r>
            <a:endParaRPr lang="ru-RU" dirty="0"/>
          </a:p>
          <a:p>
            <a:r>
              <a:rPr lang="ru-RU" dirty="0"/>
              <a:t>Описание метода</a:t>
            </a:r>
            <a:r>
              <a:rPr lang="en-US" dirty="0"/>
              <a:t>;</a:t>
            </a:r>
            <a:endParaRPr lang="ru-RU" dirty="0"/>
          </a:p>
          <a:p>
            <a:r>
              <a:rPr lang="ru-RU" dirty="0"/>
              <a:t>Составление алгоритма</a:t>
            </a:r>
            <a:r>
              <a:rPr lang="en-US" dirty="0"/>
              <a:t>;</a:t>
            </a:r>
            <a:endParaRPr lang="ru-RU" dirty="0"/>
          </a:p>
          <a:p>
            <a:r>
              <a:rPr lang="ru-RU" dirty="0"/>
              <a:t>Составление структурной схемы алгоритма</a:t>
            </a:r>
            <a:r>
              <a:rPr lang="en-US" dirty="0"/>
              <a:t>;</a:t>
            </a:r>
          </a:p>
          <a:p>
            <a:r>
              <a:rPr lang="ru-RU" dirty="0"/>
              <a:t>Анализ результатов и подведение итогов.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C79DE40-9D1A-4744-BD52-AB4B3B0E0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E7F4-6AD8-4AB5-A41B-4473B7BE0ED4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890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E3ACC7AE-098C-40F6-A0B6-E511672247DD}"/>
              </a:ext>
            </a:extLst>
          </p:cNvPr>
          <p:cNvSpPr txBox="1">
            <a:spLocks/>
          </p:cNvSpPr>
          <p:nvPr/>
        </p:nvSpPr>
        <p:spPr>
          <a:xfrm>
            <a:off x="1625600" y="363941"/>
            <a:ext cx="10515600" cy="48713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b="1" dirty="0"/>
              <a:t>Поиск минимума</a:t>
            </a:r>
            <a:r>
              <a:rPr lang="en-US" sz="3200" b="1" dirty="0"/>
              <a:t>, </a:t>
            </a:r>
            <a:r>
              <a:rPr lang="ru-RU" sz="3200" b="1" dirty="0"/>
              <a:t>методом половинного деления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DE6558-FFFE-40D4-BA35-A961EC29D3A2}"/>
              </a:ext>
            </a:extLst>
          </p:cNvPr>
          <p:cNvSpPr txBox="1"/>
          <p:nvPr/>
        </p:nvSpPr>
        <p:spPr>
          <a:xfrm>
            <a:off x="1625600" y="856324"/>
            <a:ext cx="1072388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/>
              <a:t>Применение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0E804324-8DDD-436D-975E-651FDD4BC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E7F4-6AD8-4AB5-A41B-4473B7BE0ED4}" type="slidenum">
              <a:rPr lang="ru-RU" smtClean="0"/>
              <a:t>4</a:t>
            </a:fld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4F548F-711F-4DB7-80B6-B73F17AA9A6F}"/>
              </a:ext>
            </a:extLst>
          </p:cNvPr>
          <p:cNvSpPr txBox="1"/>
          <p:nvPr/>
        </p:nvSpPr>
        <p:spPr>
          <a:xfrm>
            <a:off x="1527708" y="2136338"/>
            <a:ext cx="1037816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ru-RU" dirty="0"/>
              <a:t>Поиск минимума одной переменной является самостоятельной и часто встречаемой </a:t>
            </a:r>
          </a:p>
          <a:p>
            <a:pPr algn="just"/>
            <a:r>
              <a:rPr lang="ru-RU" dirty="0"/>
              <a:t>задачей. Рассмотрим поиск минимума используя метод половинного деления. </a:t>
            </a:r>
          </a:p>
          <a:p>
            <a:pPr algn="just"/>
            <a:r>
              <a:rPr lang="ru-RU" dirty="0"/>
              <a:t>Этот метод является методом прямого поиска.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01699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1EF29E51-E4C1-429D-A506-175850C32FDE}"/>
              </a:ext>
            </a:extLst>
          </p:cNvPr>
          <p:cNvSpPr txBox="1">
            <a:spLocks/>
          </p:cNvSpPr>
          <p:nvPr/>
        </p:nvSpPr>
        <p:spPr>
          <a:xfrm>
            <a:off x="1463351" y="363941"/>
            <a:ext cx="10515600" cy="48713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b="1" dirty="0"/>
              <a:t>Поиск минимума</a:t>
            </a:r>
            <a:r>
              <a:rPr lang="en-US" sz="3200" b="1" dirty="0"/>
              <a:t>, </a:t>
            </a:r>
            <a:r>
              <a:rPr lang="ru-RU" sz="3200" b="1" dirty="0"/>
              <a:t>методом половинного деления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291B53-5F7D-463F-B309-E2A4490B77C9}"/>
              </a:ext>
            </a:extLst>
          </p:cNvPr>
          <p:cNvSpPr txBox="1"/>
          <p:nvPr/>
        </p:nvSpPr>
        <p:spPr>
          <a:xfrm>
            <a:off x="1468120" y="843728"/>
            <a:ext cx="1072388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/>
              <a:t>Суть метода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029DE757-6637-401E-88E8-1BE9F74A7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E7F4-6AD8-4AB5-A41B-4473B7BE0ED4}" type="slidenum">
              <a:rPr lang="ru-RU" smtClean="0"/>
              <a:t>5</a:t>
            </a:fld>
            <a:endParaRPr lang="ru-R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D6166C1-5942-4523-A3C9-B8487F77D2BF}"/>
                  </a:ext>
                </a:extLst>
              </p:cNvPr>
              <p:cNvSpPr txBox="1"/>
              <p:nvPr/>
            </p:nvSpPr>
            <p:spPr>
              <a:xfrm>
                <a:off x="1528194" y="2274838"/>
                <a:ext cx="9864055" cy="40114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ru-RU" dirty="0"/>
                  <a:t>Находится середина начального отрезка </a:t>
                </a:r>
                <a:r>
                  <a:rPr lang="en-US" dirty="0"/>
                  <a:t>[a;b] – </a:t>
                </a:r>
                <a:r>
                  <a:rPr lang="ru-RU" dirty="0"/>
                  <a:t>точка </a:t>
                </a:r>
                <a:r>
                  <a:rPr lang="en-US" dirty="0"/>
                  <a:t>c = (a+b)/2. </a:t>
                </a:r>
                <a:endParaRPr lang="ru-RU" dirty="0"/>
              </a:p>
              <a:p>
                <a:pPr algn="just"/>
                <a:r>
                  <a:rPr lang="ru-RU" dirty="0"/>
                  <a:t>Затем выбирается - </a:t>
                </a:r>
                <a:r>
                  <a:rPr lang="en-US" b="1" dirty="0"/>
                  <a:t>∂</a:t>
                </a:r>
                <a:r>
                  <a:rPr lang="en-US" dirty="0"/>
                  <a:t> </a:t>
                </a:r>
                <a:r>
                  <a:rPr lang="ru-RU" dirty="0"/>
                  <a:t>точность к которой мы будем стремиться при вычислениях.</a:t>
                </a:r>
              </a:p>
              <a:p>
                <a:pPr algn="just"/>
                <a:r>
                  <a:rPr lang="ru-RU" dirty="0"/>
                  <a:t>После находим </a:t>
                </a:r>
                <a:r>
                  <a:rPr lang="en-US" dirty="0"/>
                  <a:t>x</a:t>
                </a:r>
                <a:r>
                  <a:rPr lang="en-US" baseline="-25000" dirty="0"/>
                  <a:t>1 </a:t>
                </a:r>
                <a:r>
                  <a:rPr lang="ru-RU" dirty="0"/>
                  <a:t>и </a:t>
                </a:r>
                <a:r>
                  <a:rPr lang="en-US" dirty="0"/>
                  <a:t>x</a:t>
                </a:r>
                <a:r>
                  <a:rPr lang="ru-RU" baseline="-25000" dirty="0"/>
                  <a:t>2</a:t>
                </a:r>
                <a:r>
                  <a:rPr lang="en-US" dirty="0"/>
                  <a:t>:</a:t>
                </a:r>
                <a:endParaRPr lang="ru-RU" dirty="0"/>
              </a:p>
              <a:p>
                <a:pPr algn="just"/>
                <a:endParaRPr lang="en-US" baseline="-25000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num>
                      <m:den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− </m:t>
                    </m:r>
                    <m:f>
                      <m:f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400" b="1" dirty="0"/>
                          <m:t>∂</m:t>
                        </m:r>
                      </m:num>
                      <m:den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sz="2400" b="1" dirty="0"/>
                  <a:t> </a:t>
                </a:r>
                <a14:m>
                  <m:oMath xmlns:m="http://schemas.openxmlformats.org/officeDocument/2006/math"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                           </m:t>
                    </m:r>
                    <m:sSub>
                      <m:sSub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2400" b="1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𝒃</m:t>
                        </m:r>
                      </m:num>
                      <m:den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  <m:r>
                      <a:rPr lang="en-US" sz="2400" b="1" i="1">
                        <a:latin typeface="Cambria Math" panose="02040503050406030204" pitchFamily="18" charset="0"/>
                      </a:rPr>
                      <m:t>− </m:t>
                    </m:r>
                    <m:f>
                      <m:f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400" b="1" dirty="0"/>
                          <m:t>∂</m:t>
                        </m:r>
                      </m:num>
                      <m:den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</m:oMath>
                </a14:m>
                <a:endParaRPr lang="ru-RU" sz="2400" b="1" dirty="0"/>
              </a:p>
              <a:p>
                <a:pPr algn="ctr"/>
                <a:endParaRPr lang="en-US" sz="2400" b="1" dirty="0"/>
              </a:p>
              <a:p>
                <a:r>
                  <a:rPr lang="ru-RU" dirty="0"/>
                  <a:t>Далее находим функции </a:t>
                </a:r>
                <a:r>
                  <a:rPr lang="en-US" b="1" dirty="0"/>
                  <a:t>F(x1) </a:t>
                </a:r>
                <a:r>
                  <a:rPr lang="ru-RU" dirty="0"/>
                  <a:t>и </a:t>
                </a:r>
                <a:r>
                  <a:rPr lang="en-US" b="1" dirty="0"/>
                  <a:t>F(x2),</a:t>
                </a:r>
                <a:r>
                  <a:rPr lang="ru-RU" dirty="0"/>
                  <a:t> если </a:t>
                </a:r>
                <a:r>
                  <a:rPr lang="en-US" b="1" dirty="0"/>
                  <a:t>F(x1) &gt; F(x2)</a:t>
                </a:r>
                <a:r>
                  <a:rPr lang="en-US" dirty="0"/>
                  <a:t>,</a:t>
                </a:r>
                <a:r>
                  <a:rPr lang="ru-RU" dirty="0"/>
                  <a:t> то </a:t>
                </a:r>
                <a:r>
                  <a:rPr lang="en-US" b="1" dirty="0"/>
                  <a:t>x </a:t>
                </a:r>
                <a:r>
                  <a:rPr lang="ru-RU" b="1" dirty="0"/>
                  <a:t>∈ </a:t>
                </a:r>
                <a:r>
                  <a:rPr lang="en-US" b="1" dirty="0"/>
                  <a:t>[x1;b]</a:t>
                </a:r>
                <a:r>
                  <a:rPr lang="en-US" dirty="0"/>
                  <a:t>,</a:t>
                </a:r>
                <a:r>
                  <a:rPr lang="ru-RU" dirty="0"/>
                  <a:t> и левая граница отрезка </a:t>
                </a:r>
                <a:r>
                  <a:rPr lang="en-US" dirty="0"/>
                  <a:t>a </a:t>
                </a:r>
                <a:r>
                  <a:rPr lang="ru-RU" dirty="0"/>
                  <a:t>переносится в точку </a:t>
                </a:r>
                <a:r>
                  <a:rPr lang="en-US" b="1" dirty="0"/>
                  <a:t>x1</a:t>
                </a:r>
                <a:r>
                  <a:rPr lang="en-US" dirty="0"/>
                  <a:t>, </a:t>
                </a:r>
                <a:r>
                  <a:rPr lang="ru-RU" dirty="0"/>
                  <a:t>в противном случае иначе.</a:t>
                </a:r>
                <a:r>
                  <a:rPr lang="en-US" dirty="0"/>
                  <a:t> </a:t>
                </a:r>
                <a:r>
                  <a:rPr lang="ru-RU" dirty="0"/>
                  <a:t>Повторяем данные действия пока не достигнем условия</a:t>
                </a:r>
                <a:r>
                  <a:rPr lang="en-US" dirty="0"/>
                  <a:t>:</a:t>
                </a:r>
                <a:endParaRPr lang="ru-RU" dirty="0"/>
              </a:p>
              <a:p>
                <a:r>
                  <a:rPr lang="ru-RU" dirty="0"/>
                  <a:t> </a:t>
                </a:r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ru-RU" sz="2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ru-RU" sz="2400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num>
                            <m:den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</m:e>
                      </m:d>
                      <m:r>
                        <a:rPr lang="en-US" sz="2400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m:rPr>
                          <m:nor/>
                        </m:rPr>
                        <a:rPr lang="en-US" sz="2400" b="1" dirty="0"/>
                        <m:t>∂</m:t>
                      </m:r>
                    </m:oMath>
                  </m:oMathPara>
                </a14:m>
                <a:endParaRPr lang="ru-RU" sz="2400" b="1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D6166C1-5942-4523-A3C9-B8487F77D2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8194" y="2274838"/>
                <a:ext cx="9864055" cy="4011419"/>
              </a:xfrm>
              <a:prstGeom prst="rect">
                <a:avLst/>
              </a:prstGeom>
              <a:blipFill>
                <a:blip r:embed="rId3"/>
                <a:stretch>
                  <a:fillRect l="-556" t="-76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6267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1EF29E51-E4C1-429D-A506-175850C32FDE}"/>
              </a:ext>
            </a:extLst>
          </p:cNvPr>
          <p:cNvSpPr txBox="1">
            <a:spLocks/>
          </p:cNvSpPr>
          <p:nvPr/>
        </p:nvSpPr>
        <p:spPr>
          <a:xfrm>
            <a:off x="1463351" y="363941"/>
            <a:ext cx="10515600" cy="48713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b="1" dirty="0"/>
              <a:t>Поиск минимума</a:t>
            </a:r>
            <a:r>
              <a:rPr lang="en-US" sz="3200" b="1" dirty="0"/>
              <a:t>, </a:t>
            </a:r>
            <a:r>
              <a:rPr lang="ru-RU" sz="3200" b="1" dirty="0"/>
              <a:t>методом половинного деления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291B53-5F7D-463F-B309-E2A4490B77C9}"/>
              </a:ext>
            </a:extLst>
          </p:cNvPr>
          <p:cNvSpPr txBox="1"/>
          <p:nvPr/>
        </p:nvSpPr>
        <p:spPr>
          <a:xfrm>
            <a:off x="1468120" y="843728"/>
            <a:ext cx="1072388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/>
              <a:t>Алгоритм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F1FADC8-B0E9-41C8-BC7E-CF4405D2F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E7F4-6AD8-4AB5-A41B-4473B7BE0ED4}" type="slidenum">
              <a:rPr lang="ru-RU" smtClean="0"/>
              <a:t>6</a:t>
            </a:fld>
            <a:endParaRPr lang="ru-RU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3690CB2-EF80-43CB-B4F1-3037F24ED7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9343" y="970344"/>
            <a:ext cx="6671985" cy="5780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339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1EF29E51-E4C1-429D-A506-175850C32FDE}"/>
              </a:ext>
            </a:extLst>
          </p:cNvPr>
          <p:cNvSpPr txBox="1">
            <a:spLocks/>
          </p:cNvSpPr>
          <p:nvPr/>
        </p:nvSpPr>
        <p:spPr>
          <a:xfrm>
            <a:off x="1463351" y="363941"/>
            <a:ext cx="10515600" cy="48713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b="1" dirty="0"/>
              <a:t>Поиск минимума</a:t>
            </a:r>
            <a:r>
              <a:rPr lang="en-US" sz="3200" b="1" dirty="0"/>
              <a:t>, </a:t>
            </a:r>
            <a:r>
              <a:rPr lang="ru-RU" sz="3200" b="1" dirty="0"/>
              <a:t>методом половинного деления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291B53-5F7D-463F-B309-E2A4490B77C9}"/>
              </a:ext>
            </a:extLst>
          </p:cNvPr>
          <p:cNvSpPr txBox="1"/>
          <p:nvPr/>
        </p:nvSpPr>
        <p:spPr>
          <a:xfrm>
            <a:off x="1468120" y="843728"/>
            <a:ext cx="1072388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/>
              <a:t>Пример выполнения алгоритма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7C6A7DE-345B-41D4-940F-D3BC63DADAA8}"/>
              </a:ext>
            </a:extLst>
          </p:cNvPr>
          <p:cNvSpPr txBox="1"/>
          <p:nvPr/>
        </p:nvSpPr>
        <p:spPr>
          <a:xfrm>
            <a:off x="1463351" y="1785179"/>
            <a:ext cx="2478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Начальные данные</a:t>
            </a:r>
            <a:r>
              <a:rPr lang="en-US" dirty="0"/>
              <a:t>:</a:t>
            </a:r>
            <a:endParaRPr lang="ru-RU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F21FEE4-2D9A-4B57-9E98-F93FF96E1328}"/>
              </a:ext>
            </a:extLst>
          </p:cNvPr>
          <p:cNvSpPr txBox="1"/>
          <p:nvPr/>
        </p:nvSpPr>
        <p:spPr>
          <a:xfrm>
            <a:off x="1463351" y="2743846"/>
            <a:ext cx="2478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Вид функции</a:t>
            </a:r>
            <a:r>
              <a:rPr lang="en-US" dirty="0"/>
              <a:t>:</a:t>
            </a:r>
            <a:endParaRPr lang="ru-RU" dirty="0"/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749C5EFE-FAFD-44BC-933F-E3CA6A109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E7F4-6AD8-4AB5-A41B-4473B7BE0ED4}" type="slidenum">
              <a:rPr lang="ru-RU" smtClean="0"/>
              <a:t>7</a:t>
            </a:fld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5B2649-F3E8-4DB3-BF79-BD6BB8E12EE8}"/>
              </a:ext>
            </a:extLst>
          </p:cNvPr>
          <p:cNvSpPr txBox="1"/>
          <p:nvPr/>
        </p:nvSpPr>
        <p:spPr>
          <a:xfrm>
            <a:off x="3285501" y="2743846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r>
              <a:rPr lang="en-US" baseline="30000" dirty="0"/>
              <a:t>2</a:t>
            </a:r>
            <a:r>
              <a:rPr lang="en-US" dirty="0"/>
              <a:t>-1</a:t>
            </a:r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14B5F6-3E3C-4C05-97AE-D953609E97EE}"/>
              </a:ext>
            </a:extLst>
          </p:cNvPr>
          <p:cNvSpPr txBox="1"/>
          <p:nvPr/>
        </p:nvSpPr>
        <p:spPr>
          <a:xfrm>
            <a:off x="3941685" y="1775222"/>
            <a:ext cx="2326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= -4, b = 3, ∂ = 0.1</a:t>
            </a:r>
            <a:endParaRPr lang="ru-RU" dirty="0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E9BC285F-BCA5-4FBF-A0CD-50676BD7BE3C}"/>
              </a:ext>
            </a:extLst>
          </p:cNvPr>
          <p:cNvSpPr/>
          <p:nvPr/>
        </p:nvSpPr>
        <p:spPr>
          <a:xfrm>
            <a:off x="6428764" y="5829606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ru-RU" i="1" dirty="0"/>
              <a:t>Рисунок 2. График функции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2707A16-50E1-445C-81F9-EB6C2F749741}"/>
              </a:ext>
            </a:extLst>
          </p:cNvPr>
          <p:cNvSpPr txBox="1"/>
          <p:nvPr/>
        </p:nvSpPr>
        <p:spPr>
          <a:xfrm>
            <a:off x="1463351" y="4188654"/>
            <a:ext cx="542488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Для того чтобы упростить пример и сделать </a:t>
            </a:r>
          </a:p>
          <a:p>
            <a:r>
              <a:rPr lang="ru-RU" dirty="0"/>
              <a:t>его кратким мы возьмём простую функцию</a:t>
            </a:r>
            <a:r>
              <a:rPr lang="en-US" dirty="0"/>
              <a:t>,</a:t>
            </a:r>
            <a:endParaRPr lang="ru-RU" dirty="0"/>
          </a:p>
          <a:p>
            <a:r>
              <a:rPr lang="ru-RU" dirty="0"/>
              <a:t>а так же малую точность.</a:t>
            </a:r>
          </a:p>
        </p:txBody>
      </p:sp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5F6CDF8C-EA28-4647-AC3B-3055B21EE4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3414" y="1184095"/>
            <a:ext cx="4286700" cy="428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8272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1EF29E51-E4C1-429D-A506-175850C32FDE}"/>
              </a:ext>
            </a:extLst>
          </p:cNvPr>
          <p:cNvSpPr txBox="1">
            <a:spLocks/>
          </p:cNvSpPr>
          <p:nvPr/>
        </p:nvSpPr>
        <p:spPr>
          <a:xfrm>
            <a:off x="1463351" y="363941"/>
            <a:ext cx="10515600" cy="48713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b="1" dirty="0"/>
              <a:t>Поиск минимума</a:t>
            </a:r>
            <a:r>
              <a:rPr lang="en-US" sz="3200" b="1" dirty="0"/>
              <a:t>, </a:t>
            </a:r>
            <a:r>
              <a:rPr lang="ru-RU" sz="3200" b="1" dirty="0"/>
              <a:t>методом половинного деления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291B53-5F7D-463F-B309-E2A4490B77C9}"/>
              </a:ext>
            </a:extLst>
          </p:cNvPr>
          <p:cNvSpPr txBox="1"/>
          <p:nvPr/>
        </p:nvSpPr>
        <p:spPr>
          <a:xfrm>
            <a:off x="1468120" y="843728"/>
            <a:ext cx="1072388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/>
              <a:t>Пример выполнения алгоритма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586E3BC9-5488-42DD-9C5D-7BA61660F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E7F4-6AD8-4AB5-A41B-4473B7BE0ED4}" type="slidenum">
              <a:rPr lang="ru-RU" smtClean="0"/>
              <a:t>8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534D3F8-ADA1-4642-83C8-882CDCB7457D}"/>
                  </a:ext>
                </a:extLst>
              </p:cNvPr>
              <p:cNvSpPr txBox="1"/>
              <p:nvPr/>
            </p:nvSpPr>
            <p:spPr>
              <a:xfrm>
                <a:off x="1463351" y="1355765"/>
                <a:ext cx="4361963" cy="5455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dirty="0"/>
                  <a:t>Находим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b="1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𝒃</m:t>
                        </m:r>
                      </m:num>
                      <m:den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  <m:r>
                      <a:rPr lang="en-US" b="1" i="1">
                        <a:latin typeface="Cambria Math" panose="02040503050406030204" pitchFamily="18" charset="0"/>
                      </a:rPr>
                      <m:t>− </m:t>
                    </m:r>
                    <m:f>
                      <m:f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b="1" dirty="0"/>
                          <m:t>∂</m:t>
                        </m:r>
                      </m:num>
                      <m:den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b="1" dirty="0"/>
                  <a:t> </a:t>
                </a:r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b="1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𝒃</m:t>
                        </m:r>
                      </m:num>
                      <m:den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  <m:r>
                      <a:rPr lang="en-US" b="1" i="1">
                        <a:latin typeface="Cambria Math" panose="02040503050406030204" pitchFamily="18" charset="0"/>
                      </a:rPr>
                      <m:t>− </m:t>
                    </m:r>
                    <m:f>
                      <m:f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b="1" dirty="0"/>
                          <m:t>∂</m:t>
                        </m:r>
                      </m:num>
                      <m:den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534D3F8-ADA1-4642-83C8-882CDCB745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3351" y="1355765"/>
                <a:ext cx="4361963" cy="545534"/>
              </a:xfrm>
              <a:prstGeom prst="rect">
                <a:avLst/>
              </a:prstGeom>
              <a:blipFill>
                <a:blip r:embed="rId2"/>
                <a:stretch>
                  <a:fillRect l="-1117" b="-444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9B6B2EA7-5A9E-4748-AC40-E025A659D81E}"/>
              </a:ext>
            </a:extLst>
          </p:cNvPr>
          <p:cNvSpPr txBox="1"/>
          <p:nvPr/>
        </p:nvSpPr>
        <p:spPr>
          <a:xfrm>
            <a:off x="1704659" y="1901299"/>
            <a:ext cx="100329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/>
              <a:t>Проверяем условие </a:t>
            </a:r>
            <a:r>
              <a:rPr lang="en-US" dirty="0"/>
              <a:t>F(x1)&gt;F(x2</a:t>
            </a:r>
            <a:r>
              <a:rPr lang="ru-RU" dirty="0"/>
              <a:t>)</a:t>
            </a:r>
            <a:r>
              <a:rPr lang="en-US" dirty="0"/>
              <a:t>,</a:t>
            </a:r>
            <a:r>
              <a:rPr lang="ru-RU" dirty="0"/>
              <a:t> наше условие выполняется поэтому мы смещаем </a:t>
            </a:r>
            <a:r>
              <a:rPr lang="en-US" b="1" dirty="0"/>
              <a:t>a</a:t>
            </a:r>
            <a:endParaRPr lang="ru-RU" b="1" dirty="0"/>
          </a:p>
          <a:p>
            <a:pPr algn="just"/>
            <a:r>
              <a:rPr lang="ru-RU" dirty="0"/>
              <a:t>приравнивания её к </a:t>
            </a:r>
            <a:r>
              <a:rPr lang="en-US" b="1" dirty="0"/>
              <a:t>x</a:t>
            </a:r>
            <a:r>
              <a:rPr lang="en-US" b="1" baseline="-25000" dirty="0"/>
              <a:t>1</a:t>
            </a:r>
            <a:r>
              <a:rPr lang="en-US" dirty="0"/>
              <a:t> (a = x</a:t>
            </a:r>
            <a:r>
              <a:rPr lang="en-US" baseline="-25000" dirty="0"/>
              <a:t>1</a:t>
            </a:r>
            <a:r>
              <a:rPr lang="en-US" dirty="0"/>
              <a:t>),</a:t>
            </a:r>
            <a:r>
              <a:rPr lang="ru-RU" dirty="0"/>
              <a:t> мы отсекаем левую половину интервала</a:t>
            </a:r>
            <a:r>
              <a:rPr lang="en-US" dirty="0"/>
              <a:t>,</a:t>
            </a:r>
            <a:r>
              <a:rPr lang="ru-RU" dirty="0"/>
              <a:t> тем самым</a:t>
            </a:r>
          </a:p>
          <a:p>
            <a:pPr algn="just"/>
            <a:r>
              <a:rPr lang="ru-RU" dirty="0"/>
              <a:t>Получим интервал от -0.55 до 3 </a:t>
            </a:r>
            <a:r>
              <a:rPr lang="ru-RU" b="1" dirty="0"/>
              <a:t>(</a:t>
            </a:r>
            <a:r>
              <a:rPr lang="en-US" b="1" dirty="0"/>
              <a:t>x1;b)</a:t>
            </a:r>
            <a:r>
              <a:rPr lang="en-US" dirty="0"/>
              <a:t>,</a:t>
            </a:r>
            <a:r>
              <a:rPr lang="ru-RU" dirty="0"/>
              <a:t> проверим точность получим 3</a:t>
            </a:r>
            <a:r>
              <a:rPr lang="en-US" dirty="0"/>
              <a:t>,5 &gt; 0.1 </a:t>
            </a:r>
            <a:r>
              <a:rPr lang="ru-RU" dirty="0"/>
              <a:t>Условие точности не было выполнено</a:t>
            </a:r>
            <a:r>
              <a:rPr lang="en-US" dirty="0"/>
              <a:t>,</a:t>
            </a:r>
            <a:r>
              <a:rPr lang="ru-RU" dirty="0"/>
              <a:t> повторяем действия пока не достигнем нужной нам точности</a:t>
            </a:r>
            <a:r>
              <a:rPr lang="en-US" dirty="0"/>
              <a:t>. </a:t>
            </a:r>
            <a:r>
              <a:rPr lang="ru-RU" dirty="0"/>
              <a:t>Остальные расчёты приведены в таблице</a:t>
            </a:r>
            <a:r>
              <a:rPr lang="en-US" dirty="0"/>
              <a:t>.</a:t>
            </a:r>
            <a:endParaRPr lang="ru-RU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E4C8A0DB-E284-43A2-98CD-91D6D599AB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5361" y="3655625"/>
            <a:ext cx="8291578" cy="307095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AD64733-68F8-4D5D-82EC-E31DCBAD5C75}"/>
              </a:ext>
            </a:extLst>
          </p:cNvPr>
          <p:cNvSpPr txBox="1"/>
          <p:nvPr/>
        </p:nvSpPr>
        <p:spPr>
          <a:xfrm>
            <a:off x="2469854" y="3361218"/>
            <a:ext cx="4740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Таблица 1 – Расчёты данного примера</a:t>
            </a:r>
          </a:p>
        </p:txBody>
      </p:sp>
    </p:spTree>
    <p:extLst>
      <p:ext uri="{BB962C8B-B14F-4D97-AF65-F5344CB8AC3E}">
        <p14:creationId xmlns:p14="http://schemas.microsoft.com/office/powerpoint/2010/main" val="12174959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1EF29E51-E4C1-429D-A506-175850C32FDE}"/>
              </a:ext>
            </a:extLst>
          </p:cNvPr>
          <p:cNvSpPr txBox="1">
            <a:spLocks/>
          </p:cNvSpPr>
          <p:nvPr/>
        </p:nvSpPr>
        <p:spPr>
          <a:xfrm>
            <a:off x="1463351" y="363941"/>
            <a:ext cx="10515600" cy="48713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b="1" dirty="0"/>
              <a:t>Поиск минимума</a:t>
            </a:r>
            <a:r>
              <a:rPr lang="en-US" sz="3200" b="1" dirty="0"/>
              <a:t>, </a:t>
            </a:r>
            <a:r>
              <a:rPr lang="ru-RU" sz="3200" b="1" dirty="0"/>
              <a:t>методом половинного деления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291B53-5F7D-463F-B309-E2A4490B77C9}"/>
              </a:ext>
            </a:extLst>
          </p:cNvPr>
          <p:cNvSpPr txBox="1"/>
          <p:nvPr/>
        </p:nvSpPr>
        <p:spPr>
          <a:xfrm>
            <a:off x="1468120" y="843728"/>
            <a:ext cx="1072388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/>
              <a:t>Визуальный пример выполнения алгоритма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B6AA0F2-3A88-41A4-BE5C-C3D3027AA012}"/>
              </a:ext>
            </a:extLst>
          </p:cNvPr>
          <p:cNvSpPr txBox="1"/>
          <p:nvPr/>
        </p:nvSpPr>
        <p:spPr>
          <a:xfrm>
            <a:off x="1524304" y="5752662"/>
            <a:ext cx="37036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i="1" dirty="0"/>
              <a:t>Рисунок </a:t>
            </a:r>
            <a:r>
              <a:rPr lang="en-US" sz="1400" i="1" dirty="0"/>
              <a:t>3</a:t>
            </a:r>
            <a:r>
              <a:rPr lang="ru-RU" sz="1400" i="1" dirty="0"/>
              <a:t>. График функции с</a:t>
            </a:r>
          </a:p>
          <a:p>
            <a:pPr algn="ctr"/>
            <a:r>
              <a:rPr lang="ru-RU" sz="1400" i="1" dirty="0"/>
              <a:t>определёнными точками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F14EE964-62DE-4BE4-90E6-DCFA137CD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E7F4-6AD8-4AB5-A41B-4473B7BE0ED4}" type="slidenum">
              <a:rPr lang="ru-RU" smtClean="0"/>
              <a:t>9</a:t>
            </a:fld>
            <a:endParaRPr lang="ru-R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021A290-8662-4C6C-AEA6-F83B1B10D6B2}"/>
              </a:ext>
            </a:extLst>
          </p:cNvPr>
          <p:cNvSpPr txBox="1"/>
          <p:nvPr/>
        </p:nvSpPr>
        <p:spPr>
          <a:xfrm>
            <a:off x="7800667" y="5752662"/>
            <a:ext cx="370363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i="1" dirty="0"/>
              <a:t>Рисунок </a:t>
            </a:r>
            <a:r>
              <a:rPr lang="en-US" sz="1400" i="1" dirty="0"/>
              <a:t>4</a:t>
            </a:r>
            <a:r>
              <a:rPr lang="ru-RU" sz="1400" i="1" dirty="0"/>
              <a:t>. Второй график функции после того как мы отбросили левую половину и определили точки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604BBF4-966F-4B92-BDAC-5D107C7E16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216" y="1449525"/>
            <a:ext cx="4876800" cy="4115572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97108D58-53C1-44EC-9D28-87E1D472D4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0060" y="1402672"/>
            <a:ext cx="5019675" cy="416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182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theme/theme1.xml><?xml version="1.0" encoding="utf-8"?>
<a:theme xmlns:a="http://schemas.openxmlformats.org/drawingml/2006/main" name="Легкий дым">
  <a:themeElements>
    <a:clrScheme name="Легкий дым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Легкий дым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Легкий дым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998</TotalTime>
  <Words>635</Words>
  <Application>Microsoft Office PowerPoint</Application>
  <PresentationFormat>Широкоэкранный</PresentationFormat>
  <Paragraphs>93</Paragraphs>
  <Slides>12</Slides>
  <Notes>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9" baseType="lpstr">
      <vt:lpstr>Arial</vt:lpstr>
      <vt:lpstr>Calibri</vt:lpstr>
      <vt:lpstr>Cambria Math</vt:lpstr>
      <vt:lpstr>Century Gothic</vt:lpstr>
      <vt:lpstr>Times New Roman</vt:lpstr>
      <vt:lpstr>Wingdings 3</vt:lpstr>
      <vt:lpstr>Легкий дым</vt:lpstr>
      <vt:lpstr>Численные методы поиска минимума функции одной переменной.  Метод половинного деления</vt:lpstr>
      <vt:lpstr>Цель проекта</vt:lpstr>
      <vt:lpstr>Задачи проекта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Виктор Кирушев</dc:creator>
  <cp:lastModifiedBy>FaKe</cp:lastModifiedBy>
  <cp:revision>79</cp:revision>
  <dcterms:created xsi:type="dcterms:W3CDTF">2020-07-06T11:41:08Z</dcterms:created>
  <dcterms:modified xsi:type="dcterms:W3CDTF">2020-07-11T12:02:32Z</dcterms:modified>
</cp:coreProperties>
</file>