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44"/>
  </p:notesMasterIdLst>
  <p:sldIdLst>
    <p:sldId id="256" r:id="rId2"/>
    <p:sldId id="327" r:id="rId3"/>
    <p:sldId id="328" r:id="rId4"/>
    <p:sldId id="335" r:id="rId5"/>
    <p:sldId id="329" r:id="rId6"/>
    <p:sldId id="330" r:id="rId7"/>
    <p:sldId id="331" r:id="rId8"/>
    <p:sldId id="338" r:id="rId9"/>
    <p:sldId id="336" r:id="rId10"/>
    <p:sldId id="337" r:id="rId11"/>
    <p:sldId id="332" r:id="rId12"/>
    <p:sldId id="333" r:id="rId13"/>
    <p:sldId id="334" r:id="rId14"/>
    <p:sldId id="266" r:id="rId15"/>
    <p:sldId id="267" r:id="rId16"/>
    <p:sldId id="313" r:id="rId17"/>
    <p:sldId id="265" r:id="rId18"/>
    <p:sldId id="268" r:id="rId19"/>
    <p:sldId id="269" r:id="rId20"/>
    <p:sldId id="315" r:id="rId21"/>
    <p:sldId id="270" r:id="rId22"/>
    <p:sldId id="271" r:id="rId23"/>
    <p:sldId id="324" r:id="rId24"/>
    <p:sldId id="325" r:id="rId25"/>
    <p:sldId id="318" r:id="rId26"/>
    <p:sldId id="294" r:id="rId27"/>
    <p:sldId id="295" r:id="rId28"/>
    <p:sldId id="296" r:id="rId29"/>
    <p:sldId id="300" r:id="rId30"/>
    <p:sldId id="301" r:id="rId31"/>
    <p:sldId id="302" r:id="rId32"/>
    <p:sldId id="321" r:id="rId33"/>
    <p:sldId id="306" r:id="rId34"/>
    <p:sldId id="307" r:id="rId35"/>
    <p:sldId id="308" r:id="rId36"/>
    <p:sldId id="326" r:id="rId37"/>
    <p:sldId id="316" r:id="rId38"/>
    <p:sldId id="309" r:id="rId39"/>
    <p:sldId id="323" r:id="rId40"/>
    <p:sldId id="310" r:id="rId41"/>
    <p:sldId id="311" r:id="rId42"/>
    <p:sldId id="312" r:id="rId4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CC"/>
    <a:srgbClr val="FF3300"/>
    <a:srgbClr val="FFFFFF"/>
    <a:srgbClr val="FFCCFF"/>
    <a:srgbClr val="0D005A"/>
    <a:srgbClr val="FFFF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1" autoAdjust="0"/>
    <p:restoredTop sz="65185" autoAdjust="0"/>
  </p:normalViewPr>
  <p:slideViewPr>
    <p:cSldViewPr>
      <p:cViewPr varScale="1">
        <p:scale>
          <a:sx n="74" d="100"/>
          <a:sy n="74" d="100"/>
        </p:scale>
        <p:origin x="27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62580-B529-49A3-9481-43827F3197ED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02716-0315-491B-B522-1A0582B7C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54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Концептуальное проектирование начинается с анализа предметной области, включает анализ концептуальных требований и информационных потребностей, выявление информационных объектов и связей между ними, построение концептуальной модели (схемы)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02716-0315-491B-B522-1A0582B7CDB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825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Связь сущностей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Artist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Song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с использованием нотации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Crow's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Foot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Песня (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Song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имеет «одного и только одного» исполнителя (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Artist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); исполнитель связан с «нулем, одной или несколькими» песнями.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02716-0315-491B-B522-1A0582B7CDB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50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https://maintorrent.ru/metod-modelirovaniya-sushchnost-svyaz/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02716-0315-491B-B522-1A0582B7CDB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805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Связь типа </a:t>
            </a:r>
            <a:r>
              <a:rPr lang="ru-RU" b="1" i="1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один-к-одному</a:t>
            </a:r>
            <a:r>
              <a:rPr lang="ru-RU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означает, что один экземпляр первой сущности (левой) связан с одним экземпляром второй сущности (правой). </a:t>
            </a:r>
          </a:p>
          <a:p>
            <a:pPr algn="l"/>
            <a:r>
              <a:rPr lang="ru-RU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Связь типа </a:t>
            </a:r>
            <a:r>
              <a:rPr lang="ru-RU" b="1" i="1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один-ко-многим</a:t>
            </a:r>
            <a:r>
              <a:rPr lang="ru-RU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означает, что один экземпляр первой сущности (левой) связан с несколькими экземплярами второй сущности (правой). Это наиболее часто используемый тип связи. Левая сущность (со стороны "один") называется </a:t>
            </a:r>
            <a:r>
              <a:rPr lang="ru-RU" b="1" i="1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родительской</a:t>
            </a:r>
            <a:r>
              <a:rPr lang="ru-RU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правая (со стороны "много") - </a:t>
            </a:r>
            <a:r>
              <a:rPr lang="ru-RU" b="1" i="1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дочерней</a:t>
            </a:r>
            <a:r>
              <a:rPr lang="ru-RU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Связь типа </a:t>
            </a:r>
            <a:r>
              <a:rPr lang="ru-RU" b="1" i="1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много-ко-многим</a:t>
            </a:r>
            <a:r>
              <a:rPr lang="ru-RU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означает, что каждый экземпляр первой сущности может быть связан с несколькими экземплярами второй сущности, и каждый экземпляр второй сущности может быть связан с несколькими экземплярами первой сущности. </a:t>
            </a:r>
          </a:p>
          <a:p>
            <a:pPr algn="l"/>
            <a:r>
              <a:rPr lang="ru-RU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 связи много-ко-многим является </a:t>
            </a:r>
            <a:r>
              <a:rPr lang="ru-RU" b="0" i="1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временным</a:t>
            </a:r>
            <a:r>
              <a:rPr lang="ru-RU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типом связи, допустимым на ранних этапах разработки модели. В дальнейшем этот тип связи должен быть заменен двумя связями типа один-ко-многим путем создания промежуточной сущности.</a:t>
            </a:r>
          </a:p>
          <a:p>
            <a:pPr algn="l"/>
            <a:r>
              <a:rPr lang="ru-RU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связь может иметь одну из двух </a:t>
            </a:r>
            <a:r>
              <a:rPr lang="ru-RU" b="1" i="1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модальностей связи</a:t>
            </a:r>
            <a:r>
              <a:rPr lang="ru-RU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ru-RU" b="0" i="0" dirty="0">
              <a:solidFill>
                <a:srgbClr val="4242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Модальность "</a:t>
            </a:r>
            <a:r>
              <a:rPr lang="ru-RU" b="1" i="1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может</a:t>
            </a:r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" означает, что экземпляр одной сущности </a:t>
            </a:r>
            <a:r>
              <a:rPr lang="ru-RU" b="0" i="1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может быть связан</a:t>
            </a:r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с одним или несколькими экземплярами другой сущности, </a:t>
            </a:r>
            <a:r>
              <a:rPr lang="ru-RU" b="0" i="1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а может быть и не связан</a:t>
            </a:r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ни с одним экземпляром.</a:t>
            </a:r>
          </a:p>
          <a:p>
            <a:pPr algn="l"/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Модальность "</a:t>
            </a:r>
            <a:r>
              <a:rPr lang="ru-RU" b="1" i="1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должен</a:t>
            </a:r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" означает, что экземпляр одной сущности </a:t>
            </a:r>
            <a:r>
              <a:rPr lang="ru-RU" b="0" i="1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обязан быть связан не менее чем с одним</a:t>
            </a:r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экземпляром другой сущности.</a:t>
            </a:r>
          </a:p>
          <a:p>
            <a:pPr algn="l"/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Связь может иметь </a:t>
            </a:r>
            <a:r>
              <a:rPr lang="ru-RU" b="0" i="1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разную модальность</a:t>
            </a:r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с разных концов Описанный графический синтаксис позволяет </a:t>
            </a:r>
            <a:r>
              <a:rPr lang="ru-RU" b="0" i="1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однозначно</a:t>
            </a:r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читать диаграммы, пользуясь следующей схемой построения фраз:</a:t>
            </a:r>
          </a:p>
          <a:p>
            <a:pPr algn="l"/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&lt;Каждый экземпляр СУЩНОСТИ 1&gt; &lt;МОДАЛЬНОСТЬ СВЯЗИ&gt; &lt;НАИМЕНОВАНИЕ СВЯЗИ&gt; &lt;ТИП СВЯЗИ&gt; &lt;экземпляр СУЩНОСТИ 2&gt;.</a:t>
            </a:r>
          </a:p>
          <a:p>
            <a:pPr algn="l"/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Каждая связь может быть прочитана как слева направо, так и справа налево.</a:t>
            </a:r>
          </a:p>
          <a:p>
            <a:pPr algn="l"/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• Слева направо: "каждый сотрудник может иметь несколько детей".</a:t>
            </a:r>
          </a:p>
          <a:p>
            <a:pPr algn="l"/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• Справа налево: "Каждый ребенок обязан принадлежать ровно одному сотруднику".</a:t>
            </a:r>
          </a:p>
          <a:p>
            <a:pPr algn="l"/>
            <a:endParaRPr lang="ru-RU" b="0" i="0" dirty="0">
              <a:solidFill>
                <a:srgbClr val="4242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02716-0315-491B-B522-1A0582B7CDB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3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Концептуальное проектирование начинается с анализа предметной области, включает анализ концептуальных требований и информационных потребностей, выявление информационных объектов и связей между ними, построение концептуальной модели (схемы)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02716-0315-491B-B522-1A0582B7CD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15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Концептуальное проектирование начинается с анализа предметной области, включает анализ концептуальных требований и информационных потребностей, выявление информационных объектов и связей между ними, построение концептуальной модели (схемы) данных.</a:t>
            </a:r>
          </a:p>
          <a:p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1" dirty="0">
                <a:solidFill>
                  <a:srgbClr val="443F3F"/>
                </a:solidFill>
                <a:effectLst/>
                <a:latin typeface="Oswald"/>
              </a:rPr>
              <a:t>Как нарисовать ER-диаграмму-советы</a:t>
            </a:r>
          </a:p>
          <a:p>
            <a:pPr algn="l"/>
            <a:r>
              <a:rPr lang="ru-RU" b="0" i="0" dirty="0">
                <a:solidFill>
                  <a:srgbClr val="47425D"/>
                </a:solidFill>
                <a:effectLst/>
                <a:latin typeface="Source Sans Pro" panose="020B0503030403020204" pitchFamily="34" charset="0"/>
              </a:rPr>
              <a:t>Простую ER диаграмму нарисовать достаточно просто.  Другое дело насыщенная, объемная ER диаграмма. Ниже приведены некоторые советы, которые помогут вам построить эффективные ER схемы: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7425D"/>
                </a:solidFill>
                <a:effectLst/>
                <a:latin typeface="Source Sans Pro" panose="020B0503030403020204" pitchFamily="34" charset="0"/>
              </a:rPr>
              <a:t>Определите все объекты в данной системе и определите отношения между этими объектами;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7425D"/>
                </a:solidFill>
                <a:effectLst/>
                <a:latin typeface="Source Sans Pro" panose="020B0503030403020204" pitchFamily="34" charset="0"/>
              </a:rPr>
              <a:t>Объект должен появиться только один раз в определенном месте схемы;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7425D"/>
                </a:solidFill>
                <a:effectLst/>
                <a:latin typeface="Source Sans Pro" panose="020B0503030403020204" pitchFamily="34" charset="0"/>
              </a:rPr>
              <a:t>Определите точное и подходящее имя для каждого объекта, атрибута и отношений в диаграмме. Выберите  простые и понятные слова. Условия, которые просты и знакомы всегда побеждает смутные, технические звучащие слова. Для объектов имена существительные, для связей глаголы (можно с пояснениями). Не забываем про уникальность имен объектов;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7425D"/>
                </a:solidFill>
                <a:effectLst/>
                <a:latin typeface="Source Sans Pro" panose="020B0503030403020204" pitchFamily="34" charset="0"/>
              </a:rPr>
              <a:t>Удалите неявные, избыточные или ненужные отношения между объектами;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7425D"/>
                </a:solidFill>
                <a:effectLst/>
                <a:latin typeface="Source Sans Pro" panose="020B0503030403020204" pitchFamily="34" charset="0"/>
              </a:rPr>
              <a:t>Никогда не подключайте отношения к другим отношениям;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>
                <a:solidFill>
                  <a:srgbClr val="47425D"/>
                </a:solidFill>
                <a:effectLst/>
                <a:latin typeface="Source Sans Pro" panose="020B0503030403020204" pitchFamily="34" charset="0"/>
              </a:rPr>
              <a:t>Используйте цвета, чтобы классифицировать однотипные объекты или выделить ключевые области в диаграмме.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02716-0315-491B-B522-1A0582B7CDB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Концептуальное проектирование начинается с анализа предметной области, включает анализ концептуальных требований и информационных потребностей, выявление информационных объектов и связей между ними, построение концептуальной модели (схемы)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02716-0315-491B-B522-1A0582B7CDB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93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Концептуальное проектирование начинается с анализа предметной области, включает анализ концептуальных требований и информационных потребностей, выявление информационных объектов и связей между ними, построение концептуальной модели (схемы)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02716-0315-491B-B522-1A0582B7CDB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13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https://studme.org/77222/informatika/notatsiya_pitera_chena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02716-0315-491B-B522-1A0582B7CDB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7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https://studme.org/77222/informatika/notatsiya_pitera_chena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02716-0315-491B-B522-1A0582B7CDB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75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https://studme.org/77222/informatika/notatsiya_pitera_chena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02716-0315-491B-B522-1A0582B7CDB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340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https://studme.org/77222/informatika/notatsiya_pitera_chena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02716-0315-491B-B522-1A0582B7CDB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76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6F2775-072C-4333-AFB9-56D73D3B96D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FC9D9-64DD-4AC2-A893-974DB919A4E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E59D3-1CC2-4B33-83B9-61F6CF8ABD8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Заголовок и два объекта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3886200" cy="2133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609600" y="3886200"/>
            <a:ext cx="7924800" cy="2133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F2D81-0947-40E7-9673-A1C61835CA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E9BFC-1729-4611-8CFA-3CA1BBDF89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97B7B-0BEE-459E-97B3-40C3B759B4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6F6D5-729B-4CE3-B636-39168D6E593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3113C7-99BA-4C9C-8B9D-6604DC44812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10E0C-351B-40F3-8DA7-8BB49537FDC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8A569-72FA-4FDC-A22A-0463050279E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44E3E4-2475-4C63-A27A-75D32374ECF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573CD-51CF-49BA-87D9-172C885E3A4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4EDEA-77FD-4E64-BC30-7C3C5F1B056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5ECE4592-3D5F-44FE-B3DE-C242DB8E2AE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4E36244-2873-4CEB-8716-425C7D08346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99267" y="2780928"/>
            <a:ext cx="8820472" cy="1828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/>
              <a:t>Проектирование</a:t>
            </a:r>
            <a:r>
              <a:rPr lang="en-US" dirty="0"/>
              <a:t> </a:t>
            </a:r>
            <a:r>
              <a:rPr lang="ru-RU" dirty="0"/>
              <a:t>концептуальной модели БД</a:t>
            </a:r>
            <a:r>
              <a:rPr lang="en-US" dirty="0"/>
              <a:t> 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157EFB-44F3-45ED-9FB9-7AF538BB4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08969"/>
            <a:ext cx="8769225" cy="605275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443F3F"/>
                </a:solidFill>
                <a:latin typeface="Oswald"/>
              </a:rPr>
              <a:t>Обозначения ER-диаграммы по Питеру Чену</a:t>
            </a:r>
          </a:p>
        </p:txBody>
      </p:sp>
      <p:sp>
        <p:nvSpPr>
          <p:cNvPr id="20503" name="Line 38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4" name="Line 39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5" name="Line 40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6" name="Line 41"/>
          <p:cNvSpPr>
            <a:spLocks noChangeShapeType="1"/>
          </p:cNvSpPr>
          <p:nvPr/>
        </p:nvSpPr>
        <p:spPr bwMode="auto">
          <a:xfrm>
            <a:off x="1403350" y="2997200"/>
            <a:ext cx="54006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DC644A-149B-49A5-8B95-FD75FE8A9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390867"/>
            <a:ext cx="4781550" cy="381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CF3BA6-64B5-4C20-81F0-F8D39D32F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99" y="1298484"/>
            <a:ext cx="4791075" cy="15144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C3545C-8735-421F-B91E-5952D8BEE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1428010"/>
            <a:ext cx="5391150" cy="54578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640DFDE-1BA7-4690-B9CF-302667B2A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7250" y="-16173"/>
            <a:ext cx="5224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6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391" y="173963"/>
            <a:ext cx="8769225" cy="605275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443F3F"/>
                </a:solidFill>
                <a:latin typeface="Oswald"/>
              </a:rPr>
              <a:t>Нотация  </a:t>
            </a:r>
            <a:r>
              <a:rPr lang="en-US" sz="3600" b="1" dirty="0">
                <a:solidFill>
                  <a:srgbClr val="443F3F"/>
                </a:solidFill>
                <a:latin typeface="Oswald"/>
              </a:rPr>
              <a:t>Gordon Everest</a:t>
            </a:r>
            <a:endParaRPr lang="ru-RU" sz="3600" b="1" dirty="0">
              <a:solidFill>
                <a:srgbClr val="443F3F"/>
              </a:solidFill>
              <a:latin typeface="Oswald"/>
            </a:endParaRPr>
          </a:p>
        </p:txBody>
      </p:sp>
      <p:sp>
        <p:nvSpPr>
          <p:cNvPr id="20503" name="Line 38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4" name="Line 39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5" name="Line 40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6" name="Line 41"/>
          <p:cNvSpPr>
            <a:spLocks noChangeShapeType="1"/>
          </p:cNvSpPr>
          <p:nvPr/>
        </p:nvSpPr>
        <p:spPr bwMode="auto">
          <a:xfrm>
            <a:off x="1403350" y="2997200"/>
            <a:ext cx="54006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D6C3A-4BD7-444F-9C5B-E7745A9C80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7524" y="1052736"/>
            <a:ext cx="8568952" cy="3744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9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900" dirty="0" err="1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Gordon</a:t>
            </a:r>
            <a:r>
              <a:rPr lang="ru-RU" sz="19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Everest</a:t>
            </a:r>
            <a:r>
              <a:rPr lang="ru-RU" sz="19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ввел новое обозначение связей, которые получили название вилка или воронья лапа. Также он ввел, что объект должен обозначаться прямоугольником с названием типа объекта в виде имени существительного внутри прямоугольника. Причем, это имя должно быть уникальным в пределах создаваемой базы данных.</a:t>
            </a:r>
          </a:p>
          <a:p>
            <a:pPr marL="0" indent="0" algn="just">
              <a:buNone/>
            </a:pPr>
            <a:endParaRPr lang="ru-RU" sz="1900" dirty="0">
              <a:solidFill>
                <a:srgbClr val="4742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9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Атрибуты не выделяются в отдельную фигуру, а вписываются в прямоугольник объекта именем существительным с уточняющим словом.</a:t>
            </a:r>
          </a:p>
          <a:p>
            <a:pPr algn="just"/>
            <a:r>
              <a:rPr lang="ru-RU" sz="19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Связь между объектами обозначается прямой линией. Множественные связи обозначаются вилкой на конце. Сама связь подписывается глаголом, типа «Включает» или «Принадлежит»</a:t>
            </a:r>
          </a:p>
          <a:p>
            <a:pPr marL="0" indent="0" algn="just">
              <a:buNone/>
            </a:pPr>
            <a:endParaRPr lang="ru-RU" sz="2300" dirty="0">
              <a:solidFill>
                <a:srgbClr val="4742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1800" dirty="0">
              <a:solidFill>
                <a:srgbClr val="4742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800" dirty="0">
              <a:solidFill>
                <a:srgbClr val="4742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2A4A24-E322-48D9-B05A-6E1E0A5DF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941665"/>
            <a:ext cx="3995936" cy="96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1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391" y="173963"/>
            <a:ext cx="8769225" cy="605275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443F3F"/>
                </a:solidFill>
                <a:latin typeface="Oswald"/>
              </a:rPr>
              <a:t>Нотация  </a:t>
            </a:r>
            <a:r>
              <a:rPr lang="en-US" sz="3600" b="1" dirty="0">
                <a:solidFill>
                  <a:srgbClr val="443F3F"/>
                </a:solidFill>
                <a:latin typeface="Oswald"/>
              </a:rPr>
              <a:t>Gordon Everest</a:t>
            </a:r>
            <a:endParaRPr lang="ru-RU" sz="3600" b="1" dirty="0">
              <a:solidFill>
                <a:srgbClr val="443F3F"/>
              </a:solidFill>
              <a:latin typeface="Oswald"/>
            </a:endParaRPr>
          </a:p>
        </p:txBody>
      </p:sp>
      <p:sp>
        <p:nvSpPr>
          <p:cNvPr id="20503" name="Line 38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4" name="Line 39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5" name="Line 40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6" name="Line 41"/>
          <p:cNvSpPr>
            <a:spLocks noChangeShapeType="1"/>
          </p:cNvSpPr>
          <p:nvPr/>
        </p:nvSpPr>
        <p:spPr bwMode="auto">
          <a:xfrm>
            <a:off x="1403350" y="2997200"/>
            <a:ext cx="54006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D6C3A-4BD7-444F-9C5B-E7745A9C80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7524" y="1052736"/>
            <a:ext cx="8568952" cy="3744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9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sz="2300" dirty="0">
              <a:solidFill>
                <a:srgbClr val="4742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1800" dirty="0">
              <a:solidFill>
                <a:srgbClr val="4742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800" dirty="0">
              <a:solidFill>
                <a:srgbClr val="4742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3AEF30-0DA7-475F-AAB2-B3697320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39" y="777761"/>
            <a:ext cx="6775247" cy="60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391" y="173963"/>
            <a:ext cx="8769225" cy="605275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443F3F"/>
                </a:solidFill>
                <a:latin typeface="Oswald"/>
              </a:rPr>
              <a:t>Типы и модальности связей</a:t>
            </a:r>
          </a:p>
        </p:txBody>
      </p:sp>
      <p:sp>
        <p:nvSpPr>
          <p:cNvPr id="20503" name="Line 38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4" name="Line 39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5" name="Line 40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6" name="Line 41"/>
          <p:cNvSpPr>
            <a:spLocks noChangeShapeType="1"/>
          </p:cNvSpPr>
          <p:nvPr/>
        </p:nvSpPr>
        <p:spPr bwMode="auto">
          <a:xfrm>
            <a:off x="1403350" y="2997200"/>
            <a:ext cx="54006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D6C3A-4BD7-444F-9C5B-E7745A9C80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7524" y="1052736"/>
            <a:ext cx="8568952" cy="3744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9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sz="2300" dirty="0">
              <a:solidFill>
                <a:srgbClr val="4742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1800" dirty="0">
              <a:solidFill>
                <a:srgbClr val="4742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800" dirty="0">
              <a:solidFill>
                <a:srgbClr val="4742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0F19C-5329-483D-B0F7-61FD5765B3FA}"/>
              </a:ext>
            </a:extLst>
          </p:cNvPr>
          <p:cNvSpPr txBox="1"/>
          <p:nvPr/>
        </p:nvSpPr>
        <p:spPr>
          <a:xfrm>
            <a:off x="331203" y="1019642"/>
            <a:ext cx="7913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Каждая связь может иметь один из следующих </a:t>
            </a:r>
            <a:r>
              <a:rPr lang="ru-RU" b="1" i="1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типов связи</a:t>
            </a:r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:</a:t>
            </a:r>
            <a:endParaRPr lang="en-US" b="0" i="0" dirty="0">
              <a:solidFill>
                <a:srgbClr val="424242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C4B6FB-3E11-42E8-B643-C8D3A1AD2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6" y="1510390"/>
            <a:ext cx="3390900" cy="1200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FFA932-9F1B-4464-B74D-9F78E03A8B7D}"/>
              </a:ext>
            </a:extLst>
          </p:cNvPr>
          <p:cNvSpPr txBox="1"/>
          <p:nvPr/>
        </p:nvSpPr>
        <p:spPr>
          <a:xfrm>
            <a:off x="395536" y="3056517"/>
            <a:ext cx="7913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rgbClr val="424242"/>
                </a:solidFill>
                <a:latin typeface="Verdana" panose="020B0604030504040204" pitchFamily="34" charset="0"/>
              </a:rPr>
              <a:t>Каждая связь может иметь одну из двух </a:t>
            </a:r>
            <a:r>
              <a:rPr lang="ru-RU" b="1" dirty="0">
                <a:solidFill>
                  <a:srgbClr val="424242"/>
                </a:solidFill>
                <a:latin typeface="Verdana" panose="020B0604030504040204" pitchFamily="34" charset="0"/>
              </a:rPr>
              <a:t>модальностей связи</a:t>
            </a:r>
            <a:r>
              <a:rPr lang="ru-RU" dirty="0">
                <a:solidFill>
                  <a:srgbClr val="424242"/>
                </a:solidFill>
                <a:latin typeface="Verdana" panose="020B0604030504040204" pitchFamily="34" charset="0"/>
              </a:rPr>
              <a:t>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B5125F-C98B-48E1-B209-ABB9C7623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56" y="3658166"/>
            <a:ext cx="6858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7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Связь 1</a:t>
            </a:r>
            <a:r>
              <a:rPr lang="en-US" dirty="0"/>
              <a:t>:1 </a:t>
            </a:r>
            <a:r>
              <a:rPr lang="ru-RU" dirty="0"/>
              <a:t>(должен-должен)</a:t>
            </a:r>
          </a:p>
        </p:txBody>
      </p:sp>
      <p:graphicFrame>
        <p:nvGraphicFramePr>
          <p:cNvPr id="17425" name="Group 1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6585756"/>
              </p:ext>
            </p:extLst>
          </p:nvPr>
        </p:nvGraphicFramePr>
        <p:xfrm>
          <a:off x="539750" y="1600200"/>
          <a:ext cx="7777163" cy="1584960"/>
        </p:xfrm>
        <a:graphic>
          <a:graphicData uri="http://schemas.openxmlformats.org/drawingml/2006/table">
            <a:tbl>
              <a:tblPr/>
              <a:tblGrid>
                <a:gridCol w="54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СУБД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ООП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3" name="Line 38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4" name="Line 39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5" name="Line 40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6" name="Line 41"/>
          <p:cNvSpPr>
            <a:spLocks noChangeShapeType="1"/>
          </p:cNvSpPr>
          <p:nvPr/>
        </p:nvSpPr>
        <p:spPr bwMode="auto">
          <a:xfrm>
            <a:off x="1403350" y="2997200"/>
            <a:ext cx="54006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734102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Связь 1</a:t>
            </a:r>
            <a:r>
              <a:rPr lang="en-US"/>
              <a:t>:1</a:t>
            </a:r>
            <a:r>
              <a:rPr lang="ru-RU"/>
              <a:t> (должен-должен)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/>
              <a:t> </a:t>
            </a:r>
          </a:p>
        </p:txBody>
      </p:sp>
      <p:graphicFrame>
        <p:nvGraphicFramePr>
          <p:cNvPr id="18555" name="Group 123"/>
          <p:cNvGraphicFramePr>
            <a:graphicFrameLocks noGrp="1"/>
          </p:cNvGraphicFramePr>
          <p:nvPr>
            <p:ph sz="half" idx="2"/>
          </p:nvPr>
        </p:nvGraphicFramePr>
        <p:xfrm>
          <a:off x="539750" y="3213100"/>
          <a:ext cx="7921625" cy="2661285"/>
        </p:xfrm>
        <a:graphic>
          <a:graphicData uri="http://schemas.openxmlformats.org/drawingml/2006/table">
            <a:tbl>
              <a:tblPr/>
              <a:tblGrid>
                <a:gridCol w="280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Название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Код цикла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Площадь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СУБД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ООП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540" name="Group 124"/>
          <p:cNvGrpSpPr>
            <a:grpSpLocks/>
          </p:cNvGrpSpPr>
          <p:nvPr/>
        </p:nvGrpSpPr>
        <p:grpSpPr bwMode="auto">
          <a:xfrm>
            <a:off x="539750" y="1412875"/>
            <a:ext cx="7920038" cy="1366838"/>
            <a:chOff x="340" y="890"/>
            <a:chExt cx="4989" cy="861"/>
          </a:xfrm>
        </p:grpSpPr>
        <p:sp>
          <p:nvSpPr>
            <p:cNvPr id="21541" name="Oval 4"/>
            <p:cNvSpPr>
              <a:spLocks noChangeArrowheads="1"/>
            </p:cNvSpPr>
            <p:nvPr/>
          </p:nvSpPr>
          <p:spPr bwMode="auto">
            <a:xfrm>
              <a:off x="1338" y="981"/>
              <a:ext cx="1179" cy="63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1" i="1" dirty="0">
                  <a:solidFill>
                    <a:srgbClr val="0D005A"/>
                  </a:solidFill>
                  <a:latin typeface="Times New Roman" pitchFamily="18" charset="0"/>
                </a:rPr>
                <a:t>Название </a:t>
              </a:r>
            </a:p>
            <a:p>
              <a:pPr algn="ctr"/>
              <a:r>
                <a:rPr lang="ru-RU" sz="2000" b="1" i="1" dirty="0">
                  <a:solidFill>
                    <a:srgbClr val="0D005A"/>
                  </a:solidFill>
                  <a:latin typeface="Times New Roman" pitchFamily="18" charset="0"/>
                </a:rPr>
                <a:t>дисциплины</a:t>
              </a:r>
            </a:p>
          </p:txBody>
        </p:sp>
        <p:sp>
          <p:nvSpPr>
            <p:cNvPr id="21542" name="Oval 6"/>
            <p:cNvSpPr>
              <a:spLocks noChangeArrowheads="1"/>
            </p:cNvSpPr>
            <p:nvPr/>
          </p:nvSpPr>
          <p:spPr bwMode="auto">
            <a:xfrm>
              <a:off x="3288" y="890"/>
              <a:ext cx="1043" cy="59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1" i="1">
                  <a:solidFill>
                    <a:srgbClr val="0D005A"/>
                  </a:solidFill>
                  <a:latin typeface="Times New Roman" pitchFamily="18" charset="0"/>
                </a:rPr>
                <a:t>№ аудитории</a:t>
              </a:r>
            </a:p>
          </p:txBody>
        </p:sp>
        <p:sp>
          <p:nvSpPr>
            <p:cNvPr id="21543" name="Line 9"/>
            <p:cNvSpPr>
              <a:spLocks noChangeShapeType="1"/>
            </p:cNvSpPr>
            <p:nvPr/>
          </p:nvSpPr>
          <p:spPr bwMode="auto">
            <a:xfrm flipV="1">
              <a:off x="2517" y="1207"/>
              <a:ext cx="771" cy="4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44" name="Oval 117"/>
            <p:cNvSpPr>
              <a:spLocks noChangeArrowheads="1"/>
            </p:cNvSpPr>
            <p:nvPr/>
          </p:nvSpPr>
          <p:spPr bwMode="auto">
            <a:xfrm>
              <a:off x="340" y="1162"/>
              <a:ext cx="680" cy="54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b="1" i="1" dirty="0"/>
                <a:t>Все о </a:t>
              </a:r>
              <a:r>
                <a:rPr lang="ru-RU" sz="1400" b="1" i="1" dirty="0" err="1"/>
                <a:t>диц</a:t>
              </a:r>
              <a:r>
                <a:rPr lang="ru-RU" dirty="0"/>
                <a:t>.</a:t>
              </a:r>
            </a:p>
          </p:txBody>
        </p:sp>
        <p:sp>
          <p:nvSpPr>
            <p:cNvPr id="21545" name="Line 118"/>
            <p:cNvSpPr>
              <a:spLocks noChangeShapeType="1"/>
            </p:cNvSpPr>
            <p:nvPr/>
          </p:nvSpPr>
          <p:spPr bwMode="auto">
            <a:xfrm flipH="1">
              <a:off x="1020" y="1344"/>
              <a:ext cx="318" cy="45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46" name="Oval 120"/>
            <p:cNvSpPr>
              <a:spLocks noChangeArrowheads="1"/>
            </p:cNvSpPr>
            <p:nvPr/>
          </p:nvSpPr>
          <p:spPr bwMode="auto">
            <a:xfrm>
              <a:off x="4649" y="1207"/>
              <a:ext cx="680" cy="54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b="1" i="1"/>
                <a:t>Все об ауд</a:t>
              </a:r>
              <a:r>
                <a:rPr lang="ru-RU"/>
                <a:t>.</a:t>
              </a:r>
            </a:p>
          </p:txBody>
        </p:sp>
        <p:sp>
          <p:nvSpPr>
            <p:cNvPr id="21547" name="Line 121"/>
            <p:cNvSpPr>
              <a:spLocks noChangeShapeType="1"/>
            </p:cNvSpPr>
            <p:nvPr/>
          </p:nvSpPr>
          <p:spPr bwMode="auto">
            <a:xfrm>
              <a:off x="4332" y="1253"/>
              <a:ext cx="317" cy="136"/>
            </a:xfrm>
            <a:prstGeom prst="line">
              <a:avLst/>
            </a:prstGeom>
            <a:noFill/>
            <a:ln w="57150">
              <a:solidFill>
                <a:srgbClr val="0D005A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48680"/>
            <a:ext cx="8015287" cy="914400"/>
          </a:xfrm>
        </p:spPr>
        <p:txBody>
          <a:bodyPr/>
          <a:lstStyle/>
          <a:p>
            <a:pPr eaLnBrk="1" hangingPunct="1"/>
            <a:r>
              <a:rPr lang="ru-RU" dirty="0"/>
              <a:t>Связь 1</a:t>
            </a:r>
            <a:r>
              <a:rPr lang="en-US" dirty="0"/>
              <a:t>:1</a:t>
            </a:r>
            <a:r>
              <a:rPr lang="ru-RU" dirty="0"/>
              <a:t> (должен-должен)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/>
              <a:t> </a:t>
            </a:r>
          </a:p>
        </p:txBody>
      </p:sp>
      <p:sp>
        <p:nvSpPr>
          <p:cNvPr id="22532" name="Содержимое 12"/>
          <p:cNvSpPr>
            <a:spLocks noGrp="1"/>
          </p:cNvSpPr>
          <p:nvPr>
            <p:ph sz="half" idx="2"/>
          </p:nvPr>
        </p:nvSpPr>
        <p:spPr>
          <a:xfrm>
            <a:off x="857250" y="1600200"/>
            <a:ext cx="7677150" cy="4419600"/>
          </a:xfrm>
        </p:spPr>
        <p:txBody>
          <a:bodyPr/>
          <a:lstStyle/>
          <a:p>
            <a:r>
              <a:rPr lang="ru-RU" dirty="0"/>
              <a:t>При степени связи 1:1 и модальности должен-должен формируется одно отношение. Ключом в полученном отношении может быть ключ одной из исходных сущностей.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Связь 1</a:t>
            </a:r>
            <a:r>
              <a:rPr lang="en-US"/>
              <a:t>:1</a:t>
            </a:r>
            <a:r>
              <a:rPr lang="ru-RU"/>
              <a:t>(должен - может)</a:t>
            </a:r>
          </a:p>
        </p:txBody>
      </p:sp>
      <p:graphicFrame>
        <p:nvGraphicFramePr>
          <p:cNvPr id="15461" name="Group 10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71103411"/>
              </p:ext>
            </p:extLst>
          </p:nvPr>
        </p:nvGraphicFramePr>
        <p:xfrm>
          <a:off x="539750" y="1600200"/>
          <a:ext cx="7777163" cy="1584960"/>
        </p:xfrm>
        <a:graphic>
          <a:graphicData uri="http://schemas.openxmlformats.org/drawingml/2006/table">
            <a:tbl>
              <a:tblPr/>
              <a:tblGrid>
                <a:gridCol w="54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СУБД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-</a:t>
                      </a:r>
                      <a:endParaRPr kumimoji="0" lang="ru-RU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510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5" name="Line 81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76" name="Line 98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77" name="Line 100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" name="Line 100"/>
          <p:cNvSpPr>
            <a:spLocks noChangeShapeType="1"/>
          </p:cNvSpPr>
          <p:nvPr/>
        </p:nvSpPr>
        <p:spPr bwMode="auto">
          <a:xfrm>
            <a:off x="1979712" y="2996952"/>
            <a:ext cx="4824313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7103413" cy="73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Связь 1</a:t>
            </a:r>
            <a:r>
              <a:rPr lang="en-US"/>
              <a:t>:1</a:t>
            </a:r>
            <a:r>
              <a:rPr lang="ru-RU"/>
              <a:t> (должен - может)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/>
              <a:t> </a:t>
            </a:r>
          </a:p>
        </p:txBody>
      </p:sp>
      <p:graphicFrame>
        <p:nvGraphicFramePr>
          <p:cNvPr id="20520" name="Group 40"/>
          <p:cNvGraphicFramePr>
            <a:graphicFrameLocks noGrp="1"/>
          </p:cNvGraphicFramePr>
          <p:nvPr>
            <p:ph sz="half" idx="2"/>
          </p:nvPr>
        </p:nvGraphicFramePr>
        <p:xfrm>
          <a:off x="539750" y="2924175"/>
          <a:ext cx="7921625" cy="2680970"/>
        </p:xfrm>
        <a:graphic>
          <a:graphicData uri="http://schemas.openxmlformats.org/drawingml/2006/table">
            <a:tbl>
              <a:tblPr/>
              <a:tblGrid>
                <a:gridCol w="280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Название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Код цикла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Площадь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СУБД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NULL</a:t>
                      </a:r>
                      <a:endParaRPr kumimoji="0" lang="ru-RU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NULL</a:t>
                      </a:r>
                      <a:endParaRPr kumimoji="0" lang="ru-RU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4612" name="Group 49"/>
          <p:cNvGrpSpPr>
            <a:grpSpLocks/>
          </p:cNvGrpSpPr>
          <p:nvPr/>
        </p:nvGrpSpPr>
        <p:grpSpPr bwMode="auto">
          <a:xfrm>
            <a:off x="539750" y="1412875"/>
            <a:ext cx="7920038" cy="1366838"/>
            <a:chOff x="340" y="890"/>
            <a:chExt cx="4989" cy="861"/>
          </a:xfrm>
        </p:grpSpPr>
        <p:sp>
          <p:nvSpPr>
            <p:cNvPr id="24613" name="Oval 50"/>
            <p:cNvSpPr>
              <a:spLocks noChangeArrowheads="1"/>
            </p:cNvSpPr>
            <p:nvPr/>
          </p:nvSpPr>
          <p:spPr bwMode="auto">
            <a:xfrm>
              <a:off x="1338" y="981"/>
              <a:ext cx="1179" cy="63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1" i="1">
                  <a:solidFill>
                    <a:srgbClr val="0D005A"/>
                  </a:solidFill>
                  <a:latin typeface="Times New Roman" pitchFamily="18" charset="0"/>
                </a:rPr>
                <a:t>Название </a:t>
              </a:r>
            </a:p>
            <a:p>
              <a:pPr algn="ctr"/>
              <a:r>
                <a:rPr lang="ru-RU" sz="2000" b="1" i="1">
                  <a:solidFill>
                    <a:srgbClr val="0D005A"/>
                  </a:solidFill>
                  <a:latin typeface="Times New Roman" pitchFamily="18" charset="0"/>
                </a:rPr>
                <a:t>дисциплины</a:t>
              </a:r>
            </a:p>
          </p:txBody>
        </p:sp>
        <p:sp>
          <p:nvSpPr>
            <p:cNvPr id="24614" name="Oval 51"/>
            <p:cNvSpPr>
              <a:spLocks noChangeArrowheads="1"/>
            </p:cNvSpPr>
            <p:nvPr/>
          </p:nvSpPr>
          <p:spPr bwMode="auto">
            <a:xfrm>
              <a:off x="3288" y="890"/>
              <a:ext cx="1043" cy="59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1" i="1">
                  <a:solidFill>
                    <a:srgbClr val="0D005A"/>
                  </a:solidFill>
                  <a:latin typeface="Times New Roman" pitchFamily="18" charset="0"/>
                </a:rPr>
                <a:t>№ аудитории</a:t>
              </a:r>
            </a:p>
          </p:txBody>
        </p:sp>
        <p:sp>
          <p:nvSpPr>
            <p:cNvPr id="24615" name="Line 52"/>
            <p:cNvSpPr>
              <a:spLocks noChangeShapeType="1"/>
            </p:cNvSpPr>
            <p:nvPr/>
          </p:nvSpPr>
          <p:spPr bwMode="auto">
            <a:xfrm flipV="1">
              <a:off x="2517" y="1207"/>
              <a:ext cx="771" cy="4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616" name="Oval 53"/>
            <p:cNvSpPr>
              <a:spLocks noChangeArrowheads="1"/>
            </p:cNvSpPr>
            <p:nvPr/>
          </p:nvSpPr>
          <p:spPr bwMode="auto">
            <a:xfrm>
              <a:off x="340" y="1162"/>
              <a:ext cx="680" cy="54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b="1" i="1"/>
                <a:t>Все о диц</a:t>
              </a:r>
              <a:r>
                <a:rPr lang="ru-RU"/>
                <a:t>.</a:t>
              </a:r>
            </a:p>
          </p:txBody>
        </p:sp>
        <p:sp>
          <p:nvSpPr>
            <p:cNvPr id="24617" name="Line 54"/>
            <p:cNvSpPr>
              <a:spLocks noChangeShapeType="1"/>
            </p:cNvSpPr>
            <p:nvPr/>
          </p:nvSpPr>
          <p:spPr bwMode="auto">
            <a:xfrm flipH="1">
              <a:off x="1020" y="1344"/>
              <a:ext cx="318" cy="45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618" name="Oval 55"/>
            <p:cNvSpPr>
              <a:spLocks noChangeArrowheads="1"/>
            </p:cNvSpPr>
            <p:nvPr/>
          </p:nvSpPr>
          <p:spPr bwMode="auto">
            <a:xfrm>
              <a:off x="4649" y="1207"/>
              <a:ext cx="680" cy="54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b="1" i="1"/>
                <a:t>Все об ауд</a:t>
              </a:r>
              <a:r>
                <a:rPr lang="ru-RU"/>
                <a:t>.</a:t>
              </a:r>
            </a:p>
          </p:txBody>
        </p:sp>
        <p:sp>
          <p:nvSpPr>
            <p:cNvPr id="24619" name="Line 56"/>
            <p:cNvSpPr>
              <a:spLocks noChangeShapeType="1"/>
            </p:cNvSpPr>
            <p:nvPr/>
          </p:nvSpPr>
          <p:spPr bwMode="auto">
            <a:xfrm>
              <a:off x="4332" y="1253"/>
              <a:ext cx="317" cy="136"/>
            </a:xfrm>
            <a:prstGeom prst="line">
              <a:avLst/>
            </a:prstGeom>
            <a:noFill/>
            <a:ln w="57150">
              <a:solidFill>
                <a:srgbClr val="0D005A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Связь 1</a:t>
            </a:r>
            <a:r>
              <a:rPr lang="en-US"/>
              <a:t>:1</a:t>
            </a:r>
            <a:r>
              <a:rPr lang="ru-RU"/>
              <a:t> (должен - может)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/>
              <a:t> </a:t>
            </a:r>
          </a:p>
        </p:txBody>
      </p:sp>
      <p:graphicFrame>
        <p:nvGraphicFramePr>
          <p:cNvPr id="21662" name="Group 158"/>
          <p:cNvGraphicFramePr>
            <a:graphicFrameLocks noGrp="1"/>
          </p:cNvGraphicFramePr>
          <p:nvPr>
            <p:ph sz="quarter" idx="2"/>
          </p:nvPr>
        </p:nvGraphicFramePr>
        <p:xfrm>
          <a:off x="684213" y="3644900"/>
          <a:ext cx="4752975" cy="2286000"/>
        </p:xfrm>
        <a:graphic>
          <a:graphicData uri="http://schemas.openxmlformats.org/drawingml/2006/table">
            <a:tbl>
              <a:tblPr/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Название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Код цикла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СУБД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663" name="Group 159"/>
          <p:cNvGraphicFramePr>
            <a:graphicFrameLocks noGrp="1"/>
          </p:cNvGraphicFramePr>
          <p:nvPr>
            <p:ph sz="quarter" idx="3"/>
          </p:nvPr>
        </p:nvGraphicFramePr>
        <p:xfrm>
          <a:off x="5724525" y="3068638"/>
          <a:ext cx="2663825" cy="2108835"/>
        </p:xfrm>
        <a:graphic>
          <a:graphicData uri="http://schemas.openxmlformats.org/drawingml/2006/table">
            <a:tbl>
              <a:tblPr/>
              <a:tblGrid>
                <a:gridCol w="134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Площадь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46" name="AutoShape 141"/>
          <p:cNvSpPr>
            <a:spLocks noChangeArrowheads="1"/>
          </p:cNvSpPr>
          <p:nvPr/>
        </p:nvSpPr>
        <p:spPr bwMode="auto">
          <a:xfrm rot="10800000">
            <a:off x="4716463" y="3141663"/>
            <a:ext cx="1008062" cy="5048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20756 h 21600"/>
              <a:gd name="T20" fmla="*/ 17232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896" y="0"/>
                </a:moveTo>
                <a:lnTo>
                  <a:pt x="12191" y="9739"/>
                </a:lnTo>
                <a:lnTo>
                  <a:pt x="16559" y="9739"/>
                </a:lnTo>
                <a:lnTo>
                  <a:pt x="16559" y="20756"/>
                </a:lnTo>
                <a:lnTo>
                  <a:pt x="0" y="20756"/>
                </a:lnTo>
                <a:lnTo>
                  <a:pt x="0" y="21600"/>
                </a:lnTo>
                <a:lnTo>
                  <a:pt x="17232" y="21600"/>
                </a:lnTo>
                <a:lnTo>
                  <a:pt x="17232" y="9739"/>
                </a:lnTo>
                <a:lnTo>
                  <a:pt x="21600" y="9739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647" name="Oval 143"/>
          <p:cNvSpPr>
            <a:spLocks noChangeArrowheads="1"/>
          </p:cNvSpPr>
          <p:nvPr/>
        </p:nvSpPr>
        <p:spPr bwMode="auto">
          <a:xfrm>
            <a:off x="2124075" y="1557338"/>
            <a:ext cx="1871663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Название </a:t>
            </a:r>
          </a:p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дисциплины</a:t>
            </a:r>
          </a:p>
        </p:txBody>
      </p:sp>
      <p:sp>
        <p:nvSpPr>
          <p:cNvPr id="25648" name="Oval 144"/>
          <p:cNvSpPr>
            <a:spLocks noChangeArrowheads="1"/>
          </p:cNvSpPr>
          <p:nvPr/>
        </p:nvSpPr>
        <p:spPr bwMode="auto">
          <a:xfrm>
            <a:off x="5219700" y="1412875"/>
            <a:ext cx="1655763" cy="936625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№ аудитории</a:t>
            </a:r>
          </a:p>
        </p:txBody>
      </p:sp>
      <p:sp>
        <p:nvSpPr>
          <p:cNvPr id="25649" name="Oval 146"/>
          <p:cNvSpPr>
            <a:spLocks noChangeArrowheads="1"/>
          </p:cNvSpPr>
          <p:nvPr/>
        </p:nvSpPr>
        <p:spPr bwMode="auto">
          <a:xfrm>
            <a:off x="539750" y="1557338"/>
            <a:ext cx="1079500" cy="863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 b="1" i="1"/>
              <a:t>Все о диц</a:t>
            </a:r>
            <a:r>
              <a:rPr lang="ru-RU"/>
              <a:t>.</a:t>
            </a:r>
          </a:p>
        </p:txBody>
      </p:sp>
      <p:sp>
        <p:nvSpPr>
          <p:cNvPr id="25650" name="Line 147"/>
          <p:cNvSpPr>
            <a:spLocks noChangeShapeType="1"/>
          </p:cNvSpPr>
          <p:nvPr/>
        </p:nvSpPr>
        <p:spPr bwMode="auto">
          <a:xfrm flipH="1" flipV="1">
            <a:off x="1619250" y="1989138"/>
            <a:ext cx="504825" cy="144462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5651" name="Oval 148"/>
          <p:cNvSpPr>
            <a:spLocks noChangeArrowheads="1"/>
          </p:cNvSpPr>
          <p:nvPr/>
        </p:nvSpPr>
        <p:spPr bwMode="auto">
          <a:xfrm>
            <a:off x="7380288" y="1916113"/>
            <a:ext cx="1079500" cy="863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 b="1" i="1"/>
              <a:t>Все об ауд</a:t>
            </a:r>
            <a:r>
              <a:rPr lang="ru-RU"/>
              <a:t>.</a:t>
            </a:r>
          </a:p>
        </p:txBody>
      </p:sp>
      <p:sp>
        <p:nvSpPr>
          <p:cNvPr id="25652" name="Line 149"/>
          <p:cNvSpPr>
            <a:spLocks noChangeShapeType="1"/>
          </p:cNvSpPr>
          <p:nvPr/>
        </p:nvSpPr>
        <p:spPr bwMode="auto">
          <a:xfrm>
            <a:off x="6877050" y="1989138"/>
            <a:ext cx="503238" cy="215900"/>
          </a:xfrm>
          <a:prstGeom prst="line">
            <a:avLst/>
          </a:prstGeom>
          <a:noFill/>
          <a:ln w="57150">
            <a:solidFill>
              <a:srgbClr val="0D005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5653" name="Oval 151"/>
          <p:cNvSpPr>
            <a:spLocks noChangeArrowheads="1"/>
          </p:cNvSpPr>
          <p:nvPr/>
        </p:nvSpPr>
        <p:spPr bwMode="auto">
          <a:xfrm>
            <a:off x="539750" y="2781300"/>
            <a:ext cx="1655763" cy="719138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№ аудитории</a:t>
            </a:r>
          </a:p>
        </p:txBody>
      </p:sp>
      <p:sp>
        <p:nvSpPr>
          <p:cNvPr id="25654" name="Line 152"/>
          <p:cNvSpPr>
            <a:spLocks noChangeShapeType="1"/>
          </p:cNvSpPr>
          <p:nvPr/>
        </p:nvSpPr>
        <p:spPr bwMode="auto">
          <a:xfrm flipV="1">
            <a:off x="2124075" y="2565400"/>
            <a:ext cx="576263" cy="358775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5655" name="Line 153"/>
          <p:cNvSpPr>
            <a:spLocks noChangeShapeType="1"/>
          </p:cNvSpPr>
          <p:nvPr/>
        </p:nvSpPr>
        <p:spPr bwMode="auto">
          <a:xfrm>
            <a:off x="1042988" y="2420938"/>
            <a:ext cx="73025" cy="360362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Концептуальная модель</a:t>
            </a:r>
          </a:p>
        </p:txBody>
      </p:sp>
      <p:sp>
        <p:nvSpPr>
          <p:cNvPr id="20503" name="Line 38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4" name="Line 39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5" name="Line 40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6" name="Line 41"/>
          <p:cNvSpPr>
            <a:spLocks noChangeShapeType="1"/>
          </p:cNvSpPr>
          <p:nvPr/>
        </p:nvSpPr>
        <p:spPr bwMode="auto">
          <a:xfrm>
            <a:off x="1403350" y="2997200"/>
            <a:ext cx="54006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D6C3A-4BD7-444F-9C5B-E7745A9C80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536" y="1570360"/>
            <a:ext cx="8210872" cy="517100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 </a:t>
            </a:r>
            <a:r>
              <a:rPr lang="ru-RU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это некая наглядная диаграмма, нарисованная в принятых обозначениях и подробно показывающая связь между объектами и их характеристиками. 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концептуальная модель для дальнейшего проектирования базы данных и перевод ее, например, в реляционную базу данных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БД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концептуальной модели в визуально удобном виде прописываются связи между объектами данных и их характеристиками.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Концептуальное проектирование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построение семантической модели предметной области, то есть информационной модели наиболее высокого уровня абстракции. Такая модель создаётся без ориентации на какую-либо конкретную СУБД и модель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2864907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Связь 1</a:t>
            </a:r>
            <a:r>
              <a:rPr lang="en-US"/>
              <a:t>:1</a:t>
            </a:r>
            <a:r>
              <a:rPr lang="ru-RU"/>
              <a:t> (должен - может)</a:t>
            </a:r>
          </a:p>
        </p:txBody>
      </p:sp>
      <p:sp>
        <p:nvSpPr>
          <p:cNvPr id="26627" name="Текст 15"/>
          <p:cNvSpPr>
            <a:spLocks noGrp="1"/>
          </p:cNvSpPr>
          <p:nvPr>
            <p:ph type="body" sz="half" idx="1"/>
          </p:nvPr>
        </p:nvSpPr>
        <p:spPr>
          <a:xfrm>
            <a:off x="785813" y="1600200"/>
            <a:ext cx="7715250" cy="4419600"/>
          </a:xfrm>
        </p:spPr>
        <p:txBody>
          <a:bodyPr/>
          <a:lstStyle/>
          <a:p>
            <a:r>
              <a:rPr lang="ru-RU" dirty="0"/>
              <a:t>При степени связи 1:1 и модальности «должен» одной из сущностей формируется 2 отношения: по одному на каждую сущность. При этом ключ сущности с модальностью «может» входит в качестве обязательного атрибута в отношение, соответствующее сущности с модальностью «должен». Ключом в последнем отношении может быть ключ любой из исходных сущностей.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Связь 1</a:t>
            </a:r>
            <a:r>
              <a:rPr lang="en-US"/>
              <a:t>:1</a:t>
            </a:r>
            <a:r>
              <a:rPr lang="ru-RU"/>
              <a:t>(может - может)</a:t>
            </a:r>
          </a:p>
        </p:txBody>
      </p:sp>
      <p:graphicFrame>
        <p:nvGraphicFramePr>
          <p:cNvPr id="23569" name="Group 1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40128192"/>
              </p:ext>
            </p:extLst>
          </p:nvPr>
        </p:nvGraphicFramePr>
        <p:xfrm>
          <a:off x="539750" y="1600200"/>
          <a:ext cx="7777163" cy="1981200"/>
        </p:xfrm>
        <a:graphic>
          <a:graphicData uri="http://schemas.openxmlformats.org/drawingml/2006/table">
            <a:tbl>
              <a:tblPr/>
              <a:tblGrid>
                <a:gridCol w="54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СУБД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ООП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   -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510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70" name="Line 38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7671" name="Line 39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7672" name="Line 40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" name="Line 40"/>
          <p:cNvSpPr>
            <a:spLocks noChangeShapeType="1"/>
          </p:cNvSpPr>
          <p:nvPr/>
        </p:nvSpPr>
        <p:spPr bwMode="auto">
          <a:xfrm>
            <a:off x="1403648" y="2996952"/>
            <a:ext cx="540037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1403648" y="3429000"/>
            <a:ext cx="540037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365104"/>
            <a:ext cx="7704857" cy="98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978" y="404664"/>
            <a:ext cx="8015287" cy="914400"/>
          </a:xfrm>
        </p:spPr>
        <p:txBody>
          <a:bodyPr/>
          <a:lstStyle/>
          <a:p>
            <a:pPr eaLnBrk="1" hangingPunct="1"/>
            <a:r>
              <a:rPr lang="ru-RU" dirty="0"/>
              <a:t>Связь 1</a:t>
            </a:r>
            <a:r>
              <a:rPr lang="en-US" dirty="0"/>
              <a:t>:1</a:t>
            </a:r>
            <a:r>
              <a:rPr lang="ru-RU" dirty="0"/>
              <a:t> (может - может)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/>
              <a:t> </a:t>
            </a:r>
          </a:p>
        </p:txBody>
      </p:sp>
      <p:graphicFrame>
        <p:nvGraphicFramePr>
          <p:cNvPr id="24643" name="Group 6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1996171"/>
              </p:ext>
            </p:extLst>
          </p:nvPr>
        </p:nvGraphicFramePr>
        <p:xfrm>
          <a:off x="611188" y="3068638"/>
          <a:ext cx="7921625" cy="3008948"/>
        </p:xfrm>
        <a:graphic>
          <a:graphicData uri="http://schemas.openxmlformats.org/drawingml/2006/table">
            <a:tbl>
              <a:tblPr/>
              <a:tblGrid>
                <a:gridCol w="280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Название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Код цикла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Площадь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СУБД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ООП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NULL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NULL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NULL</a:t>
                      </a:r>
                      <a:endParaRPr kumimoji="0" lang="ru-RU" sz="2000" b="0" i="1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NULL</a:t>
                      </a:r>
                      <a:endParaRPr kumimoji="0" lang="ru-RU" sz="2000" b="0" i="1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510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8713" name="Group 69"/>
          <p:cNvGrpSpPr>
            <a:grpSpLocks/>
          </p:cNvGrpSpPr>
          <p:nvPr/>
        </p:nvGrpSpPr>
        <p:grpSpPr bwMode="auto">
          <a:xfrm>
            <a:off x="539750" y="1412875"/>
            <a:ext cx="7920038" cy="1366838"/>
            <a:chOff x="340" y="890"/>
            <a:chExt cx="4989" cy="861"/>
          </a:xfrm>
        </p:grpSpPr>
        <p:grpSp>
          <p:nvGrpSpPr>
            <p:cNvPr id="28714" name="Group 57"/>
            <p:cNvGrpSpPr>
              <a:grpSpLocks/>
            </p:cNvGrpSpPr>
            <p:nvPr/>
          </p:nvGrpSpPr>
          <p:grpSpPr bwMode="auto">
            <a:xfrm>
              <a:off x="340" y="890"/>
              <a:ext cx="4989" cy="861"/>
              <a:chOff x="340" y="890"/>
              <a:chExt cx="4989" cy="861"/>
            </a:xfrm>
          </p:grpSpPr>
          <p:sp>
            <p:nvSpPr>
              <p:cNvPr id="28718" name="Oval 58"/>
              <p:cNvSpPr>
                <a:spLocks noChangeArrowheads="1"/>
              </p:cNvSpPr>
              <p:nvPr/>
            </p:nvSpPr>
            <p:spPr bwMode="auto">
              <a:xfrm>
                <a:off x="1338" y="981"/>
                <a:ext cx="1179" cy="63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ru-RU" sz="2000" b="1" i="1" dirty="0">
                    <a:solidFill>
                      <a:srgbClr val="0D005A"/>
                    </a:solidFill>
                    <a:latin typeface="Times New Roman" pitchFamily="18" charset="0"/>
                  </a:rPr>
                  <a:t>Название </a:t>
                </a:r>
              </a:p>
              <a:p>
                <a:pPr algn="ctr"/>
                <a:r>
                  <a:rPr lang="ru-RU" sz="2000" b="1" i="1" dirty="0">
                    <a:solidFill>
                      <a:srgbClr val="0D005A"/>
                    </a:solidFill>
                    <a:latin typeface="Times New Roman" pitchFamily="18" charset="0"/>
                  </a:rPr>
                  <a:t>дисциплины</a:t>
                </a:r>
              </a:p>
            </p:txBody>
          </p:sp>
          <p:sp>
            <p:nvSpPr>
              <p:cNvPr id="28719" name="Oval 59"/>
              <p:cNvSpPr>
                <a:spLocks noChangeArrowheads="1"/>
              </p:cNvSpPr>
              <p:nvPr/>
            </p:nvSpPr>
            <p:spPr bwMode="auto">
              <a:xfrm>
                <a:off x="3288" y="890"/>
                <a:ext cx="1043" cy="59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ru-RU" sz="2000" b="1" i="1">
                    <a:solidFill>
                      <a:srgbClr val="0D005A"/>
                    </a:solidFill>
                    <a:latin typeface="Times New Roman" pitchFamily="18" charset="0"/>
                  </a:rPr>
                  <a:t>№ аудитории</a:t>
                </a:r>
              </a:p>
            </p:txBody>
          </p:sp>
          <p:sp>
            <p:nvSpPr>
              <p:cNvPr id="28720" name="Line 60"/>
              <p:cNvSpPr>
                <a:spLocks noChangeShapeType="1"/>
              </p:cNvSpPr>
              <p:nvPr/>
            </p:nvSpPr>
            <p:spPr bwMode="auto">
              <a:xfrm flipV="1">
                <a:off x="2517" y="1207"/>
                <a:ext cx="771" cy="46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721" name="Oval 61"/>
              <p:cNvSpPr>
                <a:spLocks noChangeArrowheads="1"/>
              </p:cNvSpPr>
              <p:nvPr/>
            </p:nvSpPr>
            <p:spPr bwMode="auto">
              <a:xfrm>
                <a:off x="340" y="1162"/>
                <a:ext cx="680" cy="54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ru-RU" sz="1400" b="1" i="1"/>
                  <a:t>Все о диц</a:t>
                </a:r>
                <a:r>
                  <a:rPr lang="ru-RU"/>
                  <a:t>.</a:t>
                </a:r>
              </a:p>
            </p:txBody>
          </p:sp>
          <p:sp>
            <p:nvSpPr>
              <p:cNvPr id="28722" name="Line 62"/>
              <p:cNvSpPr>
                <a:spLocks noChangeShapeType="1"/>
              </p:cNvSpPr>
              <p:nvPr/>
            </p:nvSpPr>
            <p:spPr bwMode="auto">
              <a:xfrm flipH="1">
                <a:off x="1020" y="1344"/>
                <a:ext cx="318" cy="45"/>
              </a:xfrm>
              <a:prstGeom prst="line">
                <a:avLst/>
              </a:prstGeom>
              <a:noFill/>
              <a:ln w="57150">
                <a:solidFill>
                  <a:srgbClr val="000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723" name="Oval 63"/>
              <p:cNvSpPr>
                <a:spLocks noChangeArrowheads="1"/>
              </p:cNvSpPr>
              <p:nvPr/>
            </p:nvSpPr>
            <p:spPr bwMode="auto">
              <a:xfrm>
                <a:off x="4649" y="1207"/>
                <a:ext cx="680" cy="54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ru-RU" sz="1400" b="1" i="1"/>
                  <a:t>Все об ауд</a:t>
                </a:r>
                <a:r>
                  <a:rPr lang="ru-RU"/>
                  <a:t>.</a:t>
                </a:r>
              </a:p>
            </p:txBody>
          </p:sp>
          <p:sp>
            <p:nvSpPr>
              <p:cNvPr id="28724" name="Line 64"/>
              <p:cNvSpPr>
                <a:spLocks noChangeShapeType="1"/>
              </p:cNvSpPr>
              <p:nvPr/>
            </p:nvSpPr>
            <p:spPr bwMode="auto">
              <a:xfrm>
                <a:off x="4332" y="1253"/>
                <a:ext cx="317" cy="136"/>
              </a:xfrm>
              <a:prstGeom prst="line">
                <a:avLst/>
              </a:prstGeom>
              <a:noFill/>
              <a:ln w="57150">
                <a:solidFill>
                  <a:srgbClr val="0D005A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8715" name="Group 68"/>
            <p:cNvGrpSpPr>
              <a:grpSpLocks/>
            </p:cNvGrpSpPr>
            <p:nvPr/>
          </p:nvGrpSpPr>
          <p:grpSpPr bwMode="auto">
            <a:xfrm>
              <a:off x="2699" y="1026"/>
              <a:ext cx="362" cy="408"/>
              <a:chOff x="2699" y="1026"/>
              <a:chExt cx="362" cy="408"/>
            </a:xfrm>
          </p:grpSpPr>
          <p:sp>
            <p:nvSpPr>
              <p:cNvPr id="28716" name="Line 65"/>
              <p:cNvSpPr>
                <a:spLocks noChangeShapeType="1"/>
              </p:cNvSpPr>
              <p:nvPr/>
            </p:nvSpPr>
            <p:spPr bwMode="auto">
              <a:xfrm>
                <a:off x="2699" y="1071"/>
                <a:ext cx="362" cy="318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717" name="Line 66"/>
              <p:cNvSpPr>
                <a:spLocks noChangeShapeType="1"/>
              </p:cNvSpPr>
              <p:nvPr/>
            </p:nvSpPr>
            <p:spPr bwMode="auto">
              <a:xfrm flipH="1">
                <a:off x="2789" y="1026"/>
                <a:ext cx="182" cy="408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Связь 1</a:t>
            </a:r>
            <a:r>
              <a:rPr lang="en-US" dirty="0"/>
              <a:t>:1</a:t>
            </a:r>
            <a:r>
              <a:rPr lang="ru-RU" dirty="0"/>
              <a:t> (может - может)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 dirty="0"/>
              <a:t> </a:t>
            </a:r>
          </a:p>
        </p:txBody>
      </p:sp>
      <p:graphicFrame>
        <p:nvGraphicFramePr>
          <p:cNvPr id="21662" name="Group 15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38992133"/>
              </p:ext>
            </p:extLst>
          </p:nvPr>
        </p:nvGraphicFramePr>
        <p:xfrm>
          <a:off x="684213" y="3644900"/>
          <a:ext cx="4607867" cy="2926080"/>
        </p:xfrm>
        <a:graphic>
          <a:graphicData uri="http://schemas.openxmlformats.org/drawingml/2006/table">
            <a:tbl>
              <a:tblPr/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Название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Код цикла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СУБД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ООП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663" name="Group 159"/>
          <p:cNvGraphicFramePr>
            <a:graphicFrameLocks noGrp="1"/>
          </p:cNvGraphicFramePr>
          <p:nvPr>
            <p:ph sz="quarter" idx="3"/>
          </p:nvPr>
        </p:nvGraphicFramePr>
        <p:xfrm>
          <a:off x="5724525" y="3068638"/>
          <a:ext cx="2663825" cy="2108835"/>
        </p:xfrm>
        <a:graphic>
          <a:graphicData uri="http://schemas.openxmlformats.org/drawingml/2006/table">
            <a:tbl>
              <a:tblPr/>
              <a:tblGrid>
                <a:gridCol w="134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Площадь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46" name="AutoShape 141"/>
          <p:cNvSpPr>
            <a:spLocks noChangeArrowheads="1"/>
          </p:cNvSpPr>
          <p:nvPr/>
        </p:nvSpPr>
        <p:spPr bwMode="auto">
          <a:xfrm rot="10800000">
            <a:off x="4716463" y="3141663"/>
            <a:ext cx="1008062" cy="5048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20756 h 21600"/>
              <a:gd name="T20" fmla="*/ 17232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896" y="0"/>
                </a:moveTo>
                <a:lnTo>
                  <a:pt x="12191" y="9739"/>
                </a:lnTo>
                <a:lnTo>
                  <a:pt x="16559" y="9739"/>
                </a:lnTo>
                <a:lnTo>
                  <a:pt x="16559" y="20756"/>
                </a:lnTo>
                <a:lnTo>
                  <a:pt x="0" y="20756"/>
                </a:lnTo>
                <a:lnTo>
                  <a:pt x="0" y="21600"/>
                </a:lnTo>
                <a:lnTo>
                  <a:pt x="17232" y="21600"/>
                </a:lnTo>
                <a:lnTo>
                  <a:pt x="17232" y="9739"/>
                </a:lnTo>
                <a:lnTo>
                  <a:pt x="21600" y="9739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647" name="Oval 143"/>
          <p:cNvSpPr>
            <a:spLocks noChangeArrowheads="1"/>
          </p:cNvSpPr>
          <p:nvPr/>
        </p:nvSpPr>
        <p:spPr bwMode="auto">
          <a:xfrm>
            <a:off x="2124075" y="1557338"/>
            <a:ext cx="1871663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Название </a:t>
            </a:r>
          </a:p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дисциплины</a:t>
            </a:r>
          </a:p>
        </p:txBody>
      </p:sp>
      <p:sp>
        <p:nvSpPr>
          <p:cNvPr id="25648" name="Oval 144"/>
          <p:cNvSpPr>
            <a:spLocks noChangeArrowheads="1"/>
          </p:cNvSpPr>
          <p:nvPr/>
        </p:nvSpPr>
        <p:spPr bwMode="auto">
          <a:xfrm>
            <a:off x="5219700" y="1412875"/>
            <a:ext cx="1655763" cy="936625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№ аудитории</a:t>
            </a:r>
          </a:p>
        </p:txBody>
      </p:sp>
      <p:sp>
        <p:nvSpPr>
          <p:cNvPr id="25649" name="Oval 146"/>
          <p:cNvSpPr>
            <a:spLocks noChangeArrowheads="1"/>
          </p:cNvSpPr>
          <p:nvPr/>
        </p:nvSpPr>
        <p:spPr bwMode="auto">
          <a:xfrm>
            <a:off x="539750" y="1557338"/>
            <a:ext cx="1079500" cy="863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 b="1" i="1"/>
              <a:t>Все о диц</a:t>
            </a:r>
            <a:r>
              <a:rPr lang="ru-RU"/>
              <a:t>.</a:t>
            </a:r>
          </a:p>
        </p:txBody>
      </p:sp>
      <p:sp>
        <p:nvSpPr>
          <p:cNvPr id="25650" name="Line 147"/>
          <p:cNvSpPr>
            <a:spLocks noChangeShapeType="1"/>
          </p:cNvSpPr>
          <p:nvPr/>
        </p:nvSpPr>
        <p:spPr bwMode="auto">
          <a:xfrm flipH="1" flipV="1">
            <a:off x="1619250" y="1989138"/>
            <a:ext cx="504825" cy="144462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5651" name="Oval 148"/>
          <p:cNvSpPr>
            <a:spLocks noChangeArrowheads="1"/>
          </p:cNvSpPr>
          <p:nvPr/>
        </p:nvSpPr>
        <p:spPr bwMode="auto">
          <a:xfrm>
            <a:off x="7380288" y="1916113"/>
            <a:ext cx="1079500" cy="863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 b="1" i="1"/>
              <a:t>Все об ауд</a:t>
            </a:r>
            <a:r>
              <a:rPr lang="ru-RU"/>
              <a:t>.</a:t>
            </a:r>
          </a:p>
        </p:txBody>
      </p:sp>
      <p:sp>
        <p:nvSpPr>
          <p:cNvPr id="25652" name="Line 149"/>
          <p:cNvSpPr>
            <a:spLocks noChangeShapeType="1"/>
          </p:cNvSpPr>
          <p:nvPr/>
        </p:nvSpPr>
        <p:spPr bwMode="auto">
          <a:xfrm>
            <a:off x="6877050" y="1989138"/>
            <a:ext cx="503238" cy="215900"/>
          </a:xfrm>
          <a:prstGeom prst="line">
            <a:avLst/>
          </a:prstGeom>
          <a:noFill/>
          <a:ln w="57150">
            <a:solidFill>
              <a:srgbClr val="0D005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5653" name="Oval 151"/>
          <p:cNvSpPr>
            <a:spLocks noChangeArrowheads="1"/>
          </p:cNvSpPr>
          <p:nvPr/>
        </p:nvSpPr>
        <p:spPr bwMode="auto">
          <a:xfrm>
            <a:off x="539750" y="2781300"/>
            <a:ext cx="1655763" cy="719138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№ аудитории</a:t>
            </a:r>
          </a:p>
        </p:txBody>
      </p:sp>
      <p:sp>
        <p:nvSpPr>
          <p:cNvPr id="25654" name="Line 152"/>
          <p:cNvSpPr>
            <a:spLocks noChangeShapeType="1"/>
          </p:cNvSpPr>
          <p:nvPr/>
        </p:nvSpPr>
        <p:spPr bwMode="auto">
          <a:xfrm flipV="1">
            <a:off x="2124075" y="2565400"/>
            <a:ext cx="576263" cy="358775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06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Связь 1</a:t>
            </a:r>
            <a:r>
              <a:rPr lang="en-US" dirty="0"/>
              <a:t>:1</a:t>
            </a:r>
            <a:r>
              <a:rPr lang="ru-RU" dirty="0"/>
              <a:t> (может - может)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 dirty="0"/>
              <a:t> </a:t>
            </a:r>
          </a:p>
        </p:txBody>
      </p:sp>
      <p:graphicFrame>
        <p:nvGraphicFramePr>
          <p:cNvPr id="21662" name="Group 15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80092022"/>
              </p:ext>
            </p:extLst>
          </p:nvPr>
        </p:nvGraphicFramePr>
        <p:xfrm>
          <a:off x="396205" y="3680457"/>
          <a:ext cx="3455739" cy="2651760"/>
        </p:xfrm>
        <a:graphic>
          <a:graphicData uri="http://schemas.openxmlformats.org/drawingml/2006/table">
            <a:tbl>
              <a:tblPr/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Название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Код цикла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СУБД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ООП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663" name="Group 159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61120054"/>
              </p:ext>
            </p:extLst>
          </p:nvPr>
        </p:nvGraphicFramePr>
        <p:xfrm>
          <a:off x="4211960" y="3345926"/>
          <a:ext cx="4282786" cy="2651760"/>
        </p:xfrm>
        <a:graphic>
          <a:graphicData uri="http://schemas.openxmlformats.org/drawingml/2006/table">
            <a:tbl>
              <a:tblPr/>
              <a:tblGrid>
                <a:gridCol w="1187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Площадь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Название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Управление данными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СУБД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NULL</a:t>
                      </a:r>
                      <a:endParaRPr kumimoji="0" lang="ru-RU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47" name="Oval 143"/>
          <p:cNvSpPr>
            <a:spLocks noChangeArrowheads="1"/>
          </p:cNvSpPr>
          <p:nvPr/>
        </p:nvSpPr>
        <p:spPr bwMode="auto">
          <a:xfrm>
            <a:off x="971599" y="1198469"/>
            <a:ext cx="1871663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 dirty="0">
                <a:solidFill>
                  <a:srgbClr val="0D005A"/>
                </a:solidFill>
                <a:latin typeface="Times New Roman" pitchFamily="18" charset="0"/>
              </a:rPr>
              <a:t>Название </a:t>
            </a:r>
          </a:p>
          <a:p>
            <a:pPr algn="ctr"/>
            <a:r>
              <a:rPr lang="ru-RU" sz="2000" b="1" i="1" dirty="0">
                <a:solidFill>
                  <a:srgbClr val="0D005A"/>
                </a:solidFill>
                <a:latin typeface="Times New Roman" pitchFamily="18" charset="0"/>
              </a:rPr>
              <a:t>дисциплины</a:t>
            </a:r>
          </a:p>
        </p:txBody>
      </p:sp>
      <p:sp>
        <p:nvSpPr>
          <p:cNvPr id="25648" name="Oval 144"/>
          <p:cNvSpPr>
            <a:spLocks noChangeArrowheads="1"/>
          </p:cNvSpPr>
          <p:nvPr/>
        </p:nvSpPr>
        <p:spPr bwMode="auto">
          <a:xfrm>
            <a:off x="5472906" y="1123257"/>
            <a:ext cx="1655763" cy="936625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№ аудитории</a:t>
            </a:r>
          </a:p>
        </p:txBody>
      </p:sp>
      <p:sp>
        <p:nvSpPr>
          <p:cNvPr id="25649" name="Oval 146"/>
          <p:cNvSpPr>
            <a:spLocks noChangeArrowheads="1"/>
          </p:cNvSpPr>
          <p:nvPr/>
        </p:nvSpPr>
        <p:spPr bwMode="auto">
          <a:xfrm>
            <a:off x="251520" y="2565400"/>
            <a:ext cx="1079500" cy="863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 b="1" i="1"/>
              <a:t>Все о диц</a:t>
            </a:r>
            <a:r>
              <a:rPr lang="ru-RU"/>
              <a:t>.</a:t>
            </a:r>
          </a:p>
        </p:txBody>
      </p:sp>
      <p:sp>
        <p:nvSpPr>
          <p:cNvPr id="25650" name="Line 147"/>
          <p:cNvSpPr>
            <a:spLocks noChangeShapeType="1"/>
          </p:cNvSpPr>
          <p:nvPr/>
        </p:nvSpPr>
        <p:spPr bwMode="auto">
          <a:xfrm flipH="1">
            <a:off x="971598" y="2097088"/>
            <a:ext cx="359421" cy="468312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5651" name="Oval 148"/>
          <p:cNvSpPr>
            <a:spLocks noChangeArrowheads="1"/>
          </p:cNvSpPr>
          <p:nvPr/>
        </p:nvSpPr>
        <p:spPr bwMode="auto">
          <a:xfrm>
            <a:off x="7380288" y="1862189"/>
            <a:ext cx="1079500" cy="863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 b="1" i="1"/>
              <a:t>Все об ауд</a:t>
            </a:r>
            <a:r>
              <a:rPr lang="ru-RU"/>
              <a:t>.</a:t>
            </a:r>
          </a:p>
        </p:txBody>
      </p:sp>
      <p:sp>
        <p:nvSpPr>
          <p:cNvPr id="25652" name="Line 149"/>
          <p:cNvSpPr>
            <a:spLocks noChangeShapeType="1"/>
          </p:cNvSpPr>
          <p:nvPr/>
        </p:nvSpPr>
        <p:spPr bwMode="auto">
          <a:xfrm>
            <a:off x="7128669" y="1711481"/>
            <a:ext cx="503238" cy="215900"/>
          </a:xfrm>
          <a:prstGeom prst="line">
            <a:avLst/>
          </a:prstGeom>
          <a:noFill/>
          <a:ln w="57150">
            <a:solidFill>
              <a:srgbClr val="0D005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5654" name="Line 152"/>
          <p:cNvSpPr>
            <a:spLocks noChangeShapeType="1"/>
          </p:cNvSpPr>
          <p:nvPr/>
        </p:nvSpPr>
        <p:spPr bwMode="auto">
          <a:xfrm flipV="1">
            <a:off x="4652652" y="1550111"/>
            <a:ext cx="828676" cy="349341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" name="AutoShape 141"/>
          <p:cNvSpPr>
            <a:spLocks noChangeArrowheads="1"/>
          </p:cNvSpPr>
          <p:nvPr/>
        </p:nvSpPr>
        <p:spPr bwMode="auto">
          <a:xfrm rot="10800000" flipH="1">
            <a:off x="7128669" y="2914741"/>
            <a:ext cx="648519" cy="46836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20756 h 21600"/>
              <a:gd name="T20" fmla="*/ 17232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896" y="0"/>
                </a:moveTo>
                <a:lnTo>
                  <a:pt x="12191" y="9739"/>
                </a:lnTo>
                <a:lnTo>
                  <a:pt x="16559" y="9739"/>
                </a:lnTo>
                <a:lnTo>
                  <a:pt x="16559" y="20756"/>
                </a:lnTo>
                <a:lnTo>
                  <a:pt x="0" y="20756"/>
                </a:lnTo>
                <a:lnTo>
                  <a:pt x="0" y="21600"/>
                </a:lnTo>
                <a:lnTo>
                  <a:pt x="17232" y="21600"/>
                </a:lnTo>
                <a:lnTo>
                  <a:pt x="17232" y="9739"/>
                </a:lnTo>
                <a:lnTo>
                  <a:pt x="21600" y="9739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5" name="Соединительная линия уступом 4"/>
          <p:cNvCxnSpPr>
            <a:endCxn id="21662" idx="0"/>
          </p:cNvCxnSpPr>
          <p:nvPr/>
        </p:nvCxnSpPr>
        <p:spPr>
          <a:xfrm rot="10800000" flipV="1">
            <a:off x="2124075" y="2914742"/>
            <a:ext cx="5004595" cy="729253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43"/>
          <p:cNvSpPr>
            <a:spLocks noChangeArrowheads="1"/>
          </p:cNvSpPr>
          <p:nvPr/>
        </p:nvSpPr>
        <p:spPr bwMode="auto">
          <a:xfrm>
            <a:off x="3563889" y="1899452"/>
            <a:ext cx="1720734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 dirty="0">
                <a:solidFill>
                  <a:srgbClr val="0D005A"/>
                </a:solidFill>
                <a:latin typeface="Times New Roman" pitchFamily="18" charset="0"/>
              </a:rPr>
              <a:t>Название </a:t>
            </a:r>
          </a:p>
          <a:p>
            <a:pPr algn="ctr"/>
            <a:r>
              <a:rPr lang="ru-RU" sz="2000" b="1" i="1" dirty="0">
                <a:solidFill>
                  <a:srgbClr val="0D005A"/>
                </a:solidFill>
                <a:latin typeface="Times New Roman" pitchFamily="18" charset="0"/>
              </a:rPr>
              <a:t>дисциплины</a:t>
            </a:r>
          </a:p>
        </p:txBody>
      </p:sp>
    </p:spTree>
    <p:extLst>
      <p:ext uri="{BB962C8B-B14F-4D97-AF65-F5344CB8AC3E}">
        <p14:creationId xmlns:p14="http://schemas.microsoft.com/office/powerpoint/2010/main" val="2094476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Связь 1</a:t>
            </a:r>
            <a:r>
              <a:rPr lang="en-US" dirty="0"/>
              <a:t>:1</a:t>
            </a:r>
            <a:r>
              <a:rPr lang="ru-RU" dirty="0"/>
              <a:t> (может - может)</a:t>
            </a:r>
          </a:p>
        </p:txBody>
      </p:sp>
      <p:sp>
        <p:nvSpPr>
          <p:cNvPr id="26627" name="Текст 15"/>
          <p:cNvSpPr>
            <a:spLocks noGrp="1"/>
          </p:cNvSpPr>
          <p:nvPr>
            <p:ph type="body" sz="half" idx="1"/>
          </p:nvPr>
        </p:nvSpPr>
        <p:spPr>
          <a:xfrm>
            <a:off x="785813" y="1600200"/>
            <a:ext cx="7715250" cy="4419600"/>
          </a:xfrm>
        </p:spPr>
        <p:txBody>
          <a:bodyPr/>
          <a:lstStyle/>
          <a:p>
            <a:r>
              <a:rPr lang="ru-RU" dirty="0"/>
              <a:t>При степени связи 1:1 и модальности «может» обеих сущностей формируется 2 отношения: по одному на каждую сущность. При этом полученные отношения следует связать внешним ключом (первичный ключ одного из них следует включить во второе, ключи отношений останутся прежними).</a:t>
            </a:r>
          </a:p>
        </p:txBody>
      </p:sp>
    </p:spTree>
    <p:extLst>
      <p:ext uri="{BB962C8B-B14F-4D97-AF65-F5344CB8AC3E}">
        <p14:creationId xmlns:p14="http://schemas.microsoft.com/office/powerpoint/2010/main" val="925617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Связь 1</a:t>
            </a:r>
            <a:r>
              <a:rPr lang="en-US" dirty="0"/>
              <a:t>:n</a:t>
            </a:r>
            <a:endParaRPr lang="ru-RU" dirty="0"/>
          </a:p>
        </p:txBody>
      </p:sp>
      <p:graphicFrame>
        <p:nvGraphicFramePr>
          <p:cNvPr id="60432" name="Group 16"/>
          <p:cNvGraphicFramePr>
            <a:graphicFrameLocks noGrp="1"/>
          </p:cNvGraphicFramePr>
          <p:nvPr>
            <p:ph sz="quarter" idx="1"/>
          </p:nvPr>
        </p:nvGraphicFramePr>
        <p:xfrm>
          <a:off x="539750" y="1600200"/>
          <a:ext cx="7777163" cy="1584960"/>
        </p:xfrm>
        <a:graphic>
          <a:graphicData uri="http://schemas.openxmlformats.org/drawingml/2006/table">
            <a:tbl>
              <a:tblPr/>
              <a:tblGrid>
                <a:gridCol w="54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СУБД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ООП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2" name="Line 37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43" name="Line 38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44" name="Line 39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45" name="Line 62"/>
          <p:cNvSpPr>
            <a:spLocks noChangeShapeType="1"/>
          </p:cNvSpPr>
          <p:nvPr/>
        </p:nvSpPr>
        <p:spPr bwMode="auto">
          <a:xfrm flipV="1">
            <a:off x="1258888" y="2276475"/>
            <a:ext cx="5545137" cy="7207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58047"/>
            <a:ext cx="7110024" cy="90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Связь 1</a:t>
            </a:r>
            <a:r>
              <a:rPr lang="en-US" dirty="0"/>
              <a:t>:n</a:t>
            </a:r>
            <a:endParaRPr lang="ru-RU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/>
              <a:t> </a:t>
            </a:r>
          </a:p>
        </p:txBody>
      </p:sp>
      <p:graphicFrame>
        <p:nvGraphicFramePr>
          <p:cNvPr id="61487" name="Group 47"/>
          <p:cNvGraphicFramePr>
            <a:graphicFrameLocks noGrp="1"/>
          </p:cNvGraphicFramePr>
          <p:nvPr>
            <p:ph sz="half" idx="2"/>
          </p:nvPr>
        </p:nvGraphicFramePr>
        <p:xfrm>
          <a:off x="539750" y="2924175"/>
          <a:ext cx="7921625" cy="2646045"/>
        </p:xfrm>
        <a:graphic>
          <a:graphicData uri="http://schemas.openxmlformats.org/drawingml/2006/table">
            <a:tbl>
              <a:tblPr/>
              <a:tblGrid>
                <a:gridCol w="280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Название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Код цикла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Площадь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СУБД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ООП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780" name="Group 36"/>
          <p:cNvGrpSpPr>
            <a:grpSpLocks/>
          </p:cNvGrpSpPr>
          <p:nvPr/>
        </p:nvGrpSpPr>
        <p:grpSpPr bwMode="auto">
          <a:xfrm>
            <a:off x="539750" y="1412875"/>
            <a:ext cx="7920038" cy="1366838"/>
            <a:chOff x="340" y="890"/>
            <a:chExt cx="4989" cy="861"/>
          </a:xfrm>
        </p:grpSpPr>
        <p:sp>
          <p:nvSpPr>
            <p:cNvPr id="31781" name="Oval 37"/>
            <p:cNvSpPr>
              <a:spLocks noChangeArrowheads="1"/>
            </p:cNvSpPr>
            <p:nvPr/>
          </p:nvSpPr>
          <p:spPr bwMode="auto">
            <a:xfrm>
              <a:off x="1338" y="981"/>
              <a:ext cx="1179" cy="63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1" i="1">
                  <a:solidFill>
                    <a:srgbClr val="0D005A"/>
                  </a:solidFill>
                  <a:latin typeface="Times New Roman" pitchFamily="18" charset="0"/>
                </a:rPr>
                <a:t>Название </a:t>
              </a:r>
            </a:p>
            <a:p>
              <a:pPr algn="ctr"/>
              <a:r>
                <a:rPr lang="ru-RU" sz="2000" b="1" i="1">
                  <a:solidFill>
                    <a:srgbClr val="0D005A"/>
                  </a:solidFill>
                  <a:latin typeface="Times New Roman" pitchFamily="18" charset="0"/>
                </a:rPr>
                <a:t>дисциплины</a:t>
              </a:r>
            </a:p>
          </p:txBody>
        </p:sp>
        <p:sp>
          <p:nvSpPr>
            <p:cNvPr id="31782" name="Oval 38"/>
            <p:cNvSpPr>
              <a:spLocks noChangeArrowheads="1"/>
            </p:cNvSpPr>
            <p:nvPr/>
          </p:nvSpPr>
          <p:spPr bwMode="auto">
            <a:xfrm>
              <a:off x="3288" y="890"/>
              <a:ext cx="1043" cy="59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1" i="1">
                  <a:solidFill>
                    <a:srgbClr val="0D005A"/>
                  </a:solidFill>
                  <a:latin typeface="Times New Roman" pitchFamily="18" charset="0"/>
                </a:rPr>
                <a:t>№ аудитории</a:t>
              </a:r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V="1">
              <a:off x="2517" y="1207"/>
              <a:ext cx="771" cy="4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84" name="Oval 40"/>
            <p:cNvSpPr>
              <a:spLocks noChangeArrowheads="1"/>
            </p:cNvSpPr>
            <p:nvPr/>
          </p:nvSpPr>
          <p:spPr bwMode="auto">
            <a:xfrm>
              <a:off x="340" y="1162"/>
              <a:ext cx="680" cy="54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b="1" i="1"/>
                <a:t>Все о диц</a:t>
              </a:r>
              <a:r>
                <a:rPr lang="ru-RU"/>
                <a:t>.</a:t>
              </a:r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 flipH="1">
              <a:off x="1020" y="1344"/>
              <a:ext cx="318" cy="45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86" name="Oval 42"/>
            <p:cNvSpPr>
              <a:spLocks noChangeArrowheads="1"/>
            </p:cNvSpPr>
            <p:nvPr/>
          </p:nvSpPr>
          <p:spPr bwMode="auto">
            <a:xfrm>
              <a:off x="4649" y="1207"/>
              <a:ext cx="680" cy="54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b="1" i="1"/>
                <a:t>Все об ауд</a:t>
              </a:r>
              <a:r>
                <a:rPr lang="ru-RU"/>
                <a:t>.</a:t>
              </a:r>
            </a:p>
          </p:txBody>
        </p:sp>
        <p:sp>
          <p:nvSpPr>
            <p:cNvPr id="31787" name="Line 43"/>
            <p:cNvSpPr>
              <a:spLocks noChangeShapeType="1"/>
            </p:cNvSpPr>
            <p:nvPr/>
          </p:nvSpPr>
          <p:spPr bwMode="auto">
            <a:xfrm>
              <a:off x="4332" y="1253"/>
              <a:ext cx="317" cy="136"/>
            </a:xfrm>
            <a:prstGeom prst="line">
              <a:avLst/>
            </a:prstGeom>
            <a:noFill/>
            <a:ln w="57150">
              <a:solidFill>
                <a:srgbClr val="0D005A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Связь 1</a:t>
            </a:r>
            <a:r>
              <a:rPr lang="en-US"/>
              <a:t>:n</a:t>
            </a:r>
            <a:r>
              <a:rPr lang="ru-RU"/>
              <a:t> (должен – должен)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/>
              <a:t> </a:t>
            </a:r>
          </a:p>
        </p:txBody>
      </p:sp>
      <p:graphicFrame>
        <p:nvGraphicFramePr>
          <p:cNvPr id="62526" name="Group 62"/>
          <p:cNvGraphicFramePr>
            <a:graphicFrameLocks noGrp="1"/>
          </p:cNvGraphicFramePr>
          <p:nvPr>
            <p:ph sz="quarter" idx="2"/>
          </p:nvPr>
        </p:nvGraphicFramePr>
        <p:xfrm>
          <a:off x="684213" y="3644900"/>
          <a:ext cx="4752975" cy="2651760"/>
        </p:xfrm>
        <a:graphic>
          <a:graphicData uri="http://schemas.openxmlformats.org/drawingml/2006/table">
            <a:tbl>
              <a:tblPr/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Название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Код цикла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СУБД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ООП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490" name="Group 26"/>
          <p:cNvGraphicFramePr>
            <a:graphicFrameLocks noGrp="1"/>
          </p:cNvGraphicFramePr>
          <p:nvPr>
            <p:ph sz="quarter" idx="3"/>
          </p:nvPr>
        </p:nvGraphicFramePr>
        <p:xfrm>
          <a:off x="5724525" y="3068638"/>
          <a:ext cx="2663825" cy="1743075"/>
        </p:xfrm>
        <a:graphic>
          <a:graphicData uri="http://schemas.openxmlformats.org/drawingml/2006/table">
            <a:tbl>
              <a:tblPr/>
              <a:tblGrid>
                <a:gridCol w="134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Площадь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815" name="AutoShape 46"/>
          <p:cNvSpPr>
            <a:spLocks noChangeArrowheads="1"/>
          </p:cNvSpPr>
          <p:nvPr/>
        </p:nvSpPr>
        <p:spPr bwMode="auto">
          <a:xfrm rot="10800000">
            <a:off x="4716463" y="3141663"/>
            <a:ext cx="1008062" cy="5048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20756 h 21600"/>
              <a:gd name="T20" fmla="*/ 17232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896" y="0"/>
                </a:moveTo>
                <a:lnTo>
                  <a:pt x="12191" y="9739"/>
                </a:lnTo>
                <a:lnTo>
                  <a:pt x="16559" y="9739"/>
                </a:lnTo>
                <a:lnTo>
                  <a:pt x="16559" y="20756"/>
                </a:lnTo>
                <a:lnTo>
                  <a:pt x="0" y="20756"/>
                </a:lnTo>
                <a:lnTo>
                  <a:pt x="0" y="21600"/>
                </a:lnTo>
                <a:lnTo>
                  <a:pt x="17232" y="21600"/>
                </a:lnTo>
                <a:lnTo>
                  <a:pt x="17232" y="9739"/>
                </a:lnTo>
                <a:lnTo>
                  <a:pt x="21600" y="9739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816" name="Oval 47"/>
          <p:cNvSpPr>
            <a:spLocks noChangeArrowheads="1"/>
          </p:cNvSpPr>
          <p:nvPr/>
        </p:nvSpPr>
        <p:spPr bwMode="auto">
          <a:xfrm>
            <a:off x="2124075" y="1557338"/>
            <a:ext cx="1871663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Название </a:t>
            </a:r>
          </a:p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дисциплины</a:t>
            </a:r>
          </a:p>
        </p:txBody>
      </p:sp>
      <p:sp>
        <p:nvSpPr>
          <p:cNvPr id="32817" name="Oval 48"/>
          <p:cNvSpPr>
            <a:spLocks noChangeArrowheads="1"/>
          </p:cNvSpPr>
          <p:nvPr/>
        </p:nvSpPr>
        <p:spPr bwMode="auto">
          <a:xfrm>
            <a:off x="5219700" y="1412875"/>
            <a:ext cx="1655763" cy="936625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№ аудитории</a:t>
            </a:r>
          </a:p>
        </p:txBody>
      </p:sp>
      <p:sp>
        <p:nvSpPr>
          <p:cNvPr id="32818" name="Oval 49"/>
          <p:cNvSpPr>
            <a:spLocks noChangeArrowheads="1"/>
          </p:cNvSpPr>
          <p:nvPr/>
        </p:nvSpPr>
        <p:spPr bwMode="auto">
          <a:xfrm>
            <a:off x="539750" y="1557338"/>
            <a:ext cx="1079500" cy="863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 b="1" i="1"/>
              <a:t>Все о диц</a:t>
            </a:r>
            <a:r>
              <a:rPr lang="ru-RU"/>
              <a:t>.</a:t>
            </a:r>
          </a:p>
        </p:txBody>
      </p:sp>
      <p:sp>
        <p:nvSpPr>
          <p:cNvPr id="32819" name="Line 50"/>
          <p:cNvSpPr>
            <a:spLocks noChangeShapeType="1"/>
          </p:cNvSpPr>
          <p:nvPr/>
        </p:nvSpPr>
        <p:spPr bwMode="auto">
          <a:xfrm flipH="1" flipV="1">
            <a:off x="1619250" y="1989138"/>
            <a:ext cx="504825" cy="144462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2820" name="Oval 51"/>
          <p:cNvSpPr>
            <a:spLocks noChangeArrowheads="1"/>
          </p:cNvSpPr>
          <p:nvPr/>
        </p:nvSpPr>
        <p:spPr bwMode="auto">
          <a:xfrm>
            <a:off x="7380288" y="1916113"/>
            <a:ext cx="1079500" cy="863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 b="1" i="1"/>
              <a:t>Все об ауд</a:t>
            </a:r>
            <a:r>
              <a:rPr lang="ru-RU"/>
              <a:t>.</a:t>
            </a:r>
          </a:p>
        </p:txBody>
      </p:sp>
      <p:sp>
        <p:nvSpPr>
          <p:cNvPr id="32821" name="Line 52"/>
          <p:cNvSpPr>
            <a:spLocks noChangeShapeType="1"/>
          </p:cNvSpPr>
          <p:nvPr/>
        </p:nvSpPr>
        <p:spPr bwMode="auto">
          <a:xfrm>
            <a:off x="6877050" y="1989138"/>
            <a:ext cx="503238" cy="215900"/>
          </a:xfrm>
          <a:prstGeom prst="line">
            <a:avLst/>
          </a:prstGeom>
          <a:noFill/>
          <a:ln w="57150">
            <a:solidFill>
              <a:srgbClr val="0D005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2822" name="Oval 53"/>
          <p:cNvSpPr>
            <a:spLocks noChangeArrowheads="1"/>
          </p:cNvSpPr>
          <p:nvPr/>
        </p:nvSpPr>
        <p:spPr bwMode="auto">
          <a:xfrm>
            <a:off x="539750" y="2781300"/>
            <a:ext cx="1655763" cy="719138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№ аудитории</a:t>
            </a:r>
          </a:p>
        </p:txBody>
      </p:sp>
      <p:sp>
        <p:nvSpPr>
          <p:cNvPr id="32823" name="Line 54"/>
          <p:cNvSpPr>
            <a:spLocks noChangeShapeType="1"/>
          </p:cNvSpPr>
          <p:nvPr/>
        </p:nvSpPr>
        <p:spPr bwMode="auto">
          <a:xfrm flipV="1">
            <a:off x="2124075" y="2565400"/>
            <a:ext cx="576263" cy="358775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Связь 1</a:t>
            </a:r>
            <a:r>
              <a:rPr lang="en-US"/>
              <a:t>:n</a:t>
            </a:r>
            <a:r>
              <a:rPr lang="ru-RU"/>
              <a:t>(может - должен)</a:t>
            </a:r>
          </a:p>
        </p:txBody>
      </p:sp>
      <p:graphicFrame>
        <p:nvGraphicFramePr>
          <p:cNvPr id="66573" name="Group 1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6460950"/>
              </p:ext>
            </p:extLst>
          </p:nvPr>
        </p:nvGraphicFramePr>
        <p:xfrm>
          <a:off x="539750" y="1600200"/>
          <a:ext cx="7777163" cy="1950720"/>
        </p:xfrm>
        <a:graphic>
          <a:graphicData uri="http://schemas.openxmlformats.org/drawingml/2006/table">
            <a:tbl>
              <a:tblPr/>
              <a:tblGrid>
                <a:gridCol w="54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СУБД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ООП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endParaRPr kumimoji="0" lang="ru-RU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510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14" name="Line 34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15" name="Line 35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16" name="Line 36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17" name="Line 37"/>
          <p:cNvSpPr>
            <a:spLocks noChangeShapeType="1"/>
          </p:cNvSpPr>
          <p:nvPr/>
        </p:nvSpPr>
        <p:spPr bwMode="auto">
          <a:xfrm flipV="1">
            <a:off x="1258888" y="2276475"/>
            <a:ext cx="5545137" cy="7207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37" y="4293096"/>
            <a:ext cx="7122964" cy="9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87" y="338621"/>
            <a:ext cx="8769225" cy="914400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rgbClr val="443F3F"/>
                </a:solidFill>
                <a:effectLst/>
                <a:latin typeface="Oswald"/>
              </a:rPr>
              <a:t>Принятые определения в концептуальной базе данных</a:t>
            </a:r>
          </a:p>
        </p:txBody>
      </p:sp>
      <p:sp>
        <p:nvSpPr>
          <p:cNvPr id="20503" name="Line 38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4" name="Line 39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5" name="Line 40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6" name="Line 41"/>
          <p:cNvSpPr>
            <a:spLocks noChangeShapeType="1"/>
          </p:cNvSpPr>
          <p:nvPr/>
        </p:nvSpPr>
        <p:spPr bwMode="auto">
          <a:xfrm>
            <a:off x="1403350" y="2997200"/>
            <a:ext cx="54006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D6C3A-4BD7-444F-9C5B-E7745A9C80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535" y="1253021"/>
            <a:ext cx="8416229" cy="4264211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6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1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единообразия программирования баз данных введены следующие понятия для концептуальных баз данных:</a:t>
            </a:r>
          </a:p>
          <a:p>
            <a:r>
              <a:rPr lang="ru-RU" sz="2100" b="1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или сущность</a:t>
            </a:r>
            <a:r>
              <a:rPr lang="ru-RU" sz="21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это класс однотипных объектов. Сущность представляет предмет или явление. У неё должно быть имя – существительное в единственном числе, например, «Сотрудник». В СУБД сущность представляется таблицей.</a:t>
            </a:r>
          </a:p>
          <a:p>
            <a:pPr algn="just"/>
            <a:r>
              <a:rPr lang="ru-RU" sz="2100" b="1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 сущности – </a:t>
            </a:r>
            <a:r>
              <a:rPr lang="ru-RU" sz="21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конкретный представитель данной сущности. Например, «Иванов И. И.». Экземпляры должны быть </a:t>
            </a:r>
            <a:r>
              <a:rPr lang="ru-RU" sz="2100" dirty="0" err="1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отличимы</a:t>
            </a:r>
            <a:r>
              <a:rPr lang="ru-RU" sz="21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друг от друга, т.е. каждый экземпляр должен иметь уникальное свойство, присущее только ему. В СУБД экземпляр сущности представляется записью в таблице.</a:t>
            </a:r>
          </a:p>
          <a:p>
            <a:r>
              <a:rPr lang="ru-RU" sz="2100" b="1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Атрибуты -</a:t>
            </a:r>
            <a:r>
              <a:rPr lang="ru-RU" sz="21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это некоторое свойство сущности, которых может быть несколько. Они описывают сущность. Например, у Сотрудника могут быть такие атрибуты, ФИО, дата рождения, должность и т.д. В СУБД атрибут представляется полем таблицы;</a:t>
            </a:r>
          </a:p>
          <a:p>
            <a:r>
              <a:rPr lang="ru-RU" sz="2100" b="1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ru-RU" sz="21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разные способы взаимодействия и отношения между сущностями. В СУБД представляются связями.</a:t>
            </a:r>
            <a:r>
              <a:rPr lang="en-US" sz="21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ru-RU" sz="2100" dirty="0">
              <a:solidFill>
                <a:srgbClr val="4742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B023DD-D6F9-42EB-A344-7DF06DB0A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5013325"/>
            <a:ext cx="2808313" cy="179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16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Связь 1</a:t>
            </a:r>
            <a:r>
              <a:rPr lang="en-US"/>
              <a:t>:n</a:t>
            </a:r>
            <a:r>
              <a:rPr lang="ru-RU"/>
              <a:t> (может – должен)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/>
              <a:t> </a:t>
            </a:r>
          </a:p>
        </p:txBody>
      </p:sp>
      <p:graphicFrame>
        <p:nvGraphicFramePr>
          <p:cNvPr id="67588" name="Group 4"/>
          <p:cNvGraphicFramePr>
            <a:graphicFrameLocks noGrp="1"/>
          </p:cNvGraphicFramePr>
          <p:nvPr>
            <p:ph sz="half" idx="2"/>
          </p:nvPr>
        </p:nvGraphicFramePr>
        <p:xfrm>
          <a:off x="539750" y="2924175"/>
          <a:ext cx="7921625" cy="3042285"/>
        </p:xfrm>
        <a:graphic>
          <a:graphicData uri="http://schemas.openxmlformats.org/drawingml/2006/table">
            <a:tbl>
              <a:tblPr/>
              <a:tblGrid>
                <a:gridCol w="280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Название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Код цикла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Площадь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СУБД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ООП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NULL</a:t>
                      </a:r>
                      <a:endParaRPr kumimoji="0" lang="ru-RU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NULL</a:t>
                      </a:r>
                      <a:endParaRPr kumimoji="0" lang="ru-RU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4857" name="Group 36"/>
          <p:cNvGrpSpPr>
            <a:grpSpLocks/>
          </p:cNvGrpSpPr>
          <p:nvPr/>
        </p:nvGrpSpPr>
        <p:grpSpPr bwMode="auto">
          <a:xfrm>
            <a:off x="539750" y="1412875"/>
            <a:ext cx="7920038" cy="1366838"/>
            <a:chOff x="340" y="890"/>
            <a:chExt cx="4989" cy="861"/>
          </a:xfrm>
        </p:grpSpPr>
        <p:sp>
          <p:nvSpPr>
            <p:cNvPr id="34858" name="Oval 37"/>
            <p:cNvSpPr>
              <a:spLocks noChangeArrowheads="1"/>
            </p:cNvSpPr>
            <p:nvPr/>
          </p:nvSpPr>
          <p:spPr bwMode="auto">
            <a:xfrm>
              <a:off x="1338" y="981"/>
              <a:ext cx="1179" cy="63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1" i="1">
                  <a:solidFill>
                    <a:srgbClr val="0D005A"/>
                  </a:solidFill>
                  <a:latin typeface="Times New Roman" pitchFamily="18" charset="0"/>
                </a:rPr>
                <a:t>Название </a:t>
              </a:r>
            </a:p>
            <a:p>
              <a:pPr algn="ctr"/>
              <a:r>
                <a:rPr lang="ru-RU" sz="2000" b="1" i="1">
                  <a:solidFill>
                    <a:srgbClr val="0D005A"/>
                  </a:solidFill>
                  <a:latin typeface="Times New Roman" pitchFamily="18" charset="0"/>
                </a:rPr>
                <a:t>дисциплины</a:t>
              </a:r>
            </a:p>
          </p:txBody>
        </p:sp>
        <p:sp>
          <p:nvSpPr>
            <p:cNvPr id="34859" name="Oval 38"/>
            <p:cNvSpPr>
              <a:spLocks noChangeArrowheads="1"/>
            </p:cNvSpPr>
            <p:nvPr/>
          </p:nvSpPr>
          <p:spPr bwMode="auto">
            <a:xfrm>
              <a:off x="3288" y="890"/>
              <a:ext cx="1043" cy="59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1" i="1">
                  <a:solidFill>
                    <a:srgbClr val="0D005A"/>
                  </a:solidFill>
                  <a:latin typeface="Times New Roman" pitchFamily="18" charset="0"/>
                </a:rPr>
                <a:t>№ аудитории</a:t>
              </a:r>
            </a:p>
          </p:txBody>
        </p:sp>
        <p:sp>
          <p:nvSpPr>
            <p:cNvPr id="34860" name="Line 39"/>
            <p:cNvSpPr>
              <a:spLocks noChangeShapeType="1"/>
            </p:cNvSpPr>
            <p:nvPr/>
          </p:nvSpPr>
          <p:spPr bwMode="auto">
            <a:xfrm flipV="1">
              <a:off x="2517" y="1207"/>
              <a:ext cx="771" cy="4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61" name="Oval 40"/>
            <p:cNvSpPr>
              <a:spLocks noChangeArrowheads="1"/>
            </p:cNvSpPr>
            <p:nvPr/>
          </p:nvSpPr>
          <p:spPr bwMode="auto">
            <a:xfrm>
              <a:off x="340" y="1162"/>
              <a:ext cx="680" cy="54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b="1" i="1"/>
                <a:t>Все о диц</a:t>
              </a:r>
              <a:r>
                <a:rPr lang="ru-RU"/>
                <a:t>.</a:t>
              </a:r>
            </a:p>
          </p:txBody>
        </p:sp>
        <p:sp>
          <p:nvSpPr>
            <p:cNvPr id="34862" name="Line 41"/>
            <p:cNvSpPr>
              <a:spLocks noChangeShapeType="1"/>
            </p:cNvSpPr>
            <p:nvPr/>
          </p:nvSpPr>
          <p:spPr bwMode="auto">
            <a:xfrm flipH="1">
              <a:off x="1020" y="1344"/>
              <a:ext cx="318" cy="45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63" name="Oval 42"/>
            <p:cNvSpPr>
              <a:spLocks noChangeArrowheads="1"/>
            </p:cNvSpPr>
            <p:nvPr/>
          </p:nvSpPr>
          <p:spPr bwMode="auto">
            <a:xfrm>
              <a:off x="4649" y="1207"/>
              <a:ext cx="680" cy="54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b="1" i="1"/>
                <a:t>Все об ауд</a:t>
              </a:r>
              <a:r>
                <a:rPr lang="ru-RU"/>
                <a:t>.</a:t>
              </a:r>
            </a:p>
          </p:txBody>
        </p:sp>
        <p:sp>
          <p:nvSpPr>
            <p:cNvPr id="34864" name="Line 43"/>
            <p:cNvSpPr>
              <a:spLocks noChangeShapeType="1"/>
            </p:cNvSpPr>
            <p:nvPr/>
          </p:nvSpPr>
          <p:spPr bwMode="auto">
            <a:xfrm>
              <a:off x="4332" y="1253"/>
              <a:ext cx="317" cy="136"/>
            </a:xfrm>
            <a:prstGeom prst="line">
              <a:avLst/>
            </a:prstGeom>
            <a:noFill/>
            <a:ln w="57150">
              <a:solidFill>
                <a:srgbClr val="0D005A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Связь 1</a:t>
            </a:r>
            <a:r>
              <a:rPr lang="en-US"/>
              <a:t>:n</a:t>
            </a:r>
            <a:r>
              <a:rPr lang="ru-RU"/>
              <a:t> (может – должен)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/>
              <a:t> </a:t>
            </a:r>
          </a:p>
        </p:txBody>
      </p:sp>
      <p:graphicFrame>
        <p:nvGraphicFramePr>
          <p:cNvPr id="68612" name="Group 4"/>
          <p:cNvGraphicFramePr>
            <a:graphicFrameLocks noGrp="1"/>
          </p:cNvGraphicFramePr>
          <p:nvPr>
            <p:ph sz="quarter" idx="2"/>
          </p:nvPr>
        </p:nvGraphicFramePr>
        <p:xfrm>
          <a:off x="684213" y="3644900"/>
          <a:ext cx="4752975" cy="2651760"/>
        </p:xfrm>
        <a:graphic>
          <a:graphicData uri="http://schemas.openxmlformats.org/drawingml/2006/table">
            <a:tbl>
              <a:tblPr/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Название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Код цикла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СУБД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ООП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8638" name="Group 30"/>
          <p:cNvGraphicFramePr>
            <a:graphicFrameLocks noGrp="1"/>
          </p:cNvGraphicFramePr>
          <p:nvPr>
            <p:ph sz="quarter" idx="3"/>
          </p:nvPr>
        </p:nvGraphicFramePr>
        <p:xfrm>
          <a:off x="5724525" y="3068638"/>
          <a:ext cx="2663825" cy="2108835"/>
        </p:xfrm>
        <a:graphic>
          <a:graphicData uri="http://schemas.openxmlformats.org/drawingml/2006/table">
            <a:tbl>
              <a:tblPr/>
              <a:tblGrid>
                <a:gridCol w="134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Площадь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90" name="AutoShape 50"/>
          <p:cNvSpPr>
            <a:spLocks noChangeArrowheads="1"/>
          </p:cNvSpPr>
          <p:nvPr/>
        </p:nvSpPr>
        <p:spPr bwMode="auto">
          <a:xfrm rot="10800000">
            <a:off x="4716463" y="3141663"/>
            <a:ext cx="1008062" cy="5048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20756 h 21600"/>
              <a:gd name="T20" fmla="*/ 17232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896" y="0"/>
                </a:moveTo>
                <a:lnTo>
                  <a:pt x="12191" y="9739"/>
                </a:lnTo>
                <a:lnTo>
                  <a:pt x="16559" y="9739"/>
                </a:lnTo>
                <a:lnTo>
                  <a:pt x="16559" y="20756"/>
                </a:lnTo>
                <a:lnTo>
                  <a:pt x="0" y="20756"/>
                </a:lnTo>
                <a:lnTo>
                  <a:pt x="0" y="21600"/>
                </a:lnTo>
                <a:lnTo>
                  <a:pt x="17232" y="21600"/>
                </a:lnTo>
                <a:lnTo>
                  <a:pt x="17232" y="9739"/>
                </a:lnTo>
                <a:lnTo>
                  <a:pt x="21600" y="9739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5891" name="Oval 51"/>
          <p:cNvSpPr>
            <a:spLocks noChangeArrowheads="1"/>
          </p:cNvSpPr>
          <p:nvPr/>
        </p:nvSpPr>
        <p:spPr bwMode="auto">
          <a:xfrm>
            <a:off x="2124075" y="1557338"/>
            <a:ext cx="1871663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Название </a:t>
            </a:r>
          </a:p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дисциплины</a:t>
            </a:r>
          </a:p>
        </p:txBody>
      </p:sp>
      <p:sp>
        <p:nvSpPr>
          <p:cNvPr id="35892" name="Oval 52"/>
          <p:cNvSpPr>
            <a:spLocks noChangeArrowheads="1"/>
          </p:cNvSpPr>
          <p:nvPr/>
        </p:nvSpPr>
        <p:spPr bwMode="auto">
          <a:xfrm>
            <a:off x="5219700" y="1412875"/>
            <a:ext cx="1655763" cy="936625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№ аудитории</a:t>
            </a:r>
          </a:p>
        </p:txBody>
      </p:sp>
      <p:sp>
        <p:nvSpPr>
          <p:cNvPr id="35893" name="Oval 53"/>
          <p:cNvSpPr>
            <a:spLocks noChangeArrowheads="1"/>
          </p:cNvSpPr>
          <p:nvPr/>
        </p:nvSpPr>
        <p:spPr bwMode="auto">
          <a:xfrm>
            <a:off x="539750" y="1557338"/>
            <a:ext cx="1079500" cy="863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 b="1" i="1"/>
              <a:t>Все о диц</a:t>
            </a:r>
            <a:r>
              <a:rPr lang="ru-RU"/>
              <a:t>.</a:t>
            </a:r>
          </a:p>
        </p:txBody>
      </p:sp>
      <p:sp>
        <p:nvSpPr>
          <p:cNvPr id="35894" name="Line 54"/>
          <p:cNvSpPr>
            <a:spLocks noChangeShapeType="1"/>
          </p:cNvSpPr>
          <p:nvPr/>
        </p:nvSpPr>
        <p:spPr bwMode="auto">
          <a:xfrm flipH="1" flipV="1">
            <a:off x="1619250" y="1989138"/>
            <a:ext cx="504825" cy="144462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5895" name="Oval 55"/>
          <p:cNvSpPr>
            <a:spLocks noChangeArrowheads="1"/>
          </p:cNvSpPr>
          <p:nvPr/>
        </p:nvSpPr>
        <p:spPr bwMode="auto">
          <a:xfrm>
            <a:off x="7380288" y="1916113"/>
            <a:ext cx="1079500" cy="863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 b="1" i="1"/>
              <a:t>Все об ауд</a:t>
            </a:r>
            <a:r>
              <a:rPr lang="ru-RU"/>
              <a:t>.</a:t>
            </a:r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6877050" y="1989138"/>
            <a:ext cx="503238" cy="215900"/>
          </a:xfrm>
          <a:prstGeom prst="line">
            <a:avLst/>
          </a:prstGeom>
          <a:noFill/>
          <a:ln w="57150">
            <a:solidFill>
              <a:srgbClr val="0D005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5897" name="Oval 57"/>
          <p:cNvSpPr>
            <a:spLocks noChangeArrowheads="1"/>
          </p:cNvSpPr>
          <p:nvPr/>
        </p:nvSpPr>
        <p:spPr bwMode="auto">
          <a:xfrm>
            <a:off x="539750" y="2781300"/>
            <a:ext cx="1655763" cy="719138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№ аудитории</a:t>
            </a:r>
          </a:p>
        </p:txBody>
      </p:sp>
      <p:sp>
        <p:nvSpPr>
          <p:cNvPr id="35898" name="Line 58"/>
          <p:cNvSpPr>
            <a:spLocks noChangeShapeType="1"/>
          </p:cNvSpPr>
          <p:nvPr/>
        </p:nvSpPr>
        <p:spPr bwMode="auto">
          <a:xfrm flipV="1">
            <a:off x="2124075" y="2565400"/>
            <a:ext cx="576263" cy="358775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8856984" cy="1256184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/>
              <a:t>Связь 1</a:t>
            </a:r>
            <a:r>
              <a:rPr lang="en-US" dirty="0"/>
              <a:t>:n</a:t>
            </a:r>
            <a:endParaRPr lang="ru-RU" dirty="0"/>
          </a:p>
        </p:txBody>
      </p:sp>
      <p:sp>
        <p:nvSpPr>
          <p:cNvPr id="26627" name="Текст 15"/>
          <p:cNvSpPr>
            <a:spLocks noGrp="1"/>
          </p:cNvSpPr>
          <p:nvPr>
            <p:ph type="body" sz="half" idx="1"/>
          </p:nvPr>
        </p:nvSpPr>
        <p:spPr>
          <a:xfrm>
            <a:off x="683568" y="1988840"/>
            <a:ext cx="7715250" cy="4419600"/>
          </a:xfrm>
        </p:spPr>
        <p:txBody>
          <a:bodyPr/>
          <a:lstStyle/>
          <a:p>
            <a:r>
              <a:rPr lang="ru-RU" dirty="0"/>
              <a:t>При степени связи 1:</a:t>
            </a:r>
            <a:r>
              <a:rPr lang="en-US" dirty="0"/>
              <a:t>n</a:t>
            </a:r>
            <a:r>
              <a:rPr lang="ru-RU" dirty="0"/>
              <a:t>, независимо от модальности сущностей, формируется 2 отношения: по одному на каждую сущность. При этом ключ односвязной сущности входит в качестве обязательного атрибута в отношение, соответствующее </a:t>
            </a:r>
            <a:r>
              <a:rPr lang="en-US" dirty="0"/>
              <a:t>n-</a:t>
            </a:r>
            <a:r>
              <a:rPr lang="ru-RU" dirty="0"/>
              <a:t>связной  сущности. </a:t>
            </a:r>
          </a:p>
        </p:txBody>
      </p:sp>
    </p:spTree>
    <p:extLst>
      <p:ext uri="{BB962C8B-B14F-4D97-AF65-F5344CB8AC3E}">
        <p14:creationId xmlns:p14="http://schemas.microsoft.com/office/powerpoint/2010/main" val="2804833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Связь </a:t>
            </a:r>
            <a:r>
              <a:rPr lang="en-US"/>
              <a:t>m:n</a:t>
            </a:r>
            <a:endParaRPr lang="ru-RU"/>
          </a:p>
        </p:txBody>
      </p:sp>
      <p:graphicFrame>
        <p:nvGraphicFramePr>
          <p:cNvPr id="72717" name="Group 13"/>
          <p:cNvGraphicFramePr>
            <a:graphicFrameLocks noGrp="1"/>
          </p:cNvGraphicFramePr>
          <p:nvPr>
            <p:ph sz="quarter" idx="1"/>
          </p:nvPr>
        </p:nvGraphicFramePr>
        <p:xfrm>
          <a:off x="539750" y="1600200"/>
          <a:ext cx="7777163" cy="2010726"/>
        </p:xfrm>
        <a:graphic>
          <a:graphicData uri="http://schemas.openxmlformats.org/drawingml/2006/table">
            <a:tbl>
              <a:tblPr/>
              <a:tblGrid>
                <a:gridCol w="54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СУБД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05A"/>
                          </a:solidFill>
                          <a:effectLst/>
                          <a:latin typeface="Arial" charset="0"/>
                        </a:rPr>
                        <a:t>510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ООП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508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030" name="Line 34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3031" name="Line 35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3032" name="Line 36"/>
          <p:cNvSpPr>
            <a:spLocks noChangeShapeType="1"/>
          </p:cNvSpPr>
          <p:nvPr/>
        </p:nvSpPr>
        <p:spPr bwMode="auto">
          <a:xfrm flipV="1">
            <a:off x="4211638" y="2205038"/>
            <a:ext cx="2592387" cy="4318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3036" name="Line 40"/>
          <p:cNvSpPr>
            <a:spLocks noChangeShapeType="1"/>
          </p:cNvSpPr>
          <p:nvPr/>
        </p:nvSpPr>
        <p:spPr bwMode="auto">
          <a:xfrm flipH="1" flipV="1">
            <a:off x="3276600" y="1916113"/>
            <a:ext cx="3600450" cy="649287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6624736" cy="8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Связь </a:t>
            </a:r>
            <a:r>
              <a:rPr lang="en-US"/>
              <a:t>m:n</a:t>
            </a:r>
            <a:endParaRPr lang="ru-RU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/>
              <a:t> </a:t>
            </a:r>
          </a:p>
        </p:txBody>
      </p:sp>
      <p:graphicFrame>
        <p:nvGraphicFramePr>
          <p:cNvPr id="73800" name="Group 72"/>
          <p:cNvGraphicFramePr>
            <a:graphicFrameLocks noGrp="1"/>
          </p:cNvGraphicFramePr>
          <p:nvPr>
            <p:ph sz="half" idx="2"/>
          </p:nvPr>
        </p:nvGraphicFramePr>
        <p:xfrm>
          <a:off x="539750" y="2852738"/>
          <a:ext cx="7920038" cy="3383280"/>
        </p:xfrm>
        <a:graphic>
          <a:graphicData uri="http://schemas.openxmlformats.org/drawingml/2006/table">
            <a:tbl>
              <a:tblPr/>
              <a:tblGrid>
                <a:gridCol w="280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Название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Код цикла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Площадь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СУБД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NULL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NULL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508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ООП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NULL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NULL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078" name="Oval 43"/>
          <p:cNvSpPr>
            <a:spLocks noChangeArrowheads="1"/>
          </p:cNvSpPr>
          <p:nvPr/>
        </p:nvSpPr>
        <p:spPr bwMode="auto">
          <a:xfrm>
            <a:off x="2124075" y="1557338"/>
            <a:ext cx="1871663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Название </a:t>
            </a:r>
          </a:p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дисциплины</a:t>
            </a:r>
          </a:p>
        </p:txBody>
      </p:sp>
      <p:sp>
        <p:nvSpPr>
          <p:cNvPr id="44079" name="Oval 44"/>
          <p:cNvSpPr>
            <a:spLocks noChangeArrowheads="1"/>
          </p:cNvSpPr>
          <p:nvPr/>
        </p:nvSpPr>
        <p:spPr bwMode="auto">
          <a:xfrm>
            <a:off x="5219700" y="1412875"/>
            <a:ext cx="1655763" cy="936625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>
                <a:solidFill>
                  <a:srgbClr val="0D005A"/>
                </a:solidFill>
                <a:latin typeface="Times New Roman" pitchFamily="18" charset="0"/>
              </a:rPr>
              <a:t>№ аудитории</a:t>
            </a:r>
          </a:p>
        </p:txBody>
      </p:sp>
      <p:sp>
        <p:nvSpPr>
          <p:cNvPr id="44080" name="Oval 46"/>
          <p:cNvSpPr>
            <a:spLocks noChangeArrowheads="1"/>
          </p:cNvSpPr>
          <p:nvPr/>
        </p:nvSpPr>
        <p:spPr bwMode="auto">
          <a:xfrm>
            <a:off x="539750" y="1844675"/>
            <a:ext cx="1079500" cy="863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 b="1" i="1"/>
              <a:t>Все о диц</a:t>
            </a:r>
            <a:r>
              <a:rPr lang="ru-RU"/>
              <a:t>.</a:t>
            </a:r>
          </a:p>
        </p:txBody>
      </p:sp>
      <p:sp>
        <p:nvSpPr>
          <p:cNvPr id="44081" name="Line 47"/>
          <p:cNvSpPr>
            <a:spLocks noChangeShapeType="1"/>
          </p:cNvSpPr>
          <p:nvPr/>
        </p:nvSpPr>
        <p:spPr bwMode="auto">
          <a:xfrm flipH="1">
            <a:off x="1619250" y="2133600"/>
            <a:ext cx="504825" cy="71438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82" name="Oval 48"/>
          <p:cNvSpPr>
            <a:spLocks noChangeArrowheads="1"/>
          </p:cNvSpPr>
          <p:nvPr/>
        </p:nvSpPr>
        <p:spPr bwMode="auto">
          <a:xfrm>
            <a:off x="7380288" y="1916113"/>
            <a:ext cx="1079500" cy="863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 b="1" i="1"/>
              <a:t>Все об ауд</a:t>
            </a:r>
            <a:r>
              <a:rPr lang="ru-RU"/>
              <a:t>.</a:t>
            </a:r>
          </a:p>
        </p:txBody>
      </p:sp>
      <p:sp>
        <p:nvSpPr>
          <p:cNvPr id="44083" name="Line 49"/>
          <p:cNvSpPr>
            <a:spLocks noChangeShapeType="1"/>
          </p:cNvSpPr>
          <p:nvPr/>
        </p:nvSpPr>
        <p:spPr bwMode="auto">
          <a:xfrm>
            <a:off x="6877050" y="1989138"/>
            <a:ext cx="503238" cy="215900"/>
          </a:xfrm>
          <a:prstGeom prst="line">
            <a:avLst/>
          </a:prstGeom>
          <a:noFill/>
          <a:ln w="57150">
            <a:solidFill>
              <a:srgbClr val="0D005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Связь </a:t>
            </a:r>
            <a:r>
              <a:rPr lang="en-US"/>
              <a:t>m:n</a:t>
            </a:r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/>
              <a:t> </a:t>
            </a:r>
          </a:p>
        </p:txBody>
      </p:sp>
      <p:graphicFrame>
        <p:nvGraphicFramePr>
          <p:cNvPr id="74756" name="Group 4"/>
          <p:cNvGraphicFramePr>
            <a:graphicFrameLocks noGrp="1"/>
          </p:cNvGraphicFramePr>
          <p:nvPr>
            <p:ph sz="quarter" idx="2"/>
          </p:nvPr>
        </p:nvGraphicFramePr>
        <p:xfrm>
          <a:off x="395288" y="2565400"/>
          <a:ext cx="2952750" cy="2642871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Название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Код цикла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Управление данными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СУБД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Информационная технология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ООП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776" name="Group 24"/>
          <p:cNvGraphicFramePr>
            <a:graphicFrameLocks noGrp="1"/>
          </p:cNvGraphicFramePr>
          <p:nvPr>
            <p:ph sz="quarter" idx="3"/>
          </p:nvPr>
        </p:nvGraphicFramePr>
        <p:xfrm>
          <a:off x="6732588" y="2781300"/>
          <a:ext cx="1871662" cy="2452690"/>
        </p:xfrm>
        <a:graphic>
          <a:graphicData uri="http://schemas.openxmlformats.org/drawingml/2006/table">
            <a:tbl>
              <a:tblPr/>
              <a:tblGrid>
                <a:gridCol w="94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1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Площадь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831" name="Group 79"/>
          <p:cNvGraphicFramePr>
            <a:graphicFrameLocks noGrp="1"/>
          </p:cNvGraphicFramePr>
          <p:nvPr/>
        </p:nvGraphicFramePr>
        <p:xfrm>
          <a:off x="3492500" y="3789363"/>
          <a:ext cx="3024188" cy="2149475"/>
        </p:xfrm>
        <a:graphic>
          <a:graphicData uri="http://schemas.openxmlformats.org/drawingml/2006/table">
            <a:tbl>
              <a:tblPr/>
              <a:tblGrid>
                <a:gridCol w="17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Название дисциплины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 аудитории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СУБД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504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120" name="AutoShape 61"/>
          <p:cNvSpPr>
            <a:spLocks noChangeArrowheads="1"/>
          </p:cNvSpPr>
          <p:nvPr/>
        </p:nvSpPr>
        <p:spPr bwMode="auto">
          <a:xfrm rot="5400000">
            <a:off x="2374901" y="4811712"/>
            <a:ext cx="793750" cy="15843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20756 h 21600"/>
              <a:gd name="T20" fmla="*/ 17232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896" y="0"/>
                </a:moveTo>
                <a:lnTo>
                  <a:pt x="12191" y="9739"/>
                </a:lnTo>
                <a:lnTo>
                  <a:pt x="16559" y="9739"/>
                </a:lnTo>
                <a:lnTo>
                  <a:pt x="16559" y="20756"/>
                </a:lnTo>
                <a:lnTo>
                  <a:pt x="0" y="20756"/>
                </a:lnTo>
                <a:lnTo>
                  <a:pt x="0" y="21600"/>
                </a:lnTo>
                <a:lnTo>
                  <a:pt x="17232" y="21600"/>
                </a:lnTo>
                <a:lnTo>
                  <a:pt x="17232" y="9739"/>
                </a:lnTo>
                <a:lnTo>
                  <a:pt x="21600" y="97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5121" name="AutoShape 62"/>
          <p:cNvSpPr>
            <a:spLocks noChangeArrowheads="1"/>
          </p:cNvSpPr>
          <p:nvPr/>
        </p:nvSpPr>
        <p:spPr bwMode="auto">
          <a:xfrm rot="10800000">
            <a:off x="5724525" y="2924175"/>
            <a:ext cx="1008063" cy="8651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20739 h 21600"/>
              <a:gd name="T20" fmla="*/ 17232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889" y="0"/>
                </a:moveTo>
                <a:lnTo>
                  <a:pt x="12177" y="9739"/>
                </a:lnTo>
                <a:lnTo>
                  <a:pt x="16545" y="9739"/>
                </a:lnTo>
                <a:lnTo>
                  <a:pt x="16545" y="20739"/>
                </a:lnTo>
                <a:lnTo>
                  <a:pt x="0" y="20739"/>
                </a:lnTo>
                <a:lnTo>
                  <a:pt x="0" y="21600"/>
                </a:lnTo>
                <a:lnTo>
                  <a:pt x="17232" y="21600"/>
                </a:lnTo>
                <a:lnTo>
                  <a:pt x="17232" y="9739"/>
                </a:lnTo>
                <a:lnTo>
                  <a:pt x="21600" y="9739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5122" name="Oval 63"/>
          <p:cNvSpPr>
            <a:spLocks noChangeArrowheads="1"/>
          </p:cNvSpPr>
          <p:nvPr/>
        </p:nvSpPr>
        <p:spPr bwMode="auto">
          <a:xfrm>
            <a:off x="5364163" y="1628775"/>
            <a:ext cx="1368425" cy="503238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 i="1">
                <a:solidFill>
                  <a:srgbClr val="0D005A"/>
                </a:solidFill>
                <a:latin typeface="Times New Roman" pitchFamily="18" charset="0"/>
              </a:rPr>
              <a:t>№ аудитории</a:t>
            </a:r>
          </a:p>
        </p:txBody>
      </p:sp>
      <p:sp>
        <p:nvSpPr>
          <p:cNvPr id="45123" name="Oval 64"/>
          <p:cNvSpPr>
            <a:spLocks noChangeArrowheads="1"/>
          </p:cNvSpPr>
          <p:nvPr/>
        </p:nvSpPr>
        <p:spPr bwMode="auto">
          <a:xfrm>
            <a:off x="468313" y="1844675"/>
            <a:ext cx="1079500" cy="5762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 b="1" i="1"/>
              <a:t>Все о диц</a:t>
            </a:r>
            <a:r>
              <a:rPr lang="ru-RU"/>
              <a:t>.</a:t>
            </a:r>
          </a:p>
        </p:txBody>
      </p:sp>
      <p:sp>
        <p:nvSpPr>
          <p:cNvPr id="45124" name="Line 65"/>
          <p:cNvSpPr>
            <a:spLocks noChangeShapeType="1"/>
          </p:cNvSpPr>
          <p:nvPr/>
        </p:nvSpPr>
        <p:spPr bwMode="auto">
          <a:xfrm flipH="1">
            <a:off x="1547813" y="1989138"/>
            <a:ext cx="504825" cy="71437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5125" name="Oval 66"/>
          <p:cNvSpPr>
            <a:spLocks noChangeArrowheads="1"/>
          </p:cNvSpPr>
          <p:nvPr/>
        </p:nvSpPr>
        <p:spPr bwMode="auto">
          <a:xfrm>
            <a:off x="7308850" y="1771650"/>
            <a:ext cx="1079500" cy="6492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 b="1" i="1"/>
              <a:t>Все об ауд</a:t>
            </a:r>
            <a:r>
              <a:rPr lang="ru-RU"/>
              <a:t>.</a:t>
            </a:r>
          </a:p>
        </p:txBody>
      </p:sp>
      <p:sp>
        <p:nvSpPr>
          <p:cNvPr id="45126" name="Line 67"/>
          <p:cNvSpPr>
            <a:spLocks noChangeShapeType="1"/>
          </p:cNvSpPr>
          <p:nvPr/>
        </p:nvSpPr>
        <p:spPr bwMode="auto">
          <a:xfrm>
            <a:off x="6732588" y="1916113"/>
            <a:ext cx="576262" cy="144462"/>
          </a:xfrm>
          <a:prstGeom prst="line">
            <a:avLst/>
          </a:prstGeom>
          <a:noFill/>
          <a:ln w="57150">
            <a:solidFill>
              <a:srgbClr val="0D005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5127" name="Oval 68"/>
          <p:cNvSpPr>
            <a:spLocks noChangeArrowheads="1"/>
          </p:cNvSpPr>
          <p:nvPr/>
        </p:nvSpPr>
        <p:spPr bwMode="auto">
          <a:xfrm>
            <a:off x="2051050" y="1557338"/>
            <a:ext cx="1366838" cy="719137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 i="1">
                <a:solidFill>
                  <a:srgbClr val="0D005A"/>
                </a:solidFill>
                <a:latin typeface="Times New Roman" pitchFamily="18" charset="0"/>
              </a:rPr>
              <a:t>Название </a:t>
            </a:r>
          </a:p>
          <a:p>
            <a:pPr algn="ctr"/>
            <a:r>
              <a:rPr lang="ru-RU" sz="1600" b="1" i="1">
                <a:solidFill>
                  <a:srgbClr val="0D005A"/>
                </a:solidFill>
                <a:latin typeface="Times New Roman" pitchFamily="18" charset="0"/>
              </a:rPr>
              <a:t>дисциплины</a:t>
            </a:r>
          </a:p>
        </p:txBody>
      </p:sp>
      <p:sp>
        <p:nvSpPr>
          <p:cNvPr id="45128" name="Oval 69"/>
          <p:cNvSpPr>
            <a:spLocks noChangeArrowheads="1"/>
          </p:cNvSpPr>
          <p:nvPr/>
        </p:nvSpPr>
        <p:spPr bwMode="auto">
          <a:xfrm>
            <a:off x="3635375" y="2565400"/>
            <a:ext cx="1366838" cy="7191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 i="1">
                <a:solidFill>
                  <a:srgbClr val="0D005A"/>
                </a:solidFill>
                <a:latin typeface="Times New Roman" pitchFamily="18" charset="0"/>
              </a:rPr>
              <a:t>Название </a:t>
            </a:r>
          </a:p>
          <a:p>
            <a:pPr algn="ctr"/>
            <a:r>
              <a:rPr lang="ru-RU" sz="1600" b="1" i="1">
                <a:solidFill>
                  <a:srgbClr val="0D005A"/>
                </a:solidFill>
                <a:latin typeface="Times New Roman" pitchFamily="18" charset="0"/>
              </a:rPr>
              <a:t>дисциплины</a:t>
            </a:r>
          </a:p>
        </p:txBody>
      </p:sp>
      <p:sp>
        <p:nvSpPr>
          <p:cNvPr id="45129" name="Oval 70"/>
          <p:cNvSpPr>
            <a:spLocks noChangeArrowheads="1"/>
          </p:cNvSpPr>
          <p:nvPr/>
        </p:nvSpPr>
        <p:spPr bwMode="auto">
          <a:xfrm>
            <a:off x="5148263" y="2276475"/>
            <a:ext cx="1368425" cy="576263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 i="1">
                <a:solidFill>
                  <a:srgbClr val="0D005A"/>
                </a:solidFill>
                <a:latin typeface="Times New Roman" pitchFamily="18" charset="0"/>
              </a:rPr>
              <a:t>№ аудитории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Связь </a:t>
            </a:r>
            <a:r>
              <a:rPr lang="en-US" dirty="0"/>
              <a:t>m:n</a:t>
            </a:r>
            <a:r>
              <a:rPr lang="ru-RU" dirty="0"/>
              <a:t>. Преобразование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624736" cy="8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низ 2"/>
          <p:cNvSpPr/>
          <p:nvPr/>
        </p:nvSpPr>
        <p:spPr>
          <a:xfrm>
            <a:off x="3559479" y="2636912"/>
            <a:ext cx="1224136" cy="864096"/>
          </a:xfrm>
          <a:prstGeom prst="downArrow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6" y="3645024"/>
            <a:ext cx="6898732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910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305800" cy="914400"/>
          </a:xfrm>
        </p:spPr>
        <p:txBody>
          <a:bodyPr/>
          <a:lstStyle/>
          <a:p>
            <a:pPr eaLnBrk="1" hangingPunct="1"/>
            <a:r>
              <a:rPr lang="ru-RU" sz="4000"/>
              <a:t>Связь </a:t>
            </a:r>
            <a:r>
              <a:rPr lang="en-US" sz="4000"/>
              <a:t>m:n</a:t>
            </a:r>
            <a:r>
              <a:rPr lang="ru-RU" sz="4000"/>
              <a:t>. Свободные атрибуты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28043"/>
            <a:ext cx="7720299" cy="177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/>
              <a:t>Связь </a:t>
            </a:r>
            <a:r>
              <a:rPr lang="en-US" dirty="0"/>
              <a:t>m:n. </a:t>
            </a:r>
            <a:r>
              <a:rPr lang="ru-RU" dirty="0"/>
              <a:t>Свободные атрибуты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17724"/>
            <a:ext cx="7282657" cy="311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8553201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/>
              <a:t>Связь </a:t>
            </a:r>
            <a:r>
              <a:rPr lang="en-US" dirty="0"/>
              <a:t>m:n</a:t>
            </a:r>
            <a:endParaRPr lang="ru-RU" dirty="0"/>
          </a:p>
        </p:txBody>
      </p:sp>
      <p:sp>
        <p:nvSpPr>
          <p:cNvPr id="26627" name="Текст 15"/>
          <p:cNvSpPr>
            <a:spLocks noGrp="1"/>
          </p:cNvSpPr>
          <p:nvPr>
            <p:ph type="body" sz="half" idx="1"/>
          </p:nvPr>
        </p:nvSpPr>
        <p:spPr>
          <a:xfrm>
            <a:off x="785813" y="1600200"/>
            <a:ext cx="7715250" cy="4419600"/>
          </a:xfrm>
        </p:spPr>
        <p:txBody>
          <a:bodyPr/>
          <a:lstStyle/>
          <a:p>
            <a:r>
              <a:rPr lang="ru-RU" dirty="0"/>
              <a:t>При степени связи </a:t>
            </a:r>
            <a:r>
              <a:rPr lang="en-US" dirty="0"/>
              <a:t>m</a:t>
            </a:r>
            <a:r>
              <a:rPr lang="ru-RU" dirty="0"/>
              <a:t>:</a:t>
            </a:r>
            <a:r>
              <a:rPr lang="en-US" dirty="0"/>
              <a:t>n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независимо от модальности сущностей, формируется 3 отношения: по одному на каждую сущность</a:t>
            </a:r>
            <a:r>
              <a:rPr lang="en-US" dirty="0"/>
              <a:t> </a:t>
            </a:r>
            <a:r>
              <a:rPr lang="ru-RU" dirty="0"/>
              <a:t>и отношение связи, состоящее из ключей исходных сущностей и свободных атрибутов. Ключ в последнем отношении в каждом случае определяется индивидуально.</a:t>
            </a:r>
          </a:p>
        </p:txBody>
      </p:sp>
    </p:spTree>
    <p:extLst>
      <p:ext uri="{BB962C8B-B14F-4D97-AF65-F5344CB8AC3E}">
        <p14:creationId xmlns:p14="http://schemas.microsoft.com/office/powerpoint/2010/main" val="429312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87" y="727968"/>
            <a:ext cx="8769225" cy="914400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rgbClr val="443F3F"/>
                </a:solidFill>
                <a:effectLst/>
                <a:latin typeface="Oswald"/>
              </a:rPr>
              <a:t>Принципы выделения сущностей в предметной области. Выделение связей, рефлексивные связи</a:t>
            </a:r>
          </a:p>
        </p:txBody>
      </p:sp>
      <p:sp>
        <p:nvSpPr>
          <p:cNvPr id="20503" name="Line 38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4" name="Line 39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5" name="Line 40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6" name="Line 41"/>
          <p:cNvSpPr>
            <a:spLocks noChangeShapeType="1"/>
          </p:cNvSpPr>
          <p:nvPr/>
        </p:nvSpPr>
        <p:spPr bwMode="auto">
          <a:xfrm>
            <a:off x="1403350" y="2997200"/>
            <a:ext cx="54006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D6C3A-4BD7-444F-9C5B-E7745A9C80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6563" y="1858540"/>
            <a:ext cx="8210872" cy="38747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При составлении ER-диаграммы мы должны выделить требования к БД в виде предложений. Затем выделяются явные сущности и кандидаты (существительные в предложениях). После уточнения требований и в процессе разработки диаграммы кандидаты в сущности либо отсеиваются, либо становятся сущностями.</a:t>
            </a:r>
          </a:p>
          <a:p>
            <a:pPr marL="0" indent="0" algn="just">
              <a:buNone/>
            </a:pPr>
            <a:r>
              <a:rPr lang="ru-RU" sz="16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Процесс выделения сущностей, атрибутов и связей является итерационным. То есть, сначала выделяются сущности, в них обозначаются атрибуты, а затем устанавливаются связи. После этого происходит уточнение требований и ER-диаграмма дополняется новыми сущностями, атрибутами и связями, а предыдущие элементы остаются неизменными, корректируются или удаляются.</a:t>
            </a:r>
          </a:p>
          <a:p>
            <a:pPr marL="0" indent="0" algn="just">
              <a:buNone/>
            </a:pPr>
            <a:r>
              <a:rPr lang="ru-RU" sz="16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ru-RU" sz="16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Рефлексивная связь устанавливается между сущностью и той же сущностью. Например, такая связь может быть у сущности Запчасти, так как запчасть может состоять из других запчастей.</a:t>
            </a:r>
          </a:p>
        </p:txBody>
      </p:sp>
    </p:spTree>
    <p:extLst>
      <p:ext uri="{BB962C8B-B14F-4D97-AF65-F5344CB8AC3E}">
        <p14:creationId xmlns:p14="http://schemas.microsoft.com/office/powerpoint/2010/main" val="2716744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Множественные связи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595704" cy="226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144" y="692696"/>
            <a:ext cx="8229600" cy="1143000"/>
          </a:xfrm>
        </p:spPr>
        <p:txBody>
          <a:bodyPr/>
          <a:lstStyle/>
          <a:p>
            <a:pPr eaLnBrk="1" hangingPunct="1"/>
            <a:r>
              <a:rPr lang="ru-RU"/>
              <a:t>Множественные связи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7470923" cy="234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связи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1528763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ru-RU" sz="32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47" y="2636912"/>
            <a:ext cx="7910511" cy="260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08969"/>
            <a:ext cx="8769225" cy="605275"/>
          </a:xfrm>
        </p:spPr>
        <p:txBody>
          <a:bodyPr>
            <a:noAutofit/>
          </a:bodyPr>
          <a:lstStyle/>
          <a:p>
            <a:br>
              <a:rPr lang="ru-RU" sz="3600" b="1" dirty="0">
                <a:solidFill>
                  <a:srgbClr val="443F3F"/>
                </a:solidFill>
                <a:effectLst/>
                <a:latin typeface="Oswald"/>
              </a:rPr>
            </a:br>
            <a:r>
              <a:rPr lang="ru-RU" sz="3600" b="1" dirty="0">
                <a:solidFill>
                  <a:srgbClr val="443F3F"/>
                </a:solidFill>
                <a:latin typeface="Oswald"/>
              </a:rPr>
              <a:t>Концептуальная модель базы данных: принятые графические обозначения</a:t>
            </a:r>
            <a:endParaRPr lang="ru-RU" sz="3600" b="1" dirty="0">
              <a:solidFill>
                <a:srgbClr val="443F3F"/>
              </a:solidFill>
              <a:effectLst/>
              <a:latin typeface="Oswald"/>
            </a:endParaRPr>
          </a:p>
        </p:txBody>
      </p:sp>
      <p:sp>
        <p:nvSpPr>
          <p:cNvPr id="20503" name="Line 38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4" name="Line 39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5" name="Line 40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6" name="Line 41"/>
          <p:cNvSpPr>
            <a:spLocks noChangeShapeType="1"/>
          </p:cNvSpPr>
          <p:nvPr/>
        </p:nvSpPr>
        <p:spPr bwMode="auto">
          <a:xfrm>
            <a:off x="1403350" y="2997200"/>
            <a:ext cx="54006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D6C3A-4BD7-444F-9C5B-E7745A9C80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704448"/>
            <a:ext cx="8210872" cy="258550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сущность/отношения (объект/связь) называют ER-диаграммой или EDR (</a:t>
            </a:r>
            <a:r>
              <a:rPr lang="ru-RU" sz="1800" b="0" i="0" dirty="0" err="1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</a:t>
            </a:r>
            <a:r>
              <a:rPr lang="ru-RU" sz="18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ru-RU" sz="18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 Сама модель сущность-связь была предложена профессором </a:t>
            </a:r>
            <a:r>
              <a:rPr lang="ru-RU" sz="1800" b="0" i="0" dirty="0" err="1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Peter</a:t>
            </a:r>
            <a:r>
              <a:rPr lang="ru-RU" sz="18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Pin-Shen</a:t>
            </a:r>
            <a:r>
              <a:rPr lang="ru-RU" sz="18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</a:t>
            </a:r>
            <a:r>
              <a:rPr lang="ru-RU" sz="18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(Питер Чен) в 1976 году. Правила написания и условные обозначения  ER-диаграммы называют нотацией. Распространены две основные нотации ER-диаграмм:</a:t>
            </a:r>
            <a:r>
              <a:rPr lang="en-US" sz="28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18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Нотация Питера Чена;</a:t>
            </a:r>
          </a:p>
          <a:p>
            <a:pPr algn="just"/>
            <a:r>
              <a:rPr lang="ru-RU" sz="18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Нотация  </a:t>
            </a:r>
            <a:r>
              <a:rPr lang="ru-RU" sz="1800" dirty="0" err="1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Gordon</a:t>
            </a:r>
            <a:r>
              <a:rPr lang="ru-RU" sz="18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Everest</a:t>
            </a:r>
            <a:r>
              <a:rPr lang="ru-RU" sz="18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(Гордона </a:t>
            </a:r>
            <a:r>
              <a:rPr lang="ru-RU" sz="1800" dirty="0" err="1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Эверста</a:t>
            </a:r>
            <a:r>
              <a:rPr lang="ru-RU" sz="18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Под </a:t>
            </a:r>
            <a:r>
              <a:rPr lang="ru-RU" sz="1800" dirty="0" err="1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назаванием</a:t>
            </a:r>
            <a:r>
              <a:rPr lang="ru-RU" sz="18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Crow’s</a:t>
            </a:r>
            <a:r>
              <a:rPr lang="ru-RU" sz="18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ru-RU" sz="18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или </a:t>
            </a:r>
            <a:r>
              <a:rPr lang="ru-RU" sz="1800" dirty="0" err="1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ru-RU" sz="18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(вилка).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ru-RU" sz="2800" dirty="0">
              <a:solidFill>
                <a:srgbClr val="4742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7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08969"/>
            <a:ext cx="8769225" cy="605275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443F3F"/>
                </a:solidFill>
                <a:latin typeface="Oswald"/>
              </a:rPr>
              <a:t>Обозначения ER-диаграммы по Питеру Чену</a:t>
            </a:r>
          </a:p>
        </p:txBody>
      </p:sp>
      <p:sp>
        <p:nvSpPr>
          <p:cNvPr id="20503" name="Line 38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4" name="Line 39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5" name="Line 40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6" name="Line 41"/>
          <p:cNvSpPr>
            <a:spLocks noChangeShapeType="1"/>
          </p:cNvSpPr>
          <p:nvPr/>
        </p:nvSpPr>
        <p:spPr bwMode="auto">
          <a:xfrm>
            <a:off x="1403350" y="2997200"/>
            <a:ext cx="54006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D6C3A-4BD7-444F-9C5B-E7745A9C80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340768"/>
            <a:ext cx="8568952" cy="287353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Чен предложил использовать следующие условные обозначения для ER-диаграмм:</a:t>
            </a:r>
          </a:p>
          <a:p>
            <a:pPr algn="just"/>
            <a:r>
              <a:rPr lang="ru-RU" sz="23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или объект обозначать прямоугольником;</a:t>
            </a:r>
          </a:p>
          <a:p>
            <a:pPr algn="just"/>
            <a:r>
              <a:rPr lang="ru-RU" sz="23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 обозначать ромбом;</a:t>
            </a:r>
          </a:p>
          <a:p>
            <a:pPr algn="just"/>
            <a:r>
              <a:rPr lang="ru-RU" sz="23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Атрибуты объектов, обозначаются овалом;</a:t>
            </a:r>
          </a:p>
          <a:p>
            <a:pPr algn="just"/>
            <a:r>
              <a:rPr lang="ru-RU" sz="23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сущность связана с отношением, то их связь обозначается прямой линией со стрелкой. Необязательная связь обозначается пунктирной линией. Мощная связь обозначается двойной линией.</a:t>
            </a:r>
          </a:p>
          <a:p>
            <a:pPr algn="just"/>
            <a:r>
              <a:rPr lang="ru-RU" sz="2300" dirty="0">
                <a:solidFill>
                  <a:srgbClr val="4742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атрибут может быть связан с одним объектом (сущностью).</a:t>
            </a:r>
          </a:p>
          <a:p>
            <a:pPr marL="0" indent="0" algn="just">
              <a:buNone/>
            </a:pPr>
            <a:endParaRPr lang="ru-RU" sz="1800" dirty="0">
              <a:solidFill>
                <a:srgbClr val="4742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800" dirty="0">
              <a:solidFill>
                <a:srgbClr val="4742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D4AB99-7D59-4C9C-960C-8672A6CC6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08" y="4183468"/>
            <a:ext cx="9233416" cy="22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2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08969"/>
            <a:ext cx="8769225" cy="605275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443F3F"/>
                </a:solidFill>
                <a:latin typeface="Oswald"/>
              </a:rPr>
              <a:t>Обозначения ER-диаграммы по Питеру Чену</a:t>
            </a:r>
          </a:p>
        </p:txBody>
      </p:sp>
      <p:sp>
        <p:nvSpPr>
          <p:cNvPr id="20503" name="Line 38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4" name="Line 39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5" name="Line 40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6" name="Line 41"/>
          <p:cNvSpPr>
            <a:spLocks noChangeShapeType="1"/>
          </p:cNvSpPr>
          <p:nvPr/>
        </p:nvSpPr>
        <p:spPr bwMode="auto">
          <a:xfrm>
            <a:off x="1403350" y="2997200"/>
            <a:ext cx="54006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CF3BA6-64B5-4C20-81F0-F8D39D32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0" y="2235795"/>
            <a:ext cx="8069800" cy="255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08969"/>
            <a:ext cx="8769225" cy="605275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443F3F"/>
                </a:solidFill>
                <a:latin typeface="Oswald"/>
              </a:rPr>
              <a:t>Обозначения ER-диаграммы по Питеру Чену</a:t>
            </a:r>
          </a:p>
        </p:txBody>
      </p:sp>
      <p:sp>
        <p:nvSpPr>
          <p:cNvPr id="20503" name="Line 38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4" name="Line 39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5" name="Line 40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6" name="Line 41"/>
          <p:cNvSpPr>
            <a:spLocks noChangeShapeType="1"/>
          </p:cNvSpPr>
          <p:nvPr/>
        </p:nvSpPr>
        <p:spPr bwMode="auto">
          <a:xfrm>
            <a:off x="1403350" y="2997200"/>
            <a:ext cx="54006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DC644A-149B-49A5-8B95-FD75FE8A9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87" y="1340768"/>
            <a:ext cx="6553026" cy="52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8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08969"/>
            <a:ext cx="8769225" cy="605275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443F3F"/>
                </a:solidFill>
                <a:latin typeface="Oswald"/>
              </a:rPr>
              <a:t>Обозначения ER-диаграммы по Питеру Чену</a:t>
            </a:r>
          </a:p>
        </p:txBody>
      </p:sp>
      <p:sp>
        <p:nvSpPr>
          <p:cNvPr id="20503" name="Line 38"/>
          <p:cNvSpPr>
            <a:spLocks noChangeShapeType="1"/>
          </p:cNvSpPr>
          <p:nvPr/>
        </p:nvSpPr>
        <p:spPr bwMode="auto">
          <a:xfrm flipH="1">
            <a:off x="3419475" y="1844675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4" name="Line 39"/>
          <p:cNvSpPr>
            <a:spLocks noChangeShapeType="1"/>
          </p:cNvSpPr>
          <p:nvPr/>
        </p:nvSpPr>
        <p:spPr bwMode="auto">
          <a:xfrm>
            <a:off x="1547813" y="2205038"/>
            <a:ext cx="52562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5" name="Line 40"/>
          <p:cNvSpPr>
            <a:spLocks noChangeShapeType="1"/>
          </p:cNvSpPr>
          <p:nvPr/>
        </p:nvSpPr>
        <p:spPr bwMode="auto">
          <a:xfrm>
            <a:off x="4211638" y="2636838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6" name="Line 41"/>
          <p:cNvSpPr>
            <a:spLocks noChangeShapeType="1"/>
          </p:cNvSpPr>
          <p:nvPr/>
        </p:nvSpPr>
        <p:spPr bwMode="auto">
          <a:xfrm>
            <a:off x="1403350" y="2997200"/>
            <a:ext cx="54006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C3545C-8735-421F-B91E-5952D8BE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131887"/>
            <a:ext cx="53911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75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1751</TotalTime>
  <Words>2400</Words>
  <Application>Microsoft Office PowerPoint</Application>
  <PresentationFormat>Экран (4:3)</PresentationFormat>
  <Paragraphs>544</Paragraphs>
  <Slides>42</Slides>
  <Notes>12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2" baseType="lpstr">
      <vt:lpstr>Arial</vt:lpstr>
      <vt:lpstr>Calibri</vt:lpstr>
      <vt:lpstr>Constantia</vt:lpstr>
      <vt:lpstr>Oswald</vt:lpstr>
      <vt:lpstr>Source Sans Pro</vt:lpstr>
      <vt:lpstr>Times New Roman</vt:lpstr>
      <vt:lpstr>Verdana</vt:lpstr>
      <vt:lpstr>Wingdings</vt:lpstr>
      <vt:lpstr>Wingdings 2</vt:lpstr>
      <vt:lpstr>Поток</vt:lpstr>
      <vt:lpstr>Проектирование концептуальной модели БД   </vt:lpstr>
      <vt:lpstr>Концептуальная модель</vt:lpstr>
      <vt:lpstr>Принятые определения в концептуальной базе данных</vt:lpstr>
      <vt:lpstr>Принципы выделения сущностей в предметной области. Выделение связей, рефлексивные связи</vt:lpstr>
      <vt:lpstr> Концептуальная модель базы данных: принятые графические обозначения</vt:lpstr>
      <vt:lpstr>Обозначения ER-диаграммы по Питеру Чену</vt:lpstr>
      <vt:lpstr>Обозначения ER-диаграммы по Питеру Чену</vt:lpstr>
      <vt:lpstr>Обозначения ER-диаграммы по Питеру Чену</vt:lpstr>
      <vt:lpstr>Обозначения ER-диаграммы по Питеру Чену</vt:lpstr>
      <vt:lpstr>Обозначения ER-диаграммы по Питеру Чену</vt:lpstr>
      <vt:lpstr>Нотация  Gordon Everest</vt:lpstr>
      <vt:lpstr>Нотация  Gordon Everest</vt:lpstr>
      <vt:lpstr>Типы и модальности связей</vt:lpstr>
      <vt:lpstr>Связь 1:1 (должен-должен)</vt:lpstr>
      <vt:lpstr>Связь 1:1 (должен-должен)</vt:lpstr>
      <vt:lpstr>Связь 1:1 (должен-должен)</vt:lpstr>
      <vt:lpstr>Связь 1:1(должен - может)</vt:lpstr>
      <vt:lpstr>Связь 1:1 (должен - может)</vt:lpstr>
      <vt:lpstr>Связь 1:1 (должен - может)</vt:lpstr>
      <vt:lpstr>Связь 1:1 (должен - может)</vt:lpstr>
      <vt:lpstr>Связь 1:1(может - может)</vt:lpstr>
      <vt:lpstr>Связь 1:1 (может - может)</vt:lpstr>
      <vt:lpstr>Связь 1:1 (может - может)</vt:lpstr>
      <vt:lpstr>Связь 1:1 (может - может)</vt:lpstr>
      <vt:lpstr>Связь 1:1 (может - может)</vt:lpstr>
      <vt:lpstr>Связь 1:n</vt:lpstr>
      <vt:lpstr>Связь 1:n</vt:lpstr>
      <vt:lpstr>Связь 1:n (должен – должен)</vt:lpstr>
      <vt:lpstr>Связь 1:n(может - должен)</vt:lpstr>
      <vt:lpstr>Связь 1:n (может – должен)</vt:lpstr>
      <vt:lpstr>Связь 1:n (может – должен)</vt:lpstr>
      <vt:lpstr>Связь 1:n</vt:lpstr>
      <vt:lpstr>Связь m:n</vt:lpstr>
      <vt:lpstr>Связь m:n</vt:lpstr>
      <vt:lpstr>Связь m:n</vt:lpstr>
      <vt:lpstr>Связь m:n. Преобразование</vt:lpstr>
      <vt:lpstr>Связь m:n. Свободные атрибуты</vt:lpstr>
      <vt:lpstr>Связь m:n. Свободные атрибуты</vt:lpstr>
      <vt:lpstr>Связь m:n</vt:lpstr>
      <vt:lpstr>Множественные связи</vt:lpstr>
      <vt:lpstr>Множественные связи</vt:lpstr>
      <vt:lpstr>Преобразование связи</vt:lpstr>
    </vt:vector>
  </TitlesOfParts>
  <Company>Надежда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Надежда</dc:creator>
  <cp:lastModifiedBy>Vitaly</cp:lastModifiedBy>
  <cp:revision>141</cp:revision>
  <dcterms:created xsi:type="dcterms:W3CDTF">2005-10-16T15:17:37Z</dcterms:created>
  <dcterms:modified xsi:type="dcterms:W3CDTF">2021-04-14T08:10:01Z</dcterms:modified>
</cp:coreProperties>
</file>