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80" r:id="rId4"/>
    <p:sldId id="270" r:id="rId5"/>
    <p:sldId id="271" r:id="rId6"/>
    <p:sldId id="262" r:id="rId7"/>
    <p:sldId id="281" r:id="rId8"/>
    <p:sldId id="282" r:id="rId9"/>
    <p:sldId id="272" r:id="rId10"/>
    <p:sldId id="283" r:id="rId11"/>
    <p:sldId id="284" r:id="rId12"/>
    <p:sldId id="276" r:id="rId13"/>
    <p:sldId id="285" r:id="rId14"/>
    <p:sldId id="277" r:id="rId15"/>
    <p:sldId id="27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5B44B-AFB5-4493-BBC2-018E0AACCD6E}" v="831" dt="2018-04-15T22:44:40.387"/>
    <p1510:client id="{5CA7158B-DE90-450D-ADC9-85E297DAC626}" v="396" dt="2018-04-15T22:44:3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27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D1986-8177-47D4-887B-65F51269337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EBFC7-1CCB-4E0B-B824-06FFD7A5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8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 finds that there is nowhere else to go, </a:t>
            </a:r>
          </a:p>
          <a:p>
            <a:r>
              <a:rPr lang="en-US" dirty="0"/>
              <a:t>so it backtracks again, taking it back to 4, then 7, and then 8. </a:t>
            </a:r>
          </a:p>
          <a:p>
            <a:r>
              <a:rPr lang="en-US" dirty="0"/>
              <a:t>*Go to next slide*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3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Food is found, once again the current path is saved,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because there are no more paths, the search phase ends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stored paths are compared, and our algorithm only keeps the shortest.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*Go to next slide*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r>
              <a:rPr lang="en-US" dirty="0"/>
              <a:t>Implementation – modeling nature is difficult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Some of our future implementations include </a:t>
            </a:r>
          </a:p>
          <a:p>
            <a:r>
              <a:rPr lang="en-US" dirty="0"/>
              <a:t>3d Terrain:</a:t>
            </a:r>
          </a:p>
          <a:p>
            <a:r>
              <a:rPr lang="en-US" dirty="0"/>
              <a:t>Instead of 1,0, and 1000, we’d use numbers as weights, -1 for water, 500 for steep hill, and 1000 for a wall</a:t>
            </a:r>
          </a:p>
          <a:p>
            <a:endParaRPr lang="en-US" dirty="0"/>
          </a:p>
          <a:p>
            <a:r>
              <a:rPr lang="en-US" dirty="0"/>
              <a:t>(Instead of the graph)</a:t>
            </a:r>
          </a:p>
          <a:p>
            <a:r>
              <a:rPr lang="en-US" dirty="0"/>
              <a:t>Our slime mold takes about the same time as an algorithm with n^2 complexity, which if you’ll recall… is bad.</a:t>
            </a:r>
          </a:p>
          <a:p>
            <a:r>
              <a:rPr lang="en-US" dirty="0"/>
              <a:t>This is because our version has several differences: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Unlike our computer, there isn’t one brain controlling a slime mold.  </a:t>
            </a:r>
          </a:p>
          <a:p>
            <a:r>
              <a:rPr lang="en-US" dirty="0"/>
              <a:t>Arms just grow until they either find food or die, meaning arms don’t wait around for the green light from the previous arm.</a:t>
            </a:r>
          </a:p>
          <a:p>
            <a:r>
              <a:rPr lang="en-US" dirty="0"/>
              <a:t>Computers call these simultaneous processes ‘threads,’ which would make our algorithm more realistic, and therefore much faster</a:t>
            </a:r>
          </a:p>
          <a:p>
            <a:r>
              <a:rPr lang="en-US" dirty="0"/>
              <a:t>That being said… in nature, slime molds don’t care about speed. </a:t>
            </a:r>
          </a:p>
          <a:p>
            <a:endParaRPr lang="en-US" dirty="0"/>
          </a:p>
          <a:p>
            <a:r>
              <a:rPr lang="en-US" dirty="0"/>
              <a:t>THE END?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Swarm Intelligence:</a:t>
            </a:r>
          </a:p>
          <a:p>
            <a:r>
              <a:rPr lang="en-US" dirty="0"/>
              <a:t>Similar to bees: small, unintelligent tasks who collectively efficiently solve a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 biologist, so bare with me.</a:t>
            </a:r>
          </a:p>
          <a:p>
            <a:endParaRPr lang="en-US" dirty="0"/>
          </a:p>
          <a:p>
            <a:r>
              <a:rPr lang="en-US" dirty="0"/>
              <a:t>Splotches in the maze are where the spores are placed</a:t>
            </a:r>
          </a:p>
          <a:p>
            <a:r>
              <a:rPr lang="en-US" dirty="0"/>
              <a:t>Blue circles is where food is placed</a:t>
            </a:r>
          </a:p>
          <a:p>
            <a:endParaRPr lang="en-US" dirty="0"/>
          </a:p>
          <a:p>
            <a:r>
              <a:rPr lang="en-US" dirty="0"/>
              <a:t>Go to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arrows are pointing to protoplasmic veins</a:t>
            </a:r>
          </a:p>
          <a:p>
            <a:r>
              <a:rPr lang="en-US" dirty="0"/>
              <a:t>These are sent out in search of food</a:t>
            </a:r>
          </a:p>
          <a:p>
            <a:r>
              <a:rPr lang="en-US" dirty="0"/>
              <a:t>At this point, the two pieces of food have been found</a:t>
            </a:r>
          </a:p>
          <a:p>
            <a:endParaRPr lang="en-US" dirty="0"/>
          </a:p>
          <a:p>
            <a:r>
              <a:rPr lang="en-US" dirty="0"/>
              <a:t>Go to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slime mold doesn’t stop when it finds the food</a:t>
            </a:r>
          </a:p>
          <a:p>
            <a:r>
              <a:rPr lang="en-US" dirty="0"/>
              <a:t>It keeps growing paths, and eventually only the shortest paths stay alive</a:t>
            </a:r>
          </a:p>
          <a:p>
            <a:r>
              <a:rPr lang="en-US" dirty="0"/>
              <a:t>This sequence is what we recreated</a:t>
            </a:r>
          </a:p>
          <a:p>
            <a:endParaRPr lang="en-US" dirty="0"/>
          </a:p>
          <a:p>
            <a:r>
              <a:rPr lang="en-US" dirty="0"/>
              <a:t>Several stages are not implemented, for example:</a:t>
            </a:r>
          </a:p>
          <a:p>
            <a:r>
              <a:rPr lang="en-US" dirty="0"/>
              <a:t>Dormant stage: when it hardens its shell, possibly for years, until its environmental conditions improve, </a:t>
            </a:r>
          </a:p>
          <a:p>
            <a:r>
              <a:rPr lang="en-US" dirty="0"/>
              <a:t>Reproduction stage</a:t>
            </a:r>
          </a:p>
          <a:p>
            <a:endParaRPr lang="en-US" dirty="0"/>
          </a:p>
          <a:p>
            <a:r>
              <a:rPr lang="en-US" dirty="0"/>
              <a:t>Go to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Adjacency Matrix lists the relationship between the nodes of a maze. The maze could be considered as a grid of nodes, and this adjacency matrix could be considered a graph of how these nodes relate to one another. </a:t>
            </a:r>
          </a:p>
          <a:p>
            <a:endParaRPr lang="en-US"/>
          </a:p>
          <a:p>
            <a:r>
              <a:rPr lang="en-US" dirty="0"/>
              <a:t>How the two </a:t>
            </a:r>
            <a:r>
              <a:rPr lang="en-US" dirty="0" err="1"/>
              <a:t>algs</a:t>
            </a:r>
            <a:r>
              <a:rPr lang="en-US" dirty="0"/>
              <a:t> use this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Each row contains the distance between the row's index and the columns' indices-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/>
              <a:t>0, 1, or 1000</a:t>
            </a:r>
          </a:p>
          <a:p>
            <a:pPr>
              <a:defRPr/>
            </a:pPr>
            <a:r>
              <a:rPr lang="en-US" dirty="0"/>
              <a:t>0 means the row is referencing itself (0,0), (1,1,), etc.</a:t>
            </a:r>
          </a:p>
          <a:p>
            <a:pPr>
              <a:defRPr/>
            </a:pPr>
            <a:r>
              <a:rPr lang="en-US" dirty="0"/>
              <a:t>1 means that there is a path between the column and the row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1000 means either there is a wall between x and y or there are nodes separating x and y.</a:t>
            </a:r>
          </a:p>
          <a:p>
            <a:pPr>
              <a:defRPr/>
            </a:pPr>
            <a:endParaRPr lang="en-US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rules, goals (start at 0, food at final vertex) (no unsolvable maze)</a:t>
            </a: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(We needed rules to keep it simple: Always start at 0, food is always at lower-right vertex) – Ryan’s suggestion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Here’s how it works:</a:t>
            </a:r>
          </a:p>
          <a:p>
            <a:r>
              <a:rPr lang="en-US" dirty="0"/>
              <a:t>The slime mold starts at 0, then moves to the available adjacent vertex with the lowest number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Right now, it’s 1.</a:t>
            </a:r>
          </a:p>
          <a:p>
            <a:r>
              <a:rPr lang="en-US" dirty="0"/>
              <a:t>*Go to Slide*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 has two options: 2 or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will choose 2 because it is lower</a:t>
            </a:r>
          </a:p>
          <a:p>
            <a:r>
              <a:rPr lang="en-US" dirty="0"/>
              <a:t>And it continues this action until it finds food</a:t>
            </a:r>
          </a:p>
          <a:p>
            <a:r>
              <a:rPr lang="en-US" dirty="0"/>
              <a:t>*Go to next slide*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Once food is found, it saves this path to memory, then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backtracks to the first vertex with an unoccupied adjacent vertex, in our case vertex 1</a:t>
            </a:r>
          </a:p>
          <a:p>
            <a:endParaRPr lang="en-US" dirty="0"/>
          </a:p>
          <a:p>
            <a:r>
              <a:rPr lang="en-US" dirty="0"/>
              <a:t>*Go to next slide*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1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 will move to 4, then 3</a:t>
            </a:r>
          </a:p>
          <a:p>
            <a:endParaRPr lang="en-US" dirty="0"/>
          </a:p>
          <a:p>
            <a:r>
              <a:rPr lang="en-US" dirty="0"/>
              <a:t>* Go to next slide 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BFC7-1CCB-4E0B-B824-06FFD7A564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7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0B1C-330A-4E24-8843-188558864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97094-4744-45C6-82FF-95C22B00A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7564-FE25-4FB5-90AE-D4B65A55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5382-C890-4A9A-B105-2F89D122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2024-CE92-49F4-93ED-246B0A28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7E1-2ECB-4D72-8CFA-602572A2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CCD10-D3E4-4534-9D9C-1F526E78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A2F4-9F1A-41FC-ADE2-3253CB70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6863-D4FC-4052-8A19-4C3A1A4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0010-741D-4079-B902-015CB65B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FE978-9797-47FA-AE7F-01A582B22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9C18-1D3C-40FB-99B9-536B05227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C8BF-2E89-4100-AFFE-F5960292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0767-5D1F-4620-85FB-68790F33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EF5F-11AF-4CEC-8383-2B2D50E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848-654B-46C9-8EE4-F86EDCA9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777F-0F71-4696-9F2C-34DF9AF9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62AB-7AA7-460B-BC6A-09C664BA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311E-DFD4-4644-93FC-D3E42DAB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D312-60DB-428E-BB2C-AC0189EB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1AC7-AA77-40F7-AC86-E54B5C52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53D6-8CCB-4F88-B329-7ED4E16F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D020-92EE-4065-9657-8F4B1883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A8E0-8D44-498F-AFA3-9C2D894D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69FC-4151-48B4-A055-4EC55B88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8646-61F9-44CE-BFCB-241E7FF3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330D-EA11-43FB-801C-BEB821280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331C-9A10-46AF-B78F-4988BE957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329F2-5C75-450D-BCCB-4E0AFE2A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136B-85F9-4197-AD53-9243825D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6C857-D8B3-4237-B56E-26AB8602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7EFB-76BE-4178-9E14-FAF34317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A8FC-1D9F-442F-838F-007F851F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F312-6E3E-4703-8AC5-F393BB2F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592A0-1941-43B0-AEE7-406AD1D90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E1A82-DBEA-4D40-9A47-6E5A00711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30F19-46AE-4E62-9D3D-DCCA7A40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37668-058C-473C-B0D1-BB5671FD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47295-3AA0-4DB4-BD4B-14407571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9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2E76-02B6-4442-9482-0DC2BF26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6BEA0-D9BB-489F-8D0E-6D86337B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B150-49A5-4B22-B627-F9448B90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15E5E-49A9-49D9-BA8D-002AD406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DB007-3E46-4B21-AA3C-BD5EBC3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4CADF-A020-45D2-AEA4-81EDA29D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4FA6-1F32-449E-ADC1-B7C1F24F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0B42-824A-4CA6-84D8-AB8E0A53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AA8D-9E2D-4A90-877D-4315154A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636C8-BEF0-4ECD-AF50-189C487F2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3606-B486-45B6-A8FF-98B4D64F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B0ED-C9BF-45C4-BE29-A4A51A81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ABB4-4586-4C4F-A613-457F7409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29C4-5D43-4CD8-9E49-4C8A536B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841B2-5C1B-4974-92F7-A1F5AAC26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BD7D3-2527-463E-A479-C4EF35E87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8459-C4A6-473F-A163-B400F23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990B-1AA3-4AE6-BE96-92DC836E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BCBC5-F625-401F-9A80-671DAFB4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2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14492-9626-471C-BCD0-3BE72071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1F7DA-E24E-459C-87A5-488AFDA5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1CB8-0E82-44B7-9C1B-AC8236587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7489-729E-4D34-8620-C9300553105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7476-728A-4F63-9669-13FC64DBC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9E2C-F2F8-475F-84BD-F995C0AF7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A120-5975-4544-A2C3-0FF3E21D8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DCF6-CF29-40C3-B140-782E52307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FFFFF"/>
                </a:solidFill>
              </a:rPr>
              <a:t>SHORTEST PATH ALGORITHM BASED ON BEHAVIOR OF </a:t>
            </a:r>
            <a:r>
              <a:rPr lang="en-CA" b="1" i="1" dirty="0">
                <a:solidFill>
                  <a:srgbClr val="FFFFFF"/>
                </a:solidFill>
              </a:rPr>
              <a:t>PHYSARUM POLYCHEPHALUM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27946-E2B0-40C9-9F05-557DD547D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298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Hudson DeVoe &amp; Ryan Anderson</a:t>
            </a:r>
          </a:p>
        </p:txBody>
      </p:sp>
    </p:spTree>
    <p:extLst>
      <p:ext uri="{BB962C8B-B14F-4D97-AF65-F5344CB8AC3E}">
        <p14:creationId xmlns:p14="http://schemas.microsoft.com/office/powerpoint/2010/main" val="377785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46A4-09D9-43BB-AFAD-AEECA550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1463-94CF-4471-83B0-B66562F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6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Maze 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Generation</a:t>
            </a:r>
          </a:p>
        </p:txBody>
      </p:sp>
      <p:pic>
        <p:nvPicPr>
          <p:cNvPr id="4" name="Picture 3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6516A8C7-5998-496A-98A4-9EA38CEC9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0" y="2995678"/>
            <a:ext cx="6876006" cy="2011232"/>
          </a:xfrm>
          <a:prstGeom prst="rect">
            <a:avLst/>
          </a:prstGeom>
        </p:spPr>
      </p:pic>
      <p:pic>
        <p:nvPicPr>
          <p:cNvPr id="5" name="Picture 4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6F81391F-42F8-463D-8775-E64FA6B9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30" y="1825625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1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46A4-09D9-43BB-AFAD-AEECA55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Slime Mold </a:t>
            </a:r>
            <a:r>
              <a:rPr lang="en-US" b="1" dirty="0">
                <a:solidFill>
                  <a:srgbClr val="FFFFFF"/>
                </a:solidFill>
                <a:cs typeface="Calibri Light"/>
              </a:rPr>
              <a:t>Traversal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6516A8C7-5998-496A-98A4-9EA38CEC9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0" y="2995678"/>
            <a:ext cx="6876006" cy="2011232"/>
          </a:xfrm>
          <a:prstGeom prst="rect">
            <a:avLst/>
          </a:prstGeom>
        </p:spPr>
      </p:pic>
      <p:pic>
        <p:nvPicPr>
          <p:cNvPr id="5" name="Picture 4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6F81391F-42F8-463D-8775-E64FA6B9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30" y="1825625"/>
            <a:ext cx="3997637" cy="39976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05B23-2EEB-4451-9B0B-E185F138368F}"/>
              </a:ext>
            </a:extLst>
          </p:cNvPr>
          <p:cNvCxnSpPr>
            <a:cxnSpLocks/>
          </p:cNvCxnSpPr>
          <p:nvPr/>
        </p:nvCxnSpPr>
        <p:spPr>
          <a:xfrm>
            <a:off x="8591550" y="2472612"/>
            <a:ext cx="1298408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46A4-09D9-43BB-AFAD-AEECA55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Slime Mold </a:t>
            </a:r>
            <a:r>
              <a:rPr lang="en-US" b="1" dirty="0">
                <a:solidFill>
                  <a:srgbClr val="FFFFFF"/>
                </a:solidFill>
                <a:cs typeface="Calibri Light"/>
              </a:rPr>
              <a:t>Traversal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6516A8C7-5998-496A-98A4-9EA38CEC9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0" y="2995678"/>
            <a:ext cx="6876006" cy="2011232"/>
          </a:xfrm>
          <a:prstGeom prst="rect">
            <a:avLst/>
          </a:prstGeom>
        </p:spPr>
      </p:pic>
      <p:pic>
        <p:nvPicPr>
          <p:cNvPr id="5" name="Picture 4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6F81391F-42F8-463D-8775-E64FA6B9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30" y="1825625"/>
            <a:ext cx="3997637" cy="39976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05B23-2EEB-4451-9B0B-E185F138368F}"/>
              </a:ext>
            </a:extLst>
          </p:cNvPr>
          <p:cNvCxnSpPr>
            <a:cxnSpLocks/>
          </p:cNvCxnSpPr>
          <p:nvPr/>
        </p:nvCxnSpPr>
        <p:spPr>
          <a:xfrm>
            <a:off x="8591550" y="2472612"/>
            <a:ext cx="2695575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E43CAA-9179-4EA6-A0FE-937323AB7AD2}"/>
              </a:ext>
            </a:extLst>
          </p:cNvPr>
          <p:cNvCxnSpPr/>
          <p:nvPr/>
        </p:nvCxnSpPr>
        <p:spPr>
          <a:xfrm>
            <a:off x="11287125" y="2472612"/>
            <a:ext cx="0" cy="27280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1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46A4-09D9-43BB-AFAD-AEECA55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Slime Mold </a:t>
            </a:r>
            <a:r>
              <a:rPr lang="en-US" b="1" dirty="0">
                <a:solidFill>
                  <a:srgbClr val="FFFFFF"/>
                </a:solidFill>
                <a:cs typeface="Calibri Light"/>
              </a:rPr>
              <a:t>Traversal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6516A8C7-5998-496A-98A4-9EA38CEC9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0" y="2995678"/>
            <a:ext cx="6876006" cy="2011232"/>
          </a:xfrm>
          <a:prstGeom prst="rect">
            <a:avLst/>
          </a:prstGeom>
        </p:spPr>
      </p:pic>
      <p:pic>
        <p:nvPicPr>
          <p:cNvPr id="5" name="Picture 4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6F81391F-42F8-463D-8775-E64FA6B9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30" y="1825625"/>
            <a:ext cx="3997637" cy="39976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05B23-2EEB-4451-9B0B-E185F138368F}"/>
              </a:ext>
            </a:extLst>
          </p:cNvPr>
          <p:cNvCxnSpPr>
            <a:cxnSpLocks/>
          </p:cNvCxnSpPr>
          <p:nvPr/>
        </p:nvCxnSpPr>
        <p:spPr>
          <a:xfrm>
            <a:off x="8591550" y="2472612"/>
            <a:ext cx="2695575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E43CAA-9179-4EA6-A0FE-937323AB7AD2}"/>
              </a:ext>
            </a:extLst>
          </p:cNvPr>
          <p:cNvCxnSpPr/>
          <p:nvPr/>
        </p:nvCxnSpPr>
        <p:spPr>
          <a:xfrm>
            <a:off x="11287125" y="2472612"/>
            <a:ext cx="0" cy="27280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F22ABC-2832-411C-913C-1B0DC0B7E74B}"/>
              </a:ext>
            </a:extLst>
          </p:cNvPr>
          <p:cNvCxnSpPr>
            <a:cxnSpLocks/>
          </p:cNvCxnSpPr>
          <p:nvPr/>
        </p:nvCxnSpPr>
        <p:spPr>
          <a:xfrm>
            <a:off x="9925050" y="2619375"/>
            <a:ext cx="0" cy="12192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2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46A4-09D9-43BB-AFAD-AEECA55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Slime Mold </a:t>
            </a:r>
            <a:r>
              <a:rPr lang="en-US" b="1" dirty="0">
                <a:solidFill>
                  <a:srgbClr val="FFFFFF"/>
                </a:solidFill>
                <a:cs typeface="Calibri Light"/>
              </a:rPr>
              <a:t>Traversal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6516A8C7-5998-496A-98A4-9EA38CEC9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0" y="2995678"/>
            <a:ext cx="6876006" cy="2011232"/>
          </a:xfrm>
          <a:prstGeom prst="rect">
            <a:avLst/>
          </a:prstGeom>
        </p:spPr>
      </p:pic>
      <p:pic>
        <p:nvPicPr>
          <p:cNvPr id="5" name="Picture 4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6F81391F-42F8-463D-8775-E64FA6B9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30" y="1825625"/>
            <a:ext cx="3997637" cy="39976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05B23-2EEB-4451-9B0B-E185F138368F}"/>
              </a:ext>
            </a:extLst>
          </p:cNvPr>
          <p:cNvCxnSpPr>
            <a:cxnSpLocks/>
          </p:cNvCxnSpPr>
          <p:nvPr/>
        </p:nvCxnSpPr>
        <p:spPr>
          <a:xfrm>
            <a:off x="8591550" y="2472612"/>
            <a:ext cx="2695575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E43CAA-9179-4EA6-A0FE-937323AB7AD2}"/>
              </a:ext>
            </a:extLst>
          </p:cNvPr>
          <p:cNvCxnSpPr/>
          <p:nvPr/>
        </p:nvCxnSpPr>
        <p:spPr>
          <a:xfrm>
            <a:off x="11287125" y="2472612"/>
            <a:ext cx="0" cy="27280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F22ABC-2832-411C-913C-1B0DC0B7E74B}"/>
              </a:ext>
            </a:extLst>
          </p:cNvPr>
          <p:cNvCxnSpPr>
            <a:cxnSpLocks/>
          </p:cNvCxnSpPr>
          <p:nvPr/>
        </p:nvCxnSpPr>
        <p:spPr>
          <a:xfrm>
            <a:off x="9925050" y="2619375"/>
            <a:ext cx="0" cy="12192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812D67-68C9-4473-BE72-4E06727E8060}"/>
              </a:ext>
            </a:extLst>
          </p:cNvPr>
          <p:cNvCxnSpPr/>
          <p:nvPr/>
        </p:nvCxnSpPr>
        <p:spPr>
          <a:xfrm flipH="1">
            <a:off x="8591550" y="3829050"/>
            <a:ext cx="131445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4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46A4-09D9-43BB-AFAD-AEECA55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Slime </a:t>
            </a:r>
            <a:r>
              <a:rPr lang="en-US" b="1" dirty="0">
                <a:solidFill>
                  <a:srgbClr val="FFFFFF"/>
                </a:solidFill>
                <a:cs typeface="Calibri Light"/>
              </a:rPr>
              <a:t>Mold Traversal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6516A8C7-5998-496A-98A4-9EA38CEC9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0" y="2995678"/>
            <a:ext cx="6876006" cy="2011232"/>
          </a:xfrm>
          <a:prstGeom prst="rect">
            <a:avLst/>
          </a:prstGeom>
        </p:spPr>
      </p:pic>
      <p:pic>
        <p:nvPicPr>
          <p:cNvPr id="5" name="Picture 4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6F81391F-42F8-463D-8775-E64FA6B9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30" y="1825625"/>
            <a:ext cx="3997637" cy="39976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05B23-2EEB-4451-9B0B-E185F138368F}"/>
              </a:ext>
            </a:extLst>
          </p:cNvPr>
          <p:cNvCxnSpPr>
            <a:cxnSpLocks/>
          </p:cNvCxnSpPr>
          <p:nvPr/>
        </p:nvCxnSpPr>
        <p:spPr>
          <a:xfrm>
            <a:off x="8591550" y="2472612"/>
            <a:ext cx="2695575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E43CAA-9179-4EA6-A0FE-937323AB7AD2}"/>
              </a:ext>
            </a:extLst>
          </p:cNvPr>
          <p:cNvCxnSpPr/>
          <p:nvPr/>
        </p:nvCxnSpPr>
        <p:spPr>
          <a:xfrm>
            <a:off x="11287125" y="2472612"/>
            <a:ext cx="0" cy="27280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F22ABC-2832-411C-913C-1B0DC0B7E74B}"/>
              </a:ext>
            </a:extLst>
          </p:cNvPr>
          <p:cNvCxnSpPr>
            <a:cxnSpLocks/>
          </p:cNvCxnSpPr>
          <p:nvPr/>
        </p:nvCxnSpPr>
        <p:spPr>
          <a:xfrm>
            <a:off x="9925050" y="2552700"/>
            <a:ext cx="0" cy="1285875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812D67-68C9-4473-BE72-4E06727E8060}"/>
              </a:ext>
            </a:extLst>
          </p:cNvPr>
          <p:cNvCxnSpPr/>
          <p:nvPr/>
        </p:nvCxnSpPr>
        <p:spPr>
          <a:xfrm flipH="1">
            <a:off x="8591550" y="3829050"/>
            <a:ext cx="131445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B4F5B-0FA8-4972-9A3A-EAD5F1A94711}"/>
              </a:ext>
            </a:extLst>
          </p:cNvPr>
          <p:cNvCxnSpPr>
            <a:cxnSpLocks/>
          </p:cNvCxnSpPr>
          <p:nvPr/>
        </p:nvCxnSpPr>
        <p:spPr>
          <a:xfrm>
            <a:off x="9925050" y="3838575"/>
            <a:ext cx="1" cy="1362075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E507AD-D10D-453A-99C4-B431A063B535}"/>
              </a:ext>
            </a:extLst>
          </p:cNvPr>
          <p:cNvCxnSpPr/>
          <p:nvPr/>
        </p:nvCxnSpPr>
        <p:spPr>
          <a:xfrm>
            <a:off x="9925050" y="5200650"/>
            <a:ext cx="1362075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4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9E47-A74B-492E-A50A-5DC0A869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AD9F-2112-4EFE-9143-4C6750CE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Nature-based algorithms are… challenging</a:t>
            </a:r>
          </a:p>
          <a:p>
            <a:r>
              <a:rPr lang="en-US" dirty="0"/>
              <a:t>Future implementations</a:t>
            </a:r>
          </a:p>
          <a:p>
            <a:pPr lvl="1"/>
            <a:r>
              <a:rPr lang="en-US" dirty="0"/>
              <a:t>3d terrain generation</a:t>
            </a:r>
          </a:p>
          <a:p>
            <a:pPr lvl="1"/>
            <a:r>
              <a:rPr lang="en-US" dirty="0"/>
              <a:t>Larger mazes with multiple food sources</a:t>
            </a:r>
          </a:p>
          <a:p>
            <a:pPr lvl="1"/>
            <a:r>
              <a:rPr lang="en-US" dirty="0"/>
              <a:t>Decentralized computing</a:t>
            </a:r>
          </a:p>
          <a:p>
            <a:pPr lvl="2"/>
            <a:r>
              <a:rPr lang="en-US" dirty="0"/>
              <a:t>Multithreading instead of backtracking</a:t>
            </a:r>
          </a:p>
        </p:txBody>
      </p:sp>
    </p:spTree>
    <p:extLst>
      <p:ext uri="{BB962C8B-B14F-4D97-AF65-F5344CB8AC3E}">
        <p14:creationId xmlns:p14="http://schemas.microsoft.com/office/powerpoint/2010/main" val="118115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56A1-1079-4367-8B98-89126E11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3E8B-6BDC-48E5-9876-32635D23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defined approach to solving a problem or series of problems</a:t>
            </a:r>
            <a:endParaRPr lang="en-US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Examples: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  <a:cs typeface="Calibri"/>
              </a:rPr>
              <a:t>Compression</a:t>
            </a:r>
          </a:p>
          <a:p>
            <a:pPr lvl="1"/>
            <a:r>
              <a:rPr lang="en-US" dirty="0">
                <a:solidFill>
                  <a:srgbClr val="FFFFFF"/>
                </a:solidFill>
                <a:cs typeface="Calibri"/>
              </a:rPr>
              <a:t>Encryption</a:t>
            </a:r>
          </a:p>
          <a:p>
            <a:pPr lvl="1"/>
            <a:r>
              <a:rPr lang="en-US" dirty="0">
                <a:solidFill>
                  <a:srgbClr val="FFFFFF"/>
                </a:solidFill>
                <a:cs typeface="Calibri"/>
              </a:rPr>
              <a:t>Sorting/Searching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How </a:t>
            </a:r>
            <a:r>
              <a:rPr lang="en-US" dirty="0">
                <a:solidFill>
                  <a:srgbClr val="FFFFFF"/>
                </a:solidFill>
                <a:cs typeface="Calibri"/>
              </a:rPr>
              <a:t>is the efficiency of an algorithm determined?</a:t>
            </a:r>
          </a:p>
          <a:p>
            <a:pPr lvl="1"/>
            <a:r>
              <a:rPr lang="en-US" dirty="0">
                <a:solidFill>
                  <a:srgbClr val="FFFFFF"/>
                </a:solidFill>
                <a:cs typeface="Calibri"/>
              </a:rPr>
              <a:t>Time complexity</a:t>
            </a: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8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BBCD5B-AD4E-4DC0-9C3B-2028D1B70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593" y="659874"/>
            <a:ext cx="10205190" cy="59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56A1-1079-4367-8B98-89126E11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Shortest Path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3E8B-6BDC-48E5-9876-32635D23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Finds the path between two nodes in which the distance between the intermediate nodes is minimized</a:t>
            </a: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Real world examples:</a:t>
            </a:r>
          </a:p>
          <a:p>
            <a:pPr lvl="1"/>
            <a:r>
              <a:rPr lang="en-US" dirty="0">
                <a:solidFill>
                  <a:srgbClr val="FFFFFF"/>
                </a:solidFill>
                <a:cs typeface="Calibri"/>
              </a:rPr>
              <a:t>Subway systems</a:t>
            </a:r>
          </a:p>
          <a:p>
            <a:pPr lvl="1"/>
            <a:r>
              <a:rPr lang="en-US" dirty="0">
                <a:solidFill>
                  <a:srgbClr val="FFFFFF"/>
                </a:solidFill>
                <a:cs typeface="Calibri"/>
              </a:rPr>
              <a:t>Highways</a:t>
            </a:r>
          </a:p>
          <a:p>
            <a:pPr lvl="1"/>
            <a:r>
              <a:rPr lang="en-US" dirty="0">
                <a:solidFill>
                  <a:srgbClr val="FFFFFF"/>
                </a:solidFill>
                <a:cs typeface="Calibri"/>
              </a:rPr>
              <a:t>Shipping companies</a:t>
            </a: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Approaches to solving the shortest path problem?</a:t>
            </a:r>
          </a:p>
        </p:txBody>
      </p:sp>
    </p:spTree>
    <p:extLst>
      <p:ext uri="{BB962C8B-B14F-4D97-AF65-F5344CB8AC3E}">
        <p14:creationId xmlns:p14="http://schemas.microsoft.com/office/powerpoint/2010/main" val="414694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56A1-1079-4367-8B98-89126E11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Shortest Path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3E8B-6BDC-48E5-9876-32635D23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Brute Force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Finds all available paths then picks shortest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Least efficient approach </a:t>
            </a:r>
          </a:p>
          <a:p>
            <a:r>
              <a:rPr lang="en-US">
                <a:solidFill>
                  <a:srgbClr val="FFFFFF"/>
                </a:solidFill>
              </a:rPr>
              <a:t>Floyd’s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Dynamic Programming (Subproblems)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Order of Complexity N^3</a:t>
            </a:r>
          </a:p>
          <a:p>
            <a:r>
              <a:rPr lang="en-US">
                <a:solidFill>
                  <a:srgbClr val="FFFFFF"/>
                </a:solidFill>
              </a:rPr>
              <a:t>Dijkstra's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Greedy Programming (Best Local)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/>
              </a:rPr>
              <a:t>Order of Complexity N * log(N)</a:t>
            </a:r>
          </a:p>
          <a:p>
            <a:pPr lvl="1"/>
            <a:endParaRPr lang="en-US">
              <a:solidFill>
                <a:srgbClr val="FFFFFF"/>
              </a:solidFill>
              <a:cs typeface="Calibri"/>
            </a:endParaRP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825D-AFFE-4017-9DAB-85E4CDE1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5" y="45138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The Slime Mold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3173-8DC2-42AF-8528-3E13E462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Image3">
            <a:extLst>
              <a:ext uri="{FF2B5EF4-FFF2-40B4-BE49-F238E27FC236}">
                <a16:creationId xmlns:a16="http://schemas.microsoft.com/office/drawing/2014/main" id="{08E52FF9-8734-4291-AAF4-5D10A2EAC5DC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57600" y="1554480"/>
            <a:ext cx="4572000" cy="4572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8A233-F2BC-4B54-82E3-120EA0110353}"/>
              </a:ext>
            </a:extLst>
          </p:cNvPr>
          <p:cNvSpPr/>
          <p:nvPr/>
        </p:nvSpPr>
        <p:spPr>
          <a:xfrm>
            <a:off x="3657600" y="5694363"/>
            <a:ext cx="571500" cy="505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6349C9-E0AE-4F57-8F3B-D37F7B20CA0B}"/>
              </a:ext>
            </a:extLst>
          </p:cNvPr>
          <p:cNvSpPr/>
          <p:nvPr/>
        </p:nvSpPr>
        <p:spPr>
          <a:xfrm>
            <a:off x="6096000" y="5717223"/>
            <a:ext cx="571500" cy="505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825D-AFFE-4017-9DAB-85E4CDE1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49452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The Slime Mold</a:t>
            </a:r>
            <a:endParaRPr lang="en-US" b="1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3173-8DC2-42AF-8528-3E13E462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5" name="Image4">
            <a:extLst>
              <a:ext uri="{FF2B5EF4-FFF2-40B4-BE49-F238E27FC236}">
                <a16:creationId xmlns:a16="http://schemas.microsoft.com/office/drawing/2014/main" id="{002BCE41-96D3-46BC-AB89-8D76AADB1D6C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57600" y="1554480"/>
            <a:ext cx="4572000" cy="4572000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0652A900-6078-4B23-963C-8438A834F772}"/>
              </a:ext>
            </a:extLst>
          </p:cNvPr>
          <p:cNvSpPr/>
          <p:nvPr/>
        </p:nvSpPr>
        <p:spPr>
          <a:xfrm rot="15499779">
            <a:off x="8229600" y="4183380"/>
            <a:ext cx="243840" cy="62484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BC89E7B-45CD-44BC-B9D9-833957D6AF02}"/>
              </a:ext>
            </a:extLst>
          </p:cNvPr>
          <p:cNvSpPr/>
          <p:nvPr/>
        </p:nvSpPr>
        <p:spPr>
          <a:xfrm>
            <a:off x="4450081" y="5501640"/>
            <a:ext cx="243840" cy="62484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B87D089-5FD9-4058-82BC-A66C3773C752}"/>
              </a:ext>
            </a:extLst>
          </p:cNvPr>
          <p:cNvSpPr/>
          <p:nvPr/>
        </p:nvSpPr>
        <p:spPr>
          <a:xfrm rot="5400000">
            <a:off x="3563197" y="3673634"/>
            <a:ext cx="243840" cy="62484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F064133D-432A-4F2C-A450-0A28122BBE13}"/>
              </a:ext>
            </a:extLst>
          </p:cNvPr>
          <p:cNvSpPr/>
          <p:nvPr/>
        </p:nvSpPr>
        <p:spPr>
          <a:xfrm rot="15499779">
            <a:off x="8107679" y="1439612"/>
            <a:ext cx="243840" cy="62484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825D-AFFE-4017-9DAB-85E4CDE1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49452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The Slime Mold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3173-8DC2-42AF-8528-3E13E462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6" name="Image5">
            <a:extLst>
              <a:ext uri="{FF2B5EF4-FFF2-40B4-BE49-F238E27FC236}">
                <a16:creationId xmlns:a16="http://schemas.microsoft.com/office/drawing/2014/main" id="{F0E49931-2838-463E-B7B5-88998BEA8119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57600" y="155448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46A4-09D9-43BB-AFAD-AEECA550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1463-94CF-4471-83B0-B66562F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0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Adjacency 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Matrix generation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cs typeface="Calibri"/>
              </a:rPr>
              <a:t>Abstraction of physical environment</a:t>
            </a:r>
          </a:p>
        </p:txBody>
      </p:sp>
      <p:pic>
        <p:nvPicPr>
          <p:cNvPr id="4" name="Picture 3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6516A8C7-5998-496A-98A4-9EA38CEC9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2" y="3254471"/>
            <a:ext cx="10916043" cy="31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</TotalTime>
  <Words>829</Words>
  <Application>Microsoft Office PowerPoint</Application>
  <PresentationFormat>Widescreen</PresentationFormat>
  <Paragraphs>149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SHORTEST PATH ALGORITHM BASED ON BEHAVIOR OF PHYSARUM POLYCHEPHALUM</vt:lpstr>
      <vt:lpstr>What is an algorithm?</vt:lpstr>
      <vt:lpstr>PowerPoint Presentation</vt:lpstr>
      <vt:lpstr>Shortest Path Problem</vt:lpstr>
      <vt:lpstr>Shortest Path Algorithms</vt:lpstr>
      <vt:lpstr>The Slime Mold</vt:lpstr>
      <vt:lpstr>The Slime Mold</vt:lpstr>
      <vt:lpstr>The Slime Mold</vt:lpstr>
      <vt:lpstr>Implementation </vt:lpstr>
      <vt:lpstr>Implementation </vt:lpstr>
      <vt:lpstr>Slime Mold Traversal</vt:lpstr>
      <vt:lpstr>Slime Mold Traversal</vt:lpstr>
      <vt:lpstr>Slime Mold Traversal</vt:lpstr>
      <vt:lpstr>Slime Mold Traversal</vt:lpstr>
      <vt:lpstr>Slime Mold Traversal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ALGORITHM BASED ON BEHAVIOR OF PHYSARUM POLYCHEPHALUM</dc:title>
  <dc:creator>Ryan Anderson</dc:creator>
  <cp:lastModifiedBy>Ryan Anderson</cp:lastModifiedBy>
  <cp:revision>47</cp:revision>
  <dcterms:modified xsi:type="dcterms:W3CDTF">2018-04-16T16:05:41Z</dcterms:modified>
</cp:coreProperties>
</file>