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5" r:id="rId3"/>
    <p:sldId id="296" r:id="rId4"/>
    <p:sldId id="263" r:id="rId5"/>
    <p:sldId id="325" r:id="rId6"/>
    <p:sldId id="305" r:id="rId7"/>
    <p:sldId id="306" r:id="rId8"/>
    <p:sldId id="307" r:id="rId9"/>
    <p:sldId id="308" r:id="rId10"/>
    <p:sldId id="314" r:id="rId11"/>
    <p:sldId id="310" r:id="rId12"/>
    <p:sldId id="313" r:id="rId13"/>
    <p:sldId id="312" r:id="rId14"/>
    <p:sldId id="268" r:id="rId15"/>
    <p:sldId id="309" r:id="rId16"/>
    <p:sldId id="315" r:id="rId17"/>
    <p:sldId id="316" r:id="rId18"/>
    <p:sldId id="318" r:id="rId19"/>
    <p:sldId id="319" r:id="rId20"/>
    <p:sldId id="317" r:id="rId21"/>
    <p:sldId id="320" r:id="rId22"/>
    <p:sldId id="267" r:id="rId23"/>
    <p:sldId id="322" r:id="rId24"/>
    <p:sldId id="321" r:id="rId25"/>
    <p:sldId id="323" r:id="rId26"/>
    <p:sldId id="324" r:id="rId27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C784"/>
    <a:srgbClr val="55CA8B"/>
    <a:srgbClr val="FAFEFB"/>
    <a:srgbClr val="4E5357"/>
    <a:srgbClr val="CFCFCF"/>
    <a:srgbClr val="B7B9BA"/>
    <a:srgbClr val="DEEBF7"/>
    <a:srgbClr val="C3E2FE"/>
    <a:srgbClr val="F4CCCC"/>
    <a:srgbClr val="C8D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3" autoAdjust="0"/>
    <p:restoredTop sz="96349" autoAdjust="0"/>
  </p:normalViewPr>
  <p:slideViewPr>
    <p:cSldViewPr>
      <p:cViewPr>
        <p:scale>
          <a:sx n="125" d="100"/>
          <a:sy n="125" d="100"/>
        </p:scale>
        <p:origin x="540" y="30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DBCB0-6FF0-4130-B57D-DE263C4DEB1C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622BD-B18B-4F1D-8806-94D26F577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066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975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838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917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579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35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022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705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714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34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38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4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147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7145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994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7389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452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707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1265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025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410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04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054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405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251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59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3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"/>
            <a:ext cx="9143999" cy="5714999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" b="3823"/>
          <a:stretch/>
        </p:blipFill>
        <p:spPr>
          <a:xfrm>
            <a:off x="1" y="1"/>
            <a:ext cx="9143999" cy="5715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" y="1"/>
            <a:ext cx="9143999" cy="5714999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2.svg"/><Relationship Id="rId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14.png"/><Relationship Id="rId9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12">
            <a:extLst>
              <a:ext uri="{FF2B5EF4-FFF2-40B4-BE49-F238E27FC236}">
                <a16:creationId xmlns:a16="http://schemas.microsoft.com/office/drawing/2014/main" id="{1B7116AF-A0D0-49A8-BD29-5D9A895558E5}"/>
              </a:ext>
            </a:extLst>
          </p:cNvPr>
          <p:cNvSpPr txBox="1"/>
          <p:nvPr/>
        </p:nvSpPr>
        <p:spPr>
          <a:xfrm>
            <a:off x="513795" y="1186571"/>
            <a:ext cx="8116409" cy="1446582"/>
          </a:xfrm>
          <a:prstGeom prst="rect">
            <a:avLst/>
          </a:prstGeom>
          <a:noFill/>
        </p:spPr>
        <p:txBody>
          <a:bodyPr wrap="square" lIns="91472" tIns="45736" rIns="91472" bIns="45736" rtlCol="0" anchor="ctr">
            <a:spAutoFit/>
          </a:bodyPr>
          <a:lstStyle>
            <a:defPPr>
              <a:defRPr lang="zh-CN"/>
            </a:defPPr>
            <a:lvl1pPr algn="ctr">
              <a:defRPr sz="6000" b="1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zh-CN" sz="4400" dirty="0">
                <a:solidFill>
                  <a:schemeClr val="tx1"/>
                </a:solidFill>
              </a:rPr>
              <a:t>基于混合</a:t>
            </a:r>
            <a:r>
              <a:rPr lang="en-US" altLang="zh-CN" sz="4400" dirty="0">
                <a:solidFill>
                  <a:schemeClr val="tx1"/>
                </a:solidFill>
              </a:rPr>
              <a:t>Transformer</a:t>
            </a:r>
            <a:r>
              <a:rPr lang="zh-CN" altLang="zh-CN" sz="4400" dirty="0">
                <a:solidFill>
                  <a:schemeClr val="tx1"/>
                </a:solidFill>
              </a:rPr>
              <a:t>的半监督肺结节分割方法研究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pic>
        <p:nvPicPr>
          <p:cNvPr id="38" name="图片 5" descr="e9e346b0288fe895aa654270a4770879">
            <a:extLst>
              <a:ext uri="{FF2B5EF4-FFF2-40B4-BE49-F238E27FC236}">
                <a16:creationId xmlns:a16="http://schemas.microsoft.com/office/drawing/2014/main" id="{8B49B41A-66B9-44A8-80BD-F1959F04F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5" y="81894"/>
            <a:ext cx="2736304" cy="70315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D12A97F4-B9AB-4DFC-B3E7-98269BC43F35}"/>
              </a:ext>
            </a:extLst>
          </p:cNvPr>
          <p:cNvGrpSpPr/>
          <p:nvPr/>
        </p:nvGrpSpPr>
        <p:grpSpPr>
          <a:xfrm>
            <a:off x="107505" y="3051586"/>
            <a:ext cx="9013568" cy="45719"/>
            <a:chOff x="-1" y="3794229"/>
            <a:chExt cx="12195977" cy="7173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9AF5C54-EF8D-4407-9C65-3F2D68EAE44D}"/>
                </a:ext>
              </a:extLst>
            </p:cNvPr>
            <p:cNvSpPr/>
            <p:nvPr/>
          </p:nvSpPr>
          <p:spPr>
            <a:xfrm>
              <a:off x="-1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50FE54F-206A-4DD0-9CD3-E7D9D8344337}"/>
                </a:ext>
              </a:extLst>
            </p:cNvPr>
            <p:cNvSpPr/>
            <p:nvPr/>
          </p:nvSpPr>
          <p:spPr>
            <a:xfrm>
              <a:off x="1304630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05A0845-1AFA-4D25-B7AD-1D43974D02D3}"/>
                </a:ext>
              </a:extLst>
            </p:cNvPr>
            <p:cNvSpPr/>
            <p:nvPr/>
          </p:nvSpPr>
          <p:spPr>
            <a:xfrm>
              <a:off x="2877018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1E4A2F1-CA77-42DC-BDA3-E7DD8F0DB545}"/>
                </a:ext>
              </a:extLst>
            </p:cNvPr>
            <p:cNvSpPr/>
            <p:nvPr/>
          </p:nvSpPr>
          <p:spPr>
            <a:xfrm>
              <a:off x="4181649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AE5E166-7FFC-47ED-8540-0A75C09F39FA}"/>
                </a:ext>
              </a:extLst>
            </p:cNvPr>
            <p:cNvSpPr/>
            <p:nvPr/>
          </p:nvSpPr>
          <p:spPr>
            <a:xfrm>
              <a:off x="5754037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1DCDBD5-0265-42EE-9352-64F72DB6D051}"/>
                </a:ext>
              </a:extLst>
            </p:cNvPr>
            <p:cNvSpPr/>
            <p:nvPr/>
          </p:nvSpPr>
          <p:spPr>
            <a:xfrm>
              <a:off x="7058668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0CB80C5-FD56-45FB-954D-405819BCECF3}"/>
                </a:ext>
              </a:extLst>
            </p:cNvPr>
            <p:cNvSpPr/>
            <p:nvPr/>
          </p:nvSpPr>
          <p:spPr>
            <a:xfrm>
              <a:off x="8631056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14E8069-B096-442F-AE11-4EF6F59F58A4}"/>
                </a:ext>
              </a:extLst>
            </p:cNvPr>
            <p:cNvSpPr/>
            <p:nvPr/>
          </p:nvSpPr>
          <p:spPr>
            <a:xfrm>
              <a:off x="9935687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56B2AFB-88F3-4BA5-B101-8A62E37BA87F}"/>
                </a:ext>
              </a:extLst>
            </p:cNvPr>
            <p:cNvSpPr/>
            <p:nvPr/>
          </p:nvSpPr>
          <p:spPr>
            <a:xfrm>
              <a:off x="11508076" y="3794229"/>
              <a:ext cx="687900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0D0F8AB2-09C6-4238-8224-AA8F95981988}"/>
              </a:ext>
            </a:extLst>
          </p:cNvPr>
          <p:cNvSpPr txBox="1"/>
          <p:nvPr/>
        </p:nvSpPr>
        <p:spPr>
          <a:xfrm>
            <a:off x="5651669" y="3240060"/>
            <a:ext cx="338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答辩学生：李飞翔</a:t>
            </a:r>
            <a:endParaRPr lang="zh-CN" sz="24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4C524C7-1F77-4240-BE52-B07E42DB2434}"/>
              </a:ext>
            </a:extLst>
          </p:cNvPr>
          <p:cNvSpPr txBox="1"/>
          <p:nvPr/>
        </p:nvSpPr>
        <p:spPr>
          <a:xfrm>
            <a:off x="5685215" y="3768641"/>
            <a:ext cx="3120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指导老师：降爱莲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745A4C5-507E-426D-A5EE-BCA9868131E8}"/>
              </a:ext>
            </a:extLst>
          </p:cNvPr>
          <p:cNvSpPr txBox="1"/>
          <p:nvPr/>
        </p:nvSpPr>
        <p:spPr>
          <a:xfrm>
            <a:off x="5685215" y="4308632"/>
            <a:ext cx="3279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lt"/>
              </a:rPr>
              <a:t>答辩日期：</a:t>
            </a:r>
            <a:r>
              <a:rPr lang="en-US" altLang="zh-CN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lt"/>
              </a:rPr>
              <a:t>2022.11.9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E902FE4-DDB8-42BD-A537-543C72021238}"/>
              </a:ext>
            </a:extLst>
          </p:cNvPr>
          <p:cNvSpPr txBox="1"/>
          <p:nvPr/>
        </p:nvSpPr>
        <p:spPr>
          <a:xfrm>
            <a:off x="2313183" y="5207927"/>
            <a:ext cx="4517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/>
            <a:r>
              <a:rPr 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太原理工大学信息与计算机学院</a:t>
            </a:r>
          </a:p>
        </p:txBody>
      </p:sp>
    </p:spTree>
    <p:extLst>
      <p:ext uri="{BB962C8B-B14F-4D97-AF65-F5344CB8AC3E}">
        <p14:creationId xmlns:p14="http://schemas.microsoft.com/office/powerpoint/2010/main" val="375118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44644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半监督方法思维导图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453E701E-CC9E-4DDB-8505-C7258527C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1356"/>
            <a:ext cx="9144000" cy="33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1926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96296" y="424312"/>
            <a:ext cx="43683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半监督方法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47291" y="2465864"/>
            <a:ext cx="8229165" cy="1164463"/>
          </a:xfrm>
          <a:prstGeom prst="rightArrow">
            <a:avLst/>
          </a:prstGeom>
          <a:solidFill>
            <a:srgbClr val="052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65" tIns="49282" rIns="98565" bIns="49282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TextBox 21"/>
          <p:cNvSpPr txBox="1">
            <a:spLocks noChangeArrowheads="1"/>
          </p:cNvSpPr>
          <p:nvPr/>
        </p:nvSpPr>
        <p:spPr bwMode="auto">
          <a:xfrm>
            <a:off x="1309344" y="2892038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1"/>
          <p:cNvSpPr txBox="1">
            <a:spLocks noChangeArrowheads="1"/>
          </p:cNvSpPr>
          <p:nvPr/>
        </p:nvSpPr>
        <p:spPr bwMode="auto">
          <a:xfrm>
            <a:off x="2733443" y="2892038"/>
            <a:ext cx="892766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41"/>
          <p:cNvSpPr txBox="1">
            <a:spLocks noChangeArrowheads="1"/>
          </p:cNvSpPr>
          <p:nvPr/>
        </p:nvSpPr>
        <p:spPr bwMode="auto">
          <a:xfrm>
            <a:off x="4115490" y="2892038"/>
            <a:ext cx="892766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23629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657007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040687" y="2955413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957141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51"/>
          <p:cNvSpPr txBox="1">
            <a:spLocks noChangeArrowheads="1"/>
          </p:cNvSpPr>
          <p:nvPr/>
        </p:nvSpPr>
        <p:spPr bwMode="auto">
          <a:xfrm>
            <a:off x="7008971" y="2892038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2021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22"/>
          <p:cNvSpPr txBox="1"/>
          <p:nvPr/>
        </p:nvSpPr>
        <p:spPr>
          <a:xfrm>
            <a:off x="3583126" y="3421370"/>
            <a:ext cx="1889522" cy="2032363"/>
          </a:xfrm>
          <a:prstGeom prst="rect">
            <a:avLst/>
          </a:prstGeom>
          <a:noFill/>
        </p:spPr>
        <p:txBody>
          <a:bodyPr lIns="98565" tIns="49282" rIns="98565" bIns="49282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altLang="zh-CN" sz="1400" dirty="0">
                <a:latin typeface="Cambria Math" panose="02040503050406030204" pitchFamily="18" charset="0"/>
                <a:ea typeface="华文中宋" panose="02010600040101010101" pitchFamily="2" charset="-122"/>
              </a:rPr>
              <a:t>UDA</a:t>
            </a:r>
            <a:r>
              <a:rPr lang="zh-CN" altLang="en-US" sz="1400" dirty="0">
                <a:latin typeface="Cambria Math" panose="02040503050406030204" pitchFamily="18" charset="0"/>
                <a:ea typeface="华文中宋" panose="02010600040101010101" pitchFamily="2" charset="-122"/>
              </a:rPr>
              <a:t>：使用无监督数据增强应用于半监督学习，使得很少量的标记样本，便可以达到跟大数据样本一样的效果。</a:t>
            </a:r>
            <a:endParaRPr lang="en-US" altLang="zh-CN" sz="1400" dirty="0">
              <a:latin typeface="Cambria Math" panose="02040503050406030204" pitchFamily="18" charset="0"/>
              <a:ea typeface="华文中宋" panose="02010600040101010101" pitchFamily="2" charset="-122"/>
            </a:endParaRPr>
          </a:p>
          <a:p>
            <a:pPr algn="just">
              <a:lnSpc>
                <a:spcPct val="130000"/>
              </a:lnSpc>
              <a:defRPr/>
            </a:pPr>
            <a:r>
              <a:rPr lang="zh-CN" altLang="en-US" sz="1400" dirty="0">
                <a:latin typeface="Cambria Math" panose="02040503050406030204" pitchFamily="18" charset="0"/>
                <a:ea typeface="华文中宋" panose="02010600040101010101" pitchFamily="2" charset="-122"/>
              </a:rPr>
              <a:t>会议：</a:t>
            </a:r>
            <a:r>
              <a:rPr lang="en-US" altLang="zh-CN" sz="1400" dirty="0" err="1">
                <a:latin typeface="Cambria Math" panose="02040503050406030204" pitchFamily="18" charset="0"/>
                <a:ea typeface="华文中宋" panose="02010600040101010101" pitchFamily="2" charset="-122"/>
              </a:rPr>
              <a:t>NeurIPS</a:t>
            </a:r>
            <a:endParaRPr lang="zh-CN" altLang="en-US" sz="1400" dirty="0">
              <a:latin typeface="Cambria Math" panose="02040503050406030204" pitchFamily="18" charset="0"/>
              <a:ea typeface="华文中宋" panose="02010600040101010101" pitchFamily="2" charset="-122"/>
            </a:endParaRPr>
          </a:p>
        </p:txBody>
      </p:sp>
      <p:sp>
        <p:nvSpPr>
          <p:cNvPr id="18" name="文本框 22"/>
          <p:cNvSpPr txBox="1"/>
          <p:nvPr/>
        </p:nvSpPr>
        <p:spPr>
          <a:xfrm>
            <a:off x="6159673" y="3421370"/>
            <a:ext cx="2589743" cy="2032363"/>
          </a:xfrm>
          <a:prstGeom prst="rect">
            <a:avLst/>
          </a:prstGeom>
          <a:noFill/>
        </p:spPr>
        <p:txBody>
          <a:bodyPr wrap="square" lIns="98565" tIns="49282" rIns="98565" bIns="49282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altLang="zh-CN" sz="1400" dirty="0" err="1">
                <a:latin typeface="Cambria Math" panose="02040503050406030204" pitchFamily="18" charset="0"/>
                <a:ea typeface="华文中宋" panose="02010600040101010101" pitchFamily="2" charset="-122"/>
              </a:rPr>
              <a:t>FlexMatch</a:t>
            </a:r>
            <a:r>
              <a:rPr lang="zh-CN" altLang="en-US" sz="1400" dirty="0">
                <a:latin typeface="Cambria Math" panose="02040503050406030204" pitchFamily="18" charset="0"/>
                <a:ea typeface="华文中宋" panose="02010600040101010101" pitchFamily="2" charset="-122"/>
              </a:rPr>
              <a:t>：提出课程伪标签，一种根据模型的学习状态利用未标记数据的课程学习方法。实现对不同的类灵活调整阈值，让有信息的无标签数据及其伪标签通过。</a:t>
            </a:r>
            <a:endParaRPr lang="en-US" altLang="zh-CN" sz="1400" dirty="0">
              <a:latin typeface="Cambria Math" panose="02040503050406030204" pitchFamily="18" charset="0"/>
              <a:ea typeface="华文中宋" panose="02010600040101010101" pitchFamily="2" charset="-122"/>
            </a:endParaRPr>
          </a:p>
          <a:p>
            <a:pPr algn="just">
              <a:lnSpc>
                <a:spcPct val="130000"/>
              </a:lnSpc>
              <a:defRPr/>
            </a:pPr>
            <a:r>
              <a:rPr lang="zh-CN" altLang="en-US" sz="1400" dirty="0">
                <a:latin typeface="Cambria Math" panose="02040503050406030204" pitchFamily="18" charset="0"/>
                <a:ea typeface="华文中宋" panose="02010600040101010101" pitchFamily="2" charset="-122"/>
              </a:rPr>
              <a:t>会议：</a:t>
            </a:r>
            <a:r>
              <a:rPr lang="en-US" altLang="zh-CN" sz="1400" dirty="0" err="1">
                <a:latin typeface="Cambria Math" panose="02040503050406030204" pitchFamily="18" charset="0"/>
                <a:ea typeface="华文中宋" panose="02010600040101010101" pitchFamily="2" charset="-122"/>
              </a:rPr>
              <a:t>NeurlPS</a:t>
            </a:r>
            <a:endParaRPr lang="zh-CN" altLang="en-US" sz="1400" dirty="0">
              <a:latin typeface="Cambria Math" panose="02040503050406030204" pitchFamily="18" charset="0"/>
              <a:ea typeface="华文中宋" panose="02010600040101010101" pitchFamily="2" charset="-122"/>
            </a:endParaRPr>
          </a:p>
        </p:txBody>
      </p:sp>
      <p:sp>
        <p:nvSpPr>
          <p:cNvPr id="19" name="文本框 22"/>
          <p:cNvSpPr txBox="1"/>
          <p:nvPr/>
        </p:nvSpPr>
        <p:spPr>
          <a:xfrm>
            <a:off x="2200493" y="755514"/>
            <a:ext cx="2240468" cy="2032684"/>
          </a:xfrm>
          <a:prstGeom prst="rect">
            <a:avLst/>
          </a:prstGeom>
          <a:noFill/>
        </p:spPr>
        <p:txBody>
          <a:bodyPr wrap="square" lIns="98565" tIns="49282" rIns="98565" bIns="49282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Mean-Teacher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：使用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Teacher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模型来监督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Student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模型，使用对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Student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模型权重进行平均加权来更新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Teacher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模型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lnSpc>
                <a:spcPct val="130000"/>
              </a:lnSpc>
              <a:defRPr/>
            </a:pP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会议：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NIPS</a:t>
            </a: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0" name="文本框 22"/>
          <p:cNvSpPr txBox="1"/>
          <p:nvPr/>
        </p:nvSpPr>
        <p:spPr>
          <a:xfrm>
            <a:off x="4712714" y="766308"/>
            <a:ext cx="2296257" cy="2032684"/>
          </a:xfrm>
          <a:prstGeom prst="rect">
            <a:avLst/>
          </a:prstGeom>
          <a:noFill/>
        </p:spPr>
        <p:txBody>
          <a:bodyPr wrap="square" lIns="98565" tIns="49282" rIns="98565" bIns="49282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altLang="zh-CN" sz="1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FixMatch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：有效的结合一致性学习与伪标签。在未标注的图像上进行弱增强以生成伪标签，同时在未标注图像上进行强增强以进行预测。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lnSpc>
                <a:spcPct val="130000"/>
              </a:lnSpc>
              <a:defRPr/>
            </a:pP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会议：</a:t>
            </a:r>
            <a:r>
              <a:rPr lang="en-US" altLang="zh-CN" sz="1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NeurIPS</a:t>
            </a: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2">
                <a:extLst>
                  <a:ext uri="{FF2B5EF4-FFF2-40B4-BE49-F238E27FC236}">
                    <a16:creationId xmlns:a16="http://schemas.microsoft.com/office/drawing/2014/main" id="{C8C0E3B7-A882-4E30-AEA3-E0686A88DC2B}"/>
                  </a:ext>
                </a:extLst>
              </p:cNvPr>
              <p:cNvSpPr txBox="1"/>
              <p:nvPr/>
            </p:nvSpPr>
            <p:spPr>
              <a:xfrm>
                <a:off x="157420" y="3421370"/>
                <a:ext cx="2501518" cy="2032684"/>
              </a:xfrm>
              <a:prstGeom prst="rect">
                <a:avLst/>
              </a:prstGeom>
              <a:noFill/>
            </p:spPr>
            <p:txBody>
              <a:bodyPr wrap="square" lIns="98565" tIns="49282" rIns="98565" bIns="49282">
                <a:spAutoFit/>
              </a:bodyPr>
              <a:lstStyle/>
              <a:p>
                <a:pPr algn="just">
                  <a:lnSpc>
                    <a:spcPct val="13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𝜋</m:t>
                    </m:r>
                  </m:oMath>
                </a14:m>
                <a:r>
                  <a:rPr lang="en-US" altLang="zh-CN" sz="1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-Model </a:t>
                </a:r>
                <a:r>
                  <a:rPr lang="zh-CN" altLang="en-US" sz="1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：利用神经网络中这种预测函数的特性，对于任何给定的输入 </a:t>
                </a:r>
                <a:r>
                  <a:rPr lang="en-US" altLang="zh-CN" sz="1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x</a:t>
                </a:r>
                <a:r>
                  <a:rPr lang="zh-CN" altLang="en-US" sz="1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，使用不同的正则化然后预测两次，而目标是减小两次预测之间的距离</a:t>
                </a:r>
                <a:endParaRPr lang="en-US" altLang="zh-CN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just">
                  <a:lnSpc>
                    <a:spcPct val="130000"/>
                  </a:lnSpc>
                  <a:defRPr/>
                </a:pPr>
                <a:r>
                  <a:rPr lang="zh-CN" altLang="en-US" sz="1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会议：</a:t>
                </a:r>
                <a:r>
                  <a:rPr lang="en-US" altLang="zh-CN" sz="1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ICLR</a:t>
                </a: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文本框 22">
                <a:extLst>
                  <a:ext uri="{FF2B5EF4-FFF2-40B4-BE49-F238E27FC236}">
                    <a16:creationId xmlns:a16="http://schemas.microsoft.com/office/drawing/2014/main" id="{C8C0E3B7-A882-4E30-AEA3-E0686A88D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0" y="3421370"/>
                <a:ext cx="2501518" cy="2032684"/>
              </a:xfrm>
              <a:prstGeom prst="rect">
                <a:avLst/>
              </a:prstGeom>
              <a:blipFill>
                <a:blip r:embed="rId3"/>
                <a:stretch>
                  <a:fillRect l="-488" r="-488" b="-1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椭圆 20">
            <a:extLst>
              <a:ext uri="{FF2B5EF4-FFF2-40B4-BE49-F238E27FC236}">
                <a16:creationId xmlns:a16="http://schemas.microsoft.com/office/drawing/2014/main" id="{4F28A680-1BBD-4779-AA20-05C0289E2A00}"/>
              </a:ext>
            </a:extLst>
          </p:cNvPr>
          <p:cNvSpPr/>
          <p:nvPr/>
        </p:nvSpPr>
        <p:spPr>
          <a:xfrm>
            <a:off x="5365664" y="2955413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41">
            <a:extLst>
              <a:ext uri="{FF2B5EF4-FFF2-40B4-BE49-F238E27FC236}">
                <a16:creationId xmlns:a16="http://schemas.microsoft.com/office/drawing/2014/main" id="{750C9D9F-90FC-4496-8C2B-7C940A94C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3938" y="2901407"/>
            <a:ext cx="892766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747414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38884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半监督医学图像分割思维导图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FDD209AF-6ECF-4511-B896-D0BAE887D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7380"/>
            <a:ext cx="9144000" cy="298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37797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60486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基于伪标签与一致性学习结合的半监督分割方法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47291" y="2465864"/>
            <a:ext cx="8229165" cy="1164463"/>
          </a:xfrm>
          <a:prstGeom prst="rightArrow">
            <a:avLst/>
          </a:prstGeom>
          <a:solidFill>
            <a:srgbClr val="052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65" tIns="49282" rIns="98565" bIns="49282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TextBox 21"/>
          <p:cNvSpPr txBox="1">
            <a:spLocks noChangeArrowheads="1"/>
          </p:cNvSpPr>
          <p:nvPr/>
        </p:nvSpPr>
        <p:spPr bwMode="auto">
          <a:xfrm>
            <a:off x="1309344" y="2892038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41"/>
          <p:cNvSpPr txBox="1">
            <a:spLocks noChangeArrowheads="1"/>
          </p:cNvSpPr>
          <p:nvPr/>
        </p:nvSpPr>
        <p:spPr bwMode="auto">
          <a:xfrm>
            <a:off x="3181237" y="2892037"/>
            <a:ext cx="892766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2021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51"/>
          <p:cNvSpPr txBox="1">
            <a:spLocks noChangeArrowheads="1"/>
          </p:cNvSpPr>
          <p:nvPr/>
        </p:nvSpPr>
        <p:spPr bwMode="auto">
          <a:xfrm>
            <a:off x="5155760" y="2894373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2021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23629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126813" y="2948022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35644" y="2948021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957141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51"/>
          <p:cNvSpPr txBox="1">
            <a:spLocks noChangeArrowheads="1"/>
          </p:cNvSpPr>
          <p:nvPr/>
        </p:nvSpPr>
        <p:spPr bwMode="auto">
          <a:xfrm>
            <a:off x="7008971" y="2892038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2022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22"/>
          <p:cNvSpPr txBox="1"/>
          <p:nvPr/>
        </p:nvSpPr>
        <p:spPr>
          <a:xfrm>
            <a:off x="310059" y="3361556"/>
            <a:ext cx="2192656" cy="1988762"/>
          </a:xfrm>
          <a:prstGeom prst="rect">
            <a:avLst/>
          </a:prstGeom>
          <a:noFill/>
        </p:spPr>
        <p:txBody>
          <a:bodyPr wrap="square" lIns="98565" tIns="49282" rIns="98565" bIns="49282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CutMix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-Seg: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</a:t>
            </a:r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CutOut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CutMix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数据增强技术，结合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Mean-Teacher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模型，进行半监督分割。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lnSpc>
                <a:spcPct val="130000"/>
              </a:lnSpc>
              <a:defRPr/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会议：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BMVC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" name="文本框 22"/>
          <p:cNvSpPr txBox="1"/>
          <p:nvPr/>
        </p:nvSpPr>
        <p:spPr>
          <a:xfrm>
            <a:off x="6079064" y="840205"/>
            <a:ext cx="2413523" cy="1988762"/>
          </a:xfrm>
          <a:prstGeom prst="rect">
            <a:avLst/>
          </a:prstGeom>
          <a:noFill/>
        </p:spPr>
        <p:txBody>
          <a:bodyPr wrap="square" lIns="98565" tIns="49282" rIns="98565" bIns="49282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Cross-Teaching: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CNN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与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Transformer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作为编解码，利用交叉教学的方式来进行半监督医学图像分割。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lnSpc>
                <a:spcPct val="130000"/>
              </a:lnSpc>
              <a:defRPr/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会议：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 MIDL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8" name="文本框 22"/>
          <p:cNvSpPr txBox="1"/>
          <p:nvPr/>
        </p:nvSpPr>
        <p:spPr>
          <a:xfrm>
            <a:off x="4067944" y="3361556"/>
            <a:ext cx="2990060" cy="1988762"/>
          </a:xfrm>
          <a:prstGeom prst="rect">
            <a:avLst/>
          </a:prstGeom>
          <a:noFill/>
        </p:spPr>
        <p:txBody>
          <a:bodyPr wrap="square" lIns="98565" tIns="49282" rIns="98565" bIns="49282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CPS: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基于交叉伪监督的半监督语义分割，使用两个相同结构、但是不同初始化的网络，添加约束使得两个网络对同一样本的输出是相似的。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lnSpc>
                <a:spcPct val="130000"/>
              </a:lnSpc>
              <a:defRPr/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会议：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CVPR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9" name="文本框 22"/>
          <p:cNvSpPr txBox="1"/>
          <p:nvPr/>
        </p:nvSpPr>
        <p:spPr>
          <a:xfrm>
            <a:off x="2325864" y="809308"/>
            <a:ext cx="2829896" cy="1988762"/>
          </a:xfrm>
          <a:prstGeom prst="rect">
            <a:avLst/>
          </a:prstGeom>
          <a:noFill/>
        </p:spPr>
        <p:txBody>
          <a:bodyPr wrap="square" lIns="98565" tIns="49282" rIns="98565" bIns="49282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PseudoSeg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基于</a:t>
            </a:r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FixMatch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的思想，两种数据增强的方式处理无标签图像，弱数据增强图像作为伪标签，监督强数据增强的图像。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lnSpc>
                <a:spcPct val="130000"/>
              </a:lnSpc>
              <a:defRPr/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会议：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ICLR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905626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3600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医学图像分割模型思维导图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860724B4-627B-426F-B000-DE7739EE0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5279"/>
            <a:ext cx="9144000" cy="394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84846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医学图像分割模型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47291" y="2465864"/>
            <a:ext cx="8229165" cy="1164463"/>
          </a:xfrm>
          <a:prstGeom prst="rightArrow">
            <a:avLst/>
          </a:prstGeom>
          <a:solidFill>
            <a:srgbClr val="052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65" tIns="49282" rIns="98565" bIns="49282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TextBox 21"/>
          <p:cNvSpPr txBox="1">
            <a:spLocks noChangeArrowheads="1"/>
          </p:cNvSpPr>
          <p:nvPr/>
        </p:nvSpPr>
        <p:spPr bwMode="auto">
          <a:xfrm>
            <a:off x="1309344" y="2892038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2015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1"/>
          <p:cNvSpPr txBox="1">
            <a:spLocks noChangeArrowheads="1"/>
          </p:cNvSpPr>
          <p:nvPr/>
        </p:nvSpPr>
        <p:spPr bwMode="auto">
          <a:xfrm>
            <a:off x="2733443" y="2892038"/>
            <a:ext cx="892766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2018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41"/>
          <p:cNvSpPr txBox="1">
            <a:spLocks noChangeArrowheads="1"/>
          </p:cNvSpPr>
          <p:nvPr/>
        </p:nvSpPr>
        <p:spPr bwMode="auto">
          <a:xfrm>
            <a:off x="4159159" y="2892038"/>
            <a:ext cx="892766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51"/>
          <p:cNvSpPr txBox="1">
            <a:spLocks noChangeArrowheads="1"/>
          </p:cNvSpPr>
          <p:nvPr/>
        </p:nvSpPr>
        <p:spPr bwMode="auto">
          <a:xfrm>
            <a:off x="5584875" y="2892038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2021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23629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657007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090386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523764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957141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51"/>
          <p:cNvSpPr txBox="1">
            <a:spLocks noChangeArrowheads="1"/>
          </p:cNvSpPr>
          <p:nvPr/>
        </p:nvSpPr>
        <p:spPr bwMode="auto">
          <a:xfrm>
            <a:off x="7008971" y="2892038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2021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22"/>
          <p:cNvSpPr txBox="1"/>
          <p:nvPr/>
        </p:nvSpPr>
        <p:spPr>
          <a:xfrm>
            <a:off x="367429" y="3505572"/>
            <a:ext cx="2472336" cy="1192454"/>
          </a:xfrm>
          <a:prstGeom prst="rect">
            <a:avLst/>
          </a:prstGeom>
          <a:noFill/>
        </p:spPr>
        <p:txBody>
          <a:bodyPr wrap="square" lIns="98565" tIns="49282" rIns="98565" bIns="49282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400" dirty="0" err="1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UNet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: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解决小样本的简单问题分割，实现了端到端的训练方式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会议：MICCAI</a:t>
            </a:r>
          </a:p>
        </p:txBody>
      </p:sp>
      <p:sp>
        <p:nvSpPr>
          <p:cNvPr id="17" name="文本框 22"/>
          <p:cNvSpPr txBox="1"/>
          <p:nvPr/>
        </p:nvSpPr>
        <p:spPr>
          <a:xfrm>
            <a:off x="3563888" y="3505572"/>
            <a:ext cx="2281328" cy="1752608"/>
          </a:xfrm>
          <a:prstGeom prst="rect">
            <a:avLst/>
          </a:prstGeom>
          <a:noFill/>
        </p:spPr>
        <p:txBody>
          <a:bodyPr wrap="square" lIns="98565" tIns="49282" rIns="98565" bIns="49282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400" dirty="0" err="1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nnUnet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: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通过一些网络结构外的设计统一了医学图像分割任务框架，使得其具备极佳的通用性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  <a:cs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会议：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CVPR</a:t>
            </a:r>
          </a:p>
          <a:p>
            <a:pPr>
              <a:lnSpc>
                <a:spcPct val="130000"/>
              </a:lnSpc>
              <a:defRPr/>
            </a:pP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  <a:cs typeface="+mn-ea"/>
            </a:endParaRPr>
          </a:p>
        </p:txBody>
      </p:sp>
      <p:sp>
        <p:nvSpPr>
          <p:cNvPr id="18" name="文本框 22"/>
          <p:cNvSpPr txBox="1"/>
          <p:nvPr/>
        </p:nvSpPr>
        <p:spPr>
          <a:xfrm>
            <a:off x="6398766" y="3546209"/>
            <a:ext cx="2377805" cy="912378"/>
          </a:xfrm>
          <a:prstGeom prst="rect">
            <a:avLst/>
          </a:prstGeom>
          <a:noFill/>
        </p:spPr>
        <p:txBody>
          <a:bodyPr wrap="square" lIns="98565" tIns="49282" rIns="98565" bIns="49282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400" dirty="0" err="1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nnFormer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: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基于自注意力和卷积组合的交错架构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  <a:cs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会议：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CVPR</a:t>
            </a: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19" name="文本框 22"/>
          <p:cNvSpPr txBox="1"/>
          <p:nvPr/>
        </p:nvSpPr>
        <p:spPr>
          <a:xfrm>
            <a:off x="2358786" y="1387205"/>
            <a:ext cx="1889522" cy="1192454"/>
          </a:xfrm>
          <a:prstGeom prst="rect">
            <a:avLst/>
          </a:prstGeom>
          <a:noFill/>
        </p:spPr>
        <p:txBody>
          <a:bodyPr lIns="98565" tIns="49282" rIns="98565" bIns="49282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400" dirty="0" err="1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Unet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++: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使用密集的跳层连接能使网络学到更好的特征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  <a:cs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会议：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MICCAI</a:t>
            </a: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  <a:cs typeface="+mn-ea"/>
            </a:endParaRPr>
          </a:p>
        </p:txBody>
      </p:sp>
      <p:sp>
        <p:nvSpPr>
          <p:cNvPr id="20" name="文本框 22"/>
          <p:cNvSpPr txBox="1"/>
          <p:nvPr/>
        </p:nvSpPr>
        <p:spPr>
          <a:xfrm>
            <a:off x="5148064" y="1247167"/>
            <a:ext cx="2182529" cy="1472531"/>
          </a:xfrm>
          <a:prstGeom prst="rect">
            <a:avLst/>
          </a:prstGeom>
          <a:noFill/>
        </p:spPr>
        <p:txBody>
          <a:bodyPr wrap="square" lIns="98565" tIns="49282" rIns="98565" bIns="49282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400" dirty="0" err="1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TransUNet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: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在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encoder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结构上运用 了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transformer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的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encoder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结构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  <a:cs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会议：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CVPR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3614504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-4763" y="1129308"/>
            <a:ext cx="916305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-6341" y="1259679"/>
            <a:ext cx="9150341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-6340" y="1631106"/>
            <a:ext cx="9149944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2171701" y="2069482"/>
            <a:ext cx="4793861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3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研究内容与方法</a:t>
            </a:r>
            <a:endParaRPr lang="zh-CN" altLang="zh-CN" sz="36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07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931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3</a:t>
              </a:r>
              <a:endParaRPr lang="zh-CN" sz="2800" dirty="0">
                <a:solidFill>
                  <a:schemeClr val="bg1"/>
                </a:solidFill>
                <a:latin typeface="Adobe Gothic Std B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34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主要研究内容一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943A83EC-6E08-45D2-833B-8B8183151665}"/>
              </a:ext>
            </a:extLst>
          </p:cNvPr>
          <p:cNvSpPr/>
          <p:nvPr/>
        </p:nvSpPr>
        <p:spPr>
          <a:xfrm rot="-2109038">
            <a:off x="3500378" y="3294464"/>
            <a:ext cx="871091" cy="1472823"/>
          </a:xfrm>
          <a:custGeom>
            <a:avLst/>
            <a:gdLst/>
            <a:ahLst/>
            <a:cxnLst>
              <a:cxn ang="0">
                <a:pos x="949031" y="3576"/>
              </a:cxn>
              <a:cxn ang="0">
                <a:pos x="815124" y="23841"/>
              </a:cxn>
              <a:cxn ang="0">
                <a:pos x="700679" y="51258"/>
              </a:cxn>
              <a:cxn ang="0">
                <a:pos x="594020" y="90596"/>
              </a:cxn>
              <a:cxn ang="0">
                <a:pos x="461670" y="152584"/>
              </a:cxn>
              <a:cxn ang="0">
                <a:pos x="349561" y="222915"/>
              </a:cxn>
              <a:cxn ang="0">
                <a:pos x="268593" y="290863"/>
              </a:cxn>
              <a:cxn ang="0">
                <a:pos x="203197" y="358811"/>
              </a:cxn>
              <a:cxn ang="0">
                <a:pos x="143250" y="436295"/>
              </a:cxn>
              <a:cxn ang="0">
                <a:pos x="91866" y="513779"/>
              </a:cxn>
              <a:cxn ang="0">
                <a:pos x="45154" y="615104"/>
              </a:cxn>
              <a:cxn ang="0">
                <a:pos x="16349" y="708085"/>
              </a:cxn>
              <a:cxn ang="0">
                <a:pos x="0" y="828484"/>
              </a:cxn>
              <a:cxn ang="0">
                <a:pos x="10899" y="935769"/>
              </a:cxn>
              <a:cxn ang="0">
                <a:pos x="36591" y="1039479"/>
              </a:cxn>
              <a:cxn ang="0">
                <a:pos x="71625" y="1127691"/>
              </a:cxn>
              <a:cxn ang="0">
                <a:pos x="139357" y="1240937"/>
              </a:cxn>
              <a:cxn ang="0">
                <a:pos x="210982" y="1329150"/>
              </a:cxn>
              <a:cxn ang="0">
                <a:pos x="293506" y="1401866"/>
              </a:cxn>
              <a:cxn ang="0">
                <a:pos x="398608" y="1482926"/>
              </a:cxn>
              <a:cxn ang="0">
                <a:pos x="519281" y="1552066"/>
              </a:cxn>
              <a:cxn ang="0">
                <a:pos x="761405" y="1636702"/>
              </a:cxn>
              <a:cxn ang="0">
                <a:pos x="971609" y="1672464"/>
              </a:cxn>
              <a:cxn ang="0">
                <a:pos x="1092281" y="1805975"/>
              </a:cxn>
              <a:cxn ang="0">
                <a:pos x="1087610" y="1229017"/>
              </a:cxn>
              <a:cxn ang="0">
                <a:pos x="967716" y="1349415"/>
              </a:cxn>
              <a:cxn ang="0">
                <a:pos x="783982" y="1308885"/>
              </a:cxn>
              <a:cxn ang="0">
                <a:pos x="589349" y="1221864"/>
              </a:cxn>
              <a:cxn ang="0">
                <a:pos x="481911" y="1140804"/>
              </a:cxn>
              <a:cxn ang="0">
                <a:pos x="393937" y="1058552"/>
              </a:cxn>
              <a:cxn ang="0">
                <a:pos x="324648" y="960803"/>
              </a:cxn>
              <a:cxn ang="0">
                <a:pos x="270929" y="843980"/>
              </a:cxn>
              <a:cxn ang="0">
                <a:pos x="248352" y="727158"/>
              </a:cxn>
              <a:cxn ang="0">
                <a:pos x="249909" y="622257"/>
              </a:cxn>
              <a:cxn ang="0">
                <a:pos x="270929" y="520931"/>
              </a:cxn>
              <a:cxn ang="0">
                <a:pos x="312191" y="418414"/>
              </a:cxn>
              <a:cxn ang="0">
                <a:pos x="396273" y="299207"/>
              </a:cxn>
              <a:cxn ang="0">
                <a:pos x="500596" y="201458"/>
              </a:cxn>
              <a:cxn ang="0">
                <a:pos x="605698" y="131126"/>
              </a:cxn>
              <a:cxn ang="0">
                <a:pos x="710800" y="81060"/>
              </a:cxn>
              <a:cxn ang="0">
                <a:pos x="794882" y="50066"/>
              </a:cxn>
              <a:cxn ang="0">
                <a:pos x="895313" y="29801"/>
              </a:cxn>
              <a:cxn ang="0">
                <a:pos x="1125758" y="0"/>
              </a:cxn>
            </a:cxnLst>
            <a:rect l="0" t="0" r="0" b="0"/>
            <a:pathLst>
              <a:path w="1921" h="1516">
                <a:moveTo>
                  <a:pt x="1446" y="0"/>
                </a:moveTo>
                <a:lnTo>
                  <a:pt x="1219" y="3"/>
                </a:lnTo>
                <a:lnTo>
                  <a:pt x="1142" y="9"/>
                </a:lnTo>
                <a:lnTo>
                  <a:pt x="1047" y="20"/>
                </a:lnTo>
                <a:lnTo>
                  <a:pt x="974" y="29"/>
                </a:lnTo>
                <a:lnTo>
                  <a:pt x="900" y="43"/>
                </a:lnTo>
                <a:lnTo>
                  <a:pt x="828" y="59"/>
                </a:lnTo>
                <a:lnTo>
                  <a:pt x="763" y="76"/>
                </a:lnTo>
                <a:lnTo>
                  <a:pt x="686" y="97"/>
                </a:lnTo>
                <a:lnTo>
                  <a:pt x="593" y="128"/>
                </a:lnTo>
                <a:lnTo>
                  <a:pt x="520" y="156"/>
                </a:lnTo>
                <a:lnTo>
                  <a:pt x="449" y="187"/>
                </a:lnTo>
                <a:lnTo>
                  <a:pt x="401" y="213"/>
                </a:lnTo>
                <a:lnTo>
                  <a:pt x="345" y="244"/>
                </a:lnTo>
                <a:lnTo>
                  <a:pt x="304" y="268"/>
                </a:lnTo>
                <a:lnTo>
                  <a:pt x="261" y="301"/>
                </a:lnTo>
                <a:lnTo>
                  <a:pt x="222" y="332"/>
                </a:lnTo>
                <a:lnTo>
                  <a:pt x="184" y="366"/>
                </a:lnTo>
                <a:lnTo>
                  <a:pt x="155" y="393"/>
                </a:lnTo>
                <a:lnTo>
                  <a:pt x="118" y="431"/>
                </a:lnTo>
                <a:lnTo>
                  <a:pt x="82" y="474"/>
                </a:lnTo>
                <a:lnTo>
                  <a:pt x="58" y="516"/>
                </a:lnTo>
                <a:lnTo>
                  <a:pt x="39" y="552"/>
                </a:lnTo>
                <a:lnTo>
                  <a:pt x="21" y="594"/>
                </a:lnTo>
                <a:lnTo>
                  <a:pt x="6" y="638"/>
                </a:lnTo>
                <a:lnTo>
                  <a:pt x="0" y="695"/>
                </a:lnTo>
                <a:lnTo>
                  <a:pt x="5" y="744"/>
                </a:lnTo>
                <a:lnTo>
                  <a:pt x="14" y="785"/>
                </a:lnTo>
                <a:lnTo>
                  <a:pt x="26" y="826"/>
                </a:lnTo>
                <a:lnTo>
                  <a:pt x="47" y="872"/>
                </a:lnTo>
                <a:lnTo>
                  <a:pt x="66" y="911"/>
                </a:lnTo>
                <a:lnTo>
                  <a:pt x="92" y="946"/>
                </a:lnTo>
                <a:lnTo>
                  <a:pt x="130" y="991"/>
                </a:lnTo>
                <a:lnTo>
                  <a:pt x="179" y="1041"/>
                </a:lnTo>
                <a:lnTo>
                  <a:pt x="229" y="1081"/>
                </a:lnTo>
                <a:lnTo>
                  <a:pt x="271" y="1115"/>
                </a:lnTo>
                <a:lnTo>
                  <a:pt x="325" y="1149"/>
                </a:lnTo>
                <a:lnTo>
                  <a:pt x="377" y="1176"/>
                </a:lnTo>
                <a:lnTo>
                  <a:pt x="437" y="1207"/>
                </a:lnTo>
                <a:lnTo>
                  <a:pt x="512" y="1244"/>
                </a:lnTo>
                <a:lnTo>
                  <a:pt x="585" y="1271"/>
                </a:lnTo>
                <a:lnTo>
                  <a:pt x="667" y="1302"/>
                </a:lnTo>
                <a:lnTo>
                  <a:pt x="836" y="1346"/>
                </a:lnTo>
                <a:lnTo>
                  <a:pt x="978" y="1373"/>
                </a:lnTo>
                <a:lnTo>
                  <a:pt x="1128" y="1393"/>
                </a:lnTo>
                <a:lnTo>
                  <a:pt x="1248" y="1403"/>
                </a:lnTo>
                <a:lnTo>
                  <a:pt x="1403" y="1410"/>
                </a:lnTo>
                <a:lnTo>
                  <a:pt x="1403" y="1515"/>
                </a:lnTo>
                <a:lnTo>
                  <a:pt x="1920" y="1275"/>
                </a:lnTo>
                <a:lnTo>
                  <a:pt x="1397" y="1031"/>
                </a:lnTo>
                <a:lnTo>
                  <a:pt x="1398" y="1139"/>
                </a:lnTo>
                <a:lnTo>
                  <a:pt x="1243" y="1132"/>
                </a:lnTo>
                <a:lnTo>
                  <a:pt x="1128" y="1119"/>
                </a:lnTo>
                <a:lnTo>
                  <a:pt x="1007" y="1098"/>
                </a:lnTo>
                <a:lnTo>
                  <a:pt x="836" y="1054"/>
                </a:lnTo>
                <a:lnTo>
                  <a:pt x="757" y="1025"/>
                </a:lnTo>
                <a:lnTo>
                  <a:pt x="681" y="993"/>
                </a:lnTo>
                <a:lnTo>
                  <a:pt x="619" y="957"/>
                </a:lnTo>
                <a:lnTo>
                  <a:pt x="556" y="922"/>
                </a:lnTo>
                <a:lnTo>
                  <a:pt x="506" y="888"/>
                </a:lnTo>
                <a:lnTo>
                  <a:pt x="464" y="850"/>
                </a:lnTo>
                <a:lnTo>
                  <a:pt x="417" y="806"/>
                </a:lnTo>
                <a:lnTo>
                  <a:pt x="377" y="755"/>
                </a:lnTo>
                <a:lnTo>
                  <a:pt x="348" y="708"/>
                </a:lnTo>
                <a:lnTo>
                  <a:pt x="333" y="664"/>
                </a:lnTo>
                <a:lnTo>
                  <a:pt x="319" y="610"/>
                </a:lnTo>
                <a:lnTo>
                  <a:pt x="317" y="558"/>
                </a:lnTo>
                <a:lnTo>
                  <a:pt x="321" y="522"/>
                </a:lnTo>
                <a:lnTo>
                  <a:pt x="329" y="483"/>
                </a:lnTo>
                <a:lnTo>
                  <a:pt x="348" y="437"/>
                </a:lnTo>
                <a:lnTo>
                  <a:pt x="372" y="393"/>
                </a:lnTo>
                <a:lnTo>
                  <a:pt x="401" y="351"/>
                </a:lnTo>
                <a:lnTo>
                  <a:pt x="440" y="310"/>
                </a:lnTo>
                <a:lnTo>
                  <a:pt x="509" y="251"/>
                </a:lnTo>
                <a:lnTo>
                  <a:pt x="567" y="211"/>
                </a:lnTo>
                <a:lnTo>
                  <a:pt x="643" y="169"/>
                </a:lnTo>
                <a:lnTo>
                  <a:pt x="720" y="133"/>
                </a:lnTo>
                <a:lnTo>
                  <a:pt x="778" y="110"/>
                </a:lnTo>
                <a:lnTo>
                  <a:pt x="847" y="86"/>
                </a:lnTo>
                <a:lnTo>
                  <a:pt x="913" y="68"/>
                </a:lnTo>
                <a:lnTo>
                  <a:pt x="966" y="54"/>
                </a:lnTo>
                <a:lnTo>
                  <a:pt x="1021" y="42"/>
                </a:lnTo>
                <a:lnTo>
                  <a:pt x="1089" y="32"/>
                </a:lnTo>
                <a:lnTo>
                  <a:pt x="1150" y="25"/>
                </a:lnTo>
                <a:lnTo>
                  <a:pt x="1234" y="15"/>
                </a:lnTo>
                <a:lnTo>
                  <a:pt x="1446" y="0"/>
                </a:lnTo>
              </a:path>
            </a:pathLst>
          </a:custGeom>
          <a:solidFill>
            <a:srgbClr val="244C89"/>
          </a:solidFill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8" name="Oval 5">
            <a:extLst>
              <a:ext uri="{FF2B5EF4-FFF2-40B4-BE49-F238E27FC236}">
                <a16:creationId xmlns:a16="http://schemas.microsoft.com/office/drawing/2014/main" id="{ED6A18CF-B2D9-49E0-A2B9-0089B7B5A90C}"/>
              </a:ext>
            </a:extLst>
          </p:cNvPr>
          <p:cNvSpPr/>
          <p:nvPr/>
        </p:nvSpPr>
        <p:spPr>
          <a:xfrm>
            <a:off x="3347865" y="2281436"/>
            <a:ext cx="1080120" cy="1080119"/>
          </a:xfrm>
          <a:prstGeom prst="ellipse">
            <a:avLst/>
          </a:prstGeom>
          <a:solidFill>
            <a:srgbClr val="244C89"/>
          </a:solidFill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Oval 6">
            <a:extLst>
              <a:ext uri="{FF2B5EF4-FFF2-40B4-BE49-F238E27FC236}">
                <a16:creationId xmlns:a16="http://schemas.microsoft.com/office/drawing/2014/main" id="{89D10649-0518-41BC-AD0C-6C609EF0365D}"/>
              </a:ext>
            </a:extLst>
          </p:cNvPr>
          <p:cNvSpPr/>
          <p:nvPr/>
        </p:nvSpPr>
        <p:spPr>
          <a:xfrm>
            <a:off x="4355976" y="3286612"/>
            <a:ext cx="1037555" cy="994891"/>
          </a:xfrm>
          <a:prstGeom prst="ellipse">
            <a:avLst/>
          </a:prstGeom>
          <a:solidFill>
            <a:srgbClr val="244C89"/>
          </a:solidFill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方案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3C2242B-E1B4-468E-89F6-2E04F04B043F}"/>
              </a:ext>
            </a:extLst>
          </p:cNvPr>
          <p:cNvGrpSpPr/>
          <p:nvPr/>
        </p:nvGrpSpPr>
        <p:grpSpPr>
          <a:xfrm>
            <a:off x="251521" y="1361666"/>
            <a:ext cx="372660" cy="364008"/>
            <a:chOff x="3554916" y="2857764"/>
            <a:chExt cx="605676" cy="605676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3CEA6A1-4D6C-4434-99DF-E38F35A4E53F}"/>
                </a:ext>
              </a:extLst>
            </p:cNvPr>
            <p:cNvSpPr/>
            <p:nvPr/>
          </p:nvSpPr>
          <p:spPr>
            <a:xfrm>
              <a:off x="3554916" y="2857764"/>
              <a:ext cx="605676" cy="60567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44C8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120000"/>
                </a:lnSpc>
              </a:pPr>
              <a:endParaRPr lang="zh-CN" altLang="en-US" strike="noStrike" noProof="1">
                <a:cs typeface="+mn-ea"/>
                <a:sym typeface="+mn-lt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901A344-C4DA-44F8-9CD9-C30937495E76}"/>
                </a:ext>
              </a:extLst>
            </p:cNvPr>
            <p:cNvGrpSpPr/>
            <p:nvPr/>
          </p:nvGrpSpPr>
          <p:grpSpPr>
            <a:xfrm>
              <a:off x="3669345" y="3002908"/>
              <a:ext cx="376818" cy="305864"/>
              <a:chOff x="1998664" y="2974975"/>
              <a:chExt cx="623888" cy="506413"/>
            </a:xfrm>
            <a:solidFill>
              <a:schemeClr val="accent1"/>
            </a:solidFill>
          </p:grpSpPr>
          <p:sp>
            <p:nvSpPr>
              <p:cNvPr id="23" name="Freeform 55">
                <a:extLst>
                  <a:ext uri="{FF2B5EF4-FFF2-40B4-BE49-F238E27FC236}">
                    <a16:creationId xmlns:a16="http://schemas.microsoft.com/office/drawing/2014/main" id="{CB0E1A93-5BB1-40D9-A78D-5768C7176331}"/>
                  </a:ext>
                </a:extLst>
              </p:cNvPr>
              <p:cNvSpPr/>
              <p:nvPr/>
            </p:nvSpPr>
            <p:spPr bwMode="auto">
              <a:xfrm>
                <a:off x="2079625" y="3178175"/>
                <a:ext cx="206375" cy="41275"/>
              </a:xfrm>
              <a:custGeom>
                <a:avLst/>
                <a:gdLst>
                  <a:gd name="T0" fmla="*/ 107 w 118"/>
                  <a:gd name="T1" fmla="*/ 24 h 24"/>
                  <a:gd name="T2" fmla="*/ 12 w 118"/>
                  <a:gd name="T3" fmla="*/ 24 h 24"/>
                  <a:gd name="T4" fmla="*/ 0 w 118"/>
                  <a:gd name="T5" fmla="*/ 12 h 24"/>
                  <a:gd name="T6" fmla="*/ 12 w 118"/>
                  <a:gd name="T7" fmla="*/ 0 h 24"/>
                  <a:gd name="T8" fmla="*/ 107 w 118"/>
                  <a:gd name="T9" fmla="*/ 0 h 24"/>
                  <a:gd name="T10" fmla="*/ 118 w 118"/>
                  <a:gd name="T11" fmla="*/ 12 h 24"/>
                  <a:gd name="T12" fmla="*/ 107 w 118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8" h="24">
                    <a:moveTo>
                      <a:pt x="107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8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3" y="0"/>
                      <a:pt x="118" y="6"/>
                      <a:pt x="118" y="12"/>
                    </a:cubicBezTo>
                    <a:cubicBezTo>
                      <a:pt x="118" y="18"/>
                      <a:pt x="113" y="24"/>
                      <a:pt x="107" y="24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24" name="Freeform 56">
                <a:extLst>
                  <a:ext uri="{FF2B5EF4-FFF2-40B4-BE49-F238E27FC236}">
                    <a16:creationId xmlns:a16="http://schemas.microsoft.com/office/drawing/2014/main" id="{64079395-11CF-46EE-8FA9-9F94576B4AF5}"/>
                  </a:ext>
                </a:extLst>
              </p:cNvPr>
              <p:cNvSpPr/>
              <p:nvPr/>
            </p:nvSpPr>
            <p:spPr bwMode="auto">
              <a:xfrm>
                <a:off x="2105025" y="3182938"/>
                <a:ext cx="39688" cy="85725"/>
              </a:xfrm>
              <a:custGeom>
                <a:avLst/>
                <a:gdLst>
                  <a:gd name="T0" fmla="*/ 11 w 23"/>
                  <a:gd name="T1" fmla="*/ 49 h 49"/>
                  <a:gd name="T2" fmla="*/ 0 w 23"/>
                  <a:gd name="T3" fmla="*/ 37 h 49"/>
                  <a:gd name="T4" fmla="*/ 0 w 23"/>
                  <a:gd name="T5" fmla="*/ 12 h 49"/>
                  <a:gd name="T6" fmla="*/ 11 w 23"/>
                  <a:gd name="T7" fmla="*/ 0 h 49"/>
                  <a:gd name="T8" fmla="*/ 23 w 23"/>
                  <a:gd name="T9" fmla="*/ 12 h 49"/>
                  <a:gd name="T10" fmla="*/ 23 w 23"/>
                  <a:gd name="T11" fmla="*/ 37 h 49"/>
                  <a:gd name="T12" fmla="*/ 11 w 23"/>
                  <a:gd name="T1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49">
                    <a:moveTo>
                      <a:pt x="11" y="49"/>
                    </a:moveTo>
                    <a:cubicBezTo>
                      <a:pt x="5" y="49"/>
                      <a:pt x="0" y="43"/>
                      <a:pt x="0" y="3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8" y="0"/>
                      <a:pt x="23" y="5"/>
                      <a:pt x="23" y="12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43"/>
                      <a:pt x="18" y="49"/>
                      <a:pt x="11" y="49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25" name="Freeform 57">
                <a:extLst>
                  <a:ext uri="{FF2B5EF4-FFF2-40B4-BE49-F238E27FC236}">
                    <a16:creationId xmlns:a16="http://schemas.microsoft.com/office/drawing/2014/main" id="{8A0ECA05-B3A0-4586-9AC2-C9F1634904C4}"/>
                  </a:ext>
                </a:extLst>
              </p:cNvPr>
              <p:cNvSpPr/>
              <p:nvPr/>
            </p:nvSpPr>
            <p:spPr bwMode="auto">
              <a:xfrm>
                <a:off x="2152650" y="3182938"/>
                <a:ext cx="41275" cy="85725"/>
              </a:xfrm>
              <a:custGeom>
                <a:avLst/>
                <a:gdLst>
                  <a:gd name="T0" fmla="*/ 12 w 23"/>
                  <a:gd name="T1" fmla="*/ 49 h 49"/>
                  <a:gd name="T2" fmla="*/ 0 w 23"/>
                  <a:gd name="T3" fmla="*/ 37 h 49"/>
                  <a:gd name="T4" fmla="*/ 0 w 23"/>
                  <a:gd name="T5" fmla="*/ 12 h 49"/>
                  <a:gd name="T6" fmla="*/ 12 w 23"/>
                  <a:gd name="T7" fmla="*/ 0 h 49"/>
                  <a:gd name="T8" fmla="*/ 23 w 23"/>
                  <a:gd name="T9" fmla="*/ 12 h 49"/>
                  <a:gd name="T10" fmla="*/ 23 w 23"/>
                  <a:gd name="T11" fmla="*/ 37 h 49"/>
                  <a:gd name="T12" fmla="*/ 12 w 23"/>
                  <a:gd name="T1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49">
                    <a:moveTo>
                      <a:pt x="12" y="49"/>
                    </a:moveTo>
                    <a:cubicBezTo>
                      <a:pt x="5" y="49"/>
                      <a:pt x="0" y="43"/>
                      <a:pt x="0" y="3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8" y="0"/>
                      <a:pt x="23" y="5"/>
                      <a:pt x="23" y="12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43"/>
                      <a:pt x="18" y="49"/>
                      <a:pt x="12" y="49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26" name="Freeform 58">
                <a:extLst>
                  <a:ext uri="{FF2B5EF4-FFF2-40B4-BE49-F238E27FC236}">
                    <a16:creationId xmlns:a16="http://schemas.microsoft.com/office/drawing/2014/main" id="{CCD444CC-DB40-4B74-B244-E3EE064CED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52663" y="3111500"/>
                <a:ext cx="119063" cy="174625"/>
              </a:xfrm>
              <a:custGeom>
                <a:avLst/>
                <a:gdLst>
                  <a:gd name="T0" fmla="*/ 34 w 68"/>
                  <a:gd name="T1" fmla="*/ 100 h 100"/>
                  <a:gd name="T2" fmla="*/ 0 w 68"/>
                  <a:gd name="T3" fmla="*/ 66 h 100"/>
                  <a:gd name="T4" fmla="*/ 0 w 68"/>
                  <a:gd name="T5" fmla="*/ 34 h 100"/>
                  <a:gd name="T6" fmla="*/ 34 w 68"/>
                  <a:gd name="T7" fmla="*/ 0 h 100"/>
                  <a:gd name="T8" fmla="*/ 68 w 68"/>
                  <a:gd name="T9" fmla="*/ 34 h 100"/>
                  <a:gd name="T10" fmla="*/ 68 w 68"/>
                  <a:gd name="T11" fmla="*/ 66 h 100"/>
                  <a:gd name="T12" fmla="*/ 34 w 68"/>
                  <a:gd name="T13" fmla="*/ 100 h 100"/>
                  <a:gd name="T14" fmla="*/ 34 w 68"/>
                  <a:gd name="T15" fmla="*/ 23 h 100"/>
                  <a:gd name="T16" fmla="*/ 23 w 68"/>
                  <a:gd name="T17" fmla="*/ 34 h 100"/>
                  <a:gd name="T18" fmla="*/ 23 w 68"/>
                  <a:gd name="T19" fmla="*/ 66 h 100"/>
                  <a:gd name="T20" fmla="*/ 34 w 68"/>
                  <a:gd name="T21" fmla="*/ 77 h 100"/>
                  <a:gd name="T22" fmla="*/ 45 w 68"/>
                  <a:gd name="T23" fmla="*/ 66 h 100"/>
                  <a:gd name="T24" fmla="*/ 45 w 68"/>
                  <a:gd name="T25" fmla="*/ 34 h 100"/>
                  <a:gd name="T26" fmla="*/ 34 w 68"/>
                  <a:gd name="T27" fmla="*/ 2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" h="100">
                    <a:moveTo>
                      <a:pt x="34" y="100"/>
                    </a:moveTo>
                    <a:cubicBezTo>
                      <a:pt x="16" y="100"/>
                      <a:pt x="0" y="84"/>
                      <a:pt x="0" y="6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15"/>
                      <a:pt x="16" y="0"/>
                      <a:pt x="34" y="0"/>
                    </a:cubicBezTo>
                    <a:cubicBezTo>
                      <a:pt x="53" y="0"/>
                      <a:pt x="68" y="15"/>
                      <a:pt x="68" y="34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84"/>
                      <a:pt x="53" y="100"/>
                      <a:pt x="34" y="100"/>
                    </a:cubicBezTo>
                    <a:close/>
                    <a:moveTo>
                      <a:pt x="34" y="23"/>
                    </a:moveTo>
                    <a:cubicBezTo>
                      <a:pt x="28" y="23"/>
                      <a:pt x="23" y="28"/>
                      <a:pt x="23" y="34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3" y="72"/>
                      <a:pt x="28" y="77"/>
                      <a:pt x="34" y="77"/>
                    </a:cubicBezTo>
                    <a:cubicBezTo>
                      <a:pt x="40" y="77"/>
                      <a:pt x="45" y="72"/>
                      <a:pt x="45" y="66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5" y="28"/>
                      <a:pt x="40" y="23"/>
                      <a:pt x="34" y="23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27" name="Freeform 59">
                <a:extLst>
                  <a:ext uri="{FF2B5EF4-FFF2-40B4-BE49-F238E27FC236}">
                    <a16:creationId xmlns:a16="http://schemas.microsoft.com/office/drawing/2014/main" id="{698CBB53-B639-4502-960F-7FF26E90B9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98664" y="2974975"/>
                <a:ext cx="623888" cy="506413"/>
              </a:xfrm>
              <a:custGeom>
                <a:avLst/>
                <a:gdLst>
                  <a:gd name="T0" fmla="*/ 341 w 356"/>
                  <a:gd name="T1" fmla="*/ 240 h 289"/>
                  <a:gd name="T2" fmla="*/ 272 w 356"/>
                  <a:gd name="T3" fmla="*/ 196 h 289"/>
                  <a:gd name="T4" fmla="*/ 252 w 356"/>
                  <a:gd name="T5" fmla="*/ 192 h 289"/>
                  <a:gd name="T6" fmla="*/ 246 w 356"/>
                  <a:gd name="T7" fmla="*/ 195 h 289"/>
                  <a:gd name="T8" fmla="*/ 234 w 356"/>
                  <a:gd name="T9" fmla="*/ 187 h 289"/>
                  <a:gd name="T10" fmla="*/ 246 w 356"/>
                  <a:gd name="T11" fmla="*/ 103 h 289"/>
                  <a:gd name="T12" fmla="*/ 102 w 356"/>
                  <a:gd name="T13" fmla="*/ 16 h 289"/>
                  <a:gd name="T14" fmla="*/ 15 w 356"/>
                  <a:gd name="T15" fmla="*/ 159 h 289"/>
                  <a:gd name="T16" fmla="*/ 158 w 356"/>
                  <a:gd name="T17" fmla="*/ 246 h 289"/>
                  <a:gd name="T18" fmla="*/ 220 w 356"/>
                  <a:gd name="T19" fmla="*/ 208 h 289"/>
                  <a:gd name="T20" fmla="*/ 232 w 356"/>
                  <a:gd name="T21" fmla="*/ 216 h 289"/>
                  <a:gd name="T22" fmla="*/ 244 w 356"/>
                  <a:gd name="T23" fmla="*/ 239 h 289"/>
                  <a:gd name="T24" fmla="*/ 313 w 356"/>
                  <a:gd name="T25" fmla="*/ 284 h 289"/>
                  <a:gd name="T26" fmla="*/ 333 w 356"/>
                  <a:gd name="T27" fmla="*/ 287 h 289"/>
                  <a:gd name="T28" fmla="*/ 349 w 356"/>
                  <a:gd name="T29" fmla="*/ 276 h 289"/>
                  <a:gd name="T30" fmla="*/ 341 w 356"/>
                  <a:gd name="T31" fmla="*/ 240 h 289"/>
                  <a:gd name="T32" fmla="*/ 153 w 356"/>
                  <a:gd name="T33" fmla="*/ 225 h 289"/>
                  <a:gd name="T34" fmla="*/ 37 w 356"/>
                  <a:gd name="T35" fmla="*/ 154 h 289"/>
                  <a:gd name="T36" fmla="*/ 108 w 356"/>
                  <a:gd name="T37" fmla="*/ 37 h 289"/>
                  <a:gd name="T38" fmla="*/ 224 w 356"/>
                  <a:gd name="T39" fmla="*/ 108 h 289"/>
                  <a:gd name="T40" fmla="*/ 153 w 356"/>
                  <a:gd name="T41" fmla="*/ 225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6" h="289">
                    <a:moveTo>
                      <a:pt x="341" y="240"/>
                    </a:moveTo>
                    <a:cubicBezTo>
                      <a:pt x="272" y="196"/>
                      <a:pt x="272" y="196"/>
                      <a:pt x="272" y="196"/>
                    </a:cubicBezTo>
                    <a:cubicBezTo>
                      <a:pt x="266" y="192"/>
                      <a:pt x="259" y="191"/>
                      <a:pt x="252" y="192"/>
                    </a:cubicBezTo>
                    <a:cubicBezTo>
                      <a:pt x="250" y="193"/>
                      <a:pt x="248" y="194"/>
                      <a:pt x="246" y="195"/>
                    </a:cubicBezTo>
                    <a:cubicBezTo>
                      <a:pt x="234" y="187"/>
                      <a:pt x="234" y="187"/>
                      <a:pt x="234" y="187"/>
                    </a:cubicBezTo>
                    <a:cubicBezTo>
                      <a:pt x="248" y="163"/>
                      <a:pt x="253" y="133"/>
                      <a:pt x="246" y="103"/>
                    </a:cubicBezTo>
                    <a:cubicBezTo>
                      <a:pt x="230" y="40"/>
                      <a:pt x="166" y="0"/>
                      <a:pt x="102" y="16"/>
                    </a:cubicBezTo>
                    <a:cubicBezTo>
                      <a:pt x="39" y="31"/>
                      <a:pt x="0" y="96"/>
                      <a:pt x="15" y="159"/>
                    </a:cubicBezTo>
                    <a:cubicBezTo>
                      <a:pt x="31" y="223"/>
                      <a:pt x="95" y="262"/>
                      <a:pt x="158" y="246"/>
                    </a:cubicBezTo>
                    <a:cubicBezTo>
                      <a:pt x="183" y="240"/>
                      <a:pt x="205" y="226"/>
                      <a:pt x="220" y="208"/>
                    </a:cubicBezTo>
                    <a:cubicBezTo>
                      <a:pt x="232" y="216"/>
                      <a:pt x="232" y="216"/>
                      <a:pt x="232" y="216"/>
                    </a:cubicBezTo>
                    <a:cubicBezTo>
                      <a:pt x="232" y="225"/>
                      <a:pt x="235" y="234"/>
                      <a:pt x="244" y="239"/>
                    </a:cubicBezTo>
                    <a:cubicBezTo>
                      <a:pt x="313" y="284"/>
                      <a:pt x="313" y="284"/>
                      <a:pt x="313" y="284"/>
                    </a:cubicBezTo>
                    <a:cubicBezTo>
                      <a:pt x="319" y="288"/>
                      <a:pt x="326" y="289"/>
                      <a:pt x="333" y="287"/>
                    </a:cubicBezTo>
                    <a:cubicBezTo>
                      <a:pt x="339" y="286"/>
                      <a:pt x="345" y="282"/>
                      <a:pt x="349" y="276"/>
                    </a:cubicBezTo>
                    <a:cubicBezTo>
                      <a:pt x="356" y="264"/>
                      <a:pt x="353" y="248"/>
                      <a:pt x="341" y="240"/>
                    </a:cubicBezTo>
                    <a:close/>
                    <a:moveTo>
                      <a:pt x="153" y="225"/>
                    </a:moveTo>
                    <a:cubicBezTo>
                      <a:pt x="101" y="238"/>
                      <a:pt x="49" y="206"/>
                      <a:pt x="37" y="154"/>
                    </a:cubicBezTo>
                    <a:cubicBezTo>
                      <a:pt x="24" y="102"/>
                      <a:pt x="56" y="50"/>
                      <a:pt x="108" y="37"/>
                    </a:cubicBezTo>
                    <a:cubicBezTo>
                      <a:pt x="159" y="25"/>
                      <a:pt x="212" y="56"/>
                      <a:pt x="224" y="108"/>
                    </a:cubicBezTo>
                    <a:cubicBezTo>
                      <a:pt x="237" y="160"/>
                      <a:pt x="205" y="212"/>
                      <a:pt x="153" y="225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6BFF91A-5E86-4153-876C-723DC4657D6E}"/>
              </a:ext>
            </a:extLst>
          </p:cNvPr>
          <p:cNvGrpSpPr/>
          <p:nvPr/>
        </p:nvGrpSpPr>
        <p:grpSpPr>
          <a:xfrm>
            <a:off x="251520" y="1332760"/>
            <a:ext cx="4320480" cy="485978"/>
            <a:chOff x="469900" y="1095114"/>
            <a:chExt cx="3735718" cy="424122"/>
          </a:xfrm>
        </p:grpSpPr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C62DE51D-8203-4058-985B-A7F1146D2B77}"/>
                </a:ext>
              </a:extLst>
            </p:cNvPr>
            <p:cNvSpPr txBox="1"/>
            <p:nvPr/>
          </p:nvSpPr>
          <p:spPr>
            <a:xfrm>
              <a:off x="873738" y="1095114"/>
              <a:ext cx="3331880" cy="3461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如何提高主干网络的特征提取能力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512C7A9-64B6-436E-A96E-3D01A8E0F072}"/>
                </a:ext>
              </a:extLst>
            </p:cNvPr>
            <p:cNvCxnSpPr/>
            <p:nvPr/>
          </p:nvCxnSpPr>
          <p:spPr>
            <a:xfrm>
              <a:off x="469900" y="1519236"/>
              <a:ext cx="3299884" cy="0"/>
            </a:xfrm>
            <a:prstGeom prst="line">
              <a:avLst/>
            </a:prstGeom>
            <a:noFill/>
            <a:ln>
              <a:solidFill>
                <a:srgbClr val="41445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F787E23-DBD7-4311-ABD2-978E1A39BA21}"/>
              </a:ext>
            </a:extLst>
          </p:cNvPr>
          <p:cNvGrpSpPr/>
          <p:nvPr/>
        </p:nvGrpSpPr>
        <p:grpSpPr>
          <a:xfrm>
            <a:off x="5235272" y="4637435"/>
            <a:ext cx="3406493" cy="492633"/>
            <a:chOff x="5653430" y="3125080"/>
            <a:chExt cx="3924032" cy="403439"/>
          </a:xfrm>
        </p:grpSpPr>
        <p:sp>
          <p:nvSpPr>
            <p:cNvPr id="32" name="TextBox 9">
              <a:extLst>
                <a:ext uri="{FF2B5EF4-FFF2-40B4-BE49-F238E27FC236}">
                  <a16:creationId xmlns:a16="http://schemas.microsoft.com/office/drawing/2014/main" id="{B5E50071-0C93-43E3-A9D9-C92A57A0E1D1}"/>
                </a:ext>
              </a:extLst>
            </p:cNvPr>
            <p:cNvSpPr txBox="1"/>
            <p:nvPr/>
          </p:nvSpPr>
          <p:spPr>
            <a:xfrm>
              <a:off x="6070747" y="3125080"/>
              <a:ext cx="3506715" cy="3247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b="1" dirty="0">
                  <a:latin typeface="微软雅黑" pitchFamily="34" charset="-122"/>
                  <a:ea typeface="微软雅黑" pitchFamily="34" charset="-122"/>
                </a:rPr>
                <a:t>研究混合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Transformer</a:t>
              </a:r>
              <a:r>
                <a:rPr lang="zh-CN" altLang="zh-CN" b="1" dirty="0">
                  <a:latin typeface="微软雅黑" pitchFamily="34" charset="-122"/>
                  <a:ea typeface="微软雅黑" pitchFamily="34" charset="-122"/>
                </a:rPr>
                <a:t>网络</a:t>
              </a:r>
              <a:endParaRPr lang="zh-CN" altLang="en-US" b="1" dirty="0"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endParaRP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776D7E8-5BD9-4056-90B7-D60CD10675D0}"/>
                </a:ext>
              </a:extLst>
            </p:cNvPr>
            <p:cNvCxnSpPr>
              <a:cxnSpLocks/>
            </p:cNvCxnSpPr>
            <p:nvPr/>
          </p:nvCxnSpPr>
          <p:spPr>
            <a:xfrm>
              <a:off x="5653430" y="3528519"/>
              <a:ext cx="3800195" cy="0"/>
            </a:xfrm>
            <a:prstGeom prst="line">
              <a:avLst/>
            </a:prstGeom>
            <a:noFill/>
            <a:ln>
              <a:solidFill>
                <a:srgbClr val="41445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0F79F2E-2F68-4D7F-8926-AB6F6332F6F6}"/>
              </a:ext>
            </a:extLst>
          </p:cNvPr>
          <p:cNvGrpSpPr/>
          <p:nvPr/>
        </p:nvGrpSpPr>
        <p:grpSpPr>
          <a:xfrm>
            <a:off x="5235273" y="4666427"/>
            <a:ext cx="362277" cy="367592"/>
            <a:chOff x="8012616" y="2857764"/>
            <a:chExt cx="605676" cy="605676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AC753AF3-CF8F-482A-9ABA-706C479FCD11}"/>
                </a:ext>
              </a:extLst>
            </p:cNvPr>
            <p:cNvSpPr/>
            <p:nvPr/>
          </p:nvSpPr>
          <p:spPr>
            <a:xfrm>
              <a:off x="8012616" y="2857764"/>
              <a:ext cx="605676" cy="60567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44C8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120000"/>
                </a:lnSpc>
              </a:pPr>
              <a:endParaRPr lang="zh-CN" altLang="en-US" strike="noStrike" noProof="1">
                <a:cs typeface="+mn-ea"/>
                <a:sym typeface="+mn-lt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32A142A8-8391-4515-80B7-805B62B51176}"/>
                </a:ext>
              </a:extLst>
            </p:cNvPr>
            <p:cNvGrpSpPr/>
            <p:nvPr/>
          </p:nvGrpSpPr>
          <p:grpSpPr>
            <a:xfrm>
              <a:off x="8188677" y="3015744"/>
              <a:ext cx="253548" cy="319248"/>
              <a:chOff x="6098454" y="4517151"/>
              <a:chExt cx="378389" cy="476437"/>
            </a:xfrm>
            <a:solidFill>
              <a:schemeClr val="accent2"/>
            </a:solidFill>
          </p:grpSpPr>
          <p:sp>
            <p:nvSpPr>
              <p:cNvPr id="49" name="Freeform 66">
                <a:extLst>
                  <a:ext uri="{FF2B5EF4-FFF2-40B4-BE49-F238E27FC236}">
                    <a16:creationId xmlns:a16="http://schemas.microsoft.com/office/drawing/2014/main" id="{3CCDC69B-B856-4DE1-A1D0-5B3E213F90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8454" y="4517151"/>
                <a:ext cx="378389" cy="476437"/>
              </a:xfrm>
              <a:custGeom>
                <a:avLst/>
                <a:gdLst>
                  <a:gd name="T0" fmla="*/ 0 w 138"/>
                  <a:gd name="T1" fmla="*/ 69 h 174"/>
                  <a:gd name="T2" fmla="*/ 138 w 138"/>
                  <a:gd name="T3" fmla="*/ 69 h 174"/>
                  <a:gd name="T4" fmla="*/ 114 w 138"/>
                  <a:gd name="T5" fmla="*/ 81 h 174"/>
                  <a:gd name="T6" fmla="*/ 110 w 138"/>
                  <a:gd name="T7" fmla="*/ 89 h 174"/>
                  <a:gd name="T8" fmla="*/ 101 w 138"/>
                  <a:gd name="T9" fmla="*/ 89 h 174"/>
                  <a:gd name="T10" fmla="*/ 101 w 138"/>
                  <a:gd name="T11" fmla="*/ 101 h 174"/>
                  <a:gd name="T12" fmla="*/ 94 w 138"/>
                  <a:gd name="T13" fmla="*/ 107 h 174"/>
                  <a:gd name="T14" fmla="*/ 85 w 138"/>
                  <a:gd name="T15" fmla="*/ 102 h 174"/>
                  <a:gd name="T16" fmla="*/ 79 w 138"/>
                  <a:gd name="T17" fmla="*/ 112 h 174"/>
                  <a:gd name="T18" fmla="*/ 70 w 138"/>
                  <a:gd name="T19" fmla="*/ 114 h 174"/>
                  <a:gd name="T20" fmla="*/ 65 w 138"/>
                  <a:gd name="T21" fmla="*/ 105 h 174"/>
                  <a:gd name="T22" fmla="*/ 55 w 138"/>
                  <a:gd name="T23" fmla="*/ 111 h 174"/>
                  <a:gd name="T24" fmla="*/ 47 w 138"/>
                  <a:gd name="T25" fmla="*/ 108 h 174"/>
                  <a:gd name="T26" fmla="*/ 47 w 138"/>
                  <a:gd name="T27" fmla="*/ 98 h 174"/>
                  <a:gd name="T28" fmla="*/ 35 w 138"/>
                  <a:gd name="T29" fmla="*/ 98 h 174"/>
                  <a:gd name="T30" fmla="*/ 29 w 138"/>
                  <a:gd name="T31" fmla="*/ 91 h 174"/>
                  <a:gd name="T32" fmla="*/ 34 w 138"/>
                  <a:gd name="T33" fmla="*/ 83 h 174"/>
                  <a:gd name="T34" fmla="*/ 24 w 138"/>
                  <a:gd name="T35" fmla="*/ 77 h 174"/>
                  <a:gd name="T36" fmla="*/ 23 w 138"/>
                  <a:gd name="T37" fmla="*/ 68 h 174"/>
                  <a:gd name="T38" fmla="*/ 31 w 138"/>
                  <a:gd name="T39" fmla="*/ 63 h 174"/>
                  <a:gd name="T40" fmla="*/ 25 w 138"/>
                  <a:gd name="T41" fmla="*/ 53 h 174"/>
                  <a:gd name="T42" fmla="*/ 28 w 138"/>
                  <a:gd name="T43" fmla="*/ 45 h 174"/>
                  <a:gd name="T44" fmla="*/ 38 w 138"/>
                  <a:gd name="T45" fmla="*/ 44 h 174"/>
                  <a:gd name="T46" fmla="*/ 38 w 138"/>
                  <a:gd name="T47" fmla="*/ 32 h 174"/>
                  <a:gd name="T48" fmla="*/ 45 w 138"/>
                  <a:gd name="T49" fmla="*/ 27 h 174"/>
                  <a:gd name="T50" fmla="*/ 54 w 138"/>
                  <a:gd name="T51" fmla="*/ 32 h 174"/>
                  <a:gd name="T52" fmla="*/ 59 w 138"/>
                  <a:gd name="T53" fmla="*/ 21 h 174"/>
                  <a:gd name="T54" fmla="*/ 68 w 138"/>
                  <a:gd name="T55" fmla="*/ 20 h 174"/>
                  <a:gd name="T56" fmla="*/ 73 w 138"/>
                  <a:gd name="T57" fmla="*/ 29 h 174"/>
                  <a:gd name="T58" fmla="*/ 83 w 138"/>
                  <a:gd name="T59" fmla="*/ 22 h 174"/>
                  <a:gd name="T60" fmla="*/ 92 w 138"/>
                  <a:gd name="T61" fmla="*/ 26 h 174"/>
                  <a:gd name="T62" fmla="*/ 92 w 138"/>
                  <a:gd name="T63" fmla="*/ 36 h 174"/>
                  <a:gd name="T64" fmla="*/ 104 w 138"/>
                  <a:gd name="T65" fmla="*/ 35 h 174"/>
                  <a:gd name="T66" fmla="*/ 109 w 138"/>
                  <a:gd name="T67" fmla="*/ 43 h 174"/>
                  <a:gd name="T68" fmla="*/ 105 w 138"/>
                  <a:gd name="T69" fmla="*/ 51 h 174"/>
                  <a:gd name="T70" fmla="*/ 115 w 138"/>
                  <a:gd name="T71" fmla="*/ 57 h 174"/>
                  <a:gd name="T72" fmla="*/ 116 w 138"/>
                  <a:gd name="T73" fmla="*/ 66 h 174"/>
                  <a:gd name="T74" fmla="*/ 108 w 138"/>
                  <a:gd name="T75" fmla="*/ 71 h 174"/>
                  <a:gd name="T76" fmla="*/ 114 w 138"/>
                  <a:gd name="T77" fmla="*/ 8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8" h="174">
                    <a:moveTo>
                      <a:pt x="69" y="0"/>
                    </a:moveTo>
                    <a:cubicBezTo>
                      <a:pt x="31" y="0"/>
                      <a:pt x="0" y="31"/>
                      <a:pt x="0" y="69"/>
                    </a:cubicBezTo>
                    <a:cubicBezTo>
                      <a:pt x="0" y="107"/>
                      <a:pt x="69" y="174"/>
                      <a:pt x="69" y="174"/>
                    </a:cubicBezTo>
                    <a:cubicBezTo>
                      <a:pt x="69" y="174"/>
                      <a:pt x="138" y="107"/>
                      <a:pt x="138" y="69"/>
                    </a:cubicBezTo>
                    <a:cubicBezTo>
                      <a:pt x="138" y="31"/>
                      <a:pt x="107" y="0"/>
                      <a:pt x="69" y="0"/>
                    </a:cubicBezTo>
                    <a:close/>
                    <a:moveTo>
                      <a:pt x="114" y="81"/>
                    </a:moveTo>
                    <a:cubicBezTo>
                      <a:pt x="113" y="83"/>
                      <a:pt x="113" y="83"/>
                      <a:pt x="113" y="83"/>
                    </a:cubicBezTo>
                    <a:cubicBezTo>
                      <a:pt x="110" y="89"/>
                      <a:pt x="110" y="89"/>
                      <a:pt x="110" y="89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99" y="91"/>
                      <a:pt x="98" y="93"/>
                      <a:pt x="97" y="94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99" y="103"/>
                      <a:pt x="99" y="103"/>
                      <a:pt x="99" y="103"/>
                    </a:cubicBezTo>
                    <a:cubicBezTo>
                      <a:pt x="94" y="107"/>
                      <a:pt x="94" y="107"/>
                      <a:pt x="94" y="107"/>
                    </a:cubicBezTo>
                    <a:cubicBezTo>
                      <a:pt x="92" y="108"/>
                      <a:pt x="92" y="108"/>
                      <a:pt x="92" y="108"/>
                    </a:cubicBezTo>
                    <a:cubicBezTo>
                      <a:pt x="85" y="102"/>
                      <a:pt x="85" y="102"/>
                      <a:pt x="85" y="102"/>
                    </a:cubicBezTo>
                    <a:cubicBezTo>
                      <a:pt x="83" y="103"/>
                      <a:pt x="81" y="103"/>
                      <a:pt x="79" y="104"/>
                    </a:cubicBezTo>
                    <a:cubicBezTo>
                      <a:pt x="79" y="112"/>
                      <a:pt x="79" y="112"/>
                      <a:pt x="79" y="112"/>
                    </a:cubicBezTo>
                    <a:cubicBezTo>
                      <a:pt x="77" y="113"/>
                      <a:pt x="77" y="113"/>
                      <a:pt x="77" y="113"/>
                    </a:cubicBezTo>
                    <a:cubicBezTo>
                      <a:pt x="70" y="114"/>
                      <a:pt x="70" y="114"/>
                      <a:pt x="70" y="114"/>
                    </a:cubicBezTo>
                    <a:cubicBezTo>
                      <a:pt x="68" y="114"/>
                      <a:pt x="68" y="114"/>
                      <a:pt x="68" y="114"/>
                    </a:cubicBezTo>
                    <a:cubicBezTo>
                      <a:pt x="65" y="105"/>
                      <a:pt x="65" y="105"/>
                      <a:pt x="65" y="105"/>
                    </a:cubicBezTo>
                    <a:cubicBezTo>
                      <a:pt x="63" y="105"/>
                      <a:pt x="61" y="105"/>
                      <a:pt x="60" y="104"/>
                    </a:cubicBezTo>
                    <a:cubicBezTo>
                      <a:pt x="55" y="111"/>
                      <a:pt x="55" y="111"/>
                      <a:pt x="55" y="111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47" y="108"/>
                      <a:pt x="47" y="108"/>
                      <a:pt x="47" y="108"/>
                    </a:cubicBezTo>
                    <a:cubicBezTo>
                      <a:pt x="45" y="107"/>
                      <a:pt x="45" y="107"/>
                      <a:pt x="45" y="107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5" y="97"/>
                      <a:pt x="44" y="96"/>
                      <a:pt x="42" y="94"/>
                    </a:cubicBezTo>
                    <a:cubicBezTo>
                      <a:pt x="35" y="98"/>
                      <a:pt x="35" y="98"/>
                      <a:pt x="35" y="98"/>
                    </a:cubicBezTo>
                    <a:cubicBezTo>
                      <a:pt x="33" y="96"/>
                      <a:pt x="33" y="96"/>
                      <a:pt x="33" y="96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34" y="83"/>
                      <a:pt x="34" y="83"/>
                      <a:pt x="34" y="83"/>
                    </a:cubicBezTo>
                    <a:cubicBezTo>
                      <a:pt x="33" y="81"/>
                      <a:pt x="32" y="79"/>
                      <a:pt x="32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68"/>
                      <a:pt x="23" y="68"/>
                      <a:pt x="23" y="68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1"/>
                      <a:pt x="31" y="59"/>
                      <a:pt x="32" y="57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9" y="43"/>
                      <a:pt x="41" y="41"/>
                      <a:pt x="42" y="40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5" y="31"/>
                      <a:pt x="57" y="30"/>
                      <a:pt x="59" y="3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3" y="29"/>
                      <a:pt x="73" y="29"/>
                      <a:pt x="73" y="29"/>
                    </a:cubicBezTo>
                    <a:cubicBezTo>
                      <a:pt x="75" y="29"/>
                      <a:pt x="77" y="29"/>
                      <a:pt x="79" y="30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3" y="37"/>
                      <a:pt x="95" y="38"/>
                      <a:pt x="96" y="39"/>
                    </a:cubicBezTo>
                    <a:cubicBezTo>
                      <a:pt x="104" y="35"/>
                      <a:pt x="104" y="35"/>
                      <a:pt x="104" y="35"/>
                    </a:cubicBezTo>
                    <a:cubicBezTo>
                      <a:pt x="105" y="37"/>
                      <a:pt x="105" y="37"/>
                      <a:pt x="105" y="37"/>
                    </a:cubicBezTo>
                    <a:cubicBezTo>
                      <a:pt x="109" y="43"/>
                      <a:pt x="109" y="43"/>
                      <a:pt x="109" y="43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105" y="51"/>
                      <a:pt x="105" y="51"/>
                      <a:pt x="105" y="51"/>
                    </a:cubicBezTo>
                    <a:cubicBezTo>
                      <a:pt x="105" y="53"/>
                      <a:pt x="106" y="55"/>
                      <a:pt x="107" y="57"/>
                    </a:cubicBezTo>
                    <a:cubicBezTo>
                      <a:pt x="115" y="57"/>
                      <a:pt x="115" y="57"/>
                      <a:pt x="115" y="57"/>
                    </a:cubicBezTo>
                    <a:cubicBezTo>
                      <a:pt x="115" y="59"/>
                      <a:pt x="115" y="59"/>
                      <a:pt x="115" y="59"/>
                    </a:cubicBezTo>
                    <a:cubicBezTo>
                      <a:pt x="116" y="66"/>
                      <a:pt x="116" y="66"/>
                      <a:pt x="116" y="66"/>
                    </a:cubicBezTo>
                    <a:cubicBezTo>
                      <a:pt x="116" y="68"/>
                      <a:pt x="116" y="68"/>
                      <a:pt x="116" y="68"/>
                    </a:cubicBezTo>
                    <a:cubicBezTo>
                      <a:pt x="108" y="71"/>
                      <a:pt x="108" y="71"/>
                      <a:pt x="108" y="71"/>
                    </a:cubicBezTo>
                    <a:cubicBezTo>
                      <a:pt x="108" y="73"/>
                      <a:pt x="107" y="75"/>
                      <a:pt x="107" y="77"/>
                    </a:cubicBezTo>
                    <a:lnTo>
                      <a:pt x="114" y="81"/>
                    </a:ln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50" name="Freeform 67">
                <a:extLst>
                  <a:ext uri="{FF2B5EF4-FFF2-40B4-BE49-F238E27FC236}">
                    <a16:creationId xmlns:a16="http://schemas.microsoft.com/office/drawing/2014/main" id="{84E505FD-53B9-4748-90A2-E3B1D64418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02016" y="4614918"/>
                <a:ext cx="174004" cy="172621"/>
              </a:xfrm>
              <a:custGeom>
                <a:avLst/>
                <a:gdLst>
                  <a:gd name="T0" fmla="*/ 31 w 63"/>
                  <a:gd name="T1" fmla="*/ 0 h 63"/>
                  <a:gd name="T2" fmla="*/ 0 w 63"/>
                  <a:gd name="T3" fmla="*/ 32 h 63"/>
                  <a:gd name="T4" fmla="*/ 31 w 63"/>
                  <a:gd name="T5" fmla="*/ 63 h 63"/>
                  <a:gd name="T6" fmla="*/ 63 w 63"/>
                  <a:gd name="T7" fmla="*/ 32 h 63"/>
                  <a:gd name="T8" fmla="*/ 31 w 63"/>
                  <a:gd name="T9" fmla="*/ 0 h 63"/>
                  <a:gd name="T10" fmla="*/ 31 w 63"/>
                  <a:gd name="T11" fmla="*/ 46 h 63"/>
                  <a:gd name="T12" fmla="*/ 17 w 63"/>
                  <a:gd name="T13" fmla="*/ 32 h 63"/>
                  <a:gd name="T14" fmla="*/ 31 w 63"/>
                  <a:gd name="T15" fmla="*/ 18 h 63"/>
                  <a:gd name="T16" fmla="*/ 46 w 63"/>
                  <a:gd name="T17" fmla="*/ 32 h 63"/>
                  <a:gd name="T18" fmla="*/ 31 w 63"/>
                  <a:gd name="T19" fmla="*/ 4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63">
                    <a:moveTo>
                      <a:pt x="31" y="0"/>
                    </a:moveTo>
                    <a:cubicBezTo>
                      <a:pt x="14" y="0"/>
                      <a:pt x="0" y="14"/>
                      <a:pt x="0" y="32"/>
                    </a:cubicBezTo>
                    <a:cubicBezTo>
                      <a:pt x="0" y="49"/>
                      <a:pt x="14" y="63"/>
                      <a:pt x="31" y="63"/>
                    </a:cubicBezTo>
                    <a:cubicBezTo>
                      <a:pt x="49" y="63"/>
                      <a:pt x="63" y="49"/>
                      <a:pt x="63" y="32"/>
                    </a:cubicBezTo>
                    <a:cubicBezTo>
                      <a:pt x="63" y="14"/>
                      <a:pt x="49" y="0"/>
                      <a:pt x="31" y="0"/>
                    </a:cubicBezTo>
                    <a:close/>
                    <a:moveTo>
                      <a:pt x="31" y="46"/>
                    </a:moveTo>
                    <a:cubicBezTo>
                      <a:pt x="23" y="46"/>
                      <a:pt x="17" y="40"/>
                      <a:pt x="17" y="32"/>
                    </a:cubicBezTo>
                    <a:cubicBezTo>
                      <a:pt x="17" y="24"/>
                      <a:pt x="23" y="18"/>
                      <a:pt x="31" y="18"/>
                    </a:cubicBezTo>
                    <a:cubicBezTo>
                      <a:pt x="39" y="18"/>
                      <a:pt x="46" y="24"/>
                      <a:pt x="46" y="32"/>
                    </a:cubicBezTo>
                    <a:cubicBezTo>
                      <a:pt x="46" y="40"/>
                      <a:pt x="39" y="46"/>
                      <a:pt x="31" y="46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</p:grp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499B2C6A-477C-4C41-9055-498DFF922CB8}"/>
              </a:ext>
            </a:extLst>
          </p:cNvPr>
          <p:cNvSpPr txBox="1"/>
          <p:nvPr/>
        </p:nvSpPr>
        <p:spPr>
          <a:xfrm>
            <a:off x="165341" y="2038116"/>
            <a:ext cx="30330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600" kern="100" dirty="0">
                <a:latin typeface="+mn-ea"/>
              </a:rPr>
              <a:t>特征提取能力体现在对局部信息和全局信息的表征上，卷积神经网络</a:t>
            </a:r>
            <a:r>
              <a:rPr lang="zh-CN" altLang="en-US" sz="1600" kern="100" dirty="0">
                <a:latin typeface="+mn-ea"/>
              </a:rPr>
              <a:t>提取全局</a:t>
            </a:r>
            <a:r>
              <a:rPr lang="zh-CN" altLang="zh-CN" sz="1600" kern="100" dirty="0">
                <a:latin typeface="+mn-ea"/>
              </a:rPr>
              <a:t>特征</a:t>
            </a:r>
            <a:r>
              <a:rPr lang="zh-CN" altLang="en-US" sz="1600" kern="100" dirty="0">
                <a:latin typeface="+mn-ea"/>
              </a:rPr>
              <a:t>有局限性</a:t>
            </a:r>
            <a:r>
              <a:rPr lang="zh-CN" altLang="zh-CN" sz="1600" kern="100" dirty="0">
                <a:latin typeface="+mn-ea"/>
              </a:rPr>
              <a:t>，而</a:t>
            </a:r>
            <a:r>
              <a:rPr lang="en-US" altLang="zh-CN" sz="1600" kern="100" dirty="0">
                <a:latin typeface="+mn-ea"/>
              </a:rPr>
              <a:t>Transformers</a:t>
            </a:r>
            <a:r>
              <a:rPr lang="zh-CN" altLang="en-US" sz="1600" kern="100" dirty="0">
                <a:latin typeface="+mn-ea"/>
              </a:rPr>
              <a:t>计算量大，且需要大量的训练数据。</a:t>
            </a:r>
            <a:endParaRPr lang="zh-CN" altLang="zh-CN" sz="1600" kern="100" dirty="0">
              <a:latin typeface="+mn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FA9AA51-C463-44AC-91F6-08DB35131B19}"/>
              </a:ext>
            </a:extLst>
          </p:cNvPr>
          <p:cNvSpPr txBox="1"/>
          <p:nvPr/>
        </p:nvSpPr>
        <p:spPr>
          <a:xfrm>
            <a:off x="5524017" y="2691941"/>
            <a:ext cx="295216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600" kern="100" dirty="0">
                <a:effectLst/>
                <a:latin typeface="+mn-ea"/>
              </a:rPr>
              <a:t>将</a:t>
            </a:r>
            <a:r>
              <a:rPr lang="en-US" altLang="zh-CN" sz="1600" kern="100" dirty="0">
                <a:effectLst/>
                <a:latin typeface="+mn-ea"/>
              </a:rPr>
              <a:t>CNN</a:t>
            </a:r>
            <a:r>
              <a:rPr lang="zh-CN" altLang="zh-CN" sz="1600" kern="100" dirty="0">
                <a:effectLst/>
                <a:latin typeface="+mn-ea"/>
              </a:rPr>
              <a:t>和</a:t>
            </a:r>
            <a:r>
              <a:rPr lang="en-US" altLang="zh-CN" sz="1600" kern="100" dirty="0">
                <a:effectLst/>
                <a:latin typeface="+mn-ea"/>
              </a:rPr>
              <a:t>Transformers</a:t>
            </a:r>
            <a:r>
              <a:rPr lang="zh-CN" altLang="zh-CN" sz="1600" kern="100" dirty="0">
                <a:effectLst/>
                <a:latin typeface="+mn-ea"/>
              </a:rPr>
              <a:t>融合成一个新的网络，其中</a:t>
            </a:r>
            <a:r>
              <a:rPr lang="en-US" altLang="zh-CN" sz="1600" b="1" kern="100" dirty="0">
                <a:effectLst/>
                <a:latin typeface="+mn-ea"/>
              </a:rPr>
              <a:t>CNN</a:t>
            </a:r>
            <a:r>
              <a:rPr lang="zh-CN" altLang="zh-CN" sz="1600" b="1" kern="100" dirty="0">
                <a:effectLst/>
                <a:latin typeface="+mn-ea"/>
              </a:rPr>
              <a:t>主要用于提取局部特征</a:t>
            </a:r>
            <a:r>
              <a:rPr lang="zh-CN" altLang="zh-CN" sz="1600" kern="100" dirty="0">
                <a:effectLst/>
                <a:latin typeface="+mn-ea"/>
              </a:rPr>
              <a:t>，</a:t>
            </a:r>
            <a:r>
              <a:rPr lang="en-US" altLang="zh-CN" sz="1600" b="1" kern="100" dirty="0">
                <a:effectLst/>
                <a:latin typeface="+mn-ea"/>
              </a:rPr>
              <a:t>Transformer</a:t>
            </a:r>
            <a:r>
              <a:rPr lang="zh-CN" altLang="zh-CN" sz="1600" b="1" kern="100" dirty="0">
                <a:effectLst/>
                <a:latin typeface="+mn-ea"/>
              </a:rPr>
              <a:t>部分主要用于提取全局特征</a:t>
            </a:r>
            <a:r>
              <a:rPr lang="zh-CN" altLang="zh-CN" sz="1600" kern="100" dirty="0">
                <a:effectLst/>
                <a:latin typeface="+mn-ea"/>
              </a:rPr>
              <a:t>。通过模块之间的互补充分提取肺结节特征提取，达到准确分割肺结节的目的。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75DBC12-0D47-4720-98BB-BD1B62E65655}"/>
              </a:ext>
            </a:extLst>
          </p:cNvPr>
          <p:cNvGrpSpPr/>
          <p:nvPr/>
        </p:nvGrpSpPr>
        <p:grpSpPr>
          <a:xfrm>
            <a:off x="5076054" y="298512"/>
            <a:ext cx="3816425" cy="2236847"/>
            <a:chOff x="5874385" y="3397885"/>
            <a:chExt cx="5975985" cy="2201545"/>
          </a:xfrm>
        </p:grpSpPr>
        <p:sp>
          <p:nvSpPr>
            <p:cNvPr id="37" name="立方体 36">
              <a:extLst>
                <a:ext uri="{FF2B5EF4-FFF2-40B4-BE49-F238E27FC236}">
                  <a16:creationId xmlns:a16="http://schemas.microsoft.com/office/drawing/2014/main" id="{C61BFCB1-6877-460F-BE7F-2C7AB1941602}"/>
                </a:ext>
              </a:extLst>
            </p:cNvPr>
            <p:cNvSpPr/>
            <p:nvPr/>
          </p:nvSpPr>
          <p:spPr>
            <a:xfrm>
              <a:off x="7607212" y="4260800"/>
              <a:ext cx="371599" cy="826565"/>
            </a:xfrm>
            <a:prstGeom prst="cube">
              <a:avLst>
                <a:gd name="adj" fmla="val 6363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箭头: 右 44">
              <a:extLst>
                <a:ext uri="{FF2B5EF4-FFF2-40B4-BE49-F238E27FC236}">
                  <a16:creationId xmlns:a16="http://schemas.microsoft.com/office/drawing/2014/main" id="{040EF456-5B61-41E2-BAD2-2EEFBEF6F715}"/>
                </a:ext>
              </a:extLst>
            </p:cNvPr>
            <p:cNvSpPr/>
            <p:nvPr/>
          </p:nvSpPr>
          <p:spPr>
            <a:xfrm>
              <a:off x="9261696" y="4734301"/>
              <a:ext cx="390027" cy="90170"/>
            </a:xfrm>
            <a:prstGeom prst="rightArrow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立方体 38">
              <a:extLst>
                <a:ext uri="{FF2B5EF4-FFF2-40B4-BE49-F238E27FC236}">
                  <a16:creationId xmlns:a16="http://schemas.microsoft.com/office/drawing/2014/main" id="{247C64D8-5F59-4158-BA3A-C0E987540365}"/>
                </a:ext>
              </a:extLst>
            </p:cNvPr>
            <p:cNvSpPr/>
            <p:nvPr/>
          </p:nvSpPr>
          <p:spPr>
            <a:xfrm>
              <a:off x="9674137" y="4260800"/>
              <a:ext cx="371599" cy="826565"/>
            </a:xfrm>
            <a:prstGeom prst="cube">
              <a:avLst>
                <a:gd name="adj" fmla="val 63630"/>
              </a:avLst>
            </a:prstGeom>
            <a:gradFill>
              <a:gsLst>
                <a:gs pos="19000">
                  <a:srgbClr val="FFB9B9"/>
                </a:gs>
                <a:gs pos="64000">
                  <a:srgbClr val="FF8F8E"/>
                </a:gs>
                <a:gs pos="44000">
                  <a:srgbClr val="FE9E9F"/>
                </a:gs>
                <a:gs pos="84000">
                  <a:srgbClr val="FF7373"/>
                </a:gs>
              </a:gsLst>
              <a:lin scaled="1"/>
            </a:gra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立方体 39">
              <a:extLst>
                <a:ext uri="{FF2B5EF4-FFF2-40B4-BE49-F238E27FC236}">
                  <a16:creationId xmlns:a16="http://schemas.microsoft.com/office/drawing/2014/main" id="{0AE6D04E-B5E1-430D-A432-36FDDBFE77EA}"/>
                </a:ext>
              </a:extLst>
            </p:cNvPr>
            <p:cNvSpPr/>
            <p:nvPr/>
          </p:nvSpPr>
          <p:spPr>
            <a:xfrm>
              <a:off x="10330180" y="4081780"/>
              <a:ext cx="481330" cy="1005840"/>
            </a:xfrm>
            <a:prstGeom prst="cube">
              <a:avLst>
                <a:gd name="adj" fmla="val 74416"/>
              </a:avLst>
            </a:prstGeom>
            <a:gradFill>
              <a:gsLst>
                <a:gs pos="19000">
                  <a:srgbClr val="FFB9B9"/>
                </a:gs>
                <a:gs pos="64000">
                  <a:srgbClr val="FF8F8E"/>
                </a:gs>
                <a:gs pos="44000">
                  <a:srgbClr val="FE9E9F"/>
                </a:gs>
                <a:gs pos="84000">
                  <a:srgbClr val="FF7373"/>
                </a:gs>
              </a:gsLst>
              <a:lin scaled="1"/>
            </a:gra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立方体 40">
              <a:extLst>
                <a:ext uri="{FF2B5EF4-FFF2-40B4-BE49-F238E27FC236}">
                  <a16:creationId xmlns:a16="http://schemas.microsoft.com/office/drawing/2014/main" id="{83C5FA20-F15D-4666-9C74-199CD4812B49}"/>
                </a:ext>
              </a:extLst>
            </p:cNvPr>
            <p:cNvSpPr/>
            <p:nvPr/>
          </p:nvSpPr>
          <p:spPr>
            <a:xfrm>
              <a:off x="10972800" y="3891280"/>
              <a:ext cx="539750" cy="1196340"/>
            </a:xfrm>
            <a:prstGeom prst="cube">
              <a:avLst>
                <a:gd name="adj" fmla="val 69295"/>
              </a:avLst>
            </a:prstGeom>
            <a:gradFill>
              <a:gsLst>
                <a:gs pos="19000">
                  <a:srgbClr val="FFB9B9"/>
                </a:gs>
                <a:gs pos="64000">
                  <a:srgbClr val="FF8F8E"/>
                </a:gs>
                <a:gs pos="44000">
                  <a:srgbClr val="FE9E9F"/>
                </a:gs>
                <a:gs pos="84000">
                  <a:srgbClr val="FF7373"/>
                </a:gs>
              </a:gsLst>
              <a:lin scaled="1"/>
            </a:gra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箭头: 右 42">
              <a:extLst>
                <a:ext uri="{FF2B5EF4-FFF2-40B4-BE49-F238E27FC236}">
                  <a16:creationId xmlns:a16="http://schemas.microsoft.com/office/drawing/2014/main" id="{0B8134E8-7F38-43AB-9760-E5C0F590735B}"/>
                </a:ext>
              </a:extLst>
            </p:cNvPr>
            <p:cNvSpPr/>
            <p:nvPr/>
          </p:nvSpPr>
          <p:spPr>
            <a:xfrm>
              <a:off x="5959236" y="4442837"/>
              <a:ext cx="310181" cy="93178"/>
            </a:xfrm>
            <a:prstGeom prst="rightArrow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立方体 42">
              <a:extLst>
                <a:ext uri="{FF2B5EF4-FFF2-40B4-BE49-F238E27FC236}">
                  <a16:creationId xmlns:a16="http://schemas.microsoft.com/office/drawing/2014/main" id="{54F82853-9CF4-40B4-9B24-CF5D4D974267}"/>
                </a:ext>
              </a:extLst>
            </p:cNvPr>
            <p:cNvSpPr/>
            <p:nvPr/>
          </p:nvSpPr>
          <p:spPr>
            <a:xfrm>
              <a:off x="6269116" y="3891525"/>
              <a:ext cx="530225" cy="1196340"/>
            </a:xfrm>
            <a:prstGeom prst="cube">
              <a:avLst>
                <a:gd name="adj" fmla="val 69295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立方体 43">
              <a:extLst>
                <a:ext uri="{FF2B5EF4-FFF2-40B4-BE49-F238E27FC236}">
                  <a16:creationId xmlns:a16="http://schemas.microsoft.com/office/drawing/2014/main" id="{07003F33-BD12-4607-A012-536D769095A5}"/>
                </a:ext>
              </a:extLst>
            </p:cNvPr>
            <p:cNvSpPr/>
            <p:nvPr/>
          </p:nvSpPr>
          <p:spPr>
            <a:xfrm>
              <a:off x="6955549" y="4082026"/>
              <a:ext cx="450215" cy="1005839"/>
            </a:xfrm>
            <a:prstGeom prst="cube">
              <a:avLst>
                <a:gd name="adj" fmla="val 7441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立方体 44">
              <a:extLst>
                <a:ext uri="{FF2B5EF4-FFF2-40B4-BE49-F238E27FC236}">
                  <a16:creationId xmlns:a16="http://schemas.microsoft.com/office/drawing/2014/main" id="{6AA8B719-FBEF-429B-B347-B718EAB7AAA6}"/>
                </a:ext>
              </a:extLst>
            </p:cNvPr>
            <p:cNvSpPr/>
            <p:nvPr/>
          </p:nvSpPr>
          <p:spPr>
            <a:xfrm rot="15840000">
              <a:off x="8507095" y="4326890"/>
              <a:ext cx="394335" cy="905510"/>
            </a:xfrm>
            <a:prstGeom prst="cube">
              <a:avLst>
                <a:gd name="adj" fmla="val 63630"/>
              </a:avLst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DFCA8CB-2A3C-4DDE-9D4E-F6C4D93014AD}"/>
                </a:ext>
              </a:extLst>
            </p:cNvPr>
            <p:cNvSpPr txBox="1"/>
            <p:nvPr/>
          </p:nvSpPr>
          <p:spPr>
            <a:xfrm>
              <a:off x="8001001" y="4982845"/>
              <a:ext cx="136651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Trans</a:t>
              </a:r>
              <a:r>
                <a:rPr lang="zh-CN" altLang="en-US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模块</a:t>
              </a:r>
            </a:p>
          </p:txBody>
        </p:sp>
        <p:sp>
          <p:nvSpPr>
            <p:cNvPr id="47" name="矩形: 圆角 34">
              <a:extLst>
                <a:ext uri="{FF2B5EF4-FFF2-40B4-BE49-F238E27FC236}">
                  <a16:creationId xmlns:a16="http://schemas.microsoft.com/office/drawing/2014/main" id="{217F1F59-8EA9-479D-BF7C-B282CD397A1B}"/>
                </a:ext>
              </a:extLst>
            </p:cNvPr>
            <p:cNvSpPr/>
            <p:nvPr/>
          </p:nvSpPr>
          <p:spPr>
            <a:xfrm>
              <a:off x="5874385" y="3397885"/>
              <a:ext cx="5975985" cy="2201545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箭头: 右 42">
              <a:extLst>
                <a:ext uri="{FF2B5EF4-FFF2-40B4-BE49-F238E27FC236}">
                  <a16:creationId xmlns:a16="http://schemas.microsoft.com/office/drawing/2014/main" id="{399E0569-5A7D-4A1B-904A-1E651C144908}"/>
                </a:ext>
              </a:extLst>
            </p:cNvPr>
            <p:cNvSpPr/>
            <p:nvPr/>
          </p:nvSpPr>
          <p:spPr>
            <a:xfrm>
              <a:off x="6649481" y="4535547"/>
              <a:ext cx="310181" cy="93178"/>
            </a:xfrm>
            <a:prstGeom prst="rightArrow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箭头: 右 42">
              <a:extLst>
                <a:ext uri="{FF2B5EF4-FFF2-40B4-BE49-F238E27FC236}">
                  <a16:creationId xmlns:a16="http://schemas.microsoft.com/office/drawing/2014/main" id="{527983B0-E530-452F-8EC4-68C8CA37BF02}"/>
                </a:ext>
              </a:extLst>
            </p:cNvPr>
            <p:cNvSpPr/>
            <p:nvPr/>
          </p:nvSpPr>
          <p:spPr>
            <a:xfrm>
              <a:off x="7274956" y="4613652"/>
              <a:ext cx="310181" cy="93178"/>
            </a:xfrm>
            <a:prstGeom prst="rightArrow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箭头: 右 42">
              <a:extLst>
                <a:ext uri="{FF2B5EF4-FFF2-40B4-BE49-F238E27FC236}">
                  <a16:creationId xmlns:a16="http://schemas.microsoft.com/office/drawing/2014/main" id="{323FC3EE-1CA6-449D-B995-BE622599761C}"/>
                </a:ext>
              </a:extLst>
            </p:cNvPr>
            <p:cNvSpPr/>
            <p:nvPr/>
          </p:nvSpPr>
          <p:spPr>
            <a:xfrm>
              <a:off x="7836931" y="4706362"/>
              <a:ext cx="310181" cy="93178"/>
            </a:xfrm>
            <a:prstGeom prst="rightArrow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箭头: 右 42">
              <a:extLst>
                <a:ext uri="{FF2B5EF4-FFF2-40B4-BE49-F238E27FC236}">
                  <a16:creationId xmlns:a16="http://schemas.microsoft.com/office/drawing/2014/main" id="{05024C97-7C3B-45AE-AD3C-D5C44B7C282E}"/>
                </a:ext>
              </a:extLst>
            </p:cNvPr>
            <p:cNvSpPr/>
            <p:nvPr/>
          </p:nvSpPr>
          <p:spPr>
            <a:xfrm>
              <a:off x="10002281" y="4640957"/>
              <a:ext cx="310181" cy="93178"/>
            </a:xfrm>
            <a:prstGeom prst="rightArrow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箭头: 右 42">
              <a:extLst>
                <a:ext uri="{FF2B5EF4-FFF2-40B4-BE49-F238E27FC236}">
                  <a16:creationId xmlns:a16="http://schemas.microsoft.com/office/drawing/2014/main" id="{3A79A552-D4F8-40E7-B2A1-CAEE652C6093}"/>
                </a:ext>
              </a:extLst>
            </p:cNvPr>
            <p:cNvSpPr/>
            <p:nvPr/>
          </p:nvSpPr>
          <p:spPr>
            <a:xfrm>
              <a:off x="10662681" y="4534277"/>
              <a:ext cx="310181" cy="93178"/>
            </a:xfrm>
            <a:prstGeom prst="rightArrow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箭头: 右 42">
              <a:extLst>
                <a:ext uri="{FF2B5EF4-FFF2-40B4-BE49-F238E27FC236}">
                  <a16:creationId xmlns:a16="http://schemas.microsoft.com/office/drawing/2014/main" id="{DAC7BF94-0AB0-4929-97A8-9FDD957A9C0D}"/>
                </a:ext>
              </a:extLst>
            </p:cNvPr>
            <p:cNvSpPr/>
            <p:nvPr/>
          </p:nvSpPr>
          <p:spPr>
            <a:xfrm>
              <a:off x="11490721" y="4441567"/>
              <a:ext cx="310181" cy="93178"/>
            </a:xfrm>
            <a:prstGeom prst="rightArrow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67922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30963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主要研究内容二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943A83EC-6E08-45D2-833B-8B8183151665}"/>
              </a:ext>
            </a:extLst>
          </p:cNvPr>
          <p:cNvSpPr/>
          <p:nvPr/>
        </p:nvSpPr>
        <p:spPr>
          <a:xfrm rot="17533797">
            <a:off x="4695649" y="2675384"/>
            <a:ext cx="1179544" cy="1724137"/>
          </a:xfrm>
          <a:custGeom>
            <a:avLst/>
            <a:gdLst/>
            <a:ahLst/>
            <a:cxnLst>
              <a:cxn ang="0">
                <a:pos x="949031" y="3576"/>
              </a:cxn>
              <a:cxn ang="0">
                <a:pos x="815124" y="23841"/>
              </a:cxn>
              <a:cxn ang="0">
                <a:pos x="700679" y="51258"/>
              </a:cxn>
              <a:cxn ang="0">
                <a:pos x="594020" y="90596"/>
              </a:cxn>
              <a:cxn ang="0">
                <a:pos x="461670" y="152584"/>
              </a:cxn>
              <a:cxn ang="0">
                <a:pos x="349561" y="222915"/>
              </a:cxn>
              <a:cxn ang="0">
                <a:pos x="268593" y="290863"/>
              </a:cxn>
              <a:cxn ang="0">
                <a:pos x="203197" y="358811"/>
              </a:cxn>
              <a:cxn ang="0">
                <a:pos x="143250" y="436295"/>
              </a:cxn>
              <a:cxn ang="0">
                <a:pos x="91866" y="513779"/>
              </a:cxn>
              <a:cxn ang="0">
                <a:pos x="45154" y="615104"/>
              </a:cxn>
              <a:cxn ang="0">
                <a:pos x="16349" y="708085"/>
              </a:cxn>
              <a:cxn ang="0">
                <a:pos x="0" y="828484"/>
              </a:cxn>
              <a:cxn ang="0">
                <a:pos x="10899" y="935769"/>
              </a:cxn>
              <a:cxn ang="0">
                <a:pos x="36591" y="1039479"/>
              </a:cxn>
              <a:cxn ang="0">
                <a:pos x="71625" y="1127691"/>
              </a:cxn>
              <a:cxn ang="0">
                <a:pos x="139357" y="1240937"/>
              </a:cxn>
              <a:cxn ang="0">
                <a:pos x="210982" y="1329150"/>
              </a:cxn>
              <a:cxn ang="0">
                <a:pos x="293506" y="1401866"/>
              </a:cxn>
              <a:cxn ang="0">
                <a:pos x="398608" y="1482926"/>
              </a:cxn>
              <a:cxn ang="0">
                <a:pos x="519281" y="1552066"/>
              </a:cxn>
              <a:cxn ang="0">
                <a:pos x="761405" y="1636702"/>
              </a:cxn>
              <a:cxn ang="0">
                <a:pos x="971609" y="1672464"/>
              </a:cxn>
              <a:cxn ang="0">
                <a:pos x="1092281" y="1805975"/>
              </a:cxn>
              <a:cxn ang="0">
                <a:pos x="1087610" y="1229017"/>
              </a:cxn>
              <a:cxn ang="0">
                <a:pos x="967716" y="1349415"/>
              </a:cxn>
              <a:cxn ang="0">
                <a:pos x="783982" y="1308885"/>
              </a:cxn>
              <a:cxn ang="0">
                <a:pos x="589349" y="1221864"/>
              </a:cxn>
              <a:cxn ang="0">
                <a:pos x="481911" y="1140804"/>
              </a:cxn>
              <a:cxn ang="0">
                <a:pos x="393937" y="1058552"/>
              </a:cxn>
              <a:cxn ang="0">
                <a:pos x="324648" y="960803"/>
              </a:cxn>
              <a:cxn ang="0">
                <a:pos x="270929" y="843980"/>
              </a:cxn>
              <a:cxn ang="0">
                <a:pos x="248352" y="727158"/>
              </a:cxn>
              <a:cxn ang="0">
                <a:pos x="249909" y="622257"/>
              </a:cxn>
              <a:cxn ang="0">
                <a:pos x="270929" y="520931"/>
              </a:cxn>
              <a:cxn ang="0">
                <a:pos x="312191" y="418414"/>
              </a:cxn>
              <a:cxn ang="0">
                <a:pos x="396273" y="299207"/>
              </a:cxn>
              <a:cxn ang="0">
                <a:pos x="500596" y="201458"/>
              </a:cxn>
              <a:cxn ang="0">
                <a:pos x="605698" y="131126"/>
              </a:cxn>
              <a:cxn ang="0">
                <a:pos x="710800" y="81060"/>
              </a:cxn>
              <a:cxn ang="0">
                <a:pos x="794882" y="50066"/>
              </a:cxn>
              <a:cxn ang="0">
                <a:pos x="895313" y="29801"/>
              </a:cxn>
              <a:cxn ang="0">
                <a:pos x="1125758" y="0"/>
              </a:cxn>
            </a:cxnLst>
            <a:rect l="0" t="0" r="0" b="0"/>
            <a:pathLst>
              <a:path w="1921" h="1516">
                <a:moveTo>
                  <a:pt x="1446" y="0"/>
                </a:moveTo>
                <a:lnTo>
                  <a:pt x="1219" y="3"/>
                </a:lnTo>
                <a:lnTo>
                  <a:pt x="1142" y="9"/>
                </a:lnTo>
                <a:lnTo>
                  <a:pt x="1047" y="20"/>
                </a:lnTo>
                <a:lnTo>
                  <a:pt x="974" y="29"/>
                </a:lnTo>
                <a:lnTo>
                  <a:pt x="900" y="43"/>
                </a:lnTo>
                <a:lnTo>
                  <a:pt x="828" y="59"/>
                </a:lnTo>
                <a:lnTo>
                  <a:pt x="763" y="76"/>
                </a:lnTo>
                <a:lnTo>
                  <a:pt x="686" y="97"/>
                </a:lnTo>
                <a:lnTo>
                  <a:pt x="593" y="128"/>
                </a:lnTo>
                <a:lnTo>
                  <a:pt x="520" y="156"/>
                </a:lnTo>
                <a:lnTo>
                  <a:pt x="449" y="187"/>
                </a:lnTo>
                <a:lnTo>
                  <a:pt x="401" y="213"/>
                </a:lnTo>
                <a:lnTo>
                  <a:pt x="345" y="244"/>
                </a:lnTo>
                <a:lnTo>
                  <a:pt x="304" y="268"/>
                </a:lnTo>
                <a:lnTo>
                  <a:pt x="261" y="301"/>
                </a:lnTo>
                <a:lnTo>
                  <a:pt x="222" y="332"/>
                </a:lnTo>
                <a:lnTo>
                  <a:pt x="184" y="366"/>
                </a:lnTo>
                <a:lnTo>
                  <a:pt x="155" y="393"/>
                </a:lnTo>
                <a:lnTo>
                  <a:pt x="118" y="431"/>
                </a:lnTo>
                <a:lnTo>
                  <a:pt x="82" y="474"/>
                </a:lnTo>
                <a:lnTo>
                  <a:pt x="58" y="516"/>
                </a:lnTo>
                <a:lnTo>
                  <a:pt x="39" y="552"/>
                </a:lnTo>
                <a:lnTo>
                  <a:pt x="21" y="594"/>
                </a:lnTo>
                <a:lnTo>
                  <a:pt x="6" y="638"/>
                </a:lnTo>
                <a:lnTo>
                  <a:pt x="0" y="695"/>
                </a:lnTo>
                <a:lnTo>
                  <a:pt x="5" y="744"/>
                </a:lnTo>
                <a:lnTo>
                  <a:pt x="14" y="785"/>
                </a:lnTo>
                <a:lnTo>
                  <a:pt x="26" y="826"/>
                </a:lnTo>
                <a:lnTo>
                  <a:pt x="47" y="872"/>
                </a:lnTo>
                <a:lnTo>
                  <a:pt x="66" y="911"/>
                </a:lnTo>
                <a:lnTo>
                  <a:pt x="92" y="946"/>
                </a:lnTo>
                <a:lnTo>
                  <a:pt x="130" y="991"/>
                </a:lnTo>
                <a:lnTo>
                  <a:pt x="179" y="1041"/>
                </a:lnTo>
                <a:lnTo>
                  <a:pt x="229" y="1081"/>
                </a:lnTo>
                <a:lnTo>
                  <a:pt x="271" y="1115"/>
                </a:lnTo>
                <a:lnTo>
                  <a:pt x="325" y="1149"/>
                </a:lnTo>
                <a:lnTo>
                  <a:pt x="377" y="1176"/>
                </a:lnTo>
                <a:lnTo>
                  <a:pt x="437" y="1207"/>
                </a:lnTo>
                <a:lnTo>
                  <a:pt x="512" y="1244"/>
                </a:lnTo>
                <a:lnTo>
                  <a:pt x="585" y="1271"/>
                </a:lnTo>
                <a:lnTo>
                  <a:pt x="667" y="1302"/>
                </a:lnTo>
                <a:lnTo>
                  <a:pt x="836" y="1346"/>
                </a:lnTo>
                <a:lnTo>
                  <a:pt x="978" y="1373"/>
                </a:lnTo>
                <a:lnTo>
                  <a:pt x="1128" y="1393"/>
                </a:lnTo>
                <a:lnTo>
                  <a:pt x="1248" y="1403"/>
                </a:lnTo>
                <a:lnTo>
                  <a:pt x="1403" y="1410"/>
                </a:lnTo>
                <a:lnTo>
                  <a:pt x="1403" y="1515"/>
                </a:lnTo>
                <a:lnTo>
                  <a:pt x="1920" y="1275"/>
                </a:lnTo>
                <a:lnTo>
                  <a:pt x="1397" y="1031"/>
                </a:lnTo>
                <a:lnTo>
                  <a:pt x="1398" y="1139"/>
                </a:lnTo>
                <a:lnTo>
                  <a:pt x="1243" y="1132"/>
                </a:lnTo>
                <a:lnTo>
                  <a:pt x="1128" y="1119"/>
                </a:lnTo>
                <a:lnTo>
                  <a:pt x="1007" y="1098"/>
                </a:lnTo>
                <a:lnTo>
                  <a:pt x="836" y="1054"/>
                </a:lnTo>
                <a:lnTo>
                  <a:pt x="757" y="1025"/>
                </a:lnTo>
                <a:lnTo>
                  <a:pt x="681" y="993"/>
                </a:lnTo>
                <a:lnTo>
                  <a:pt x="619" y="957"/>
                </a:lnTo>
                <a:lnTo>
                  <a:pt x="556" y="922"/>
                </a:lnTo>
                <a:lnTo>
                  <a:pt x="506" y="888"/>
                </a:lnTo>
                <a:lnTo>
                  <a:pt x="464" y="850"/>
                </a:lnTo>
                <a:lnTo>
                  <a:pt x="417" y="806"/>
                </a:lnTo>
                <a:lnTo>
                  <a:pt x="377" y="755"/>
                </a:lnTo>
                <a:lnTo>
                  <a:pt x="348" y="708"/>
                </a:lnTo>
                <a:lnTo>
                  <a:pt x="333" y="664"/>
                </a:lnTo>
                <a:lnTo>
                  <a:pt x="319" y="610"/>
                </a:lnTo>
                <a:lnTo>
                  <a:pt x="317" y="558"/>
                </a:lnTo>
                <a:lnTo>
                  <a:pt x="321" y="522"/>
                </a:lnTo>
                <a:lnTo>
                  <a:pt x="329" y="483"/>
                </a:lnTo>
                <a:lnTo>
                  <a:pt x="348" y="437"/>
                </a:lnTo>
                <a:lnTo>
                  <a:pt x="372" y="393"/>
                </a:lnTo>
                <a:lnTo>
                  <a:pt x="401" y="351"/>
                </a:lnTo>
                <a:lnTo>
                  <a:pt x="440" y="310"/>
                </a:lnTo>
                <a:lnTo>
                  <a:pt x="509" y="251"/>
                </a:lnTo>
                <a:lnTo>
                  <a:pt x="567" y="211"/>
                </a:lnTo>
                <a:lnTo>
                  <a:pt x="643" y="169"/>
                </a:lnTo>
                <a:lnTo>
                  <a:pt x="720" y="133"/>
                </a:lnTo>
                <a:lnTo>
                  <a:pt x="778" y="110"/>
                </a:lnTo>
                <a:lnTo>
                  <a:pt x="847" y="86"/>
                </a:lnTo>
                <a:lnTo>
                  <a:pt x="913" y="68"/>
                </a:lnTo>
                <a:lnTo>
                  <a:pt x="966" y="54"/>
                </a:lnTo>
                <a:lnTo>
                  <a:pt x="1021" y="42"/>
                </a:lnTo>
                <a:lnTo>
                  <a:pt x="1089" y="32"/>
                </a:lnTo>
                <a:lnTo>
                  <a:pt x="1150" y="25"/>
                </a:lnTo>
                <a:lnTo>
                  <a:pt x="1234" y="15"/>
                </a:lnTo>
                <a:lnTo>
                  <a:pt x="1446" y="0"/>
                </a:lnTo>
              </a:path>
            </a:pathLst>
          </a:custGeom>
          <a:solidFill>
            <a:srgbClr val="244C89"/>
          </a:solidFill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8" name="Oval 5">
            <a:extLst>
              <a:ext uri="{FF2B5EF4-FFF2-40B4-BE49-F238E27FC236}">
                <a16:creationId xmlns:a16="http://schemas.microsoft.com/office/drawing/2014/main" id="{ED6A18CF-B2D9-49E0-A2B9-0089B7B5A90C}"/>
              </a:ext>
            </a:extLst>
          </p:cNvPr>
          <p:cNvSpPr/>
          <p:nvPr/>
        </p:nvSpPr>
        <p:spPr>
          <a:xfrm>
            <a:off x="3913093" y="1808766"/>
            <a:ext cx="1080120" cy="1080119"/>
          </a:xfrm>
          <a:prstGeom prst="ellipse">
            <a:avLst/>
          </a:prstGeom>
          <a:solidFill>
            <a:srgbClr val="244C89"/>
          </a:solidFill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Oval 6">
            <a:extLst>
              <a:ext uri="{FF2B5EF4-FFF2-40B4-BE49-F238E27FC236}">
                <a16:creationId xmlns:a16="http://schemas.microsoft.com/office/drawing/2014/main" id="{89D10649-0518-41BC-AD0C-6C609EF0365D}"/>
              </a:ext>
            </a:extLst>
          </p:cNvPr>
          <p:cNvSpPr/>
          <p:nvPr/>
        </p:nvSpPr>
        <p:spPr>
          <a:xfrm>
            <a:off x="6128528" y="2520533"/>
            <a:ext cx="1037555" cy="994891"/>
          </a:xfrm>
          <a:prstGeom prst="ellipse">
            <a:avLst/>
          </a:prstGeom>
          <a:solidFill>
            <a:srgbClr val="244C89"/>
          </a:solidFill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方案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3C2242B-E1B4-468E-89F6-2E04F04B043F}"/>
              </a:ext>
            </a:extLst>
          </p:cNvPr>
          <p:cNvGrpSpPr/>
          <p:nvPr/>
        </p:nvGrpSpPr>
        <p:grpSpPr>
          <a:xfrm>
            <a:off x="251521" y="1361666"/>
            <a:ext cx="372660" cy="364008"/>
            <a:chOff x="3554916" y="2857764"/>
            <a:chExt cx="605676" cy="605676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3CEA6A1-4D6C-4434-99DF-E38F35A4E53F}"/>
                </a:ext>
              </a:extLst>
            </p:cNvPr>
            <p:cNvSpPr/>
            <p:nvPr/>
          </p:nvSpPr>
          <p:spPr>
            <a:xfrm>
              <a:off x="3554916" y="2857764"/>
              <a:ext cx="605676" cy="60567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44C8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120000"/>
                </a:lnSpc>
              </a:pPr>
              <a:endParaRPr lang="zh-CN" altLang="en-US" strike="noStrike" noProof="1">
                <a:cs typeface="+mn-ea"/>
                <a:sym typeface="+mn-lt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901A344-C4DA-44F8-9CD9-C30937495E76}"/>
                </a:ext>
              </a:extLst>
            </p:cNvPr>
            <p:cNvGrpSpPr/>
            <p:nvPr/>
          </p:nvGrpSpPr>
          <p:grpSpPr>
            <a:xfrm>
              <a:off x="3669345" y="3002908"/>
              <a:ext cx="376818" cy="305864"/>
              <a:chOff x="1998664" y="2974975"/>
              <a:chExt cx="623888" cy="506413"/>
            </a:xfrm>
            <a:solidFill>
              <a:schemeClr val="accent1"/>
            </a:solidFill>
          </p:grpSpPr>
          <p:sp>
            <p:nvSpPr>
              <p:cNvPr id="23" name="Freeform 55">
                <a:extLst>
                  <a:ext uri="{FF2B5EF4-FFF2-40B4-BE49-F238E27FC236}">
                    <a16:creationId xmlns:a16="http://schemas.microsoft.com/office/drawing/2014/main" id="{CB0E1A93-5BB1-40D9-A78D-5768C7176331}"/>
                  </a:ext>
                </a:extLst>
              </p:cNvPr>
              <p:cNvSpPr/>
              <p:nvPr/>
            </p:nvSpPr>
            <p:spPr bwMode="auto">
              <a:xfrm>
                <a:off x="2079625" y="3178175"/>
                <a:ext cx="206375" cy="41275"/>
              </a:xfrm>
              <a:custGeom>
                <a:avLst/>
                <a:gdLst>
                  <a:gd name="T0" fmla="*/ 107 w 118"/>
                  <a:gd name="T1" fmla="*/ 24 h 24"/>
                  <a:gd name="T2" fmla="*/ 12 w 118"/>
                  <a:gd name="T3" fmla="*/ 24 h 24"/>
                  <a:gd name="T4" fmla="*/ 0 w 118"/>
                  <a:gd name="T5" fmla="*/ 12 h 24"/>
                  <a:gd name="T6" fmla="*/ 12 w 118"/>
                  <a:gd name="T7" fmla="*/ 0 h 24"/>
                  <a:gd name="T8" fmla="*/ 107 w 118"/>
                  <a:gd name="T9" fmla="*/ 0 h 24"/>
                  <a:gd name="T10" fmla="*/ 118 w 118"/>
                  <a:gd name="T11" fmla="*/ 12 h 24"/>
                  <a:gd name="T12" fmla="*/ 107 w 118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8" h="24">
                    <a:moveTo>
                      <a:pt x="107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8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3" y="0"/>
                      <a:pt x="118" y="6"/>
                      <a:pt x="118" y="12"/>
                    </a:cubicBezTo>
                    <a:cubicBezTo>
                      <a:pt x="118" y="18"/>
                      <a:pt x="113" y="24"/>
                      <a:pt x="107" y="24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24" name="Freeform 56">
                <a:extLst>
                  <a:ext uri="{FF2B5EF4-FFF2-40B4-BE49-F238E27FC236}">
                    <a16:creationId xmlns:a16="http://schemas.microsoft.com/office/drawing/2014/main" id="{64079395-11CF-46EE-8FA9-9F94576B4AF5}"/>
                  </a:ext>
                </a:extLst>
              </p:cNvPr>
              <p:cNvSpPr/>
              <p:nvPr/>
            </p:nvSpPr>
            <p:spPr bwMode="auto">
              <a:xfrm>
                <a:off x="2105025" y="3182938"/>
                <a:ext cx="39688" cy="85725"/>
              </a:xfrm>
              <a:custGeom>
                <a:avLst/>
                <a:gdLst>
                  <a:gd name="T0" fmla="*/ 11 w 23"/>
                  <a:gd name="T1" fmla="*/ 49 h 49"/>
                  <a:gd name="T2" fmla="*/ 0 w 23"/>
                  <a:gd name="T3" fmla="*/ 37 h 49"/>
                  <a:gd name="T4" fmla="*/ 0 w 23"/>
                  <a:gd name="T5" fmla="*/ 12 h 49"/>
                  <a:gd name="T6" fmla="*/ 11 w 23"/>
                  <a:gd name="T7" fmla="*/ 0 h 49"/>
                  <a:gd name="T8" fmla="*/ 23 w 23"/>
                  <a:gd name="T9" fmla="*/ 12 h 49"/>
                  <a:gd name="T10" fmla="*/ 23 w 23"/>
                  <a:gd name="T11" fmla="*/ 37 h 49"/>
                  <a:gd name="T12" fmla="*/ 11 w 23"/>
                  <a:gd name="T1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49">
                    <a:moveTo>
                      <a:pt x="11" y="49"/>
                    </a:moveTo>
                    <a:cubicBezTo>
                      <a:pt x="5" y="49"/>
                      <a:pt x="0" y="43"/>
                      <a:pt x="0" y="3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8" y="0"/>
                      <a:pt x="23" y="5"/>
                      <a:pt x="23" y="12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43"/>
                      <a:pt x="18" y="49"/>
                      <a:pt x="11" y="49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25" name="Freeform 57">
                <a:extLst>
                  <a:ext uri="{FF2B5EF4-FFF2-40B4-BE49-F238E27FC236}">
                    <a16:creationId xmlns:a16="http://schemas.microsoft.com/office/drawing/2014/main" id="{8A0ECA05-B3A0-4586-9AC2-C9F1634904C4}"/>
                  </a:ext>
                </a:extLst>
              </p:cNvPr>
              <p:cNvSpPr/>
              <p:nvPr/>
            </p:nvSpPr>
            <p:spPr bwMode="auto">
              <a:xfrm>
                <a:off x="2152650" y="3182938"/>
                <a:ext cx="41275" cy="85725"/>
              </a:xfrm>
              <a:custGeom>
                <a:avLst/>
                <a:gdLst>
                  <a:gd name="T0" fmla="*/ 12 w 23"/>
                  <a:gd name="T1" fmla="*/ 49 h 49"/>
                  <a:gd name="T2" fmla="*/ 0 w 23"/>
                  <a:gd name="T3" fmla="*/ 37 h 49"/>
                  <a:gd name="T4" fmla="*/ 0 w 23"/>
                  <a:gd name="T5" fmla="*/ 12 h 49"/>
                  <a:gd name="T6" fmla="*/ 12 w 23"/>
                  <a:gd name="T7" fmla="*/ 0 h 49"/>
                  <a:gd name="T8" fmla="*/ 23 w 23"/>
                  <a:gd name="T9" fmla="*/ 12 h 49"/>
                  <a:gd name="T10" fmla="*/ 23 w 23"/>
                  <a:gd name="T11" fmla="*/ 37 h 49"/>
                  <a:gd name="T12" fmla="*/ 12 w 23"/>
                  <a:gd name="T1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49">
                    <a:moveTo>
                      <a:pt x="12" y="49"/>
                    </a:moveTo>
                    <a:cubicBezTo>
                      <a:pt x="5" y="49"/>
                      <a:pt x="0" y="43"/>
                      <a:pt x="0" y="3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8" y="0"/>
                      <a:pt x="23" y="5"/>
                      <a:pt x="23" y="12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43"/>
                      <a:pt x="18" y="49"/>
                      <a:pt x="12" y="49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26" name="Freeform 58">
                <a:extLst>
                  <a:ext uri="{FF2B5EF4-FFF2-40B4-BE49-F238E27FC236}">
                    <a16:creationId xmlns:a16="http://schemas.microsoft.com/office/drawing/2014/main" id="{CCD444CC-DB40-4B74-B244-E3EE064CED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52663" y="3111500"/>
                <a:ext cx="119063" cy="174625"/>
              </a:xfrm>
              <a:custGeom>
                <a:avLst/>
                <a:gdLst>
                  <a:gd name="T0" fmla="*/ 34 w 68"/>
                  <a:gd name="T1" fmla="*/ 100 h 100"/>
                  <a:gd name="T2" fmla="*/ 0 w 68"/>
                  <a:gd name="T3" fmla="*/ 66 h 100"/>
                  <a:gd name="T4" fmla="*/ 0 w 68"/>
                  <a:gd name="T5" fmla="*/ 34 h 100"/>
                  <a:gd name="T6" fmla="*/ 34 w 68"/>
                  <a:gd name="T7" fmla="*/ 0 h 100"/>
                  <a:gd name="T8" fmla="*/ 68 w 68"/>
                  <a:gd name="T9" fmla="*/ 34 h 100"/>
                  <a:gd name="T10" fmla="*/ 68 w 68"/>
                  <a:gd name="T11" fmla="*/ 66 h 100"/>
                  <a:gd name="T12" fmla="*/ 34 w 68"/>
                  <a:gd name="T13" fmla="*/ 100 h 100"/>
                  <a:gd name="T14" fmla="*/ 34 w 68"/>
                  <a:gd name="T15" fmla="*/ 23 h 100"/>
                  <a:gd name="T16" fmla="*/ 23 w 68"/>
                  <a:gd name="T17" fmla="*/ 34 h 100"/>
                  <a:gd name="T18" fmla="*/ 23 w 68"/>
                  <a:gd name="T19" fmla="*/ 66 h 100"/>
                  <a:gd name="T20" fmla="*/ 34 w 68"/>
                  <a:gd name="T21" fmla="*/ 77 h 100"/>
                  <a:gd name="T22" fmla="*/ 45 w 68"/>
                  <a:gd name="T23" fmla="*/ 66 h 100"/>
                  <a:gd name="T24" fmla="*/ 45 w 68"/>
                  <a:gd name="T25" fmla="*/ 34 h 100"/>
                  <a:gd name="T26" fmla="*/ 34 w 68"/>
                  <a:gd name="T27" fmla="*/ 2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" h="100">
                    <a:moveTo>
                      <a:pt x="34" y="100"/>
                    </a:moveTo>
                    <a:cubicBezTo>
                      <a:pt x="16" y="100"/>
                      <a:pt x="0" y="84"/>
                      <a:pt x="0" y="6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15"/>
                      <a:pt x="16" y="0"/>
                      <a:pt x="34" y="0"/>
                    </a:cubicBezTo>
                    <a:cubicBezTo>
                      <a:pt x="53" y="0"/>
                      <a:pt x="68" y="15"/>
                      <a:pt x="68" y="34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84"/>
                      <a:pt x="53" y="100"/>
                      <a:pt x="34" y="100"/>
                    </a:cubicBezTo>
                    <a:close/>
                    <a:moveTo>
                      <a:pt x="34" y="23"/>
                    </a:moveTo>
                    <a:cubicBezTo>
                      <a:pt x="28" y="23"/>
                      <a:pt x="23" y="28"/>
                      <a:pt x="23" y="34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3" y="72"/>
                      <a:pt x="28" y="77"/>
                      <a:pt x="34" y="77"/>
                    </a:cubicBezTo>
                    <a:cubicBezTo>
                      <a:pt x="40" y="77"/>
                      <a:pt x="45" y="72"/>
                      <a:pt x="45" y="66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5" y="28"/>
                      <a:pt x="40" y="23"/>
                      <a:pt x="34" y="23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27" name="Freeform 59">
                <a:extLst>
                  <a:ext uri="{FF2B5EF4-FFF2-40B4-BE49-F238E27FC236}">
                    <a16:creationId xmlns:a16="http://schemas.microsoft.com/office/drawing/2014/main" id="{698CBB53-B639-4502-960F-7FF26E90B9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98664" y="2974975"/>
                <a:ext cx="623888" cy="506413"/>
              </a:xfrm>
              <a:custGeom>
                <a:avLst/>
                <a:gdLst>
                  <a:gd name="T0" fmla="*/ 341 w 356"/>
                  <a:gd name="T1" fmla="*/ 240 h 289"/>
                  <a:gd name="T2" fmla="*/ 272 w 356"/>
                  <a:gd name="T3" fmla="*/ 196 h 289"/>
                  <a:gd name="T4" fmla="*/ 252 w 356"/>
                  <a:gd name="T5" fmla="*/ 192 h 289"/>
                  <a:gd name="T6" fmla="*/ 246 w 356"/>
                  <a:gd name="T7" fmla="*/ 195 h 289"/>
                  <a:gd name="T8" fmla="*/ 234 w 356"/>
                  <a:gd name="T9" fmla="*/ 187 h 289"/>
                  <a:gd name="T10" fmla="*/ 246 w 356"/>
                  <a:gd name="T11" fmla="*/ 103 h 289"/>
                  <a:gd name="T12" fmla="*/ 102 w 356"/>
                  <a:gd name="T13" fmla="*/ 16 h 289"/>
                  <a:gd name="T14" fmla="*/ 15 w 356"/>
                  <a:gd name="T15" fmla="*/ 159 h 289"/>
                  <a:gd name="T16" fmla="*/ 158 w 356"/>
                  <a:gd name="T17" fmla="*/ 246 h 289"/>
                  <a:gd name="T18" fmla="*/ 220 w 356"/>
                  <a:gd name="T19" fmla="*/ 208 h 289"/>
                  <a:gd name="T20" fmla="*/ 232 w 356"/>
                  <a:gd name="T21" fmla="*/ 216 h 289"/>
                  <a:gd name="T22" fmla="*/ 244 w 356"/>
                  <a:gd name="T23" fmla="*/ 239 h 289"/>
                  <a:gd name="T24" fmla="*/ 313 w 356"/>
                  <a:gd name="T25" fmla="*/ 284 h 289"/>
                  <a:gd name="T26" fmla="*/ 333 w 356"/>
                  <a:gd name="T27" fmla="*/ 287 h 289"/>
                  <a:gd name="T28" fmla="*/ 349 w 356"/>
                  <a:gd name="T29" fmla="*/ 276 h 289"/>
                  <a:gd name="T30" fmla="*/ 341 w 356"/>
                  <a:gd name="T31" fmla="*/ 240 h 289"/>
                  <a:gd name="T32" fmla="*/ 153 w 356"/>
                  <a:gd name="T33" fmla="*/ 225 h 289"/>
                  <a:gd name="T34" fmla="*/ 37 w 356"/>
                  <a:gd name="T35" fmla="*/ 154 h 289"/>
                  <a:gd name="T36" fmla="*/ 108 w 356"/>
                  <a:gd name="T37" fmla="*/ 37 h 289"/>
                  <a:gd name="T38" fmla="*/ 224 w 356"/>
                  <a:gd name="T39" fmla="*/ 108 h 289"/>
                  <a:gd name="T40" fmla="*/ 153 w 356"/>
                  <a:gd name="T41" fmla="*/ 225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6" h="289">
                    <a:moveTo>
                      <a:pt x="341" y="240"/>
                    </a:moveTo>
                    <a:cubicBezTo>
                      <a:pt x="272" y="196"/>
                      <a:pt x="272" y="196"/>
                      <a:pt x="272" y="196"/>
                    </a:cubicBezTo>
                    <a:cubicBezTo>
                      <a:pt x="266" y="192"/>
                      <a:pt x="259" y="191"/>
                      <a:pt x="252" y="192"/>
                    </a:cubicBezTo>
                    <a:cubicBezTo>
                      <a:pt x="250" y="193"/>
                      <a:pt x="248" y="194"/>
                      <a:pt x="246" y="195"/>
                    </a:cubicBezTo>
                    <a:cubicBezTo>
                      <a:pt x="234" y="187"/>
                      <a:pt x="234" y="187"/>
                      <a:pt x="234" y="187"/>
                    </a:cubicBezTo>
                    <a:cubicBezTo>
                      <a:pt x="248" y="163"/>
                      <a:pt x="253" y="133"/>
                      <a:pt x="246" y="103"/>
                    </a:cubicBezTo>
                    <a:cubicBezTo>
                      <a:pt x="230" y="40"/>
                      <a:pt x="166" y="0"/>
                      <a:pt x="102" y="16"/>
                    </a:cubicBezTo>
                    <a:cubicBezTo>
                      <a:pt x="39" y="31"/>
                      <a:pt x="0" y="96"/>
                      <a:pt x="15" y="159"/>
                    </a:cubicBezTo>
                    <a:cubicBezTo>
                      <a:pt x="31" y="223"/>
                      <a:pt x="95" y="262"/>
                      <a:pt x="158" y="246"/>
                    </a:cubicBezTo>
                    <a:cubicBezTo>
                      <a:pt x="183" y="240"/>
                      <a:pt x="205" y="226"/>
                      <a:pt x="220" y="208"/>
                    </a:cubicBezTo>
                    <a:cubicBezTo>
                      <a:pt x="232" y="216"/>
                      <a:pt x="232" y="216"/>
                      <a:pt x="232" y="216"/>
                    </a:cubicBezTo>
                    <a:cubicBezTo>
                      <a:pt x="232" y="225"/>
                      <a:pt x="235" y="234"/>
                      <a:pt x="244" y="239"/>
                    </a:cubicBezTo>
                    <a:cubicBezTo>
                      <a:pt x="313" y="284"/>
                      <a:pt x="313" y="284"/>
                      <a:pt x="313" y="284"/>
                    </a:cubicBezTo>
                    <a:cubicBezTo>
                      <a:pt x="319" y="288"/>
                      <a:pt x="326" y="289"/>
                      <a:pt x="333" y="287"/>
                    </a:cubicBezTo>
                    <a:cubicBezTo>
                      <a:pt x="339" y="286"/>
                      <a:pt x="345" y="282"/>
                      <a:pt x="349" y="276"/>
                    </a:cubicBezTo>
                    <a:cubicBezTo>
                      <a:pt x="356" y="264"/>
                      <a:pt x="353" y="248"/>
                      <a:pt x="341" y="240"/>
                    </a:cubicBezTo>
                    <a:close/>
                    <a:moveTo>
                      <a:pt x="153" y="225"/>
                    </a:moveTo>
                    <a:cubicBezTo>
                      <a:pt x="101" y="238"/>
                      <a:pt x="49" y="206"/>
                      <a:pt x="37" y="154"/>
                    </a:cubicBezTo>
                    <a:cubicBezTo>
                      <a:pt x="24" y="102"/>
                      <a:pt x="56" y="50"/>
                      <a:pt x="108" y="37"/>
                    </a:cubicBezTo>
                    <a:cubicBezTo>
                      <a:pt x="159" y="25"/>
                      <a:pt x="212" y="56"/>
                      <a:pt x="224" y="108"/>
                    </a:cubicBezTo>
                    <a:cubicBezTo>
                      <a:pt x="237" y="160"/>
                      <a:pt x="205" y="212"/>
                      <a:pt x="153" y="225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6BFF91A-5E86-4153-876C-723DC4657D6E}"/>
              </a:ext>
            </a:extLst>
          </p:cNvPr>
          <p:cNvGrpSpPr/>
          <p:nvPr/>
        </p:nvGrpSpPr>
        <p:grpSpPr>
          <a:xfrm>
            <a:off x="251520" y="1332760"/>
            <a:ext cx="3825861" cy="485978"/>
            <a:chOff x="469900" y="1095114"/>
            <a:chExt cx="3308044" cy="424122"/>
          </a:xfrm>
        </p:grpSpPr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C62DE51D-8203-4058-985B-A7F1146D2B77}"/>
                </a:ext>
              </a:extLst>
            </p:cNvPr>
            <p:cNvSpPr txBox="1"/>
            <p:nvPr/>
          </p:nvSpPr>
          <p:spPr>
            <a:xfrm>
              <a:off x="873737" y="1095114"/>
              <a:ext cx="2904207" cy="3461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rgbClr val="313D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如何提高伪标签的质量</a:t>
              </a: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512C7A9-64B6-436E-A96E-3D01A8E0F072}"/>
                </a:ext>
              </a:extLst>
            </p:cNvPr>
            <p:cNvCxnSpPr/>
            <p:nvPr/>
          </p:nvCxnSpPr>
          <p:spPr>
            <a:xfrm>
              <a:off x="469900" y="1519236"/>
              <a:ext cx="3299884" cy="0"/>
            </a:xfrm>
            <a:prstGeom prst="line">
              <a:avLst/>
            </a:prstGeom>
            <a:noFill/>
            <a:ln>
              <a:solidFill>
                <a:srgbClr val="41445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F787E23-DBD7-4311-ABD2-978E1A39BA21}"/>
              </a:ext>
            </a:extLst>
          </p:cNvPr>
          <p:cNvGrpSpPr/>
          <p:nvPr/>
        </p:nvGrpSpPr>
        <p:grpSpPr>
          <a:xfrm>
            <a:off x="5489236" y="1832166"/>
            <a:ext cx="3017762" cy="492633"/>
            <a:chOff x="5257195" y="3125080"/>
            <a:chExt cx="3442305" cy="403439"/>
          </a:xfrm>
        </p:grpSpPr>
        <p:sp>
          <p:nvSpPr>
            <p:cNvPr id="32" name="TextBox 9">
              <a:extLst>
                <a:ext uri="{FF2B5EF4-FFF2-40B4-BE49-F238E27FC236}">
                  <a16:creationId xmlns:a16="http://schemas.microsoft.com/office/drawing/2014/main" id="{B5E50071-0C93-43E3-A9D9-C92A57A0E1D1}"/>
                </a:ext>
              </a:extLst>
            </p:cNvPr>
            <p:cNvSpPr txBox="1"/>
            <p:nvPr/>
          </p:nvSpPr>
          <p:spPr>
            <a:xfrm>
              <a:off x="6070748" y="3125080"/>
              <a:ext cx="2592098" cy="3247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rgbClr val="313D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研究伪标签混合策略</a:t>
              </a: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776D7E8-5BD9-4056-90B7-D60CD10675D0}"/>
                </a:ext>
              </a:extLst>
            </p:cNvPr>
            <p:cNvCxnSpPr/>
            <p:nvPr/>
          </p:nvCxnSpPr>
          <p:spPr>
            <a:xfrm>
              <a:off x="5257195" y="3528519"/>
              <a:ext cx="3442305" cy="0"/>
            </a:xfrm>
            <a:prstGeom prst="line">
              <a:avLst/>
            </a:prstGeom>
            <a:noFill/>
            <a:ln>
              <a:solidFill>
                <a:srgbClr val="41445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0F79F2E-2F68-4D7F-8926-AB6F6332F6F6}"/>
              </a:ext>
            </a:extLst>
          </p:cNvPr>
          <p:cNvGrpSpPr/>
          <p:nvPr/>
        </p:nvGrpSpPr>
        <p:grpSpPr>
          <a:xfrm>
            <a:off x="5734867" y="1872643"/>
            <a:ext cx="362277" cy="367592"/>
            <a:chOff x="8012616" y="2857764"/>
            <a:chExt cx="605676" cy="605676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AC753AF3-CF8F-482A-9ABA-706C479FCD11}"/>
                </a:ext>
              </a:extLst>
            </p:cNvPr>
            <p:cNvSpPr/>
            <p:nvPr/>
          </p:nvSpPr>
          <p:spPr>
            <a:xfrm>
              <a:off x="8012616" y="2857764"/>
              <a:ext cx="605676" cy="60567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44C8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120000"/>
                </a:lnSpc>
              </a:pPr>
              <a:endParaRPr lang="zh-CN" altLang="en-US" strike="noStrike" noProof="1">
                <a:cs typeface="+mn-ea"/>
                <a:sym typeface="+mn-lt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32A142A8-8391-4515-80B7-805B62B51176}"/>
                </a:ext>
              </a:extLst>
            </p:cNvPr>
            <p:cNvGrpSpPr/>
            <p:nvPr/>
          </p:nvGrpSpPr>
          <p:grpSpPr>
            <a:xfrm>
              <a:off x="8188677" y="3015744"/>
              <a:ext cx="253548" cy="319248"/>
              <a:chOff x="6098454" y="4517151"/>
              <a:chExt cx="378389" cy="476437"/>
            </a:xfrm>
            <a:solidFill>
              <a:schemeClr val="accent2"/>
            </a:solidFill>
          </p:grpSpPr>
          <p:sp>
            <p:nvSpPr>
              <p:cNvPr id="49" name="Freeform 66">
                <a:extLst>
                  <a:ext uri="{FF2B5EF4-FFF2-40B4-BE49-F238E27FC236}">
                    <a16:creationId xmlns:a16="http://schemas.microsoft.com/office/drawing/2014/main" id="{3CCDC69B-B856-4DE1-A1D0-5B3E213F90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8454" y="4517151"/>
                <a:ext cx="378389" cy="476437"/>
              </a:xfrm>
              <a:custGeom>
                <a:avLst/>
                <a:gdLst>
                  <a:gd name="T0" fmla="*/ 0 w 138"/>
                  <a:gd name="T1" fmla="*/ 69 h 174"/>
                  <a:gd name="T2" fmla="*/ 138 w 138"/>
                  <a:gd name="T3" fmla="*/ 69 h 174"/>
                  <a:gd name="T4" fmla="*/ 114 w 138"/>
                  <a:gd name="T5" fmla="*/ 81 h 174"/>
                  <a:gd name="T6" fmla="*/ 110 w 138"/>
                  <a:gd name="T7" fmla="*/ 89 h 174"/>
                  <a:gd name="T8" fmla="*/ 101 w 138"/>
                  <a:gd name="T9" fmla="*/ 89 h 174"/>
                  <a:gd name="T10" fmla="*/ 101 w 138"/>
                  <a:gd name="T11" fmla="*/ 101 h 174"/>
                  <a:gd name="T12" fmla="*/ 94 w 138"/>
                  <a:gd name="T13" fmla="*/ 107 h 174"/>
                  <a:gd name="T14" fmla="*/ 85 w 138"/>
                  <a:gd name="T15" fmla="*/ 102 h 174"/>
                  <a:gd name="T16" fmla="*/ 79 w 138"/>
                  <a:gd name="T17" fmla="*/ 112 h 174"/>
                  <a:gd name="T18" fmla="*/ 70 w 138"/>
                  <a:gd name="T19" fmla="*/ 114 h 174"/>
                  <a:gd name="T20" fmla="*/ 65 w 138"/>
                  <a:gd name="T21" fmla="*/ 105 h 174"/>
                  <a:gd name="T22" fmla="*/ 55 w 138"/>
                  <a:gd name="T23" fmla="*/ 111 h 174"/>
                  <a:gd name="T24" fmla="*/ 47 w 138"/>
                  <a:gd name="T25" fmla="*/ 108 h 174"/>
                  <a:gd name="T26" fmla="*/ 47 w 138"/>
                  <a:gd name="T27" fmla="*/ 98 h 174"/>
                  <a:gd name="T28" fmla="*/ 35 w 138"/>
                  <a:gd name="T29" fmla="*/ 98 h 174"/>
                  <a:gd name="T30" fmla="*/ 29 w 138"/>
                  <a:gd name="T31" fmla="*/ 91 h 174"/>
                  <a:gd name="T32" fmla="*/ 34 w 138"/>
                  <a:gd name="T33" fmla="*/ 83 h 174"/>
                  <a:gd name="T34" fmla="*/ 24 w 138"/>
                  <a:gd name="T35" fmla="*/ 77 h 174"/>
                  <a:gd name="T36" fmla="*/ 23 w 138"/>
                  <a:gd name="T37" fmla="*/ 68 h 174"/>
                  <a:gd name="T38" fmla="*/ 31 w 138"/>
                  <a:gd name="T39" fmla="*/ 63 h 174"/>
                  <a:gd name="T40" fmla="*/ 25 w 138"/>
                  <a:gd name="T41" fmla="*/ 53 h 174"/>
                  <a:gd name="T42" fmla="*/ 28 w 138"/>
                  <a:gd name="T43" fmla="*/ 45 h 174"/>
                  <a:gd name="T44" fmla="*/ 38 w 138"/>
                  <a:gd name="T45" fmla="*/ 44 h 174"/>
                  <a:gd name="T46" fmla="*/ 38 w 138"/>
                  <a:gd name="T47" fmla="*/ 32 h 174"/>
                  <a:gd name="T48" fmla="*/ 45 w 138"/>
                  <a:gd name="T49" fmla="*/ 27 h 174"/>
                  <a:gd name="T50" fmla="*/ 54 w 138"/>
                  <a:gd name="T51" fmla="*/ 32 h 174"/>
                  <a:gd name="T52" fmla="*/ 59 w 138"/>
                  <a:gd name="T53" fmla="*/ 21 h 174"/>
                  <a:gd name="T54" fmla="*/ 68 w 138"/>
                  <a:gd name="T55" fmla="*/ 20 h 174"/>
                  <a:gd name="T56" fmla="*/ 73 w 138"/>
                  <a:gd name="T57" fmla="*/ 29 h 174"/>
                  <a:gd name="T58" fmla="*/ 83 w 138"/>
                  <a:gd name="T59" fmla="*/ 22 h 174"/>
                  <a:gd name="T60" fmla="*/ 92 w 138"/>
                  <a:gd name="T61" fmla="*/ 26 h 174"/>
                  <a:gd name="T62" fmla="*/ 92 w 138"/>
                  <a:gd name="T63" fmla="*/ 36 h 174"/>
                  <a:gd name="T64" fmla="*/ 104 w 138"/>
                  <a:gd name="T65" fmla="*/ 35 h 174"/>
                  <a:gd name="T66" fmla="*/ 109 w 138"/>
                  <a:gd name="T67" fmla="*/ 43 h 174"/>
                  <a:gd name="T68" fmla="*/ 105 w 138"/>
                  <a:gd name="T69" fmla="*/ 51 h 174"/>
                  <a:gd name="T70" fmla="*/ 115 w 138"/>
                  <a:gd name="T71" fmla="*/ 57 h 174"/>
                  <a:gd name="T72" fmla="*/ 116 w 138"/>
                  <a:gd name="T73" fmla="*/ 66 h 174"/>
                  <a:gd name="T74" fmla="*/ 108 w 138"/>
                  <a:gd name="T75" fmla="*/ 71 h 174"/>
                  <a:gd name="T76" fmla="*/ 114 w 138"/>
                  <a:gd name="T77" fmla="*/ 8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8" h="174">
                    <a:moveTo>
                      <a:pt x="69" y="0"/>
                    </a:moveTo>
                    <a:cubicBezTo>
                      <a:pt x="31" y="0"/>
                      <a:pt x="0" y="31"/>
                      <a:pt x="0" y="69"/>
                    </a:cubicBezTo>
                    <a:cubicBezTo>
                      <a:pt x="0" y="107"/>
                      <a:pt x="69" y="174"/>
                      <a:pt x="69" y="174"/>
                    </a:cubicBezTo>
                    <a:cubicBezTo>
                      <a:pt x="69" y="174"/>
                      <a:pt x="138" y="107"/>
                      <a:pt x="138" y="69"/>
                    </a:cubicBezTo>
                    <a:cubicBezTo>
                      <a:pt x="138" y="31"/>
                      <a:pt x="107" y="0"/>
                      <a:pt x="69" y="0"/>
                    </a:cubicBezTo>
                    <a:close/>
                    <a:moveTo>
                      <a:pt x="114" y="81"/>
                    </a:moveTo>
                    <a:cubicBezTo>
                      <a:pt x="113" y="83"/>
                      <a:pt x="113" y="83"/>
                      <a:pt x="113" y="83"/>
                    </a:cubicBezTo>
                    <a:cubicBezTo>
                      <a:pt x="110" y="89"/>
                      <a:pt x="110" y="89"/>
                      <a:pt x="110" y="89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99" y="91"/>
                      <a:pt x="98" y="93"/>
                      <a:pt x="97" y="94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99" y="103"/>
                      <a:pt x="99" y="103"/>
                      <a:pt x="99" y="103"/>
                    </a:cubicBezTo>
                    <a:cubicBezTo>
                      <a:pt x="94" y="107"/>
                      <a:pt x="94" y="107"/>
                      <a:pt x="94" y="107"/>
                    </a:cubicBezTo>
                    <a:cubicBezTo>
                      <a:pt x="92" y="108"/>
                      <a:pt x="92" y="108"/>
                      <a:pt x="92" y="108"/>
                    </a:cubicBezTo>
                    <a:cubicBezTo>
                      <a:pt x="85" y="102"/>
                      <a:pt x="85" y="102"/>
                      <a:pt x="85" y="102"/>
                    </a:cubicBezTo>
                    <a:cubicBezTo>
                      <a:pt x="83" y="103"/>
                      <a:pt x="81" y="103"/>
                      <a:pt x="79" y="104"/>
                    </a:cubicBezTo>
                    <a:cubicBezTo>
                      <a:pt x="79" y="112"/>
                      <a:pt x="79" y="112"/>
                      <a:pt x="79" y="112"/>
                    </a:cubicBezTo>
                    <a:cubicBezTo>
                      <a:pt x="77" y="113"/>
                      <a:pt x="77" y="113"/>
                      <a:pt x="77" y="113"/>
                    </a:cubicBezTo>
                    <a:cubicBezTo>
                      <a:pt x="70" y="114"/>
                      <a:pt x="70" y="114"/>
                      <a:pt x="70" y="114"/>
                    </a:cubicBezTo>
                    <a:cubicBezTo>
                      <a:pt x="68" y="114"/>
                      <a:pt x="68" y="114"/>
                      <a:pt x="68" y="114"/>
                    </a:cubicBezTo>
                    <a:cubicBezTo>
                      <a:pt x="65" y="105"/>
                      <a:pt x="65" y="105"/>
                      <a:pt x="65" y="105"/>
                    </a:cubicBezTo>
                    <a:cubicBezTo>
                      <a:pt x="63" y="105"/>
                      <a:pt x="61" y="105"/>
                      <a:pt x="60" y="104"/>
                    </a:cubicBezTo>
                    <a:cubicBezTo>
                      <a:pt x="55" y="111"/>
                      <a:pt x="55" y="111"/>
                      <a:pt x="55" y="111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47" y="108"/>
                      <a:pt x="47" y="108"/>
                      <a:pt x="47" y="108"/>
                    </a:cubicBezTo>
                    <a:cubicBezTo>
                      <a:pt x="45" y="107"/>
                      <a:pt x="45" y="107"/>
                      <a:pt x="45" y="107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5" y="97"/>
                      <a:pt x="44" y="96"/>
                      <a:pt x="42" y="94"/>
                    </a:cubicBezTo>
                    <a:cubicBezTo>
                      <a:pt x="35" y="98"/>
                      <a:pt x="35" y="98"/>
                      <a:pt x="35" y="98"/>
                    </a:cubicBezTo>
                    <a:cubicBezTo>
                      <a:pt x="33" y="96"/>
                      <a:pt x="33" y="96"/>
                      <a:pt x="33" y="96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34" y="83"/>
                      <a:pt x="34" y="83"/>
                      <a:pt x="34" y="83"/>
                    </a:cubicBezTo>
                    <a:cubicBezTo>
                      <a:pt x="33" y="81"/>
                      <a:pt x="32" y="79"/>
                      <a:pt x="32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68"/>
                      <a:pt x="23" y="68"/>
                      <a:pt x="23" y="68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1"/>
                      <a:pt x="31" y="59"/>
                      <a:pt x="32" y="57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9" y="43"/>
                      <a:pt x="41" y="41"/>
                      <a:pt x="42" y="40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5" y="31"/>
                      <a:pt x="57" y="30"/>
                      <a:pt x="59" y="3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3" y="29"/>
                      <a:pt x="73" y="29"/>
                      <a:pt x="73" y="29"/>
                    </a:cubicBezTo>
                    <a:cubicBezTo>
                      <a:pt x="75" y="29"/>
                      <a:pt x="77" y="29"/>
                      <a:pt x="79" y="30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3" y="37"/>
                      <a:pt x="95" y="38"/>
                      <a:pt x="96" y="39"/>
                    </a:cubicBezTo>
                    <a:cubicBezTo>
                      <a:pt x="104" y="35"/>
                      <a:pt x="104" y="35"/>
                      <a:pt x="104" y="35"/>
                    </a:cubicBezTo>
                    <a:cubicBezTo>
                      <a:pt x="105" y="37"/>
                      <a:pt x="105" y="37"/>
                      <a:pt x="105" y="37"/>
                    </a:cubicBezTo>
                    <a:cubicBezTo>
                      <a:pt x="109" y="43"/>
                      <a:pt x="109" y="43"/>
                      <a:pt x="109" y="43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105" y="51"/>
                      <a:pt x="105" y="51"/>
                      <a:pt x="105" y="51"/>
                    </a:cubicBezTo>
                    <a:cubicBezTo>
                      <a:pt x="105" y="53"/>
                      <a:pt x="106" y="55"/>
                      <a:pt x="107" y="57"/>
                    </a:cubicBezTo>
                    <a:cubicBezTo>
                      <a:pt x="115" y="57"/>
                      <a:pt x="115" y="57"/>
                      <a:pt x="115" y="57"/>
                    </a:cubicBezTo>
                    <a:cubicBezTo>
                      <a:pt x="115" y="59"/>
                      <a:pt x="115" y="59"/>
                      <a:pt x="115" y="59"/>
                    </a:cubicBezTo>
                    <a:cubicBezTo>
                      <a:pt x="116" y="66"/>
                      <a:pt x="116" y="66"/>
                      <a:pt x="116" y="66"/>
                    </a:cubicBezTo>
                    <a:cubicBezTo>
                      <a:pt x="116" y="68"/>
                      <a:pt x="116" y="68"/>
                      <a:pt x="116" y="68"/>
                    </a:cubicBezTo>
                    <a:cubicBezTo>
                      <a:pt x="108" y="71"/>
                      <a:pt x="108" y="71"/>
                      <a:pt x="108" y="71"/>
                    </a:cubicBezTo>
                    <a:cubicBezTo>
                      <a:pt x="108" y="73"/>
                      <a:pt x="107" y="75"/>
                      <a:pt x="107" y="77"/>
                    </a:cubicBezTo>
                    <a:lnTo>
                      <a:pt x="114" y="81"/>
                    </a:ln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50" name="Freeform 67">
                <a:extLst>
                  <a:ext uri="{FF2B5EF4-FFF2-40B4-BE49-F238E27FC236}">
                    <a16:creationId xmlns:a16="http://schemas.microsoft.com/office/drawing/2014/main" id="{84E505FD-53B9-4748-90A2-E3B1D64418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02016" y="4614918"/>
                <a:ext cx="174004" cy="172621"/>
              </a:xfrm>
              <a:custGeom>
                <a:avLst/>
                <a:gdLst>
                  <a:gd name="T0" fmla="*/ 31 w 63"/>
                  <a:gd name="T1" fmla="*/ 0 h 63"/>
                  <a:gd name="T2" fmla="*/ 0 w 63"/>
                  <a:gd name="T3" fmla="*/ 32 h 63"/>
                  <a:gd name="T4" fmla="*/ 31 w 63"/>
                  <a:gd name="T5" fmla="*/ 63 h 63"/>
                  <a:gd name="T6" fmla="*/ 63 w 63"/>
                  <a:gd name="T7" fmla="*/ 32 h 63"/>
                  <a:gd name="T8" fmla="*/ 31 w 63"/>
                  <a:gd name="T9" fmla="*/ 0 h 63"/>
                  <a:gd name="T10" fmla="*/ 31 w 63"/>
                  <a:gd name="T11" fmla="*/ 46 h 63"/>
                  <a:gd name="T12" fmla="*/ 17 w 63"/>
                  <a:gd name="T13" fmla="*/ 32 h 63"/>
                  <a:gd name="T14" fmla="*/ 31 w 63"/>
                  <a:gd name="T15" fmla="*/ 18 h 63"/>
                  <a:gd name="T16" fmla="*/ 46 w 63"/>
                  <a:gd name="T17" fmla="*/ 32 h 63"/>
                  <a:gd name="T18" fmla="*/ 31 w 63"/>
                  <a:gd name="T19" fmla="*/ 4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63">
                    <a:moveTo>
                      <a:pt x="31" y="0"/>
                    </a:moveTo>
                    <a:cubicBezTo>
                      <a:pt x="14" y="0"/>
                      <a:pt x="0" y="14"/>
                      <a:pt x="0" y="32"/>
                    </a:cubicBezTo>
                    <a:cubicBezTo>
                      <a:pt x="0" y="49"/>
                      <a:pt x="14" y="63"/>
                      <a:pt x="31" y="63"/>
                    </a:cubicBezTo>
                    <a:cubicBezTo>
                      <a:pt x="49" y="63"/>
                      <a:pt x="63" y="49"/>
                      <a:pt x="63" y="32"/>
                    </a:cubicBezTo>
                    <a:cubicBezTo>
                      <a:pt x="63" y="14"/>
                      <a:pt x="49" y="0"/>
                      <a:pt x="31" y="0"/>
                    </a:cubicBezTo>
                    <a:close/>
                    <a:moveTo>
                      <a:pt x="31" y="46"/>
                    </a:moveTo>
                    <a:cubicBezTo>
                      <a:pt x="23" y="46"/>
                      <a:pt x="17" y="40"/>
                      <a:pt x="17" y="32"/>
                    </a:cubicBezTo>
                    <a:cubicBezTo>
                      <a:pt x="17" y="24"/>
                      <a:pt x="23" y="18"/>
                      <a:pt x="31" y="18"/>
                    </a:cubicBezTo>
                    <a:cubicBezTo>
                      <a:pt x="39" y="18"/>
                      <a:pt x="46" y="24"/>
                      <a:pt x="46" y="32"/>
                    </a:cubicBezTo>
                    <a:cubicBezTo>
                      <a:pt x="46" y="40"/>
                      <a:pt x="39" y="46"/>
                      <a:pt x="31" y="46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</p:grp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6BA3C775-C2AC-4206-8BF6-CF305B4F5D77}"/>
              </a:ext>
            </a:extLst>
          </p:cNvPr>
          <p:cNvSpPr txBox="1"/>
          <p:nvPr/>
        </p:nvSpPr>
        <p:spPr>
          <a:xfrm>
            <a:off x="289126" y="1903158"/>
            <a:ext cx="3127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伪标签是由未标注信息生成的。</a:t>
            </a:r>
            <a:endParaRPr lang="en-US" altLang="zh-CN" sz="16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61A4907-5757-4C0A-AB4A-CB755FC1586E}"/>
              </a:ext>
            </a:extLst>
          </p:cNvPr>
          <p:cNvSpPr txBox="1"/>
          <p:nvPr/>
        </p:nvSpPr>
        <p:spPr>
          <a:xfrm>
            <a:off x="92356" y="4432727"/>
            <a:ext cx="885698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n-ea"/>
              </a:rPr>
              <a:t>目前的做法是采用熵最小化原则，对伪标签加以约束，如只使用置信度较高的伪标签，熵最小。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导致约束后的伪标签又无法提供足够的信息量，数据集仅获得较小的扩充，无法满足</a:t>
            </a:r>
            <a:r>
              <a:rPr lang="en-US" altLang="zh-CN" sz="1600" b="1" dirty="0">
                <a:latin typeface="+mn-ea"/>
              </a:rPr>
              <a:t>Transformer</a:t>
            </a:r>
            <a:r>
              <a:rPr lang="zh-CN" altLang="en-US" sz="1600" b="1" dirty="0">
                <a:latin typeface="+mn-ea"/>
              </a:rPr>
              <a:t>训练需求，且</a:t>
            </a:r>
            <a:r>
              <a:rPr lang="zh-CN" altLang="zh-CN" sz="1800" b="1" kern="100" dirty="0">
                <a:effectLst/>
                <a:latin typeface="+mn-ea"/>
                <a:cs typeface="Times New Roman" panose="02020603050405020304" pitchFamily="18" charset="0"/>
              </a:rPr>
              <a:t>伪标签整体带噪率高</a:t>
            </a:r>
            <a:r>
              <a:rPr lang="zh-CN" altLang="en-US" sz="1600" b="1" dirty="0">
                <a:latin typeface="+mn-ea"/>
              </a:rPr>
              <a:t>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5462C87-195D-460A-B52A-B4FC1373CB1B}"/>
              </a:ext>
            </a:extLst>
          </p:cNvPr>
          <p:cNvGrpSpPr/>
          <p:nvPr/>
        </p:nvGrpSpPr>
        <p:grpSpPr>
          <a:xfrm>
            <a:off x="329824" y="2226738"/>
            <a:ext cx="1345457" cy="1399205"/>
            <a:chOff x="239743" y="2868370"/>
            <a:chExt cx="1195650" cy="101169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C1D4C43-C26C-4725-A7F9-1A5C3001A900}"/>
                </a:ext>
              </a:extLst>
            </p:cNvPr>
            <p:cNvSpPr/>
            <p:nvPr/>
          </p:nvSpPr>
          <p:spPr>
            <a:xfrm>
              <a:off x="239743" y="3066227"/>
              <a:ext cx="1195650" cy="813835"/>
            </a:xfrm>
            <a:prstGeom prst="rect">
              <a:avLst/>
            </a:prstGeom>
            <a:solidFill>
              <a:srgbClr val="ECECEC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0278807-6499-4942-91AD-F1B74D348255}"/>
                </a:ext>
              </a:extLst>
            </p:cNvPr>
            <p:cNvSpPr/>
            <p:nvPr/>
          </p:nvSpPr>
          <p:spPr>
            <a:xfrm>
              <a:off x="460564" y="3197502"/>
              <a:ext cx="258007" cy="682560"/>
            </a:xfrm>
            <a:prstGeom prst="rect">
              <a:avLst/>
            </a:prstGeom>
            <a:solidFill>
              <a:srgbClr val="C3E2F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DECB7FE-3851-43C1-9D53-71D1ABE05D41}"/>
                </a:ext>
              </a:extLst>
            </p:cNvPr>
            <p:cNvSpPr/>
            <p:nvPr/>
          </p:nvSpPr>
          <p:spPr>
            <a:xfrm>
              <a:off x="933124" y="3793604"/>
              <a:ext cx="258007" cy="86458"/>
            </a:xfrm>
            <a:prstGeom prst="rect">
              <a:avLst/>
            </a:prstGeom>
            <a:solidFill>
              <a:srgbClr val="C3E2F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9FEBE5D-0454-49E3-A411-1B00C3796843}"/>
                </a:ext>
              </a:extLst>
            </p:cNvPr>
            <p:cNvSpPr txBox="1"/>
            <p:nvPr/>
          </p:nvSpPr>
          <p:spPr>
            <a:xfrm>
              <a:off x="901594" y="3643991"/>
              <a:ext cx="402046" cy="155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latin typeface="黑体" panose="02010609060101010101" pitchFamily="49" charset="-122"/>
                  <a:ea typeface="黑体" panose="02010609060101010101" pitchFamily="49" charset="-122"/>
                </a:rPr>
                <a:t>背景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422A90D-2357-40E3-92E2-AFC1860425DE}"/>
                </a:ext>
              </a:extLst>
            </p:cNvPr>
            <p:cNvSpPr txBox="1"/>
            <p:nvPr/>
          </p:nvSpPr>
          <p:spPr>
            <a:xfrm>
              <a:off x="367980" y="3049739"/>
              <a:ext cx="538634" cy="155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latin typeface="黑体" panose="02010609060101010101" pitchFamily="49" charset="-122"/>
                  <a:ea typeface="黑体" panose="02010609060101010101" pitchFamily="49" charset="-122"/>
                </a:rPr>
                <a:t>肺结节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C3DE460-14AE-458F-892F-0DDD3145F3F0}"/>
                </a:ext>
              </a:extLst>
            </p:cNvPr>
            <p:cNvSpPr txBox="1"/>
            <p:nvPr/>
          </p:nvSpPr>
          <p:spPr>
            <a:xfrm>
              <a:off x="508772" y="2868370"/>
              <a:ext cx="610061" cy="178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高置信度</a:t>
              </a:r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BB2A7E9-8223-4D3A-992A-862B1C839C7D}"/>
              </a:ext>
            </a:extLst>
          </p:cNvPr>
          <p:cNvCxnSpPr>
            <a:cxnSpLocks/>
          </p:cNvCxnSpPr>
          <p:nvPr/>
        </p:nvCxnSpPr>
        <p:spPr>
          <a:xfrm flipV="1">
            <a:off x="329824" y="2831500"/>
            <a:ext cx="1345457" cy="69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4147A17-4B52-4D33-A344-4819D1A3471F}"/>
              </a:ext>
            </a:extLst>
          </p:cNvPr>
          <p:cNvGrpSpPr/>
          <p:nvPr/>
        </p:nvGrpSpPr>
        <p:grpSpPr>
          <a:xfrm>
            <a:off x="1916716" y="2216232"/>
            <a:ext cx="1343433" cy="1418185"/>
            <a:chOff x="239743" y="2868370"/>
            <a:chExt cx="1195650" cy="1012233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366922C-555A-4FBB-86BF-36BA385A3B0C}"/>
                </a:ext>
              </a:extLst>
            </p:cNvPr>
            <p:cNvSpPr/>
            <p:nvPr/>
          </p:nvSpPr>
          <p:spPr>
            <a:xfrm>
              <a:off x="239743" y="3068959"/>
              <a:ext cx="1195650" cy="811103"/>
            </a:xfrm>
            <a:prstGeom prst="rect">
              <a:avLst/>
            </a:prstGeom>
            <a:solidFill>
              <a:srgbClr val="ECECEC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4FAEF5B-F80D-4653-9C04-74E9E4084E2E}"/>
                </a:ext>
              </a:extLst>
            </p:cNvPr>
            <p:cNvSpPr/>
            <p:nvPr/>
          </p:nvSpPr>
          <p:spPr>
            <a:xfrm>
              <a:off x="933124" y="3486878"/>
              <a:ext cx="258007" cy="393184"/>
            </a:xfrm>
            <a:prstGeom prst="rect">
              <a:avLst/>
            </a:prstGeom>
            <a:solidFill>
              <a:srgbClr val="C3E2F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9D0FB7FE-FFB9-4430-9070-8F4E8DF6B7F1}"/>
                </a:ext>
              </a:extLst>
            </p:cNvPr>
            <p:cNvSpPr txBox="1"/>
            <p:nvPr/>
          </p:nvSpPr>
          <p:spPr>
            <a:xfrm>
              <a:off x="873879" y="3312448"/>
              <a:ext cx="402046" cy="155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latin typeface="黑体" panose="02010609060101010101" pitchFamily="49" charset="-122"/>
                  <a:ea typeface="黑体" panose="02010609060101010101" pitchFamily="49" charset="-122"/>
                </a:rPr>
                <a:t>背景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31F5312-E114-4CCD-B417-ADE99915E782}"/>
                </a:ext>
              </a:extLst>
            </p:cNvPr>
            <p:cNvSpPr txBox="1"/>
            <p:nvPr/>
          </p:nvSpPr>
          <p:spPr>
            <a:xfrm>
              <a:off x="366163" y="3270893"/>
              <a:ext cx="538634" cy="155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latin typeface="黑体" panose="02010609060101010101" pitchFamily="49" charset="-122"/>
                  <a:ea typeface="黑体" panose="02010609060101010101" pitchFamily="49" charset="-122"/>
                </a:rPr>
                <a:t>肺结节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A4E749A-430B-46BB-A43F-AE6BFF752FAE}"/>
                </a:ext>
              </a:extLst>
            </p:cNvPr>
            <p:cNvSpPr txBox="1"/>
            <p:nvPr/>
          </p:nvSpPr>
          <p:spPr>
            <a:xfrm>
              <a:off x="508772" y="2868370"/>
              <a:ext cx="610060" cy="1781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低置信度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90EDAC3-32E0-45E1-AF8A-4319CAEC21F0}"/>
                </a:ext>
              </a:extLst>
            </p:cNvPr>
            <p:cNvSpPr/>
            <p:nvPr/>
          </p:nvSpPr>
          <p:spPr>
            <a:xfrm>
              <a:off x="466289" y="3444264"/>
              <a:ext cx="258007" cy="436339"/>
            </a:xfrm>
            <a:prstGeom prst="rect">
              <a:avLst/>
            </a:prstGeom>
            <a:solidFill>
              <a:srgbClr val="C3E2F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51" name="图形 50" descr="303b333633333030333bb9b4">
            <a:extLst>
              <a:ext uri="{FF2B5EF4-FFF2-40B4-BE49-F238E27FC236}">
                <a16:creationId xmlns:a16="http://schemas.microsoft.com/office/drawing/2014/main" id="{11736FD0-F9BC-4828-BFFC-64488902F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3187" y="2297553"/>
            <a:ext cx="120156" cy="120156"/>
          </a:xfrm>
          <a:prstGeom prst="rect">
            <a:avLst/>
          </a:prstGeom>
        </p:spPr>
      </p:pic>
      <p:pic>
        <p:nvPicPr>
          <p:cNvPr id="52" name="图形 51" descr="303b333633333133353bb2e6">
            <a:extLst>
              <a:ext uri="{FF2B5EF4-FFF2-40B4-BE49-F238E27FC236}">
                <a16:creationId xmlns:a16="http://schemas.microsoft.com/office/drawing/2014/main" id="{9DDC1408-3E40-4519-B8ED-A475D2F821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6589" y="2273186"/>
            <a:ext cx="127148" cy="127148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75D6F47C-0165-4436-B3D3-691B982F0649}"/>
              </a:ext>
            </a:extLst>
          </p:cNvPr>
          <p:cNvSpPr txBox="1"/>
          <p:nvPr/>
        </p:nvSpPr>
        <p:spPr>
          <a:xfrm>
            <a:off x="92356" y="3793040"/>
            <a:ext cx="45758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伪标签的质量并不稳定，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zh-CN" altLang="en-US" sz="1600" dirty="0"/>
              <a:t>带噪的伪标签容易造成模型退化。</a:t>
            </a:r>
            <a:endParaRPr lang="en-US" altLang="zh-CN" sz="1600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29F274C-6E59-4466-B06E-B506DA5DE6BE}"/>
              </a:ext>
            </a:extLst>
          </p:cNvPr>
          <p:cNvCxnSpPr>
            <a:cxnSpLocks/>
          </p:cNvCxnSpPr>
          <p:nvPr/>
        </p:nvCxnSpPr>
        <p:spPr>
          <a:xfrm>
            <a:off x="1907704" y="2820455"/>
            <a:ext cx="1351751" cy="46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151271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02608" y="257631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主要研究内容二</a:t>
            </a:r>
          </a:p>
        </p:txBody>
      </p:sp>
      <p:sp>
        <p:nvSpPr>
          <p:cNvPr id="3" name="矩形 2"/>
          <p:cNvSpPr/>
          <p:nvPr/>
        </p:nvSpPr>
        <p:spPr>
          <a:xfrm>
            <a:off x="204671" y="19787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82010" y="392166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7" name="图片 6" descr="图片包含 桌子, 照片, 甜甜圈, 盘子&#10;&#10;描述已自动生成">
            <a:extLst>
              <a:ext uri="{FF2B5EF4-FFF2-40B4-BE49-F238E27FC236}">
                <a16:creationId xmlns:a16="http://schemas.microsoft.com/office/drawing/2014/main" id="{739D583F-A195-4B13-9E4D-2F78BDC2ED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57" y="3348995"/>
            <a:ext cx="571120" cy="556831"/>
          </a:xfrm>
          <a:prstGeom prst="rect">
            <a:avLst/>
          </a:prstGeom>
        </p:spPr>
      </p:pic>
      <p:pic>
        <p:nvPicPr>
          <p:cNvPr id="11" name="图片 10" descr="图片包含 桌子, 照片, 甜甜圈, 盘子&#10;&#10;描述已自动生成">
            <a:extLst>
              <a:ext uri="{FF2B5EF4-FFF2-40B4-BE49-F238E27FC236}">
                <a16:creationId xmlns:a16="http://schemas.microsoft.com/office/drawing/2014/main" id="{E60F10EA-E411-4ADD-841D-C55EEAEFD9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08" y="2262437"/>
            <a:ext cx="533086" cy="556831"/>
          </a:xfrm>
          <a:prstGeom prst="rect">
            <a:avLst/>
          </a:prstGeom>
        </p:spPr>
      </p:pic>
      <p:pic>
        <p:nvPicPr>
          <p:cNvPr id="12" name="图片 11" descr="图片包含 桌子, 照片, 甜甜圈, 盘子&#10;&#10;描述已自动生成">
            <a:extLst>
              <a:ext uri="{FF2B5EF4-FFF2-40B4-BE49-F238E27FC236}">
                <a16:creationId xmlns:a16="http://schemas.microsoft.com/office/drawing/2014/main" id="{5A28587F-4104-4CC4-85E1-8F47F61528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499" y="4418448"/>
            <a:ext cx="552439" cy="556831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D2ECB9F-77EA-48AE-9F12-5AEDC7F3402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859194" y="2540853"/>
            <a:ext cx="425496" cy="425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E1271AD-497C-4561-8B54-CC30145854FE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1878938" y="4696863"/>
            <a:ext cx="415955" cy="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86AE8C7-2459-4BD0-89C0-AD7038B0AB12}"/>
              </a:ext>
            </a:extLst>
          </p:cNvPr>
          <p:cNvGrpSpPr/>
          <p:nvPr/>
        </p:nvGrpSpPr>
        <p:grpSpPr>
          <a:xfrm>
            <a:off x="4876975" y="1818132"/>
            <a:ext cx="1032029" cy="602100"/>
            <a:chOff x="4492712" y="1094962"/>
            <a:chExt cx="505532" cy="430893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3A741277-6092-4B58-B423-8088561B4592}"/>
                </a:ext>
              </a:extLst>
            </p:cNvPr>
            <p:cNvSpPr/>
            <p:nvPr/>
          </p:nvSpPr>
          <p:spPr>
            <a:xfrm>
              <a:off x="4492712" y="1094962"/>
              <a:ext cx="505532" cy="430893"/>
            </a:xfrm>
            <a:prstGeom prst="roundRect">
              <a:avLst>
                <a:gd name="adj" fmla="val 14021"/>
              </a:avLst>
            </a:prstGeom>
            <a:solidFill>
              <a:srgbClr val="F4CC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CA2CB57-4DA2-4361-9178-4FFDCE6E5AB2}"/>
                </a:ext>
              </a:extLst>
            </p:cNvPr>
            <p:cNvCxnSpPr>
              <a:cxnSpLocks/>
            </p:cNvCxnSpPr>
            <p:nvPr/>
          </p:nvCxnSpPr>
          <p:spPr>
            <a:xfrm>
              <a:off x="4494187" y="1201316"/>
              <a:ext cx="50405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AACABDD-5A18-493D-BF23-A16FEF123BEA}"/>
                </a:ext>
              </a:extLst>
            </p:cNvPr>
            <p:cNvSpPr/>
            <p:nvPr/>
          </p:nvSpPr>
          <p:spPr>
            <a:xfrm>
              <a:off x="4607155" y="1423973"/>
              <a:ext cx="109190" cy="99250"/>
            </a:xfrm>
            <a:prstGeom prst="rect">
              <a:avLst/>
            </a:prstGeom>
            <a:solidFill>
              <a:srgbClr val="43434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5339C30-10E0-4AF9-B7FE-59C141EA1BFD}"/>
                </a:ext>
              </a:extLst>
            </p:cNvPr>
            <p:cNvSpPr/>
            <p:nvPr/>
          </p:nvSpPr>
          <p:spPr>
            <a:xfrm>
              <a:off x="4754771" y="1161438"/>
              <a:ext cx="109191" cy="361786"/>
            </a:xfrm>
            <a:prstGeom prst="rect">
              <a:avLst/>
            </a:prstGeom>
            <a:solidFill>
              <a:srgbClr val="43434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329EC09D-2C3B-4F2B-BBB7-A95F7B66A0E5}"/>
              </a:ext>
            </a:extLst>
          </p:cNvPr>
          <p:cNvSpPr txBox="1"/>
          <p:nvPr/>
        </p:nvSpPr>
        <p:spPr>
          <a:xfrm>
            <a:off x="6312515" y="1968870"/>
            <a:ext cx="1590339" cy="23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混合后的预测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B13464FB-2916-4EC9-A744-20EBC4935863}"/>
              </a:ext>
            </a:extLst>
          </p:cNvPr>
          <p:cNvGrpSpPr/>
          <p:nvPr/>
        </p:nvGrpSpPr>
        <p:grpSpPr>
          <a:xfrm>
            <a:off x="4876975" y="2628439"/>
            <a:ext cx="1032029" cy="602100"/>
            <a:chOff x="4492712" y="1094962"/>
            <a:chExt cx="505532" cy="430893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B8AE07D1-3A29-40C6-A88D-77EF00ACF704}"/>
                </a:ext>
              </a:extLst>
            </p:cNvPr>
            <p:cNvSpPr/>
            <p:nvPr/>
          </p:nvSpPr>
          <p:spPr>
            <a:xfrm>
              <a:off x="4492712" y="1094962"/>
              <a:ext cx="505532" cy="430893"/>
            </a:xfrm>
            <a:prstGeom prst="roundRect">
              <a:avLst>
                <a:gd name="adj" fmla="val 14021"/>
              </a:avLst>
            </a:prstGeom>
            <a:solidFill>
              <a:srgbClr val="F4CC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996EA5BD-66F4-494B-8353-2C2822169F56}"/>
                </a:ext>
              </a:extLst>
            </p:cNvPr>
            <p:cNvCxnSpPr>
              <a:cxnSpLocks/>
            </p:cNvCxnSpPr>
            <p:nvPr/>
          </p:nvCxnSpPr>
          <p:spPr>
            <a:xfrm>
              <a:off x="4494187" y="1201316"/>
              <a:ext cx="50405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0B7D41B-A865-48F1-880F-452446C925EC}"/>
                </a:ext>
              </a:extLst>
            </p:cNvPr>
            <p:cNvSpPr/>
            <p:nvPr/>
          </p:nvSpPr>
          <p:spPr>
            <a:xfrm>
              <a:off x="4607155" y="1332629"/>
              <a:ext cx="109190" cy="190594"/>
            </a:xfrm>
            <a:prstGeom prst="rect">
              <a:avLst/>
            </a:prstGeom>
            <a:solidFill>
              <a:srgbClr val="43434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14134F6-D97B-43DF-89C8-522A14171574}"/>
                </a:ext>
              </a:extLst>
            </p:cNvPr>
            <p:cNvSpPr/>
            <p:nvPr/>
          </p:nvSpPr>
          <p:spPr>
            <a:xfrm>
              <a:off x="4754771" y="1281583"/>
              <a:ext cx="109191" cy="241640"/>
            </a:xfrm>
            <a:prstGeom prst="rect">
              <a:avLst/>
            </a:prstGeom>
            <a:solidFill>
              <a:srgbClr val="43434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FB22BFD-4EEC-42E4-BE5E-2BAB92BD2D05}"/>
              </a:ext>
            </a:extLst>
          </p:cNvPr>
          <p:cNvGrpSpPr/>
          <p:nvPr/>
        </p:nvGrpSpPr>
        <p:grpSpPr>
          <a:xfrm>
            <a:off x="4875195" y="4067807"/>
            <a:ext cx="1032029" cy="602100"/>
            <a:chOff x="4492712" y="1094962"/>
            <a:chExt cx="505532" cy="430893"/>
          </a:xfrm>
        </p:grpSpPr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91EBC7C5-CC48-4137-AF09-4AFB138D8F8A}"/>
                </a:ext>
              </a:extLst>
            </p:cNvPr>
            <p:cNvSpPr/>
            <p:nvPr/>
          </p:nvSpPr>
          <p:spPr>
            <a:xfrm>
              <a:off x="4492712" y="1094962"/>
              <a:ext cx="505532" cy="430893"/>
            </a:xfrm>
            <a:prstGeom prst="roundRect">
              <a:avLst>
                <a:gd name="adj" fmla="val 14021"/>
              </a:avLst>
            </a:prstGeom>
            <a:solidFill>
              <a:srgbClr val="C8DAF8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90214415-ABF2-4C2B-BC40-C0E7288F7457}"/>
                </a:ext>
              </a:extLst>
            </p:cNvPr>
            <p:cNvCxnSpPr>
              <a:cxnSpLocks/>
            </p:cNvCxnSpPr>
            <p:nvPr/>
          </p:nvCxnSpPr>
          <p:spPr>
            <a:xfrm>
              <a:off x="4494187" y="1201316"/>
              <a:ext cx="50405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78CF9805-22DE-4B31-AD16-A5D2F09E33EF}"/>
                </a:ext>
              </a:extLst>
            </p:cNvPr>
            <p:cNvSpPr/>
            <p:nvPr/>
          </p:nvSpPr>
          <p:spPr>
            <a:xfrm>
              <a:off x="4607155" y="1463854"/>
              <a:ext cx="109190" cy="59369"/>
            </a:xfrm>
            <a:prstGeom prst="rect">
              <a:avLst/>
            </a:prstGeom>
            <a:solidFill>
              <a:srgbClr val="43434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FCAF403-C0C2-4628-B12D-6A81DBB8FC7D}"/>
                </a:ext>
              </a:extLst>
            </p:cNvPr>
            <p:cNvSpPr/>
            <p:nvPr/>
          </p:nvSpPr>
          <p:spPr>
            <a:xfrm>
              <a:off x="4754771" y="1118349"/>
              <a:ext cx="109191" cy="404875"/>
            </a:xfrm>
            <a:prstGeom prst="rect">
              <a:avLst/>
            </a:prstGeom>
            <a:solidFill>
              <a:srgbClr val="43434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9A94E79F-3CE4-48D7-8DB1-9152CA0CDDDB}"/>
              </a:ext>
            </a:extLst>
          </p:cNvPr>
          <p:cNvSpPr txBox="1"/>
          <p:nvPr/>
        </p:nvSpPr>
        <p:spPr>
          <a:xfrm>
            <a:off x="45395" y="3142643"/>
            <a:ext cx="921669" cy="23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无标注数据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EA8F1A7-F1D5-4733-8891-6FB1B710B1E6}"/>
              </a:ext>
            </a:extLst>
          </p:cNvPr>
          <p:cNvSpPr txBox="1"/>
          <p:nvPr/>
        </p:nvSpPr>
        <p:spPr>
          <a:xfrm>
            <a:off x="1260960" y="2063014"/>
            <a:ext cx="778553" cy="23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数据增强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C8A86FB-B23C-4412-923E-5E4B49A581E3}"/>
              </a:ext>
            </a:extLst>
          </p:cNvPr>
          <p:cNvSpPr txBox="1"/>
          <p:nvPr/>
        </p:nvSpPr>
        <p:spPr>
          <a:xfrm>
            <a:off x="1250352" y="4177397"/>
            <a:ext cx="778553" cy="23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数据增强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E0950AA4-3609-4818-9562-C1DF06FB40D9}"/>
              </a:ext>
            </a:extLst>
          </p:cNvPr>
          <p:cNvSpPr txBox="1"/>
          <p:nvPr/>
        </p:nvSpPr>
        <p:spPr>
          <a:xfrm>
            <a:off x="4824012" y="5396235"/>
            <a:ext cx="988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低置信度预测</a:t>
            </a: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A65DAA49-77D2-4284-8AB1-79AB6D9572AB}"/>
              </a:ext>
            </a:extLst>
          </p:cNvPr>
          <p:cNvGrpSpPr/>
          <p:nvPr/>
        </p:nvGrpSpPr>
        <p:grpSpPr>
          <a:xfrm>
            <a:off x="4872183" y="4797812"/>
            <a:ext cx="1032029" cy="602100"/>
            <a:chOff x="4492712" y="1094962"/>
            <a:chExt cx="505532" cy="430893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2FFA7E56-F035-44D8-9992-B45EA88E72EA}"/>
                </a:ext>
              </a:extLst>
            </p:cNvPr>
            <p:cNvSpPr/>
            <p:nvPr/>
          </p:nvSpPr>
          <p:spPr>
            <a:xfrm>
              <a:off x="4492712" y="1094962"/>
              <a:ext cx="505532" cy="430893"/>
            </a:xfrm>
            <a:prstGeom prst="roundRect">
              <a:avLst>
                <a:gd name="adj" fmla="val 14021"/>
              </a:avLst>
            </a:prstGeom>
            <a:solidFill>
              <a:srgbClr val="C8DAF8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5DE4642F-ECD9-4EEC-867E-22C4461B5586}"/>
                </a:ext>
              </a:extLst>
            </p:cNvPr>
            <p:cNvCxnSpPr>
              <a:cxnSpLocks/>
            </p:cNvCxnSpPr>
            <p:nvPr/>
          </p:nvCxnSpPr>
          <p:spPr>
            <a:xfrm>
              <a:off x="4494187" y="1201316"/>
              <a:ext cx="50405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CD0E846F-E38A-4D47-ABBA-B9026C535C8C}"/>
                </a:ext>
              </a:extLst>
            </p:cNvPr>
            <p:cNvSpPr/>
            <p:nvPr/>
          </p:nvSpPr>
          <p:spPr>
            <a:xfrm>
              <a:off x="4607155" y="1312265"/>
              <a:ext cx="109190" cy="210959"/>
            </a:xfrm>
            <a:prstGeom prst="rect">
              <a:avLst/>
            </a:prstGeom>
            <a:solidFill>
              <a:srgbClr val="43434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7F667CF3-C676-475B-9BA2-FBB1BB1A5EC7}"/>
                </a:ext>
              </a:extLst>
            </p:cNvPr>
            <p:cNvSpPr/>
            <p:nvPr/>
          </p:nvSpPr>
          <p:spPr>
            <a:xfrm>
              <a:off x="4754771" y="1257364"/>
              <a:ext cx="109191" cy="265860"/>
            </a:xfrm>
            <a:prstGeom prst="rect">
              <a:avLst/>
            </a:prstGeom>
            <a:solidFill>
              <a:srgbClr val="43434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7" name="文本框 96">
            <a:extLst>
              <a:ext uri="{FF2B5EF4-FFF2-40B4-BE49-F238E27FC236}">
                <a16:creationId xmlns:a16="http://schemas.microsoft.com/office/drawing/2014/main" id="{39E4AE57-6DC5-4899-9BA5-B97C8F965387}"/>
              </a:ext>
            </a:extLst>
          </p:cNvPr>
          <p:cNvSpPr txBox="1"/>
          <p:nvPr/>
        </p:nvSpPr>
        <p:spPr>
          <a:xfrm>
            <a:off x="4833728" y="385421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高置信度预测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A1E1EE46-F029-4207-A255-335F8802B203}"/>
              </a:ext>
            </a:extLst>
          </p:cNvPr>
          <p:cNvSpPr txBox="1"/>
          <p:nvPr/>
        </p:nvSpPr>
        <p:spPr>
          <a:xfrm>
            <a:off x="7919407" y="5142576"/>
            <a:ext cx="679366" cy="23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伪标签</a:t>
            </a:r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E86CB781-0E93-4A7A-BE46-E1CBC370131F}"/>
              </a:ext>
            </a:extLst>
          </p:cNvPr>
          <p:cNvGrpSpPr/>
          <p:nvPr/>
        </p:nvGrpSpPr>
        <p:grpSpPr>
          <a:xfrm>
            <a:off x="6270953" y="2211036"/>
            <a:ext cx="1032029" cy="602100"/>
            <a:chOff x="4492712" y="1094962"/>
            <a:chExt cx="505532" cy="430893"/>
          </a:xfrm>
        </p:grpSpPr>
        <p:sp>
          <p:nvSpPr>
            <p:cNvPr id="103" name="矩形: 圆角 102">
              <a:extLst>
                <a:ext uri="{FF2B5EF4-FFF2-40B4-BE49-F238E27FC236}">
                  <a16:creationId xmlns:a16="http://schemas.microsoft.com/office/drawing/2014/main" id="{CDE31239-76F2-474C-9ECB-3D9298FACD1A}"/>
                </a:ext>
              </a:extLst>
            </p:cNvPr>
            <p:cNvSpPr/>
            <p:nvPr/>
          </p:nvSpPr>
          <p:spPr>
            <a:xfrm>
              <a:off x="4492712" y="1094962"/>
              <a:ext cx="505532" cy="430893"/>
            </a:xfrm>
            <a:prstGeom prst="roundRect">
              <a:avLst>
                <a:gd name="adj" fmla="val 14021"/>
              </a:avLst>
            </a:prstGeom>
            <a:solidFill>
              <a:srgbClr val="F4CC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5DECA442-6054-4B7B-9374-24FF9D3E5469}"/>
                </a:ext>
              </a:extLst>
            </p:cNvPr>
            <p:cNvSpPr/>
            <p:nvPr/>
          </p:nvSpPr>
          <p:spPr>
            <a:xfrm>
              <a:off x="4607155" y="1423973"/>
              <a:ext cx="109190" cy="99250"/>
            </a:xfrm>
            <a:prstGeom prst="rect">
              <a:avLst/>
            </a:prstGeom>
            <a:solidFill>
              <a:srgbClr val="43434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06B617AA-A6A6-4BDE-BD01-6C05E4300176}"/>
                </a:ext>
              </a:extLst>
            </p:cNvPr>
            <p:cNvSpPr/>
            <p:nvPr/>
          </p:nvSpPr>
          <p:spPr>
            <a:xfrm>
              <a:off x="4754771" y="1161438"/>
              <a:ext cx="109191" cy="361786"/>
            </a:xfrm>
            <a:prstGeom prst="rect">
              <a:avLst/>
            </a:prstGeom>
            <a:solidFill>
              <a:srgbClr val="43434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B059B84F-CD9C-4910-9B40-2A18869A685C}"/>
              </a:ext>
            </a:extLst>
          </p:cNvPr>
          <p:cNvGrpSpPr/>
          <p:nvPr/>
        </p:nvGrpSpPr>
        <p:grpSpPr>
          <a:xfrm>
            <a:off x="6318234" y="4422641"/>
            <a:ext cx="1032029" cy="602100"/>
            <a:chOff x="4492712" y="1094962"/>
            <a:chExt cx="505532" cy="430893"/>
          </a:xfrm>
        </p:grpSpPr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FB0A78AE-AB91-403D-AD13-B60F4779BE1E}"/>
                </a:ext>
              </a:extLst>
            </p:cNvPr>
            <p:cNvSpPr/>
            <p:nvPr/>
          </p:nvSpPr>
          <p:spPr>
            <a:xfrm>
              <a:off x="4492712" y="1094962"/>
              <a:ext cx="505532" cy="430893"/>
            </a:xfrm>
            <a:prstGeom prst="roundRect">
              <a:avLst>
                <a:gd name="adj" fmla="val 14021"/>
              </a:avLst>
            </a:prstGeom>
            <a:solidFill>
              <a:srgbClr val="C8DAF8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8CE09768-FDFA-4E70-B8B6-79C2AADC1A22}"/>
                </a:ext>
              </a:extLst>
            </p:cNvPr>
            <p:cNvSpPr/>
            <p:nvPr/>
          </p:nvSpPr>
          <p:spPr>
            <a:xfrm>
              <a:off x="4607155" y="1463854"/>
              <a:ext cx="109190" cy="59369"/>
            </a:xfrm>
            <a:prstGeom prst="rect">
              <a:avLst/>
            </a:prstGeom>
            <a:solidFill>
              <a:srgbClr val="43434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D98D19C9-55EA-43B5-8C3F-2FEE585C4B09}"/>
                </a:ext>
              </a:extLst>
            </p:cNvPr>
            <p:cNvSpPr/>
            <p:nvPr/>
          </p:nvSpPr>
          <p:spPr>
            <a:xfrm>
              <a:off x="4754771" y="1118349"/>
              <a:ext cx="109191" cy="404875"/>
            </a:xfrm>
            <a:prstGeom prst="rect">
              <a:avLst/>
            </a:prstGeom>
            <a:solidFill>
              <a:srgbClr val="43434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5DC3B2E-FFC4-4495-BEE1-63B533CFF9F0}"/>
              </a:ext>
            </a:extLst>
          </p:cNvPr>
          <p:cNvSpPr txBox="1"/>
          <p:nvPr/>
        </p:nvSpPr>
        <p:spPr>
          <a:xfrm>
            <a:off x="6390907" y="5031267"/>
            <a:ext cx="1590339" cy="23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混合后的预测</a:t>
            </a: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41DDC594-45B0-4926-A43F-A199B383C0AF}"/>
              </a:ext>
            </a:extLst>
          </p:cNvPr>
          <p:cNvCxnSpPr>
            <a:cxnSpLocks/>
            <a:stCxn id="125" idx="0"/>
            <a:endCxn id="103" idx="2"/>
          </p:cNvCxnSpPr>
          <p:nvPr/>
        </p:nvCxnSpPr>
        <p:spPr>
          <a:xfrm flipH="1" flipV="1">
            <a:off x="6786968" y="2813136"/>
            <a:ext cx="1420678" cy="16022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29ECF2E6-BF44-485D-8AB7-CF01BA9E5C61}"/>
              </a:ext>
            </a:extLst>
          </p:cNvPr>
          <p:cNvCxnSpPr>
            <a:cxnSpLocks/>
            <a:stCxn id="113" idx="0"/>
            <a:endCxn id="124" idx="2"/>
          </p:cNvCxnSpPr>
          <p:nvPr/>
        </p:nvCxnSpPr>
        <p:spPr>
          <a:xfrm flipV="1">
            <a:off x="6834249" y="2798033"/>
            <a:ext cx="1373396" cy="16246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图片 123" descr="黑暗中的灯光&#10;&#10;描述已自动生成">
            <a:extLst>
              <a:ext uri="{FF2B5EF4-FFF2-40B4-BE49-F238E27FC236}">
                <a16:creationId xmlns:a16="http://schemas.microsoft.com/office/drawing/2014/main" id="{CF82E7BA-179B-404F-8378-58375FA71E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34" y="2219900"/>
            <a:ext cx="622822" cy="578133"/>
          </a:xfrm>
          <a:prstGeom prst="rect">
            <a:avLst/>
          </a:prstGeom>
        </p:spPr>
      </p:pic>
      <p:pic>
        <p:nvPicPr>
          <p:cNvPr id="125" name="图片 124" descr="黑暗中的灯光&#10;&#10;描述已自动生成">
            <a:extLst>
              <a:ext uri="{FF2B5EF4-FFF2-40B4-BE49-F238E27FC236}">
                <a16:creationId xmlns:a16="http://schemas.microsoft.com/office/drawing/2014/main" id="{B5F22F3D-4276-44D0-AAD1-10B7748A4A3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35" y="4415397"/>
            <a:ext cx="622822" cy="615869"/>
          </a:xfrm>
          <a:prstGeom prst="rect">
            <a:avLst/>
          </a:prstGeom>
        </p:spPr>
      </p:pic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350A3EF1-F943-4E30-B89C-19E62AEE90CB}"/>
              </a:ext>
            </a:extLst>
          </p:cNvPr>
          <p:cNvCxnSpPr>
            <a:cxnSpLocks/>
            <a:stCxn id="103" idx="3"/>
            <a:endCxn id="124" idx="1"/>
          </p:cNvCxnSpPr>
          <p:nvPr/>
        </p:nvCxnSpPr>
        <p:spPr>
          <a:xfrm flipV="1">
            <a:off x="7302982" y="2508967"/>
            <a:ext cx="593252" cy="3119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6B260E22-BC83-4E8F-A947-38D8E9699091}"/>
              </a:ext>
            </a:extLst>
          </p:cNvPr>
          <p:cNvCxnSpPr>
            <a:cxnSpLocks/>
            <a:stCxn id="113" idx="3"/>
            <a:endCxn id="125" idx="1"/>
          </p:cNvCxnSpPr>
          <p:nvPr/>
        </p:nvCxnSpPr>
        <p:spPr>
          <a:xfrm flipV="1">
            <a:off x="7350263" y="4723332"/>
            <a:ext cx="545972" cy="359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8C62E353-E1D6-48E6-A698-99CD79CFB262}"/>
              </a:ext>
            </a:extLst>
          </p:cNvPr>
          <p:cNvSpPr txBox="1"/>
          <p:nvPr/>
        </p:nvSpPr>
        <p:spPr>
          <a:xfrm>
            <a:off x="270591" y="715927"/>
            <a:ext cx="869599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新的伪标签混合策略，让通过置信阈值的伪标签和未通过置信阈值的伪标签（含有大量噪音）进行混合，置信度较高的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标签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具有较高的混合比，利用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Transformer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对噪音具有很强的鲁棒性的特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，来缓解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加入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置信度低的伪标签带来的负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影响，随着训练时间推移，混合比将不断扩大，实现大幅度扩充数据集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，提高伪标签整体质量。</a:t>
            </a:r>
            <a:endParaRPr lang="zh-CN" altLang="en-US" sz="1600" dirty="0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73D2C47-B76F-4DE1-A1A0-6F5C2039A566}"/>
              </a:ext>
            </a:extLst>
          </p:cNvPr>
          <p:cNvGrpSpPr/>
          <p:nvPr/>
        </p:nvGrpSpPr>
        <p:grpSpPr>
          <a:xfrm>
            <a:off x="2294893" y="4104463"/>
            <a:ext cx="2070101" cy="1184800"/>
            <a:chOff x="2284689" y="4120972"/>
            <a:chExt cx="2070101" cy="118480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B02D3BF-7985-4D24-861E-853E7F1F8357}"/>
                </a:ext>
              </a:extLst>
            </p:cNvPr>
            <p:cNvSpPr/>
            <p:nvPr/>
          </p:nvSpPr>
          <p:spPr>
            <a:xfrm>
              <a:off x="2284689" y="4120972"/>
              <a:ext cx="2070101" cy="1184800"/>
            </a:xfrm>
            <a:prstGeom prst="roundRect">
              <a:avLst/>
            </a:prstGeom>
            <a:noFill/>
            <a:ln w="12700">
              <a:solidFill>
                <a:srgbClr val="CFCFC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2724C0F9-5939-4063-B2CF-33FF89C0E126}"/>
                </a:ext>
              </a:extLst>
            </p:cNvPr>
            <p:cNvSpPr/>
            <p:nvPr/>
          </p:nvSpPr>
          <p:spPr>
            <a:xfrm>
              <a:off x="2343788" y="4236906"/>
              <a:ext cx="951773" cy="935733"/>
            </a:xfrm>
            <a:prstGeom prst="roundRect">
              <a:avLst/>
            </a:prstGeom>
            <a:solidFill>
              <a:srgbClr val="DEEBF7"/>
            </a:solidFill>
            <a:ln w="12700">
              <a:solidFill>
                <a:srgbClr val="B7B9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rgbClr val="4E535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  <a:endParaRPr lang="zh-CN" altLang="en-US" sz="1000" dirty="0">
                <a:solidFill>
                  <a:srgbClr val="4E5357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5D27CD56-2141-4D5C-B1C2-F48E43137136}"/>
                </a:ext>
              </a:extLst>
            </p:cNvPr>
            <p:cNvSpPr/>
            <p:nvPr/>
          </p:nvSpPr>
          <p:spPr>
            <a:xfrm>
              <a:off x="3341603" y="4238395"/>
              <a:ext cx="951773" cy="935733"/>
            </a:xfrm>
            <a:prstGeom prst="roundRect">
              <a:avLst/>
            </a:prstGeom>
            <a:solidFill>
              <a:srgbClr val="DEEBF7"/>
            </a:solidFill>
            <a:ln w="12700">
              <a:solidFill>
                <a:srgbClr val="B7B9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rgbClr val="4E535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  <a:endParaRPr lang="zh-CN" altLang="en-US" sz="1000" dirty="0">
                <a:solidFill>
                  <a:srgbClr val="4E5357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C94791EB-305F-477F-B12F-EB767A4887F0}"/>
              </a:ext>
            </a:extLst>
          </p:cNvPr>
          <p:cNvGrpSpPr/>
          <p:nvPr/>
        </p:nvGrpSpPr>
        <p:grpSpPr>
          <a:xfrm>
            <a:off x="2275266" y="1959541"/>
            <a:ext cx="2070101" cy="1184800"/>
            <a:chOff x="2284689" y="4120972"/>
            <a:chExt cx="2070101" cy="1184800"/>
          </a:xfrm>
        </p:grpSpPr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F72F2A96-7E86-4867-B02C-EC68787AFF5F}"/>
                </a:ext>
              </a:extLst>
            </p:cNvPr>
            <p:cNvSpPr/>
            <p:nvPr/>
          </p:nvSpPr>
          <p:spPr>
            <a:xfrm>
              <a:off x="2284689" y="4120972"/>
              <a:ext cx="2070101" cy="1184800"/>
            </a:xfrm>
            <a:prstGeom prst="roundRect">
              <a:avLst/>
            </a:prstGeom>
            <a:noFill/>
            <a:ln w="12700">
              <a:solidFill>
                <a:srgbClr val="CFCFC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id="{2C3211F7-11DF-4820-A668-60A3F0D8C35E}"/>
                </a:ext>
              </a:extLst>
            </p:cNvPr>
            <p:cNvSpPr/>
            <p:nvPr/>
          </p:nvSpPr>
          <p:spPr>
            <a:xfrm>
              <a:off x="2343788" y="4236906"/>
              <a:ext cx="951773" cy="935733"/>
            </a:xfrm>
            <a:prstGeom prst="roundRect">
              <a:avLst/>
            </a:prstGeom>
            <a:solidFill>
              <a:srgbClr val="DEEBF7"/>
            </a:solidFill>
            <a:ln w="12700">
              <a:solidFill>
                <a:srgbClr val="B7B9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rgbClr val="4E535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  <a:endParaRPr lang="zh-CN" altLang="en-US" sz="1000" dirty="0">
                <a:solidFill>
                  <a:srgbClr val="4E5357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BF99CE1F-80AA-438C-867A-997301A17369}"/>
                </a:ext>
              </a:extLst>
            </p:cNvPr>
            <p:cNvSpPr/>
            <p:nvPr/>
          </p:nvSpPr>
          <p:spPr>
            <a:xfrm>
              <a:off x="3341603" y="4238395"/>
              <a:ext cx="951773" cy="935733"/>
            </a:xfrm>
            <a:prstGeom prst="roundRect">
              <a:avLst/>
            </a:prstGeom>
            <a:solidFill>
              <a:srgbClr val="DEEBF7"/>
            </a:solidFill>
            <a:ln w="12700">
              <a:solidFill>
                <a:srgbClr val="B7B9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rgbClr val="4E535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  <a:endParaRPr lang="zh-CN" altLang="en-US" sz="1000" dirty="0">
                <a:solidFill>
                  <a:srgbClr val="4E5357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2D011DDF-6B64-4178-992C-A6F8B6273C36}"/>
              </a:ext>
            </a:extLst>
          </p:cNvPr>
          <p:cNvCxnSpPr>
            <a:stCxn id="110" idx="3"/>
            <a:endCxn id="34" idx="1"/>
          </p:cNvCxnSpPr>
          <p:nvPr/>
        </p:nvCxnSpPr>
        <p:spPr>
          <a:xfrm flipV="1">
            <a:off x="4345367" y="2119182"/>
            <a:ext cx="531608" cy="432759"/>
          </a:xfrm>
          <a:prstGeom prst="bentConnector3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015588AD-FFE9-4B27-B580-B710983A4E69}"/>
              </a:ext>
            </a:extLst>
          </p:cNvPr>
          <p:cNvCxnSpPr>
            <a:stCxn id="110" idx="3"/>
            <a:endCxn id="57" idx="1"/>
          </p:cNvCxnSpPr>
          <p:nvPr/>
        </p:nvCxnSpPr>
        <p:spPr>
          <a:xfrm>
            <a:off x="4345367" y="2551941"/>
            <a:ext cx="531608" cy="377548"/>
          </a:xfrm>
          <a:prstGeom prst="bentConnector3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CD157197-9D90-4A07-9605-5CD461DE3AE5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755577" y="2540853"/>
            <a:ext cx="570531" cy="1086558"/>
          </a:xfrm>
          <a:prstGeom prst="bentConnector3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305640F9-45F8-457E-A071-7B16335FF11B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755577" y="3627411"/>
            <a:ext cx="570922" cy="1069453"/>
          </a:xfrm>
          <a:prstGeom prst="bentConnector3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D1CC499B-6880-4FBF-B265-BDC992DA7820}"/>
              </a:ext>
            </a:extLst>
          </p:cNvPr>
          <p:cNvCxnSpPr>
            <a:stCxn id="34" idx="3"/>
            <a:endCxn id="103" idx="1"/>
          </p:cNvCxnSpPr>
          <p:nvPr/>
        </p:nvCxnSpPr>
        <p:spPr>
          <a:xfrm>
            <a:off x="5909004" y="2119182"/>
            <a:ext cx="361949" cy="392904"/>
          </a:xfrm>
          <a:prstGeom prst="bentConnector3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675576FC-56CE-4576-ACEB-A658AA4B3812}"/>
              </a:ext>
            </a:extLst>
          </p:cNvPr>
          <p:cNvCxnSpPr>
            <a:stCxn id="57" idx="3"/>
            <a:endCxn id="103" idx="1"/>
          </p:cNvCxnSpPr>
          <p:nvPr/>
        </p:nvCxnSpPr>
        <p:spPr>
          <a:xfrm flipV="1">
            <a:off x="5909004" y="2512086"/>
            <a:ext cx="361949" cy="4174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连接符: 肘形 146">
            <a:extLst>
              <a:ext uri="{FF2B5EF4-FFF2-40B4-BE49-F238E27FC236}">
                <a16:creationId xmlns:a16="http://schemas.microsoft.com/office/drawing/2014/main" id="{338FE384-2A68-41AF-BB1B-9A2A251FDA74}"/>
              </a:ext>
            </a:extLst>
          </p:cNvPr>
          <p:cNvCxnSpPr>
            <a:stCxn id="10" idx="3"/>
            <a:endCxn id="72" idx="1"/>
          </p:cNvCxnSpPr>
          <p:nvPr/>
        </p:nvCxnSpPr>
        <p:spPr>
          <a:xfrm flipV="1">
            <a:off x="4364994" y="4368857"/>
            <a:ext cx="510201" cy="328006"/>
          </a:xfrm>
          <a:prstGeom prst="bentConnector3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AD66D20C-F830-499C-9E36-745C59D15E81}"/>
              </a:ext>
            </a:extLst>
          </p:cNvPr>
          <p:cNvCxnSpPr>
            <a:stCxn id="10" idx="3"/>
            <a:endCxn id="84" idx="1"/>
          </p:cNvCxnSpPr>
          <p:nvPr/>
        </p:nvCxnSpPr>
        <p:spPr>
          <a:xfrm>
            <a:off x="4364994" y="4696863"/>
            <a:ext cx="507189" cy="401999"/>
          </a:xfrm>
          <a:prstGeom prst="bentConnector3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连接符: 肘形 152">
            <a:extLst>
              <a:ext uri="{FF2B5EF4-FFF2-40B4-BE49-F238E27FC236}">
                <a16:creationId xmlns:a16="http://schemas.microsoft.com/office/drawing/2014/main" id="{B7016F66-A8DA-4D96-86CD-9540605D76AF}"/>
              </a:ext>
            </a:extLst>
          </p:cNvPr>
          <p:cNvCxnSpPr>
            <a:stCxn id="72" idx="3"/>
            <a:endCxn id="113" idx="1"/>
          </p:cNvCxnSpPr>
          <p:nvPr/>
        </p:nvCxnSpPr>
        <p:spPr>
          <a:xfrm>
            <a:off x="5907224" y="4368857"/>
            <a:ext cx="411010" cy="354834"/>
          </a:xfrm>
          <a:prstGeom prst="bentConnector3">
            <a:avLst>
              <a:gd name="adj1" fmla="val 49421"/>
            </a:avLst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8AA2242E-96D5-493E-B3F4-E7759C8D1185}"/>
              </a:ext>
            </a:extLst>
          </p:cNvPr>
          <p:cNvCxnSpPr>
            <a:stCxn id="84" idx="3"/>
            <a:endCxn id="113" idx="1"/>
          </p:cNvCxnSpPr>
          <p:nvPr/>
        </p:nvCxnSpPr>
        <p:spPr>
          <a:xfrm flipV="1">
            <a:off x="5904212" y="4723691"/>
            <a:ext cx="414022" cy="37517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0F6A2AB6-9F26-4413-A2BA-05E9683547AD}"/>
              </a:ext>
            </a:extLst>
          </p:cNvPr>
          <p:cNvSpPr txBox="1"/>
          <p:nvPr/>
        </p:nvSpPr>
        <p:spPr>
          <a:xfrm>
            <a:off x="4834554" y="3261643"/>
            <a:ext cx="988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低置信度预测</a:t>
            </a: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A83DAE71-097A-4622-846F-C8476C6AB571}"/>
              </a:ext>
            </a:extLst>
          </p:cNvPr>
          <p:cNvSpPr txBox="1"/>
          <p:nvPr/>
        </p:nvSpPr>
        <p:spPr>
          <a:xfrm>
            <a:off x="4851669" y="159686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高置信度预测</a:t>
            </a: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1826381C-AAB4-4508-8D47-D2EC87C93E2B}"/>
              </a:ext>
            </a:extLst>
          </p:cNvPr>
          <p:cNvSpPr txBox="1"/>
          <p:nvPr/>
        </p:nvSpPr>
        <p:spPr>
          <a:xfrm>
            <a:off x="7919407" y="2012787"/>
            <a:ext cx="679366" cy="23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伪标签</a:t>
            </a: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04F05940-56E6-4C99-83E5-783A3C0A411E}"/>
              </a:ext>
            </a:extLst>
          </p:cNvPr>
          <p:cNvSpPr txBox="1"/>
          <p:nvPr/>
        </p:nvSpPr>
        <p:spPr>
          <a:xfrm>
            <a:off x="7295422" y="2304982"/>
            <a:ext cx="679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one-hot</a:t>
            </a:r>
            <a:endParaRPr lang="zh-CN" altLang="en-US" sz="100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D32F8299-9906-43A6-BFB5-01F999E0A2C5}"/>
              </a:ext>
            </a:extLst>
          </p:cNvPr>
          <p:cNvSpPr txBox="1"/>
          <p:nvPr/>
        </p:nvSpPr>
        <p:spPr>
          <a:xfrm>
            <a:off x="7305387" y="4527467"/>
            <a:ext cx="679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one-hot</a:t>
            </a:r>
            <a:endParaRPr lang="zh-CN" altLang="en-US" sz="1000" dirty="0"/>
          </a:p>
        </p:txBody>
      </p:sp>
      <p:pic>
        <p:nvPicPr>
          <p:cNvPr id="180" name="图形 179" descr="303b333633333030333bb9b4">
            <a:extLst>
              <a:ext uri="{FF2B5EF4-FFF2-40B4-BE49-F238E27FC236}">
                <a16:creationId xmlns:a16="http://schemas.microsoft.com/office/drawing/2014/main" id="{11BF5E9A-EAA2-4208-809E-2F0F467356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6064" y="1654099"/>
            <a:ext cx="120156" cy="120156"/>
          </a:xfrm>
          <a:prstGeom prst="rect">
            <a:avLst/>
          </a:prstGeom>
        </p:spPr>
      </p:pic>
      <p:pic>
        <p:nvPicPr>
          <p:cNvPr id="181" name="图形 180" descr="303b333633333133353bb2e6">
            <a:extLst>
              <a:ext uri="{FF2B5EF4-FFF2-40B4-BE49-F238E27FC236}">
                <a16:creationId xmlns:a16="http://schemas.microsoft.com/office/drawing/2014/main" id="{72FB0A37-B244-40C8-90ED-85B103E8B3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78628" y="3320968"/>
            <a:ext cx="127148" cy="127148"/>
          </a:xfrm>
          <a:prstGeom prst="rect">
            <a:avLst/>
          </a:prstGeom>
        </p:spPr>
      </p:pic>
      <p:pic>
        <p:nvPicPr>
          <p:cNvPr id="182" name="图形 181" descr="303b333633333030333bb9b4">
            <a:extLst>
              <a:ext uri="{FF2B5EF4-FFF2-40B4-BE49-F238E27FC236}">
                <a16:creationId xmlns:a16="http://schemas.microsoft.com/office/drawing/2014/main" id="{EF3A005B-70BE-4806-B104-BF3E2B7EE6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92192" y="3909285"/>
            <a:ext cx="120156" cy="120156"/>
          </a:xfrm>
          <a:prstGeom prst="rect">
            <a:avLst/>
          </a:prstGeom>
        </p:spPr>
      </p:pic>
      <p:pic>
        <p:nvPicPr>
          <p:cNvPr id="183" name="图形 182" descr="303b333633333133353bb2e6">
            <a:extLst>
              <a:ext uri="{FF2B5EF4-FFF2-40B4-BE49-F238E27FC236}">
                <a16:creationId xmlns:a16="http://schemas.microsoft.com/office/drawing/2014/main" id="{A05D8A67-4783-4EA0-97FA-568193C9AA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65500" y="5455771"/>
            <a:ext cx="127148" cy="12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78058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91"/>
          <p:cNvSpPr>
            <a:spLocks noChangeArrowheads="1"/>
          </p:cNvSpPr>
          <p:nvPr/>
        </p:nvSpPr>
        <p:spPr bwMode="auto">
          <a:xfrm flipV="1">
            <a:off x="7391400" y="1920825"/>
            <a:ext cx="1752600" cy="1833563"/>
          </a:xfrm>
          <a:custGeom>
            <a:avLst/>
            <a:gdLst/>
            <a:ahLst/>
            <a:cxnLst/>
            <a:rect l="l" t="t" r="r" b="b"/>
            <a:pathLst>
              <a:path w="1752600" h="1295400">
                <a:moveTo>
                  <a:pt x="0" y="1295400"/>
                </a:moveTo>
                <a:lnTo>
                  <a:pt x="1752600" y="1295400"/>
                </a:lnTo>
                <a:lnTo>
                  <a:pt x="1752600" y="0"/>
                </a:lnTo>
                <a:lnTo>
                  <a:pt x="714154" y="0"/>
                </a:lnTo>
                <a:close/>
              </a:path>
            </a:pathLst>
          </a:custGeom>
          <a:solidFill>
            <a:srgbClr val="052E6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AutoShape 292"/>
          <p:cNvSpPr>
            <a:spLocks noChangeArrowheads="1"/>
          </p:cNvSpPr>
          <p:nvPr/>
        </p:nvSpPr>
        <p:spPr bwMode="auto">
          <a:xfrm flipV="1">
            <a:off x="0" y="1948780"/>
            <a:ext cx="4191000" cy="1833563"/>
          </a:xfrm>
          <a:custGeom>
            <a:avLst/>
            <a:gdLst/>
            <a:ahLst/>
            <a:cxnLst/>
            <a:rect l="l" t="t" r="r" b="b"/>
            <a:pathLst>
              <a:path w="4191000" h="1295400">
                <a:moveTo>
                  <a:pt x="0" y="1295400"/>
                </a:moveTo>
                <a:lnTo>
                  <a:pt x="3476846" y="1295400"/>
                </a:lnTo>
                <a:lnTo>
                  <a:pt x="419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52E6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WordArt 293"/>
          <p:cNvSpPr>
            <a:spLocks noChangeArrowheads="1" noChangeShapeType="1" noTextEdit="1"/>
          </p:cNvSpPr>
          <p:nvPr/>
        </p:nvSpPr>
        <p:spPr bwMode="auto">
          <a:xfrm>
            <a:off x="467544" y="2137420"/>
            <a:ext cx="2016224" cy="79253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 anchor="ctr"/>
          <a:lstStyle/>
          <a:p>
            <a:pPr algn="ctr"/>
            <a:r>
              <a:rPr lang="zh-CN" altLang="en-US" sz="5400" kern="10" spc="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</a:p>
        </p:txBody>
      </p:sp>
      <p:sp>
        <p:nvSpPr>
          <p:cNvPr id="5" name="WordArt 294"/>
          <p:cNvSpPr>
            <a:spLocks noChangeArrowheads="1" noChangeShapeType="1" noTextEdit="1"/>
          </p:cNvSpPr>
          <p:nvPr/>
        </p:nvSpPr>
        <p:spPr bwMode="auto">
          <a:xfrm>
            <a:off x="1259512" y="3073524"/>
            <a:ext cx="2232368" cy="41581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 anchor="ctr"/>
          <a:lstStyle/>
          <a:p>
            <a:pPr algn="ctr"/>
            <a:r>
              <a:rPr lang="en-US" altLang="zh-CN" sz="2800" b="1" kern="1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CONTENTS   </a:t>
            </a:r>
            <a:endParaRPr lang="zh-CN" altLang="en-US" sz="2800" b="1" kern="1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WordArt 20"/>
          <p:cNvSpPr>
            <a:spLocks noChangeArrowheads="1" noChangeShapeType="1" noTextEdit="1"/>
          </p:cNvSpPr>
          <p:nvPr/>
        </p:nvSpPr>
        <p:spPr bwMode="auto">
          <a:xfrm>
            <a:off x="3635896" y="1491580"/>
            <a:ext cx="2286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052E65"/>
                </a:solidFill>
                <a:latin typeface="Arial"/>
                <a:cs typeface="Arial"/>
              </a:rPr>
              <a:t>1</a:t>
            </a:r>
            <a:endParaRPr lang="zh-CN" altLang="en-US" sz="3600" b="1" kern="10" dirty="0">
              <a:solidFill>
                <a:srgbClr val="052E65"/>
              </a:solidFill>
              <a:latin typeface="Arial"/>
              <a:cs typeface="Arial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4093096" y="1489348"/>
            <a:ext cx="2971800" cy="4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2000" b="1" dirty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选题来源及意义</a:t>
            </a:r>
          </a:p>
        </p:txBody>
      </p:sp>
      <p:sp>
        <p:nvSpPr>
          <p:cNvPr id="8" name="WordArt 20"/>
          <p:cNvSpPr>
            <a:spLocks noChangeArrowheads="1" noChangeShapeType="1" noTextEdit="1"/>
          </p:cNvSpPr>
          <p:nvPr/>
        </p:nvSpPr>
        <p:spPr bwMode="auto">
          <a:xfrm>
            <a:off x="3940696" y="2177380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052E65"/>
                </a:solidFill>
                <a:latin typeface="Arial"/>
                <a:cs typeface="Arial"/>
              </a:rPr>
              <a:t>2</a:t>
            </a:r>
            <a:endParaRPr lang="zh-CN" altLang="en-US" sz="3600" b="1" kern="10">
              <a:solidFill>
                <a:srgbClr val="052E65"/>
              </a:solidFill>
              <a:latin typeface="Arial"/>
              <a:cs typeface="Arial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4397896" y="2175148"/>
            <a:ext cx="2971800" cy="4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2000" b="1" dirty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国内外研究现状</a:t>
            </a:r>
          </a:p>
        </p:txBody>
      </p:sp>
      <p:sp>
        <p:nvSpPr>
          <p:cNvPr id="10" name="WordArt 20"/>
          <p:cNvSpPr>
            <a:spLocks noChangeArrowheads="1" noChangeShapeType="1" noTextEdit="1"/>
          </p:cNvSpPr>
          <p:nvPr/>
        </p:nvSpPr>
        <p:spPr bwMode="auto">
          <a:xfrm>
            <a:off x="4321696" y="2858418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052E65"/>
                </a:solidFill>
                <a:latin typeface="Arial"/>
                <a:cs typeface="Arial"/>
              </a:rPr>
              <a:t>3</a:t>
            </a:r>
            <a:endParaRPr lang="zh-CN" altLang="en-US" sz="3600" b="1" kern="10">
              <a:solidFill>
                <a:srgbClr val="052E65"/>
              </a:solidFill>
              <a:latin typeface="Arial"/>
              <a:cs typeface="Arial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4778896" y="2856186"/>
            <a:ext cx="2971800" cy="4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2000" b="1" dirty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研究内容与方案</a:t>
            </a:r>
          </a:p>
        </p:txBody>
      </p:sp>
      <p:sp>
        <p:nvSpPr>
          <p:cNvPr id="12" name="WordArt 20"/>
          <p:cNvSpPr>
            <a:spLocks noChangeArrowheads="1" noChangeShapeType="1" noTextEdit="1"/>
          </p:cNvSpPr>
          <p:nvPr/>
        </p:nvSpPr>
        <p:spPr bwMode="auto">
          <a:xfrm>
            <a:off x="4702696" y="3553743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052E65"/>
                </a:solidFill>
                <a:latin typeface="Arial"/>
                <a:cs typeface="Arial"/>
              </a:rPr>
              <a:t>4</a:t>
            </a:r>
            <a:endParaRPr lang="zh-CN" altLang="en-US" sz="3600" b="1" kern="10">
              <a:solidFill>
                <a:srgbClr val="052E65"/>
              </a:solidFill>
              <a:latin typeface="Arial"/>
              <a:cs typeface="Arial"/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5236096" y="3514304"/>
            <a:ext cx="2971800" cy="4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2000" b="1" dirty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时间进度安排</a:t>
            </a:r>
          </a:p>
        </p:txBody>
      </p:sp>
    </p:spTree>
    <p:extLst>
      <p:ext uri="{BB962C8B-B14F-4D97-AF65-F5344CB8AC3E}">
        <p14:creationId xmlns:p14="http://schemas.microsoft.com/office/powerpoint/2010/main" val="1076465578"/>
      </p:ext>
    </p:extLst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主要研究内容三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943A83EC-6E08-45D2-833B-8B8183151665}"/>
              </a:ext>
            </a:extLst>
          </p:cNvPr>
          <p:cNvSpPr/>
          <p:nvPr/>
        </p:nvSpPr>
        <p:spPr>
          <a:xfrm rot="-2109038">
            <a:off x="3500378" y="3294464"/>
            <a:ext cx="871091" cy="1472823"/>
          </a:xfrm>
          <a:custGeom>
            <a:avLst/>
            <a:gdLst/>
            <a:ahLst/>
            <a:cxnLst>
              <a:cxn ang="0">
                <a:pos x="949031" y="3576"/>
              </a:cxn>
              <a:cxn ang="0">
                <a:pos x="815124" y="23841"/>
              </a:cxn>
              <a:cxn ang="0">
                <a:pos x="700679" y="51258"/>
              </a:cxn>
              <a:cxn ang="0">
                <a:pos x="594020" y="90596"/>
              </a:cxn>
              <a:cxn ang="0">
                <a:pos x="461670" y="152584"/>
              </a:cxn>
              <a:cxn ang="0">
                <a:pos x="349561" y="222915"/>
              </a:cxn>
              <a:cxn ang="0">
                <a:pos x="268593" y="290863"/>
              </a:cxn>
              <a:cxn ang="0">
                <a:pos x="203197" y="358811"/>
              </a:cxn>
              <a:cxn ang="0">
                <a:pos x="143250" y="436295"/>
              </a:cxn>
              <a:cxn ang="0">
                <a:pos x="91866" y="513779"/>
              </a:cxn>
              <a:cxn ang="0">
                <a:pos x="45154" y="615104"/>
              </a:cxn>
              <a:cxn ang="0">
                <a:pos x="16349" y="708085"/>
              </a:cxn>
              <a:cxn ang="0">
                <a:pos x="0" y="828484"/>
              </a:cxn>
              <a:cxn ang="0">
                <a:pos x="10899" y="935769"/>
              </a:cxn>
              <a:cxn ang="0">
                <a:pos x="36591" y="1039479"/>
              </a:cxn>
              <a:cxn ang="0">
                <a:pos x="71625" y="1127691"/>
              </a:cxn>
              <a:cxn ang="0">
                <a:pos x="139357" y="1240937"/>
              </a:cxn>
              <a:cxn ang="0">
                <a:pos x="210982" y="1329150"/>
              </a:cxn>
              <a:cxn ang="0">
                <a:pos x="293506" y="1401866"/>
              </a:cxn>
              <a:cxn ang="0">
                <a:pos x="398608" y="1482926"/>
              </a:cxn>
              <a:cxn ang="0">
                <a:pos x="519281" y="1552066"/>
              </a:cxn>
              <a:cxn ang="0">
                <a:pos x="761405" y="1636702"/>
              </a:cxn>
              <a:cxn ang="0">
                <a:pos x="971609" y="1672464"/>
              </a:cxn>
              <a:cxn ang="0">
                <a:pos x="1092281" y="1805975"/>
              </a:cxn>
              <a:cxn ang="0">
                <a:pos x="1087610" y="1229017"/>
              </a:cxn>
              <a:cxn ang="0">
                <a:pos x="967716" y="1349415"/>
              </a:cxn>
              <a:cxn ang="0">
                <a:pos x="783982" y="1308885"/>
              </a:cxn>
              <a:cxn ang="0">
                <a:pos x="589349" y="1221864"/>
              </a:cxn>
              <a:cxn ang="0">
                <a:pos x="481911" y="1140804"/>
              </a:cxn>
              <a:cxn ang="0">
                <a:pos x="393937" y="1058552"/>
              </a:cxn>
              <a:cxn ang="0">
                <a:pos x="324648" y="960803"/>
              </a:cxn>
              <a:cxn ang="0">
                <a:pos x="270929" y="843980"/>
              </a:cxn>
              <a:cxn ang="0">
                <a:pos x="248352" y="727158"/>
              </a:cxn>
              <a:cxn ang="0">
                <a:pos x="249909" y="622257"/>
              </a:cxn>
              <a:cxn ang="0">
                <a:pos x="270929" y="520931"/>
              </a:cxn>
              <a:cxn ang="0">
                <a:pos x="312191" y="418414"/>
              </a:cxn>
              <a:cxn ang="0">
                <a:pos x="396273" y="299207"/>
              </a:cxn>
              <a:cxn ang="0">
                <a:pos x="500596" y="201458"/>
              </a:cxn>
              <a:cxn ang="0">
                <a:pos x="605698" y="131126"/>
              </a:cxn>
              <a:cxn ang="0">
                <a:pos x="710800" y="81060"/>
              </a:cxn>
              <a:cxn ang="0">
                <a:pos x="794882" y="50066"/>
              </a:cxn>
              <a:cxn ang="0">
                <a:pos x="895313" y="29801"/>
              </a:cxn>
              <a:cxn ang="0">
                <a:pos x="1125758" y="0"/>
              </a:cxn>
            </a:cxnLst>
            <a:rect l="0" t="0" r="0" b="0"/>
            <a:pathLst>
              <a:path w="1921" h="1516">
                <a:moveTo>
                  <a:pt x="1446" y="0"/>
                </a:moveTo>
                <a:lnTo>
                  <a:pt x="1219" y="3"/>
                </a:lnTo>
                <a:lnTo>
                  <a:pt x="1142" y="9"/>
                </a:lnTo>
                <a:lnTo>
                  <a:pt x="1047" y="20"/>
                </a:lnTo>
                <a:lnTo>
                  <a:pt x="974" y="29"/>
                </a:lnTo>
                <a:lnTo>
                  <a:pt x="900" y="43"/>
                </a:lnTo>
                <a:lnTo>
                  <a:pt x="828" y="59"/>
                </a:lnTo>
                <a:lnTo>
                  <a:pt x="763" y="76"/>
                </a:lnTo>
                <a:lnTo>
                  <a:pt x="686" y="97"/>
                </a:lnTo>
                <a:lnTo>
                  <a:pt x="593" y="128"/>
                </a:lnTo>
                <a:lnTo>
                  <a:pt x="520" y="156"/>
                </a:lnTo>
                <a:lnTo>
                  <a:pt x="449" y="187"/>
                </a:lnTo>
                <a:lnTo>
                  <a:pt x="401" y="213"/>
                </a:lnTo>
                <a:lnTo>
                  <a:pt x="345" y="244"/>
                </a:lnTo>
                <a:lnTo>
                  <a:pt x="304" y="268"/>
                </a:lnTo>
                <a:lnTo>
                  <a:pt x="261" y="301"/>
                </a:lnTo>
                <a:lnTo>
                  <a:pt x="222" y="332"/>
                </a:lnTo>
                <a:lnTo>
                  <a:pt x="184" y="366"/>
                </a:lnTo>
                <a:lnTo>
                  <a:pt x="155" y="393"/>
                </a:lnTo>
                <a:lnTo>
                  <a:pt x="118" y="431"/>
                </a:lnTo>
                <a:lnTo>
                  <a:pt x="82" y="474"/>
                </a:lnTo>
                <a:lnTo>
                  <a:pt x="58" y="516"/>
                </a:lnTo>
                <a:lnTo>
                  <a:pt x="39" y="552"/>
                </a:lnTo>
                <a:lnTo>
                  <a:pt x="21" y="594"/>
                </a:lnTo>
                <a:lnTo>
                  <a:pt x="6" y="638"/>
                </a:lnTo>
                <a:lnTo>
                  <a:pt x="0" y="695"/>
                </a:lnTo>
                <a:lnTo>
                  <a:pt x="5" y="744"/>
                </a:lnTo>
                <a:lnTo>
                  <a:pt x="14" y="785"/>
                </a:lnTo>
                <a:lnTo>
                  <a:pt x="26" y="826"/>
                </a:lnTo>
                <a:lnTo>
                  <a:pt x="47" y="872"/>
                </a:lnTo>
                <a:lnTo>
                  <a:pt x="66" y="911"/>
                </a:lnTo>
                <a:lnTo>
                  <a:pt x="92" y="946"/>
                </a:lnTo>
                <a:lnTo>
                  <a:pt x="130" y="991"/>
                </a:lnTo>
                <a:lnTo>
                  <a:pt x="179" y="1041"/>
                </a:lnTo>
                <a:lnTo>
                  <a:pt x="229" y="1081"/>
                </a:lnTo>
                <a:lnTo>
                  <a:pt x="271" y="1115"/>
                </a:lnTo>
                <a:lnTo>
                  <a:pt x="325" y="1149"/>
                </a:lnTo>
                <a:lnTo>
                  <a:pt x="377" y="1176"/>
                </a:lnTo>
                <a:lnTo>
                  <a:pt x="437" y="1207"/>
                </a:lnTo>
                <a:lnTo>
                  <a:pt x="512" y="1244"/>
                </a:lnTo>
                <a:lnTo>
                  <a:pt x="585" y="1271"/>
                </a:lnTo>
                <a:lnTo>
                  <a:pt x="667" y="1302"/>
                </a:lnTo>
                <a:lnTo>
                  <a:pt x="836" y="1346"/>
                </a:lnTo>
                <a:lnTo>
                  <a:pt x="978" y="1373"/>
                </a:lnTo>
                <a:lnTo>
                  <a:pt x="1128" y="1393"/>
                </a:lnTo>
                <a:lnTo>
                  <a:pt x="1248" y="1403"/>
                </a:lnTo>
                <a:lnTo>
                  <a:pt x="1403" y="1410"/>
                </a:lnTo>
                <a:lnTo>
                  <a:pt x="1403" y="1515"/>
                </a:lnTo>
                <a:lnTo>
                  <a:pt x="1920" y="1275"/>
                </a:lnTo>
                <a:lnTo>
                  <a:pt x="1397" y="1031"/>
                </a:lnTo>
                <a:lnTo>
                  <a:pt x="1398" y="1139"/>
                </a:lnTo>
                <a:lnTo>
                  <a:pt x="1243" y="1132"/>
                </a:lnTo>
                <a:lnTo>
                  <a:pt x="1128" y="1119"/>
                </a:lnTo>
                <a:lnTo>
                  <a:pt x="1007" y="1098"/>
                </a:lnTo>
                <a:lnTo>
                  <a:pt x="836" y="1054"/>
                </a:lnTo>
                <a:lnTo>
                  <a:pt x="757" y="1025"/>
                </a:lnTo>
                <a:lnTo>
                  <a:pt x="681" y="993"/>
                </a:lnTo>
                <a:lnTo>
                  <a:pt x="619" y="957"/>
                </a:lnTo>
                <a:lnTo>
                  <a:pt x="556" y="922"/>
                </a:lnTo>
                <a:lnTo>
                  <a:pt x="506" y="888"/>
                </a:lnTo>
                <a:lnTo>
                  <a:pt x="464" y="850"/>
                </a:lnTo>
                <a:lnTo>
                  <a:pt x="417" y="806"/>
                </a:lnTo>
                <a:lnTo>
                  <a:pt x="377" y="755"/>
                </a:lnTo>
                <a:lnTo>
                  <a:pt x="348" y="708"/>
                </a:lnTo>
                <a:lnTo>
                  <a:pt x="333" y="664"/>
                </a:lnTo>
                <a:lnTo>
                  <a:pt x="319" y="610"/>
                </a:lnTo>
                <a:lnTo>
                  <a:pt x="317" y="558"/>
                </a:lnTo>
                <a:lnTo>
                  <a:pt x="321" y="522"/>
                </a:lnTo>
                <a:lnTo>
                  <a:pt x="329" y="483"/>
                </a:lnTo>
                <a:lnTo>
                  <a:pt x="348" y="437"/>
                </a:lnTo>
                <a:lnTo>
                  <a:pt x="372" y="393"/>
                </a:lnTo>
                <a:lnTo>
                  <a:pt x="401" y="351"/>
                </a:lnTo>
                <a:lnTo>
                  <a:pt x="440" y="310"/>
                </a:lnTo>
                <a:lnTo>
                  <a:pt x="509" y="251"/>
                </a:lnTo>
                <a:lnTo>
                  <a:pt x="567" y="211"/>
                </a:lnTo>
                <a:lnTo>
                  <a:pt x="643" y="169"/>
                </a:lnTo>
                <a:lnTo>
                  <a:pt x="720" y="133"/>
                </a:lnTo>
                <a:lnTo>
                  <a:pt x="778" y="110"/>
                </a:lnTo>
                <a:lnTo>
                  <a:pt x="847" y="86"/>
                </a:lnTo>
                <a:lnTo>
                  <a:pt x="913" y="68"/>
                </a:lnTo>
                <a:lnTo>
                  <a:pt x="966" y="54"/>
                </a:lnTo>
                <a:lnTo>
                  <a:pt x="1021" y="42"/>
                </a:lnTo>
                <a:lnTo>
                  <a:pt x="1089" y="32"/>
                </a:lnTo>
                <a:lnTo>
                  <a:pt x="1150" y="25"/>
                </a:lnTo>
                <a:lnTo>
                  <a:pt x="1234" y="15"/>
                </a:lnTo>
                <a:lnTo>
                  <a:pt x="1446" y="0"/>
                </a:lnTo>
              </a:path>
            </a:pathLst>
          </a:custGeom>
          <a:solidFill>
            <a:srgbClr val="244C89"/>
          </a:solidFill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8" name="Oval 5">
            <a:extLst>
              <a:ext uri="{FF2B5EF4-FFF2-40B4-BE49-F238E27FC236}">
                <a16:creationId xmlns:a16="http://schemas.microsoft.com/office/drawing/2014/main" id="{ED6A18CF-B2D9-49E0-A2B9-0089B7B5A90C}"/>
              </a:ext>
            </a:extLst>
          </p:cNvPr>
          <p:cNvSpPr/>
          <p:nvPr/>
        </p:nvSpPr>
        <p:spPr>
          <a:xfrm>
            <a:off x="3347865" y="2281436"/>
            <a:ext cx="1080120" cy="1080119"/>
          </a:xfrm>
          <a:prstGeom prst="ellipse">
            <a:avLst/>
          </a:prstGeom>
          <a:solidFill>
            <a:srgbClr val="244C89"/>
          </a:solidFill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Oval 6">
            <a:extLst>
              <a:ext uri="{FF2B5EF4-FFF2-40B4-BE49-F238E27FC236}">
                <a16:creationId xmlns:a16="http://schemas.microsoft.com/office/drawing/2014/main" id="{89D10649-0518-41BC-AD0C-6C609EF0365D}"/>
              </a:ext>
            </a:extLst>
          </p:cNvPr>
          <p:cNvSpPr/>
          <p:nvPr/>
        </p:nvSpPr>
        <p:spPr>
          <a:xfrm>
            <a:off x="4427985" y="3357490"/>
            <a:ext cx="1037555" cy="994891"/>
          </a:xfrm>
          <a:prstGeom prst="ellipse">
            <a:avLst/>
          </a:prstGeom>
          <a:solidFill>
            <a:srgbClr val="244C89"/>
          </a:solidFill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方案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3C2242B-E1B4-468E-89F6-2E04F04B043F}"/>
              </a:ext>
            </a:extLst>
          </p:cNvPr>
          <p:cNvGrpSpPr/>
          <p:nvPr/>
        </p:nvGrpSpPr>
        <p:grpSpPr>
          <a:xfrm>
            <a:off x="251521" y="1361666"/>
            <a:ext cx="372660" cy="364008"/>
            <a:chOff x="3554916" y="2857764"/>
            <a:chExt cx="605676" cy="605676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3CEA6A1-4D6C-4434-99DF-E38F35A4E53F}"/>
                </a:ext>
              </a:extLst>
            </p:cNvPr>
            <p:cNvSpPr/>
            <p:nvPr/>
          </p:nvSpPr>
          <p:spPr>
            <a:xfrm>
              <a:off x="3554916" y="2857764"/>
              <a:ext cx="605676" cy="60567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44C8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120000"/>
                </a:lnSpc>
              </a:pPr>
              <a:endParaRPr lang="zh-CN" altLang="en-US" strike="noStrike" noProof="1">
                <a:cs typeface="+mn-ea"/>
                <a:sym typeface="+mn-lt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901A344-C4DA-44F8-9CD9-C30937495E76}"/>
                </a:ext>
              </a:extLst>
            </p:cNvPr>
            <p:cNvGrpSpPr/>
            <p:nvPr/>
          </p:nvGrpSpPr>
          <p:grpSpPr>
            <a:xfrm>
              <a:off x="3669345" y="3002908"/>
              <a:ext cx="376818" cy="305864"/>
              <a:chOff x="1998664" y="2974975"/>
              <a:chExt cx="623888" cy="506413"/>
            </a:xfrm>
            <a:solidFill>
              <a:schemeClr val="accent1"/>
            </a:solidFill>
          </p:grpSpPr>
          <p:sp>
            <p:nvSpPr>
              <p:cNvPr id="23" name="Freeform 55">
                <a:extLst>
                  <a:ext uri="{FF2B5EF4-FFF2-40B4-BE49-F238E27FC236}">
                    <a16:creationId xmlns:a16="http://schemas.microsoft.com/office/drawing/2014/main" id="{CB0E1A93-5BB1-40D9-A78D-5768C7176331}"/>
                  </a:ext>
                </a:extLst>
              </p:cNvPr>
              <p:cNvSpPr/>
              <p:nvPr/>
            </p:nvSpPr>
            <p:spPr bwMode="auto">
              <a:xfrm>
                <a:off x="2079625" y="3178175"/>
                <a:ext cx="206375" cy="41275"/>
              </a:xfrm>
              <a:custGeom>
                <a:avLst/>
                <a:gdLst>
                  <a:gd name="T0" fmla="*/ 107 w 118"/>
                  <a:gd name="T1" fmla="*/ 24 h 24"/>
                  <a:gd name="T2" fmla="*/ 12 w 118"/>
                  <a:gd name="T3" fmla="*/ 24 h 24"/>
                  <a:gd name="T4" fmla="*/ 0 w 118"/>
                  <a:gd name="T5" fmla="*/ 12 h 24"/>
                  <a:gd name="T6" fmla="*/ 12 w 118"/>
                  <a:gd name="T7" fmla="*/ 0 h 24"/>
                  <a:gd name="T8" fmla="*/ 107 w 118"/>
                  <a:gd name="T9" fmla="*/ 0 h 24"/>
                  <a:gd name="T10" fmla="*/ 118 w 118"/>
                  <a:gd name="T11" fmla="*/ 12 h 24"/>
                  <a:gd name="T12" fmla="*/ 107 w 118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8" h="24">
                    <a:moveTo>
                      <a:pt x="107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8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3" y="0"/>
                      <a:pt x="118" y="6"/>
                      <a:pt x="118" y="12"/>
                    </a:cubicBezTo>
                    <a:cubicBezTo>
                      <a:pt x="118" y="18"/>
                      <a:pt x="113" y="24"/>
                      <a:pt x="107" y="24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24" name="Freeform 56">
                <a:extLst>
                  <a:ext uri="{FF2B5EF4-FFF2-40B4-BE49-F238E27FC236}">
                    <a16:creationId xmlns:a16="http://schemas.microsoft.com/office/drawing/2014/main" id="{64079395-11CF-46EE-8FA9-9F94576B4AF5}"/>
                  </a:ext>
                </a:extLst>
              </p:cNvPr>
              <p:cNvSpPr/>
              <p:nvPr/>
            </p:nvSpPr>
            <p:spPr bwMode="auto">
              <a:xfrm>
                <a:off x="2105025" y="3182938"/>
                <a:ext cx="39688" cy="85725"/>
              </a:xfrm>
              <a:custGeom>
                <a:avLst/>
                <a:gdLst>
                  <a:gd name="T0" fmla="*/ 11 w 23"/>
                  <a:gd name="T1" fmla="*/ 49 h 49"/>
                  <a:gd name="T2" fmla="*/ 0 w 23"/>
                  <a:gd name="T3" fmla="*/ 37 h 49"/>
                  <a:gd name="T4" fmla="*/ 0 w 23"/>
                  <a:gd name="T5" fmla="*/ 12 h 49"/>
                  <a:gd name="T6" fmla="*/ 11 w 23"/>
                  <a:gd name="T7" fmla="*/ 0 h 49"/>
                  <a:gd name="T8" fmla="*/ 23 w 23"/>
                  <a:gd name="T9" fmla="*/ 12 h 49"/>
                  <a:gd name="T10" fmla="*/ 23 w 23"/>
                  <a:gd name="T11" fmla="*/ 37 h 49"/>
                  <a:gd name="T12" fmla="*/ 11 w 23"/>
                  <a:gd name="T1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49">
                    <a:moveTo>
                      <a:pt x="11" y="49"/>
                    </a:moveTo>
                    <a:cubicBezTo>
                      <a:pt x="5" y="49"/>
                      <a:pt x="0" y="43"/>
                      <a:pt x="0" y="3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8" y="0"/>
                      <a:pt x="23" y="5"/>
                      <a:pt x="23" y="12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43"/>
                      <a:pt x="18" y="49"/>
                      <a:pt x="11" y="49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25" name="Freeform 57">
                <a:extLst>
                  <a:ext uri="{FF2B5EF4-FFF2-40B4-BE49-F238E27FC236}">
                    <a16:creationId xmlns:a16="http://schemas.microsoft.com/office/drawing/2014/main" id="{8A0ECA05-B3A0-4586-9AC2-C9F1634904C4}"/>
                  </a:ext>
                </a:extLst>
              </p:cNvPr>
              <p:cNvSpPr/>
              <p:nvPr/>
            </p:nvSpPr>
            <p:spPr bwMode="auto">
              <a:xfrm>
                <a:off x="2152650" y="3182938"/>
                <a:ext cx="41275" cy="85725"/>
              </a:xfrm>
              <a:custGeom>
                <a:avLst/>
                <a:gdLst>
                  <a:gd name="T0" fmla="*/ 12 w 23"/>
                  <a:gd name="T1" fmla="*/ 49 h 49"/>
                  <a:gd name="T2" fmla="*/ 0 w 23"/>
                  <a:gd name="T3" fmla="*/ 37 h 49"/>
                  <a:gd name="T4" fmla="*/ 0 w 23"/>
                  <a:gd name="T5" fmla="*/ 12 h 49"/>
                  <a:gd name="T6" fmla="*/ 12 w 23"/>
                  <a:gd name="T7" fmla="*/ 0 h 49"/>
                  <a:gd name="T8" fmla="*/ 23 w 23"/>
                  <a:gd name="T9" fmla="*/ 12 h 49"/>
                  <a:gd name="T10" fmla="*/ 23 w 23"/>
                  <a:gd name="T11" fmla="*/ 37 h 49"/>
                  <a:gd name="T12" fmla="*/ 12 w 23"/>
                  <a:gd name="T1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49">
                    <a:moveTo>
                      <a:pt x="12" y="49"/>
                    </a:moveTo>
                    <a:cubicBezTo>
                      <a:pt x="5" y="49"/>
                      <a:pt x="0" y="43"/>
                      <a:pt x="0" y="3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8" y="0"/>
                      <a:pt x="23" y="5"/>
                      <a:pt x="23" y="12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43"/>
                      <a:pt x="18" y="49"/>
                      <a:pt x="12" y="49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26" name="Freeform 58">
                <a:extLst>
                  <a:ext uri="{FF2B5EF4-FFF2-40B4-BE49-F238E27FC236}">
                    <a16:creationId xmlns:a16="http://schemas.microsoft.com/office/drawing/2014/main" id="{CCD444CC-DB40-4B74-B244-E3EE064CED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52663" y="3111500"/>
                <a:ext cx="119063" cy="174625"/>
              </a:xfrm>
              <a:custGeom>
                <a:avLst/>
                <a:gdLst>
                  <a:gd name="T0" fmla="*/ 34 w 68"/>
                  <a:gd name="T1" fmla="*/ 100 h 100"/>
                  <a:gd name="T2" fmla="*/ 0 w 68"/>
                  <a:gd name="T3" fmla="*/ 66 h 100"/>
                  <a:gd name="T4" fmla="*/ 0 w 68"/>
                  <a:gd name="T5" fmla="*/ 34 h 100"/>
                  <a:gd name="T6" fmla="*/ 34 w 68"/>
                  <a:gd name="T7" fmla="*/ 0 h 100"/>
                  <a:gd name="T8" fmla="*/ 68 w 68"/>
                  <a:gd name="T9" fmla="*/ 34 h 100"/>
                  <a:gd name="T10" fmla="*/ 68 w 68"/>
                  <a:gd name="T11" fmla="*/ 66 h 100"/>
                  <a:gd name="T12" fmla="*/ 34 w 68"/>
                  <a:gd name="T13" fmla="*/ 100 h 100"/>
                  <a:gd name="T14" fmla="*/ 34 w 68"/>
                  <a:gd name="T15" fmla="*/ 23 h 100"/>
                  <a:gd name="T16" fmla="*/ 23 w 68"/>
                  <a:gd name="T17" fmla="*/ 34 h 100"/>
                  <a:gd name="T18" fmla="*/ 23 w 68"/>
                  <a:gd name="T19" fmla="*/ 66 h 100"/>
                  <a:gd name="T20" fmla="*/ 34 w 68"/>
                  <a:gd name="T21" fmla="*/ 77 h 100"/>
                  <a:gd name="T22" fmla="*/ 45 w 68"/>
                  <a:gd name="T23" fmla="*/ 66 h 100"/>
                  <a:gd name="T24" fmla="*/ 45 w 68"/>
                  <a:gd name="T25" fmla="*/ 34 h 100"/>
                  <a:gd name="T26" fmla="*/ 34 w 68"/>
                  <a:gd name="T27" fmla="*/ 2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" h="100">
                    <a:moveTo>
                      <a:pt x="34" y="100"/>
                    </a:moveTo>
                    <a:cubicBezTo>
                      <a:pt x="16" y="100"/>
                      <a:pt x="0" y="84"/>
                      <a:pt x="0" y="6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15"/>
                      <a:pt x="16" y="0"/>
                      <a:pt x="34" y="0"/>
                    </a:cubicBezTo>
                    <a:cubicBezTo>
                      <a:pt x="53" y="0"/>
                      <a:pt x="68" y="15"/>
                      <a:pt x="68" y="34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84"/>
                      <a:pt x="53" y="100"/>
                      <a:pt x="34" y="100"/>
                    </a:cubicBezTo>
                    <a:close/>
                    <a:moveTo>
                      <a:pt x="34" y="23"/>
                    </a:moveTo>
                    <a:cubicBezTo>
                      <a:pt x="28" y="23"/>
                      <a:pt x="23" y="28"/>
                      <a:pt x="23" y="34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3" y="72"/>
                      <a:pt x="28" y="77"/>
                      <a:pt x="34" y="77"/>
                    </a:cubicBezTo>
                    <a:cubicBezTo>
                      <a:pt x="40" y="77"/>
                      <a:pt x="45" y="72"/>
                      <a:pt x="45" y="66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5" y="28"/>
                      <a:pt x="40" y="23"/>
                      <a:pt x="34" y="23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27" name="Freeform 59">
                <a:extLst>
                  <a:ext uri="{FF2B5EF4-FFF2-40B4-BE49-F238E27FC236}">
                    <a16:creationId xmlns:a16="http://schemas.microsoft.com/office/drawing/2014/main" id="{698CBB53-B639-4502-960F-7FF26E90B9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98664" y="2974975"/>
                <a:ext cx="623888" cy="506413"/>
              </a:xfrm>
              <a:custGeom>
                <a:avLst/>
                <a:gdLst>
                  <a:gd name="T0" fmla="*/ 341 w 356"/>
                  <a:gd name="T1" fmla="*/ 240 h 289"/>
                  <a:gd name="T2" fmla="*/ 272 w 356"/>
                  <a:gd name="T3" fmla="*/ 196 h 289"/>
                  <a:gd name="T4" fmla="*/ 252 w 356"/>
                  <a:gd name="T5" fmla="*/ 192 h 289"/>
                  <a:gd name="T6" fmla="*/ 246 w 356"/>
                  <a:gd name="T7" fmla="*/ 195 h 289"/>
                  <a:gd name="T8" fmla="*/ 234 w 356"/>
                  <a:gd name="T9" fmla="*/ 187 h 289"/>
                  <a:gd name="T10" fmla="*/ 246 w 356"/>
                  <a:gd name="T11" fmla="*/ 103 h 289"/>
                  <a:gd name="T12" fmla="*/ 102 w 356"/>
                  <a:gd name="T13" fmla="*/ 16 h 289"/>
                  <a:gd name="T14" fmla="*/ 15 w 356"/>
                  <a:gd name="T15" fmla="*/ 159 h 289"/>
                  <a:gd name="T16" fmla="*/ 158 w 356"/>
                  <a:gd name="T17" fmla="*/ 246 h 289"/>
                  <a:gd name="T18" fmla="*/ 220 w 356"/>
                  <a:gd name="T19" fmla="*/ 208 h 289"/>
                  <a:gd name="T20" fmla="*/ 232 w 356"/>
                  <a:gd name="T21" fmla="*/ 216 h 289"/>
                  <a:gd name="T22" fmla="*/ 244 w 356"/>
                  <a:gd name="T23" fmla="*/ 239 h 289"/>
                  <a:gd name="T24" fmla="*/ 313 w 356"/>
                  <a:gd name="T25" fmla="*/ 284 h 289"/>
                  <a:gd name="T26" fmla="*/ 333 w 356"/>
                  <a:gd name="T27" fmla="*/ 287 h 289"/>
                  <a:gd name="T28" fmla="*/ 349 w 356"/>
                  <a:gd name="T29" fmla="*/ 276 h 289"/>
                  <a:gd name="T30" fmla="*/ 341 w 356"/>
                  <a:gd name="T31" fmla="*/ 240 h 289"/>
                  <a:gd name="T32" fmla="*/ 153 w 356"/>
                  <a:gd name="T33" fmla="*/ 225 h 289"/>
                  <a:gd name="T34" fmla="*/ 37 w 356"/>
                  <a:gd name="T35" fmla="*/ 154 h 289"/>
                  <a:gd name="T36" fmla="*/ 108 w 356"/>
                  <a:gd name="T37" fmla="*/ 37 h 289"/>
                  <a:gd name="T38" fmla="*/ 224 w 356"/>
                  <a:gd name="T39" fmla="*/ 108 h 289"/>
                  <a:gd name="T40" fmla="*/ 153 w 356"/>
                  <a:gd name="T41" fmla="*/ 225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6" h="289">
                    <a:moveTo>
                      <a:pt x="341" y="240"/>
                    </a:moveTo>
                    <a:cubicBezTo>
                      <a:pt x="272" y="196"/>
                      <a:pt x="272" y="196"/>
                      <a:pt x="272" y="196"/>
                    </a:cubicBezTo>
                    <a:cubicBezTo>
                      <a:pt x="266" y="192"/>
                      <a:pt x="259" y="191"/>
                      <a:pt x="252" y="192"/>
                    </a:cubicBezTo>
                    <a:cubicBezTo>
                      <a:pt x="250" y="193"/>
                      <a:pt x="248" y="194"/>
                      <a:pt x="246" y="195"/>
                    </a:cubicBezTo>
                    <a:cubicBezTo>
                      <a:pt x="234" y="187"/>
                      <a:pt x="234" y="187"/>
                      <a:pt x="234" y="187"/>
                    </a:cubicBezTo>
                    <a:cubicBezTo>
                      <a:pt x="248" y="163"/>
                      <a:pt x="253" y="133"/>
                      <a:pt x="246" y="103"/>
                    </a:cubicBezTo>
                    <a:cubicBezTo>
                      <a:pt x="230" y="40"/>
                      <a:pt x="166" y="0"/>
                      <a:pt x="102" y="16"/>
                    </a:cubicBezTo>
                    <a:cubicBezTo>
                      <a:pt x="39" y="31"/>
                      <a:pt x="0" y="96"/>
                      <a:pt x="15" y="159"/>
                    </a:cubicBezTo>
                    <a:cubicBezTo>
                      <a:pt x="31" y="223"/>
                      <a:pt x="95" y="262"/>
                      <a:pt x="158" y="246"/>
                    </a:cubicBezTo>
                    <a:cubicBezTo>
                      <a:pt x="183" y="240"/>
                      <a:pt x="205" y="226"/>
                      <a:pt x="220" y="208"/>
                    </a:cubicBezTo>
                    <a:cubicBezTo>
                      <a:pt x="232" y="216"/>
                      <a:pt x="232" y="216"/>
                      <a:pt x="232" y="216"/>
                    </a:cubicBezTo>
                    <a:cubicBezTo>
                      <a:pt x="232" y="225"/>
                      <a:pt x="235" y="234"/>
                      <a:pt x="244" y="239"/>
                    </a:cubicBezTo>
                    <a:cubicBezTo>
                      <a:pt x="313" y="284"/>
                      <a:pt x="313" y="284"/>
                      <a:pt x="313" y="284"/>
                    </a:cubicBezTo>
                    <a:cubicBezTo>
                      <a:pt x="319" y="288"/>
                      <a:pt x="326" y="289"/>
                      <a:pt x="333" y="287"/>
                    </a:cubicBezTo>
                    <a:cubicBezTo>
                      <a:pt x="339" y="286"/>
                      <a:pt x="345" y="282"/>
                      <a:pt x="349" y="276"/>
                    </a:cubicBezTo>
                    <a:cubicBezTo>
                      <a:pt x="356" y="264"/>
                      <a:pt x="353" y="248"/>
                      <a:pt x="341" y="240"/>
                    </a:cubicBezTo>
                    <a:close/>
                    <a:moveTo>
                      <a:pt x="153" y="225"/>
                    </a:moveTo>
                    <a:cubicBezTo>
                      <a:pt x="101" y="238"/>
                      <a:pt x="49" y="206"/>
                      <a:pt x="37" y="154"/>
                    </a:cubicBezTo>
                    <a:cubicBezTo>
                      <a:pt x="24" y="102"/>
                      <a:pt x="56" y="50"/>
                      <a:pt x="108" y="37"/>
                    </a:cubicBezTo>
                    <a:cubicBezTo>
                      <a:pt x="159" y="25"/>
                      <a:pt x="212" y="56"/>
                      <a:pt x="224" y="108"/>
                    </a:cubicBezTo>
                    <a:cubicBezTo>
                      <a:pt x="237" y="160"/>
                      <a:pt x="205" y="212"/>
                      <a:pt x="153" y="225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6BFF91A-5E86-4153-876C-723DC4657D6E}"/>
              </a:ext>
            </a:extLst>
          </p:cNvPr>
          <p:cNvGrpSpPr/>
          <p:nvPr/>
        </p:nvGrpSpPr>
        <p:grpSpPr>
          <a:xfrm>
            <a:off x="251520" y="1332760"/>
            <a:ext cx="4464495" cy="485978"/>
            <a:chOff x="469900" y="1095114"/>
            <a:chExt cx="3860241" cy="424122"/>
          </a:xfrm>
        </p:grpSpPr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C62DE51D-8203-4058-985B-A7F1146D2B77}"/>
                </a:ext>
              </a:extLst>
            </p:cNvPr>
            <p:cNvSpPr txBox="1"/>
            <p:nvPr/>
          </p:nvSpPr>
          <p:spPr>
            <a:xfrm>
              <a:off x="873737" y="1095114"/>
              <a:ext cx="3456404" cy="3461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rgbClr val="313D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如何增强扰动来提高分割模型泛化性</a:t>
              </a: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512C7A9-64B6-436E-A96E-3D01A8E0F072}"/>
                </a:ext>
              </a:extLst>
            </p:cNvPr>
            <p:cNvCxnSpPr/>
            <p:nvPr/>
          </p:nvCxnSpPr>
          <p:spPr>
            <a:xfrm>
              <a:off x="469900" y="1519236"/>
              <a:ext cx="3299884" cy="0"/>
            </a:xfrm>
            <a:prstGeom prst="line">
              <a:avLst/>
            </a:prstGeom>
            <a:noFill/>
            <a:ln>
              <a:solidFill>
                <a:srgbClr val="41445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F787E23-DBD7-4311-ABD2-978E1A39BA21}"/>
              </a:ext>
            </a:extLst>
          </p:cNvPr>
          <p:cNvGrpSpPr/>
          <p:nvPr/>
        </p:nvGrpSpPr>
        <p:grpSpPr>
          <a:xfrm>
            <a:off x="5292080" y="2775111"/>
            <a:ext cx="3240359" cy="492633"/>
            <a:chOff x="5257195" y="3125080"/>
            <a:chExt cx="3696217" cy="403439"/>
          </a:xfrm>
        </p:grpSpPr>
        <p:sp>
          <p:nvSpPr>
            <p:cNvPr id="32" name="TextBox 9">
              <a:extLst>
                <a:ext uri="{FF2B5EF4-FFF2-40B4-BE49-F238E27FC236}">
                  <a16:creationId xmlns:a16="http://schemas.microsoft.com/office/drawing/2014/main" id="{B5E50071-0C93-43E3-A9D9-C92A57A0E1D1}"/>
                </a:ext>
              </a:extLst>
            </p:cNvPr>
            <p:cNvSpPr txBox="1"/>
            <p:nvPr/>
          </p:nvSpPr>
          <p:spPr>
            <a:xfrm>
              <a:off x="6070747" y="3125080"/>
              <a:ext cx="2882665" cy="3247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rgbClr val="313D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研究一致性正则化策略</a:t>
              </a: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776D7E8-5BD9-4056-90B7-D60CD10675D0}"/>
                </a:ext>
              </a:extLst>
            </p:cNvPr>
            <p:cNvCxnSpPr/>
            <p:nvPr/>
          </p:nvCxnSpPr>
          <p:spPr>
            <a:xfrm>
              <a:off x="5257195" y="3528519"/>
              <a:ext cx="3442305" cy="0"/>
            </a:xfrm>
            <a:prstGeom prst="line">
              <a:avLst/>
            </a:prstGeom>
            <a:noFill/>
            <a:ln>
              <a:solidFill>
                <a:srgbClr val="41445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0F79F2E-2F68-4D7F-8926-AB6F6332F6F6}"/>
              </a:ext>
            </a:extLst>
          </p:cNvPr>
          <p:cNvGrpSpPr/>
          <p:nvPr/>
        </p:nvGrpSpPr>
        <p:grpSpPr>
          <a:xfrm>
            <a:off x="5537711" y="2804102"/>
            <a:ext cx="362277" cy="367592"/>
            <a:chOff x="8012616" y="2857764"/>
            <a:chExt cx="605676" cy="605676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AC753AF3-CF8F-482A-9ABA-706C479FCD11}"/>
                </a:ext>
              </a:extLst>
            </p:cNvPr>
            <p:cNvSpPr/>
            <p:nvPr/>
          </p:nvSpPr>
          <p:spPr>
            <a:xfrm>
              <a:off x="8012616" y="2857764"/>
              <a:ext cx="605676" cy="60567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44C8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120000"/>
                </a:lnSpc>
              </a:pPr>
              <a:endParaRPr lang="zh-CN" altLang="en-US" strike="noStrike" noProof="1">
                <a:cs typeface="+mn-ea"/>
                <a:sym typeface="+mn-lt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32A142A8-8391-4515-80B7-805B62B51176}"/>
                </a:ext>
              </a:extLst>
            </p:cNvPr>
            <p:cNvGrpSpPr/>
            <p:nvPr/>
          </p:nvGrpSpPr>
          <p:grpSpPr>
            <a:xfrm>
              <a:off x="8188677" y="3015744"/>
              <a:ext cx="253548" cy="319248"/>
              <a:chOff x="6098454" y="4517151"/>
              <a:chExt cx="378389" cy="476437"/>
            </a:xfrm>
            <a:solidFill>
              <a:schemeClr val="accent2"/>
            </a:solidFill>
          </p:grpSpPr>
          <p:sp>
            <p:nvSpPr>
              <p:cNvPr id="49" name="Freeform 66">
                <a:extLst>
                  <a:ext uri="{FF2B5EF4-FFF2-40B4-BE49-F238E27FC236}">
                    <a16:creationId xmlns:a16="http://schemas.microsoft.com/office/drawing/2014/main" id="{3CCDC69B-B856-4DE1-A1D0-5B3E213F90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8454" y="4517151"/>
                <a:ext cx="378389" cy="476437"/>
              </a:xfrm>
              <a:custGeom>
                <a:avLst/>
                <a:gdLst>
                  <a:gd name="T0" fmla="*/ 0 w 138"/>
                  <a:gd name="T1" fmla="*/ 69 h 174"/>
                  <a:gd name="T2" fmla="*/ 138 w 138"/>
                  <a:gd name="T3" fmla="*/ 69 h 174"/>
                  <a:gd name="T4" fmla="*/ 114 w 138"/>
                  <a:gd name="T5" fmla="*/ 81 h 174"/>
                  <a:gd name="T6" fmla="*/ 110 w 138"/>
                  <a:gd name="T7" fmla="*/ 89 h 174"/>
                  <a:gd name="T8" fmla="*/ 101 w 138"/>
                  <a:gd name="T9" fmla="*/ 89 h 174"/>
                  <a:gd name="T10" fmla="*/ 101 w 138"/>
                  <a:gd name="T11" fmla="*/ 101 h 174"/>
                  <a:gd name="T12" fmla="*/ 94 w 138"/>
                  <a:gd name="T13" fmla="*/ 107 h 174"/>
                  <a:gd name="T14" fmla="*/ 85 w 138"/>
                  <a:gd name="T15" fmla="*/ 102 h 174"/>
                  <a:gd name="T16" fmla="*/ 79 w 138"/>
                  <a:gd name="T17" fmla="*/ 112 h 174"/>
                  <a:gd name="T18" fmla="*/ 70 w 138"/>
                  <a:gd name="T19" fmla="*/ 114 h 174"/>
                  <a:gd name="T20" fmla="*/ 65 w 138"/>
                  <a:gd name="T21" fmla="*/ 105 h 174"/>
                  <a:gd name="T22" fmla="*/ 55 w 138"/>
                  <a:gd name="T23" fmla="*/ 111 h 174"/>
                  <a:gd name="T24" fmla="*/ 47 w 138"/>
                  <a:gd name="T25" fmla="*/ 108 h 174"/>
                  <a:gd name="T26" fmla="*/ 47 w 138"/>
                  <a:gd name="T27" fmla="*/ 98 h 174"/>
                  <a:gd name="T28" fmla="*/ 35 w 138"/>
                  <a:gd name="T29" fmla="*/ 98 h 174"/>
                  <a:gd name="T30" fmla="*/ 29 w 138"/>
                  <a:gd name="T31" fmla="*/ 91 h 174"/>
                  <a:gd name="T32" fmla="*/ 34 w 138"/>
                  <a:gd name="T33" fmla="*/ 83 h 174"/>
                  <a:gd name="T34" fmla="*/ 24 w 138"/>
                  <a:gd name="T35" fmla="*/ 77 h 174"/>
                  <a:gd name="T36" fmla="*/ 23 w 138"/>
                  <a:gd name="T37" fmla="*/ 68 h 174"/>
                  <a:gd name="T38" fmla="*/ 31 w 138"/>
                  <a:gd name="T39" fmla="*/ 63 h 174"/>
                  <a:gd name="T40" fmla="*/ 25 w 138"/>
                  <a:gd name="T41" fmla="*/ 53 h 174"/>
                  <a:gd name="T42" fmla="*/ 28 w 138"/>
                  <a:gd name="T43" fmla="*/ 45 h 174"/>
                  <a:gd name="T44" fmla="*/ 38 w 138"/>
                  <a:gd name="T45" fmla="*/ 44 h 174"/>
                  <a:gd name="T46" fmla="*/ 38 w 138"/>
                  <a:gd name="T47" fmla="*/ 32 h 174"/>
                  <a:gd name="T48" fmla="*/ 45 w 138"/>
                  <a:gd name="T49" fmla="*/ 27 h 174"/>
                  <a:gd name="T50" fmla="*/ 54 w 138"/>
                  <a:gd name="T51" fmla="*/ 32 h 174"/>
                  <a:gd name="T52" fmla="*/ 59 w 138"/>
                  <a:gd name="T53" fmla="*/ 21 h 174"/>
                  <a:gd name="T54" fmla="*/ 68 w 138"/>
                  <a:gd name="T55" fmla="*/ 20 h 174"/>
                  <a:gd name="T56" fmla="*/ 73 w 138"/>
                  <a:gd name="T57" fmla="*/ 29 h 174"/>
                  <a:gd name="T58" fmla="*/ 83 w 138"/>
                  <a:gd name="T59" fmla="*/ 22 h 174"/>
                  <a:gd name="T60" fmla="*/ 92 w 138"/>
                  <a:gd name="T61" fmla="*/ 26 h 174"/>
                  <a:gd name="T62" fmla="*/ 92 w 138"/>
                  <a:gd name="T63" fmla="*/ 36 h 174"/>
                  <a:gd name="T64" fmla="*/ 104 w 138"/>
                  <a:gd name="T65" fmla="*/ 35 h 174"/>
                  <a:gd name="T66" fmla="*/ 109 w 138"/>
                  <a:gd name="T67" fmla="*/ 43 h 174"/>
                  <a:gd name="T68" fmla="*/ 105 w 138"/>
                  <a:gd name="T69" fmla="*/ 51 h 174"/>
                  <a:gd name="T70" fmla="*/ 115 w 138"/>
                  <a:gd name="T71" fmla="*/ 57 h 174"/>
                  <a:gd name="T72" fmla="*/ 116 w 138"/>
                  <a:gd name="T73" fmla="*/ 66 h 174"/>
                  <a:gd name="T74" fmla="*/ 108 w 138"/>
                  <a:gd name="T75" fmla="*/ 71 h 174"/>
                  <a:gd name="T76" fmla="*/ 114 w 138"/>
                  <a:gd name="T77" fmla="*/ 8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8" h="174">
                    <a:moveTo>
                      <a:pt x="69" y="0"/>
                    </a:moveTo>
                    <a:cubicBezTo>
                      <a:pt x="31" y="0"/>
                      <a:pt x="0" y="31"/>
                      <a:pt x="0" y="69"/>
                    </a:cubicBezTo>
                    <a:cubicBezTo>
                      <a:pt x="0" y="107"/>
                      <a:pt x="69" y="174"/>
                      <a:pt x="69" y="174"/>
                    </a:cubicBezTo>
                    <a:cubicBezTo>
                      <a:pt x="69" y="174"/>
                      <a:pt x="138" y="107"/>
                      <a:pt x="138" y="69"/>
                    </a:cubicBezTo>
                    <a:cubicBezTo>
                      <a:pt x="138" y="31"/>
                      <a:pt x="107" y="0"/>
                      <a:pt x="69" y="0"/>
                    </a:cubicBezTo>
                    <a:close/>
                    <a:moveTo>
                      <a:pt x="114" y="81"/>
                    </a:moveTo>
                    <a:cubicBezTo>
                      <a:pt x="113" y="83"/>
                      <a:pt x="113" y="83"/>
                      <a:pt x="113" y="83"/>
                    </a:cubicBezTo>
                    <a:cubicBezTo>
                      <a:pt x="110" y="89"/>
                      <a:pt x="110" y="89"/>
                      <a:pt x="110" y="89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99" y="91"/>
                      <a:pt x="98" y="93"/>
                      <a:pt x="97" y="94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99" y="103"/>
                      <a:pt x="99" y="103"/>
                      <a:pt x="99" y="103"/>
                    </a:cubicBezTo>
                    <a:cubicBezTo>
                      <a:pt x="94" y="107"/>
                      <a:pt x="94" y="107"/>
                      <a:pt x="94" y="107"/>
                    </a:cubicBezTo>
                    <a:cubicBezTo>
                      <a:pt x="92" y="108"/>
                      <a:pt x="92" y="108"/>
                      <a:pt x="92" y="108"/>
                    </a:cubicBezTo>
                    <a:cubicBezTo>
                      <a:pt x="85" y="102"/>
                      <a:pt x="85" y="102"/>
                      <a:pt x="85" y="102"/>
                    </a:cubicBezTo>
                    <a:cubicBezTo>
                      <a:pt x="83" y="103"/>
                      <a:pt x="81" y="103"/>
                      <a:pt x="79" y="104"/>
                    </a:cubicBezTo>
                    <a:cubicBezTo>
                      <a:pt x="79" y="112"/>
                      <a:pt x="79" y="112"/>
                      <a:pt x="79" y="112"/>
                    </a:cubicBezTo>
                    <a:cubicBezTo>
                      <a:pt x="77" y="113"/>
                      <a:pt x="77" y="113"/>
                      <a:pt x="77" y="113"/>
                    </a:cubicBezTo>
                    <a:cubicBezTo>
                      <a:pt x="70" y="114"/>
                      <a:pt x="70" y="114"/>
                      <a:pt x="70" y="114"/>
                    </a:cubicBezTo>
                    <a:cubicBezTo>
                      <a:pt x="68" y="114"/>
                      <a:pt x="68" y="114"/>
                      <a:pt x="68" y="114"/>
                    </a:cubicBezTo>
                    <a:cubicBezTo>
                      <a:pt x="65" y="105"/>
                      <a:pt x="65" y="105"/>
                      <a:pt x="65" y="105"/>
                    </a:cubicBezTo>
                    <a:cubicBezTo>
                      <a:pt x="63" y="105"/>
                      <a:pt x="61" y="105"/>
                      <a:pt x="60" y="104"/>
                    </a:cubicBezTo>
                    <a:cubicBezTo>
                      <a:pt x="55" y="111"/>
                      <a:pt x="55" y="111"/>
                      <a:pt x="55" y="111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47" y="108"/>
                      <a:pt x="47" y="108"/>
                      <a:pt x="47" y="108"/>
                    </a:cubicBezTo>
                    <a:cubicBezTo>
                      <a:pt x="45" y="107"/>
                      <a:pt x="45" y="107"/>
                      <a:pt x="45" y="107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5" y="97"/>
                      <a:pt x="44" y="96"/>
                      <a:pt x="42" y="94"/>
                    </a:cubicBezTo>
                    <a:cubicBezTo>
                      <a:pt x="35" y="98"/>
                      <a:pt x="35" y="98"/>
                      <a:pt x="35" y="98"/>
                    </a:cubicBezTo>
                    <a:cubicBezTo>
                      <a:pt x="33" y="96"/>
                      <a:pt x="33" y="96"/>
                      <a:pt x="33" y="96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34" y="83"/>
                      <a:pt x="34" y="83"/>
                      <a:pt x="34" y="83"/>
                    </a:cubicBezTo>
                    <a:cubicBezTo>
                      <a:pt x="33" y="81"/>
                      <a:pt x="32" y="79"/>
                      <a:pt x="32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68"/>
                      <a:pt x="23" y="68"/>
                      <a:pt x="23" y="68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1"/>
                      <a:pt x="31" y="59"/>
                      <a:pt x="32" y="57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9" y="43"/>
                      <a:pt x="41" y="41"/>
                      <a:pt x="42" y="40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5" y="31"/>
                      <a:pt x="57" y="30"/>
                      <a:pt x="59" y="3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3" y="29"/>
                      <a:pt x="73" y="29"/>
                      <a:pt x="73" y="29"/>
                    </a:cubicBezTo>
                    <a:cubicBezTo>
                      <a:pt x="75" y="29"/>
                      <a:pt x="77" y="29"/>
                      <a:pt x="79" y="30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3" y="37"/>
                      <a:pt x="95" y="38"/>
                      <a:pt x="96" y="39"/>
                    </a:cubicBezTo>
                    <a:cubicBezTo>
                      <a:pt x="104" y="35"/>
                      <a:pt x="104" y="35"/>
                      <a:pt x="104" y="35"/>
                    </a:cubicBezTo>
                    <a:cubicBezTo>
                      <a:pt x="105" y="37"/>
                      <a:pt x="105" y="37"/>
                      <a:pt x="105" y="37"/>
                    </a:cubicBezTo>
                    <a:cubicBezTo>
                      <a:pt x="109" y="43"/>
                      <a:pt x="109" y="43"/>
                      <a:pt x="109" y="43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105" y="51"/>
                      <a:pt x="105" y="51"/>
                      <a:pt x="105" y="51"/>
                    </a:cubicBezTo>
                    <a:cubicBezTo>
                      <a:pt x="105" y="53"/>
                      <a:pt x="106" y="55"/>
                      <a:pt x="107" y="57"/>
                    </a:cubicBezTo>
                    <a:cubicBezTo>
                      <a:pt x="115" y="57"/>
                      <a:pt x="115" y="57"/>
                      <a:pt x="115" y="57"/>
                    </a:cubicBezTo>
                    <a:cubicBezTo>
                      <a:pt x="115" y="59"/>
                      <a:pt x="115" y="59"/>
                      <a:pt x="115" y="59"/>
                    </a:cubicBezTo>
                    <a:cubicBezTo>
                      <a:pt x="116" y="66"/>
                      <a:pt x="116" y="66"/>
                      <a:pt x="116" y="66"/>
                    </a:cubicBezTo>
                    <a:cubicBezTo>
                      <a:pt x="116" y="68"/>
                      <a:pt x="116" y="68"/>
                      <a:pt x="116" y="68"/>
                    </a:cubicBezTo>
                    <a:cubicBezTo>
                      <a:pt x="108" y="71"/>
                      <a:pt x="108" y="71"/>
                      <a:pt x="108" y="71"/>
                    </a:cubicBezTo>
                    <a:cubicBezTo>
                      <a:pt x="108" y="73"/>
                      <a:pt x="107" y="75"/>
                      <a:pt x="107" y="77"/>
                    </a:cubicBezTo>
                    <a:lnTo>
                      <a:pt x="114" y="81"/>
                    </a:ln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50" name="Freeform 67">
                <a:extLst>
                  <a:ext uri="{FF2B5EF4-FFF2-40B4-BE49-F238E27FC236}">
                    <a16:creationId xmlns:a16="http://schemas.microsoft.com/office/drawing/2014/main" id="{84E505FD-53B9-4748-90A2-E3B1D64418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02016" y="4614918"/>
                <a:ext cx="174004" cy="172621"/>
              </a:xfrm>
              <a:custGeom>
                <a:avLst/>
                <a:gdLst>
                  <a:gd name="T0" fmla="*/ 31 w 63"/>
                  <a:gd name="T1" fmla="*/ 0 h 63"/>
                  <a:gd name="T2" fmla="*/ 0 w 63"/>
                  <a:gd name="T3" fmla="*/ 32 h 63"/>
                  <a:gd name="T4" fmla="*/ 31 w 63"/>
                  <a:gd name="T5" fmla="*/ 63 h 63"/>
                  <a:gd name="T6" fmla="*/ 63 w 63"/>
                  <a:gd name="T7" fmla="*/ 32 h 63"/>
                  <a:gd name="T8" fmla="*/ 31 w 63"/>
                  <a:gd name="T9" fmla="*/ 0 h 63"/>
                  <a:gd name="T10" fmla="*/ 31 w 63"/>
                  <a:gd name="T11" fmla="*/ 46 h 63"/>
                  <a:gd name="T12" fmla="*/ 17 w 63"/>
                  <a:gd name="T13" fmla="*/ 32 h 63"/>
                  <a:gd name="T14" fmla="*/ 31 w 63"/>
                  <a:gd name="T15" fmla="*/ 18 h 63"/>
                  <a:gd name="T16" fmla="*/ 46 w 63"/>
                  <a:gd name="T17" fmla="*/ 32 h 63"/>
                  <a:gd name="T18" fmla="*/ 31 w 63"/>
                  <a:gd name="T19" fmla="*/ 4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63">
                    <a:moveTo>
                      <a:pt x="31" y="0"/>
                    </a:moveTo>
                    <a:cubicBezTo>
                      <a:pt x="14" y="0"/>
                      <a:pt x="0" y="14"/>
                      <a:pt x="0" y="32"/>
                    </a:cubicBezTo>
                    <a:cubicBezTo>
                      <a:pt x="0" y="49"/>
                      <a:pt x="14" y="63"/>
                      <a:pt x="31" y="63"/>
                    </a:cubicBezTo>
                    <a:cubicBezTo>
                      <a:pt x="49" y="63"/>
                      <a:pt x="63" y="49"/>
                      <a:pt x="63" y="32"/>
                    </a:cubicBezTo>
                    <a:cubicBezTo>
                      <a:pt x="63" y="14"/>
                      <a:pt x="49" y="0"/>
                      <a:pt x="31" y="0"/>
                    </a:cubicBezTo>
                    <a:close/>
                    <a:moveTo>
                      <a:pt x="31" y="46"/>
                    </a:moveTo>
                    <a:cubicBezTo>
                      <a:pt x="23" y="46"/>
                      <a:pt x="17" y="40"/>
                      <a:pt x="17" y="32"/>
                    </a:cubicBezTo>
                    <a:cubicBezTo>
                      <a:pt x="17" y="24"/>
                      <a:pt x="23" y="18"/>
                      <a:pt x="31" y="18"/>
                    </a:cubicBezTo>
                    <a:cubicBezTo>
                      <a:pt x="39" y="18"/>
                      <a:pt x="46" y="24"/>
                      <a:pt x="46" y="32"/>
                    </a:cubicBezTo>
                    <a:cubicBezTo>
                      <a:pt x="46" y="40"/>
                      <a:pt x="39" y="46"/>
                      <a:pt x="31" y="46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</p:grp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FEBD3E72-4F98-414E-9B86-184499C897F2}"/>
              </a:ext>
            </a:extLst>
          </p:cNvPr>
          <p:cNvSpPr txBox="1"/>
          <p:nvPr/>
        </p:nvSpPr>
        <p:spPr>
          <a:xfrm>
            <a:off x="354346" y="2332354"/>
            <a:ext cx="26457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在半监督分割模型训练后期，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一般的扰动方式将不能让模型做出错误判断，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导致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没有带来新的信息，一致性学习的效率会大幅度下降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627541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591537" y="152815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主要研究内容三</a:t>
            </a:r>
          </a:p>
        </p:txBody>
      </p:sp>
      <p:sp>
        <p:nvSpPr>
          <p:cNvPr id="3" name="矩形 2"/>
          <p:cNvSpPr/>
          <p:nvPr/>
        </p:nvSpPr>
        <p:spPr>
          <a:xfrm>
            <a:off x="166646" y="1310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2997" y="311402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2CFB4861-F155-436A-AD13-9EA2A4CB91E3}"/>
              </a:ext>
            </a:extLst>
          </p:cNvPr>
          <p:cNvGrpSpPr/>
          <p:nvPr/>
        </p:nvGrpSpPr>
        <p:grpSpPr>
          <a:xfrm>
            <a:off x="6694562" y="1724441"/>
            <a:ext cx="976371" cy="1722344"/>
            <a:chOff x="6287404" y="1042808"/>
            <a:chExt cx="970021" cy="1722344"/>
          </a:xfrm>
        </p:grpSpPr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ABE549C5-69AD-46E2-B51F-5709F540CD35}"/>
                </a:ext>
              </a:extLst>
            </p:cNvPr>
            <p:cNvSpPr/>
            <p:nvPr/>
          </p:nvSpPr>
          <p:spPr>
            <a:xfrm>
              <a:off x="6287404" y="1042808"/>
              <a:ext cx="970021" cy="1722344"/>
            </a:xfrm>
            <a:prstGeom prst="rect">
              <a:avLst/>
            </a:prstGeom>
            <a:noFill/>
            <a:ln w="12700" cap="rnd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DFDEF332-8715-44FB-8473-BA8567B5C3F5}"/>
                </a:ext>
              </a:extLst>
            </p:cNvPr>
            <p:cNvGrpSpPr/>
            <p:nvPr/>
          </p:nvGrpSpPr>
          <p:grpSpPr>
            <a:xfrm>
              <a:off x="6313623" y="1120624"/>
              <a:ext cx="850666" cy="1607565"/>
              <a:chOff x="8214757" y="1834536"/>
              <a:chExt cx="552884" cy="1109507"/>
            </a:xfrm>
          </p:grpSpPr>
          <p:pic>
            <p:nvPicPr>
              <p:cNvPr id="33" name="图片 32" descr="黑暗中的灯光&#10;&#10;描述已自动生成">
                <a:extLst>
                  <a:ext uri="{FF2B5EF4-FFF2-40B4-BE49-F238E27FC236}">
                    <a16:creationId xmlns:a16="http://schemas.microsoft.com/office/drawing/2014/main" id="{325B3745-058F-494E-AD68-CAC42592E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52307" y="1834536"/>
                <a:ext cx="515334" cy="525031"/>
              </a:xfrm>
              <a:prstGeom prst="rect">
                <a:avLst/>
              </a:prstGeom>
            </p:spPr>
          </p:pic>
          <p:pic>
            <p:nvPicPr>
              <p:cNvPr id="105" name="图片 104" descr="图片包含 游戏机, 笔记本, 灯光&#10;&#10;描述已自动生成">
                <a:extLst>
                  <a:ext uri="{FF2B5EF4-FFF2-40B4-BE49-F238E27FC236}">
                    <a16:creationId xmlns:a16="http://schemas.microsoft.com/office/drawing/2014/main" id="{A8CAEFDD-1E1E-480B-AA83-16FB2EED62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50917" y="2376370"/>
                <a:ext cx="516724" cy="525031"/>
              </a:xfrm>
              <a:prstGeom prst="rect">
                <a:avLst/>
              </a:prstGeom>
            </p:spPr>
          </p:pic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9AE54F80-BA84-472C-9D43-ABC92A43CE91}"/>
                  </a:ext>
                </a:extLst>
              </p:cNvPr>
              <p:cNvSpPr txBox="1"/>
              <p:nvPr/>
            </p:nvSpPr>
            <p:spPr>
              <a:xfrm>
                <a:off x="8224413" y="2217443"/>
                <a:ext cx="298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FF0000"/>
                    </a:solidFill>
                  </a:rPr>
                  <a:t>有</a:t>
                </a:r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09295A1B-6E43-4EDA-A952-D4390C973FD3}"/>
                  </a:ext>
                </a:extLst>
              </p:cNvPr>
              <p:cNvSpPr txBox="1"/>
              <p:nvPr/>
            </p:nvSpPr>
            <p:spPr>
              <a:xfrm>
                <a:off x="8214757" y="2752864"/>
                <a:ext cx="298413" cy="191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00B050"/>
                    </a:solidFill>
                  </a:rPr>
                  <a:t>无</a:t>
                </a:r>
              </a:p>
            </p:txBody>
          </p:sp>
        </p:grpSp>
      </p:grp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FE336BD5-BA0D-43DA-81E9-9EED2931DA16}"/>
              </a:ext>
            </a:extLst>
          </p:cNvPr>
          <p:cNvSpPr/>
          <p:nvPr/>
        </p:nvSpPr>
        <p:spPr>
          <a:xfrm>
            <a:off x="5508975" y="2789996"/>
            <a:ext cx="848965" cy="355366"/>
          </a:xfrm>
          <a:prstGeom prst="roundRect">
            <a:avLst/>
          </a:prstGeom>
          <a:solidFill>
            <a:srgbClr val="C3E2F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伪标签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混合策略</a:t>
            </a: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C823933A-D6F7-4685-A2DC-753E79297992}"/>
              </a:ext>
            </a:extLst>
          </p:cNvPr>
          <p:cNvSpPr/>
          <p:nvPr/>
        </p:nvSpPr>
        <p:spPr>
          <a:xfrm>
            <a:off x="5514963" y="4014077"/>
            <a:ext cx="866171" cy="355366"/>
          </a:xfrm>
          <a:prstGeom prst="roundRect">
            <a:avLst/>
          </a:prstGeom>
          <a:solidFill>
            <a:srgbClr val="C3E2F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伪标签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混合策略</a:t>
            </a:r>
          </a:p>
        </p:txBody>
      </p:sp>
      <p:pic>
        <p:nvPicPr>
          <p:cNvPr id="131" name="图片 130" descr="黑暗中的灯光&#10;&#10;描述已自动生成">
            <a:extLst>
              <a:ext uri="{FF2B5EF4-FFF2-40B4-BE49-F238E27FC236}">
                <a16:creationId xmlns:a16="http://schemas.microsoft.com/office/drawing/2014/main" id="{EFA234F3-07AE-4BBA-86EA-27865BE282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521" y="3070797"/>
            <a:ext cx="744974" cy="742958"/>
          </a:xfrm>
          <a:prstGeom prst="rect">
            <a:avLst/>
          </a:prstGeom>
        </p:spPr>
      </p:pic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AF401E5A-1918-430E-ABB8-61F434C7EA55}"/>
              </a:ext>
            </a:extLst>
          </p:cNvPr>
          <p:cNvGrpSpPr/>
          <p:nvPr/>
        </p:nvGrpSpPr>
        <p:grpSpPr>
          <a:xfrm>
            <a:off x="6717617" y="3747345"/>
            <a:ext cx="928658" cy="1813190"/>
            <a:chOff x="6295515" y="3742221"/>
            <a:chExt cx="1012790" cy="1897652"/>
          </a:xfrm>
        </p:grpSpPr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197A272E-030A-4468-BF4E-DDC93F66EBBB}"/>
                </a:ext>
              </a:extLst>
            </p:cNvPr>
            <p:cNvGrpSpPr/>
            <p:nvPr/>
          </p:nvGrpSpPr>
          <p:grpSpPr>
            <a:xfrm>
              <a:off x="6309015" y="3811936"/>
              <a:ext cx="932671" cy="1827937"/>
              <a:chOff x="8212540" y="1824590"/>
              <a:chExt cx="559243" cy="1192964"/>
            </a:xfrm>
          </p:grpSpPr>
          <p:pic>
            <p:nvPicPr>
              <p:cNvPr id="118" name="图片 117" descr="黑暗中的灯光&#10;&#10;描述已自动生成">
                <a:extLst>
                  <a:ext uri="{FF2B5EF4-FFF2-40B4-BE49-F238E27FC236}">
                    <a16:creationId xmlns:a16="http://schemas.microsoft.com/office/drawing/2014/main" id="{83420B22-1AEF-4B5E-8089-44DA0A81D4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54726" y="2393807"/>
                <a:ext cx="515334" cy="525031"/>
              </a:xfrm>
              <a:prstGeom prst="rect">
                <a:avLst/>
              </a:prstGeom>
            </p:spPr>
          </p:pic>
          <p:pic>
            <p:nvPicPr>
              <p:cNvPr id="119" name="图片 118" descr="图片包含 游戏机, 笔记本, 灯光&#10;&#10;描述已自动生成">
                <a:extLst>
                  <a:ext uri="{FF2B5EF4-FFF2-40B4-BE49-F238E27FC236}">
                    <a16:creationId xmlns:a16="http://schemas.microsoft.com/office/drawing/2014/main" id="{A5052566-76D7-4D66-BFBB-0D0076ED9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55059" y="1824590"/>
                <a:ext cx="516724" cy="525031"/>
              </a:xfrm>
              <a:prstGeom prst="rect">
                <a:avLst/>
              </a:prstGeom>
            </p:spPr>
          </p:pic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DF0B472F-E50E-4630-9729-BAE482B64F7B}"/>
                  </a:ext>
                </a:extLst>
              </p:cNvPr>
              <p:cNvSpPr txBox="1"/>
              <p:nvPr/>
            </p:nvSpPr>
            <p:spPr>
              <a:xfrm>
                <a:off x="8228116" y="2740555"/>
                <a:ext cx="298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FF0000"/>
                    </a:solidFill>
                  </a:rPr>
                  <a:t>有</a:t>
                </a:r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3834E2ED-3293-435F-9AA8-3AA4D85CF4A6}"/>
                  </a:ext>
                </a:extLst>
              </p:cNvPr>
              <p:cNvSpPr txBox="1"/>
              <p:nvPr/>
            </p:nvSpPr>
            <p:spPr>
              <a:xfrm>
                <a:off x="8212540" y="2186859"/>
                <a:ext cx="298413" cy="189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00B050"/>
                    </a:solidFill>
                  </a:rPr>
                  <a:t>无</a:t>
                </a:r>
              </a:p>
            </p:txBody>
          </p:sp>
        </p:grp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EE000BF6-35B5-4E2E-A9F6-BACA29FFAB72}"/>
                </a:ext>
              </a:extLst>
            </p:cNvPr>
            <p:cNvSpPr/>
            <p:nvPr/>
          </p:nvSpPr>
          <p:spPr>
            <a:xfrm>
              <a:off x="6295515" y="3742221"/>
              <a:ext cx="1012790" cy="1814097"/>
            </a:xfrm>
            <a:prstGeom prst="rect">
              <a:avLst/>
            </a:prstGeom>
            <a:noFill/>
            <a:ln w="12700" cap="rnd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BFFAC2F5-B322-43F2-9884-940F646D0E01}"/>
              </a:ext>
            </a:extLst>
          </p:cNvPr>
          <p:cNvGrpSpPr/>
          <p:nvPr/>
        </p:nvGrpSpPr>
        <p:grpSpPr>
          <a:xfrm>
            <a:off x="1870087" y="1757590"/>
            <a:ext cx="970021" cy="1722344"/>
            <a:chOff x="1511731" y="1043633"/>
            <a:chExt cx="970021" cy="1722344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A315F323-6532-497C-B593-054C2ADAE7D9}"/>
                </a:ext>
              </a:extLst>
            </p:cNvPr>
            <p:cNvGrpSpPr/>
            <p:nvPr/>
          </p:nvGrpSpPr>
          <p:grpSpPr>
            <a:xfrm>
              <a:off x="1556764" y="1116466"/>
              <a:ext cx="860581" cy="1600495"/>
              <a:chOff x="1487491" y="2157489"/>
              <a:chExt cx="680286" cy="1305156"/>
            </a:xfrm>
          </p:grpSpPr>
          <p:pic>
            <p:nvPicPr>
              <p:cNvPr id="93" name="图片 92">
                <a:extLst>
                  <a:ext uri="{FF2B5EF4-FFF2-40B4-BE49-F238E27FC236}">
                    <a16:creationId xmlns:a16="http://schemas.microsoft.com/office/drawing/2014/main" id="{974135C5-3DA0-47D9-99DD-C6E9ECC68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28299" y="2157489"/>
                <a:ext cx="639478" cy="632639"/>
              </a:xfrm>
              <a:prstGeom prst="rect">
                <a:avLst/>
              </a:prstGeom>
            </p:spPr>
          </p:pic>
          <p:pic>
            <p:nvPicPr>
              <p:cNvPr id="95" name="图片 94">
                <a:extLst>
                  <a:ext uri="{FF2B5EF4-FFF2-40B4-BE49-F238E27FC236}">
                    <a16:creationId xmlns:a16="http://schemas.microsoft.com/office/drawing/2014/main" id="{B1F61475-D5B0-4022-B892-C843D352A3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29008" y="2799683"/>
                <a:ext cx="634077" cy="632639"/>
              </a:xfrm>
              <a:prstGeom prst="rect">
                <a:avLst/>
              </a:prstGeom>
            </p:spPr>
          </p:pic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D2FF2561-3B0B-4420-8E69-61C5EB4DB545}"/>
                  </a:ext>
                </a:extLst>
              </p:cNvPr>
              <p:cNvSpPr txBox="1"/>
              <p:nvPr/>
            </p:nvSpPr>
            <p:spPr>
              <a:xfrm>
                <a:off x="1489769" y="3236761"/>
                <a:ext cx="298413" cy="225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00B050"/>
                    </a:solidFill>
                  </a:rPr>
                  <a:t>无</a:t>
                </a: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52D83C27-15EE-4278-8A89-A01C7FC2D1B5}"/>
                  </a:ext>
                </a:extLst>
              </p:cNvPr>
              <p:cNvSpPr txBox="1"/>
              <p:nvPr/>
            </p:nvSpPr>
            <p:spPr>
              <a:xfrm>
                <a:off x="1487491" y="2570003"/>
                <a:ext cx="298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FF0000"/>
                    </a:solidFill>
                  </a:rPr>
                  <a:t>有</a:t>
                </a:r>
              </a:p>
            </p:txBody>
          </p:sp>
        </p:grp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04A26C15-60C9-4EB6-81AD-1C981417AD87}"/>
                </a:ext>
              </a:extLst>
            </p:cNvPr>
            <p:cNvSpPr/>
            <p:nvPr/>
          </p:nvSpPr>
          <p:spPr>
            <a:xfrm>
              <a:off x="1511731" y="1043633"/>
              <a:ext cx="970021" cy="1722344"/>
            </a:xfrm>
            <a:prstGeom prst="rect">
              <a:avLst/>
            </a:prstGeom>
            <a:noFill/>
            <a:ln w="12700" cap="rnd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41D37E38-7447-46BE-97EF-6ECF0E405F4B}"/>
              </a:ext>
            </a:extLst>
          </p:cNvPr>
          <p:cNvGrpSpPr/>
          <p:nvPr/>
        </p:nvGrpSpPr>
        <p:grpSpPr>
          <a:xfrm>
            <a:off x="1876143" y="3747345"/>
            <a:ext cx="970021" cy="1774454"/>
            <a:chOff x="1511731" y="3841724"/>
            <a:chExt cx="970021" cy="1774454"/>
          </a:xfrm>
        </p:grpSpPr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174B6459-C478-41FC-8001-A1D5681A9767}"/>
                </a:ext>
              </a:extLst>
            </p:cNvPr>
            <p:cNvGrpSpPr/>
            <p:nvPr/>
          </p:nvGrpSpPr>
          <p:grpSpPr>
            <a:xfrm>
              <a:off x="1528067" y="3939539"/>
              <a:ext cx="861324" cy="1676639"/>
              <a:chOff x="1525435" y="4021610"/>
              <a:chExt cx="599994" cy="1194095"/>
            </a:xfrm>
          </p:grpSpPr>
          <p:pic>
            <p:nvPicPr>
              <p:cNvPr id="123" name="图片 122" descr="碗里面&#10;&#10;描述已自动生成">
                <a:extLst>
                  <a:ext uri="{FF2B5EF4-FFF2-40B4-BE49-F238E27FC236}">
                    <a16:creationId xmlns:a16="http://schemas.microsoft.com/office/drawing/2014/main" id="{93B3DE19-06A2-4EB3-8EAD-43399DAB5D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9957" y="4021610"/>
                <a:ext cx="555472" cy="536997"/>
              </a:xfrm>
              <a:prstGeom prst="rect">
                <a:avLst/>
              </a:prstGeom>
            </p:spPr>
          </p:pic>
          <p:pic>
            <p:nvPicPr>
              <p:cNvPr id="125" name="图片 124" descr="图片包含 男人, 站, 雪, 滑雪&#10;&#10;描述已自动生成">
                <a:extLst>
                  <a:ext uri="{FF2B5EF4-FFF2-40B4-BE49-F238E27FC236}">
                    <a16:creationId xmlns:a16="http://schemas.microsoft.com/office/drawing/2014/main" id="{39856A3D-7E0F-4934-AB62-573038F66F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0944" y="4593015"/>
                <a:ext cx="564483" cy="533549"/>
              </a:xfrm>
              <a:prstGeom prst="rect">
                <a:avLst/>
              </a:prstGeom>
            </p:spPr>
          </p:pic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E732E43-9AB2-4E05-AA7F-667593B7D055}"/>
                  </a:ext>
                </a:extLst>
              </p:cNvPr>
              <p:cNvSpPr txBox="1"/>
              <p:nvPr/>
            </p:nvSpPr>
            <p:spPr>
              <a:xfrm>
                <a:off x="1535368" y="4383041"/>
                <a:ext cx="298413" cy="197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00B050"/>
                    </a:solidFill>
                  </a:rPr>
                  <a:t>无</a:t>
                </a:r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D81E57C-0138-490B-84F7-B97EB4C8829D}"/>
                  </a:ext>
                </a:extLst>
              </p:cNvPr>
              <p:cNvSpPr txBox="1"/>
              <p:nvPr/>
            </p:nvSpPr>
            <p:spPr>
              <a:xfrm>
                <a:off x="1525435" y="4938706"/>
                <a:ext cx="298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FF0000"/>
                    </a:solidFill>
                  </a:rPr>
                  <a:t>有</a:t>
                </a:r>
              </a:p>
            </p:txBody>
          </p:sp>
        </p:grp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8903568B-2BB2-401E-B0CC-BDE2256C0F66}"/>
                </a:ext>
              </a:extLst>
            </p:cNvPr>
            <p:cNvSpPr/>
            <p:nvPr/>
          </p:nvSpPr>
          <p:spPr>
            <a:xfrm>
              <a:off x="1511731" y="3841724"/>
              <a:ext cx="970021" cy="1722344"/>
            </a:xfrm>
            <a:prstGeom prst="rect">
              <a:avLst/>
            </a:prstGeom>
            <a:noFill/>
            <a:ln w="12700" cap="rnd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306747EE-F1D4-49DB-9FD6-BCAE9299FB7D}"/>
              </a:ext>
            </a:extLst>
          </p:cNvPr>
          <p:cNvGrpSpPr/>
          <p:nvPr/>
        </p:nvGrpSpPr>
        <p:grpSpPr>
          <a:xfrm>
            <a:off x="84077" y="2916840"/>
            <a:ext cx="801188" cy="1427503"/>
            <a:chOff x="32694" y="2319600"/>
            <a:chExt cx="801188" cy="1427503"/>
          </a:xfrm>
        </p:grpSpPr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B2667F6F-BD41-40D0-A7E1-01A059743A71}"/>
                </a:ext>
              </a:extLst>
            </p:cNvPr>
            <p:cNvGrpSpPr/>
            <p:nvPr/>
          </p:nvGrpSpPr>
          <p:grpSpPr>
            <a:xfrm>
              <a:off x="32694" y="2390317"/>
              <a:ext cx="737792" cy="1356786"/>
              <a:chOff x="1795334" y="2567884"/>
              <a:chExt cx="610153" cy="1170871"/>
            </a:xfrm>
          </p:grpSpPr>
          <p:pic>
            <p:nvPicPr>
              <p:cNvPr id="9" name="图片 8" descr="图片包含 桌子, 照片, 甜甜圈, 盘子&#10;&#10;描述已自动生成">
                <a:extLst>
                  <a:ext uri="{FF2B5EF4-FFF2-40B4-BE49-F238E27FC236}">
                    <a16:creationId xmlns:a16="http://schemas.microsoft.com/office/drawing/2014/main" id="{D27CAA85-99CF-4055-80F4-20DF618DB2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2401" y="2567884"/>
                <a:ext cx="533086" cy="556831"/>
              </a:xfrm>
              <a:prstGeom prst="rect">
                <a:avLst/>
              </a:prstGeom>
            </p:spPr>
          </p:pic>
          <p:pic>
            <p:nvPicPr>
              <p:cNvPr id="80" name="图片 79" descr="图片包含 桌子, 照片, 小, 侧面&#10;&#10;描述已自动生成">
                <a:extLst>
                  <a:ext uri="{FF2B5EF4-FFF2-40B4-BE49-F238E27FC236}">
                    <a16:creationId xmlns:a16="http://schemas.microsoft.com/office/drawing/2014/main" id="{2F437AB5-6A3C-4A0F-8586-B95452B3BE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2401" y="3134497"/>
                <a:ext cx="533086" cy="536926"/>
              </a:xfrm>
              <a:prstGeom prst="rect">
                <a:avLst/>
              </a:prstGeom>
            </p:spPr>
          </p:pic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428413D5-E1EF-4AE4-9D37-899DC2BCF6C7}"/>
                  </a:ext>
                </a:extLst>
              </p:cNvPr>
              <p:cNvSpPr txBox="1"/>
              <p:nvPr/>
            </p:nvSpPr>
            <p:spPr>
              <a:xfrm>
                <a:off x="1799670" y="3430978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rgbClr val="FF0000"/>
                    </a:solidFill>
                  </a:rPr>
                  <a:t>有</a:t>
                </a: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95CA706-94F9-454F-A770-97CE1F25C8D8}"/>
                  </a:ext>
                </a:extLst>
              </p:cNvPr>
              <p:cNvSpPr txBox="1"/>
              <p:nvPr/>
            </p:nvSpPr>
            <p:spPr>
              <a:xfrm>
                <a:off x="1795334" y="2903647"/>
                <a:ext cx="298413" cy="239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00B050"/>
                    </a:solidFill>
                  </a:rPr>
                  <a:t>无</a:t>
                </a:r>
              </a:p>
            </p:txBody>
          </p:sp>
        </p:grp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14306F87-C325-4DD3-8AFE-34BD0946FE85}"/>
                </a:ext>
              </a:extLst>
            </p:cNvPr>
            <p:cNvSpPr/>
            <p:nvPr/>
          </p:nvSpPr>
          <p:spPr>
            <a:xfrm>
              <a:off x="65330" y="2319600"/>
              <a:ext cx="768552" cy="1422622"/>
            </a:xfrm>
            <a:prstGeom prst="rect">
              <a:avLst/>
            </a:prstGeom>
            <a:noFill/>
            <a:ln w="12700" cap="rnd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2B67EFB4-EB2E-4D5F-B7CB-F4E4D87199A7}"/>
              </a:ext>
            </a:extLst>
          </p:cNvPr>
          <p:cNvCxnSpPr>
            <a:cxnSpLocks/>
            <a:stCxn id="149" idx="3"/>
            <a:endCxn id="66" idx="1"/>
          </p:cNvCxnSpPr>
          <p:nvPr/>
        </p:nvCxnSpPr>
        <p:spPr>
          <a:xfrm flipV="1">
            <a:off x="2840108" y="2617936"/>
            <a:ext cx="394141" cy="826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4B807300-1464-4108-9852-F3922A490506}"/>
              </a:ext>
            </a:extLst>
          </p:cNvPr>
          <p:cNvCxnSpPr>
            <a:cxnSpLocks/>
            <a:stCxn id="151" idx="3"/>
            <a:endCxn id="61" idx="1"/>
          </p:cNvCxnSpPr>
          <p:nvPr/>
        </p:nvCxnSpPr>
        <p:spPr>
          <a:xfrm flipV="1">
            <a:off x="2846164" y="4606477"/>
            <a:ext cx="368702" cy="204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72FDD6CF-4538-49E0-A6C9-1258FEB41F34}"/>
              </a:ext>
            </a:extLst>
          </p:cNvPr>
          <p:cNvCxnSpPr>
            <a:cxnSpLocks/>
            <a:stCxn id="33" idx="3"/>
            <a:endCxn id="131" idx="1"/>
          </p:cNvCxnSpPr>
          <p:nvPr/>
        </p:nvCxnSpPr>
        <p:spPr>
          <a:xfrm>
            <a:off x="7577188" y="2182616"/>
            <a:ext cx="775333" cy="125966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98183958-29F7-4F17-9507-47F557A3316B}"/>
              </a:ext>
            </a:extLst>
          </p:cNvPr>
          <p:cNvCxnSpPr>
            <a:cxnSpLocks/>
            <a:stCxn id="131" idx="1"/>
            <a:endCxn id="118" idx="3"/>
          </p:cNvCxnSpPr>
          <p:nvPr/>
        </p:nvCxnSpPr>
        <p:spPr>
          <a:xfrm flipH="1">
            <a:off x="7582555" y="3442276"/>
            <a:ext cx="769966" cy="1589392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任意多边形: 形状 186">
            <a:extLst>
              <a:ext uri="{FF2B5EF4-FFF2-40B4-BE49-F238E27FC236}">
                <a16:creationId xmlns:a16="http://schemas.microsoft.com/office/drawing/2014/main" id="{CC01C842-F9E3-4B1F-9147-0D527030EA98}"/>
              </a:ext>
            </a:extLst>
          </p:cNvPr>
          <p:cNvSpPr/>
          <p:nvPr/>
        </p:nvSpPr>
        <p:spPr>
          <a:xfrm>
            <a:off x="7590557" y="2987556"/>
            <a:ext cx="144090" cy="1305389"/>
          </a:xfrm>
          <a:custGeom>
            <a:avLst/>
            <a:gdLst>
              <a:gd name="connsiteX0" fmla="*/ 0 w 183356"/>
              <a:gd name="connsiteY0" fmla="*/ 0 h 916782"/>
              <a:gd name="connsiteX1" fmla="*/ 176212 w 183356"/>
              <a:gd name="connsiteY1" fmla="*/ 2382 h 916782"/>
              <a:gd name="connsiteX2" fmla="*/ 183356 w 183356"/>
              <a:gd name="connsiteY2" fmla="*/ 916782 h 916782"/>
              <a:gd name="connsiteX3" fmla="*/ 7144 w 183356"/>
              <a:gd name="connsiteY3" fmla="*/ 916782 h 91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356" h="916782">
                <a:moveTo>
                  <a:pt x="0" y="0"/>
                </a:moveTo>
                <a:lnTo>
                  <a:pt x="176212" y="2382"/>
                </a:lnTo>
                <a:cubicBezTo>
                  <a:pt x="178593" y="307182"/>
                  <a:pt x="180975" y="611982"/>
                  <a:pt x="183356" y="916782"/>
                </a:cubicBezTo>
                <a:lnTo>
                  <a:pt x="7144" y="916782"/>
                </a:lnTo>
              </a:path>
            </a:pathLst>
          </a:custGeom>
          <a:noFill/>
          <a:ln w="12700">
            <a:solidFill>
              <a:srgbClr val="00B050"/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0E339EF9-58C9-461B-BDF0-2D7BCB31CBE5}"/>
              </a:ext>
            </a:extLst>
          </p:cNvPr>
          <p:cNvSpPr txBox="1"/>
          <p:nvPr/>
        </p:nvSpPr>
        <p:spPr>
          <a:xfrm>
            <a:off x="8441302" y="38013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标签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61C3824-A6F8-4C7B-B429-7AEB292327A1}"/>
              </a:ext>
            </a:extLst>
          </p:cNvPr>
          <p:cNvGrpSpPr/>
          <p:nvPr/>
        </p:nvGrpSpPr>
        <p:grpSpPr>
          <a:xfrm>
            <a:off x="3214866" y="4014077"/>
            <a:ext cx="2070101" cy="1184800"/>
            <a:chOff x="2284689" y="4120972"/>
            <a:chExt cx="2070101" cy="1184800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E07215F7-E626-48F5-ABAC-155C12396A09}"/>
                </a:ext>
              </a:extLst>
            </p:cNvPr>
            <p:cNvSpPr/>
            <p:nvPr/>
          </p:nvSpPr>
          <p:spPr>
            <a:xfrm>
              <a:off x="2284689" y="4120972"/>
              <a:ext cx="2070101" cy="1184800"/>
            </a:xfrm>
            <a:prstGeom prst="roundRect">
              <a:avLst/>
            </a:prstGeom>
            <a:noFill/>
            <a:ln w="12700">
              <a:solidFill>
                <a:srgbClr val="CFCFC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0BC2DBC9-5A59-4A17-8A23-9C73E8708819}"/>
                </a:ext>
              </a:extLst>
            </p:cNvPr>
            <p:cNvSpPr/>
            <p:nvPr/>
          </p:nvSpPr>
          <p:spPr>
            <a:xfrm>
              <a:off x="2343788" y="4236906"/>
              <a:ext cx="951773" cy="935733"/>
            </a:xfrm>
            <a:prstGeom prst="roundRect">
              <a:avLst/>
            </a:prstGeom>
            <a:solidFill>
              <a:srgbClr val="DEEBF7"/>
            </a:solidFill>
            <a:ln w="12700">
              <a:solidFill>
                <a:srgbClr val="B7B9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rgbClr val="4E535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  <a:endParaRPr lang="zh-CN" altLang="en-US" sz="1000" dirty="0">
                <a:solidFill>
                  <a:srgbClr val="4E5357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5B4D777D-974B-4069-8FA2-17287FE39F37}"/>
                </a:ext>
              </a:extLst>
            </p:cNvPr>
            <p:cNvSpPr/>
            <p:nvPr/>
          </p:nvSpPr>
          <p:spPr>
            <a:xfrm>
              <a:off x="3341603" y="4238395"/>
              <a:ext cx="951773" cy="935733"/>
            </a:xfrm>
            <a:prstGeom prst="roundRect">
              <a:avLst/>
            </a:prstGeom>
            <a:solidFill>
              <a:srgbClr val="DEEBF7"/>
            </a:solidFill>
            <a:ln w="12700">
              <a:solidFill>
                <a:srgbClr val="B7B9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rgbClr val="4E535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  <a:endParaRPr lang="zh-CN" altLang="en-US" sz="1000" dirty="0">
                <a:solidFill>
                  <a:srgbClr val="4E5357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11775D14-23DC-4F65-97A6-0C88360BA46C}"/>
              </a:ext>
            </a:extLst>
          </p:cNvPr>
          <p:cNvGrpSpPr/>
          <p:nvPr/>
        </p:nvGrpSpPr>
        <p:grpSpPr>
          <a:xfrm>
            <a:off x="3234249" y="2025536"/>
            <a:ext cx="2070101" cy="1184800"/>
            <a:chOff x="2284689" y="4120972"/>
            <a:chExt cx="2070101" cy="1184800"/>
          </a:xfrm>
        </p:grpSpPr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7111A387-FBBE-4A81-ABE5-B94F33DB5039}"/>
                </a:ext>
              </a:extLst>
            </p:cNvPr>
            <p:cNvSpPr/>
            <p:nvPr/>
          </p:nvSpPr>
          <p:spPr>
            <a:xfrm>
              <a:off x="2284689" y="4120972"/>
              <a:ext cx="2070101" cy="1184800"/>
            </a:xfrm>
            <a:prstGeom prst="roundRect">
              <a:avLst/>
            </a:prstGeom>
            <a:noFill/>
            <a:ln w="12700">
              <a:solidFill>
                <a:srgbClr val="CFCFC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613DF875-8AF2-4836-B6CF-63BB038051B6}"/>
                </a:ext>
              </a:extLst>
            </p:cNvPr>
            <p:cNvSpPr/>
            <p:nvPr/>
          </p:nvSpPr>
          <p:spPr>
            <a:xfrm>
              <a:off x="2343788" y="4236906"/>
              <a:ext cx="951773" cy="935733"/>
            </a:xfrm>
            <a:prstGeom prst="roundRect">
              <a:avLst/>
            </a:prstGeom>
            <a:solidFill>
              <a:srgbClr val="DEEBF7"/>
            </a:solidFill>
            <a:ln w="12700">
              <a:solidFill>
                <a:srgbClr val="B7B9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rgbClr val="4E535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  <a:endParaRPr lang="zh-CN" altLang="en-US" sz="1000" dirty="0">
                <a:solidFill>
                  <a:srgbClr val="4E5357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9764B21E-60F4-4DE1-993C-80701B84291A}"/>
                </a:ext>
              </a:extLst>
            </p:cNvPr>
            <p:cNvSpPr/>
            <p:nvPr/>
          </p:nvSpPr>
          <p:spPr>
            <a:xfrm>
              <a:off x="3341603" y="4238395"/>
              <a:ext cx="951773" cy="935733"/>
            </a:xfrm>
            <a:prstGeom prst="roundRect">
              <a:avLst/>
            </a:prstGeom>
            <a:solidFill>
              <a:srgbClr val="DEEBF7"/>
            </a:solidFill>
            <a:ln w="12700">
              <a:solidFill>
                <a:srgbClr val="B7B9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rgbClr val="4E535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  <a:endParaRPr lang="zh-CN" altLang="en-US" sz="1000" dirty="0">
                <a:solidFill>
                  <a:srgbClr val="4E5357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23AC02EB-E516-4921-9835-FD53E61AA64C}"/>
              </a:ext>
            </a:extLst>
          </p:cNvPr>
          <p:cNvSpPr/>
          <p:nvPr/>
        </p:nvSpPr>
        <p:spPr>
          <a:xfrm>
            <a:off x="654299" y="2433775"/>
            <a:ext cx="872610" cy="36832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数据增强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模块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CA2B8CE-EBC6-484A-A935-A4201E9F64B9}"/>
              </a:ext>
            </a:extLst>
          </p:cNvPr>
          <p:cNvSpPr txBox="1"/>
          <p:nvPr/>
        </p:nvSpPr>
        <p:spPr>
          <a:xfrm>
            <a:off x="706703" y="530866"/>
            <a:ext cx="77305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在交叉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教学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的基础上进行改进，实现联合训练和联合教学的有效结合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结合基于插值和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CutMix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的两种一致性正则化方案进行融合与改进，对模型的预测结果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生成具有挑战性的对抗性噪声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，使模型在训练后期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依旧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保持较高效率和稳定，以此增强分割模型的泛化能力。 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D62E7A7E-9E93-4567-A656-7CC71F17B5F3}"/>
              </a:ext>
            </a:extLst>
          </p:cNvPr>
          <p:cNvSpPr/>
          <p:nvPr/>
        </p:nvSpPr>
        <p:spPr>
          <a:xfrm>
            <a:off x="654298" y="4410856"/>
            <a:ext cx="872609" cy="40011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数据增强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模块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6B238153-834F-46B5-AB12-F3E35F93B42B}"/>
              </a:ext>
            </a:extLst>
          </p:cNvPr>
          <p:cNvCxnSpPr>
            <a:cxnSpLocks/>
            <a:stCxn id="70" idx="3"/>
            <a:endCxn id="149" idx="1"/>
          </p:cNvCxnSpPr>
          <p:nvPr/>
        </p:nvCxnSpPr>
        <p:spPr>
          <a:xfrm>
            <a:off x="1526909" y="2617937"/>
            <a:ext cx="343178" cy="825"/>
          </a:xfrm>
          <a:prstGeom prst="bentConnector3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152B069E-0CB8-4139-AD90-F509A65B4F76}"/>
              </a:ext>
            </a:extLst>
          </p:cNvPr>
          <p:cNvCxnSpPr>
            <a:cxnSpLocks/>
            <a:stCxn id="153" idx="0"/>
            <a:endCxn id="70" idx="1"/>
          </p:cNvCxnSpPr>
          <p:nvPr/>
        </p:nvCxnSpPr>
        <p:spPr>
          <a:xfrm rot="5400000" flipH="1" flipV="1">
            <a:off x="428193" y="2690734"/>
            <a:ext cx="298903" cy="1533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F66F7566-FFED-4E1A-B090-3B373065794D}"/>
              </a:ext>
            </a:extLst>
          </p:cNvPr>
          <p:cNvCxnSpPr>
            <a:cxnSpLocks/>
            <a:stCxn id="153" idx="2"/>
            <a:endCxn id="73" idx="1"/>
          </p:cNvCxnSpPr>
          <p:nvPr/>
        </p:nvCxnSpPr>
        <p:spPr>
          <a:xfrm rot="16200000" flipH="1">
            <a:off x="441919" y="4398531"/>
            <a:ext cx="271449" cy="15330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17BC0477-AC98-4DF4-A682-1F6168DCBC86}"/>
              </a:ext>
            </a:extLst>
          </p:cNvPr>
          <p:cNvCxnSpPr>
            <a:cxnSpLocks/>
            <a:stCxn id="73" idx="3"/>
            <a:endCxn id="151" idx="1"/>
          </p:cNvCxnSpPr>
          <p:nvPr/>
        </p:nvCxnSpPr>
        <p:spPr>
          <a:xfrm flipV="1">
            <a:off x="1526907" y="4608517"/>
            <a:ext cx="349236" cy="2394"/>
          </a:xfrm>
          <a:prstGeom prst="bentConnector3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1D6568BB-F891-4043-8247-3511A75069D1}"/>
              </a:ext>
            </a:extLst>
          </p:cNvPr>
          <p:cNvCxnSpPr>
            <a:cxnSpLocks/>
            <a:stCxn id="66" idx="3"/>
            <a:endCxn id="33" idx="1"/>
          </p:cNvCxnSpPr>
          <p:nvPr/>
        </p:nvCxnSpPr>
        <p:spPr>
          <a:xfrm flipV="1">
            <a:off x="5304350" y="2182616"/>
            <a:ext cx="1474756" cy="435320"/>
          </a:xfrm>
          <a:prstGeom prst="bentConnector3">
            <a:avLst>
              <a:gd name="adj1" fmla="val 6995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6E749DAD-ECA1-466C-A585-66CFBB6E9443}"/>
              </a:ext>
            </a:extLst>
          </p:cNvPr>
          <p:cNvCxnSpPr>
            <a:stCxn id="66" idx="3"/>
            <a:endCxn id="129" idx="1"/>
          </p:cNvCxnSpPr>
          <p:nvPr/>
        </p:nvCxnSpPr>
        <p:spPr>
          <a:xfrm>
            <a:off x="5304350" y="2617936"/>
            <a:ext cx="204625" cy="34974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BF425150-F98E-4C14-9D0B-980703B6FEDD}"/>
              </a:ext>
            </a:extLst>
          </p:cNvPr>
          <p:cNvCxnSpPr>
            <a:cxnSpLocks/>
            <a:stCxn id="129" idx="3"/>
            <a:endCxn id="105" idx="1"/>
          </p:cNvCxnSpPr>
          <p:nvPr/>
        </p:nvCxnSpPr>
        <p:spPr>
          <a:xfrm>
            <a:off x="6357940" y="2967679"/>
            <a:ext cx="419013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B3BADF9F-15A2-41F6-848E-3F918E6AE19F}"/>
              </a:ext>
            </a:extLst>
          </p:cNvPr>
          <p:cNvCxnSpPr>
            <a:cxnSpLocks/>
            <a:stCxn id="61" idx="3"/>
            <a:endCxn id="118" idx="1"/>
          </p:cNvCxnSpPr>
          <p:nvPr/>
        </p:nvCxnSpPr>
        <p:spPr>
          <a:xfrm>
            <a:off x="5284967" y="4606477"/>
            <a:ext cx="1509540" cy="425191"/>
          </a:xfrm>
          <a:prstGeom prst="bentConnector3">
            <a:avLst>
              <a:gd name="adj1" fmla="val 7566"/>
            </a:avLst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B1DD0056-B01F-4DFF-A434-F3DF0E4DFECC}"/>
              </a:ext>
            </a:extLst>
          </p:cNvPr>
          <p:cNvCxnSpPr>
            <a:stCxn id="61" idx="3"/>
            <a:endCxn id="130" idx="1"/>
          </p:cNvCxnSpPr>
          <p:nvPr/>
        </p:nvCxnSpPr>
        <p:spPr>
          <a:xfrm flipV="1">
            <a:off x="5284967" y="4191760"/>
            <a:ext cx="229996" cy="41471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6EC5BE3D-5065-4500-968C-2D5B012B511E}"/>
              </a:ext>
            </a:extLst>
          </p:cNvPr>
          <p:cNvCxnSpPr>
            <a:cxnSpLocks/>
            <a:stCxn id="130" idx="3"/>
            <a:endCxn id="119" idx="1"/>
          </p:cNvCxnSpPr>
          <p:nvPr/>
        </p:nvCxnSpPr>
        <p:spPr>
          <a:xfrm>
            <a:off x="6381134" y="4191760"/>
            <a:ext cx="413882" cy="653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314028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已开展工作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68BF23E-7309-402A-8CF9-5711C8B74CE9}"/>
              </a:ext>
            </a:extLst>
          </p:cNvPr>
          <p:cNvGrpSpPr/>
          <p:nvPr/>
        </p:nvGrpSpPr>
        <p:grpSpPr>
          <a:xfrm>
            <a:off x="241360" y="1979107"/>
            <a:ext cx="1398137" cy="1951267"/>
            <a:chOff x="2330" y="3930"/>
            <a:chExt cx="2328" cy="3318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E6F7213-623F-4484-941B-CACA9122A65D}"/>
                </a:ext>
              </a:extLst>
            </p:cNvPr>
            <p:cNvSpPr/>
            <p:nvPr/>
          </p:nvSpPr>
          <p:spPr bwMode="auto">
            <a:xfrm>
              <a:off x="2330" y="3930"/>
              <a:ext cx="2328" cy="3318"/>
            </a:xfrm>
            <a:custGeom>
              <a:avLst/>
              <a:gdLst>
                <a:gd name="T0" fmla="*/ 26345 w 238"/>
                <a:gd name="T1" fmla="*/ 13076 h 340"/>
                <a:gd name="T2" fmla="*/ 13173 w 238"/>
                <a:gd name="T3" fmla="*/ 0 h 340"/>
                <a:gd name="T4" fmla="*/ 0 w 238"/>
                <a:gd name="T5" fmla="*/ 13076 h 340"/>
                <a:gd name="T6" fmla="*/ 8638 w 238"/>
                <a:gd name="T7" fmla="*/ 25397 h 340"/>
                <a:gd name="T8" fmla="*/ 8638 w 238"/>
                <a:gd name="T9" fmla="*/ 27609 h 340"/>
                <a:gd name="T10" fmla="*/ 6072 w 238"/>
                <a:gd name="T11" fmla="*/ 27609 h 340"/>
                <a:gd name="T12" fmla="*/ 13173 w 238"/>
                <a:gd name="T13" fmla="*/ 37382 h 340"/>
                <a:gd name="T14" fmla="*/ 20276 w 238"/>
                <a:gd name="T15" fmla="*/ 27609 h 340"/>
                <a:gd name="T16" fmla="*/ 17613 w 238"/>
                <a:gd name="T17" fmla="*/ 27609 h 340"/>
                <a:gd name="T18" fmla="*/ 17613 w 238"/>
                <a:gd name="T19" fmla="*/ 25397 h 340"/>
                <a:gd name="T20" fmla="*/ 26345 w 238"/>
                <a:gd name="T21" fmla="*/ 13076 h 3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8" h="340">
                  <a:moveTo>
                    <a:pt x="238" y="119"/>
                  </a:moveTo>
                  <a:cubicBezTo>
                    <a:pt x="238" y="53"/>
                    <a:pt x="185" y="0"/>
                    <a:pt x="119" y="0"/>
                  </a:cubicBezTo>
                  <a:cubicBezTo>
                    <a:pt x="53" y="0"/>
                    <a:pt x="0" y="53"/>
                    <a:pt x="0" y="119"/>
                  </a:cubicBezTo>
                  <a:cubicBezTo>
                    <a:pt x="0" y="170"/>
                    <a:pt x="32" y="214"/>
                    <a:pt x="78" y="231"/>
                  </a:cubicBezTo>
                  <a:cubicBezTo>
                    <a:pt x="78" y="251"/>
                    <a:pt x="78" y="251"/>
                    <a:pt x="78" y="251"/>
                  </a:cubicBezTo>
                  <a:cubicBezTo>
                    <a:pt x="55" y="251"/>
                    <a:pt x="55" y="251"/>
                    <a:pt x="55" y="251"/>
                  </a:cubicBezTo>
                  <a:cubicBezTo>
                    <a:pt x="119" y="340"/>
                    <a:pt x="119" y="340"/>
                    <a:pt x="119" y="340"/>
                  </a:cubicBezTo>
                  <a:cubicBezTo>
                    <a:pt x="183" y="251"/>
                    <a:pt x="183" y="251"/>
                    <a:pt x="183" y="251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9" y="231"/>
                    <a:pt x="159" y="231"/>
                    <a:pt x="159" y="231"/>
                  </a:cubicBezTo>
                  <a:cubicBezTo>
                    <a:pt x="205" y="215"/>
                    <a:pt x="238" y="171"/>
                    <a:pt x="238" y="119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190" dirty="0">
                <a:cs typeface="+mn-ea"/>
                <a:sym typeface="+mn-lt"/>
              </a:endParaRPr>
            </a:p>
          </p:txBody>
        </p:sp>
        <p:sp>
          <p:nvSpPr>
            <p:cNvPr id="19" name="TextBox 682">
              <a:extLst>
                <a:ext uri="{FF2B5EF4-FFF2-40B4-BE49-F238E27FC236}">
                  <a16:creationId xmlns:a16="http://schemas.microsoft.com/office/drawing/2014/main" id="{50991C1B-4901-4361-946B-0EDA00A92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5" y="4193"/>
              <a:ext cx="291" cy="1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4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TextBox 692">
              <a:extLst>
                <a:ext uri="{FF2B5EF4-FFF2-40B4-BE49-F238E27FC236}">
                  <a16:creationId xmlns:a16="http://schemas.microsoft.com/office/drawing/2014/main" id="{E860F8C4-D4D3-4F58-B1D7-1385EF81E644}"/>
                </a:ext>
              </a:extLst>
            </p:cNvPr>
            <p:cNvSpPr txBox="1"/>
            <p:nvPr/>
          </p:nvSpPr>
          <p:spPr bwMode="auto">
            <a:xfrm>
              <a:off x="2433" y="4810"/>
              <a:ext cx="2113" cy="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转换格式</a:t>
              </a:r>
            </a:p>
          </p:txBody>
        </p:sp>
      </p:grpSp>
      <p:sp>
        <p:nvSpPr>
          <p:cNvPr id="21" name="矩形 1">
            <a:extLst>
              <a:ext uri="{FF2B5EF4-FFF2-40B4-BE49-F238E27FC236}">
                <a16:creationId xmlns:a16="http://schemas.microsoft.com/office/drawing/2014/main" id="{EA774F1E-D6BD-465F-94EC-76DCF6811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8150" y="4235152"/>
            <a:ext cx="19438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将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dcm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格式转为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png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xml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格式。</a:t>
            </a:r>
          </a:p>
        </p:txBody>
      </p:sp>
      <p:sp>
        <p:nvSpPr>
          <p:cNvPr id="22" name="矩形 1">
            <a:extLst>
              <a:ext uri="{FF2B5EF4-FFF2-40B4-BE49-F238E27FC236}">
                <a16:creationId xmlns:a16="http://schemas.microsoft.com/office/drawing/2014/main" id="{EC88E5F1-7528-414D-9C2A-5C31963F7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94" y="1201316"/>
            <a:ext cx="9569450" cy="37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None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实验使用</a:t>
            </a:r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LIDC-IDRI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肺结节数据集，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</a:rPr>
              <a:t>该数据集中，共收录了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</a:rPr>
              <a:t>1018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</a:rPr>
              <a:t>个研究实例。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CE93A40-2128-4582-8EF5-289DB14F3AEE}"/>
              </a:ext>
            </a:extLst>
          </p:cNvPr>
          <p:cNvGrpSpPr/>
          <p:nvPr/>
        </p:nvGrpSpPr>
        <p:grpSpPr>
          <a:xfrm>
            <a:off x="1976812" y="1978852"/>
            <a:ext cx="1372632" cy="1951267"/>
            <a:chOff x="5213" y="3930"/>
            <a:chExt cx="2337" cy="3318"/>
          </a:xfrm>
        </p:grpSpPr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FA12FE6A-7858-41C0-88E9-8114794FEB06}"/>
                </a:ext>
              </a:extLst>
            </p:cNvPr>
            <p:cNvSpPr/>
            <p:nvPr/>
          </p:nvSpPr>
          <p:spPr bwMode="auto">
            <a:xfrm>
              <a:off x="5213" y="3930"/>
              <a:ext cx="2337" cy="3318"/>
            </a:xfrm>
            <a:custGeom>
              <a:avLst/>
              <a:gdLst>
                <a:gd name="T0" fmla="*/ 2147483646 w 239"/>
                <a:gd name="T1" fmla="*/ 2147483646 h 340"/>
                <a:gd name="T2" fmla="*/ 2147483646 w 239"/>
                <a:gd name="T3" fmla="*/ 0 h 340"/>
                <a:gd name="T4" fmla="*/ 0 w 239"/>
                <a:gd name="T5" fmla="*/ 2147483646 h 340"/>
                <a:gd name="T6" fmla="*/ 2147483646 w 239"/>
                <a:gd name="T7" fmla="*/ 2147483646 h 340"/>
                <a:gd name="T8" fmla="*/ 2147483646 w 239"/>
                <a:gd name="T9" fmla="*/ 2147483646 h 340"/>
                <a:gd name="T10" fmla="*/ 2147483646 w 239"/>
                <a:gd name="T11" fmla="*/ 2147483646 h 340"/>
                <a:gd name="T12" fmla="*/ 2147483646 w 239"/>
                <a:gd name="T13" fmla="*/ 2147483646 h 340"/>
                <a:gd name="T14" fmla="*/ 2147483646 w 239"/>
                <a:gd name="T15" fmla="*/ 2147483646 h 340"/>
                <a:gd name="T16" fmla="*/ 2147483646 w 239"/>
                <a:gd name="T17" fmla="*/ 2147483646 h 340"/>
                <a:gd name="T18" fmla="*/ 2147483646 w 239"/>
                <a:gd name="T19" fmla="*/ 2147483646 h 340"/>
                <a:gd name="T20" fmla="*/ 2147483646 w 239"/>
                <a:gd name="T21" fmla="*/ 2147483646 h 3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9" h="340">
                  <a:moveTo>
                    <a:pt x="239" y="119"/>
                  </a:moveTo>
                  <a:cubicBezTo>
                    <a:pt x="239" y="53"/>
                    <a:pt x="185" y="0"/>
                    <a:pt x="120" y="0"/>
                  </a:cubicBezTo>
                  <a:cubicBezTo>
                    <a:pt x="54" y="0"/>
                    <a:pt x="0" y="53"/>
                    <a:pt x="0" y="119"/>
                  </a:cubicBezTo>
                  <a:cubicBezTo>
                    <a:pt x="0" y="170"/>
                    <a:pt x="33" y="214"/>
                    <a:pt x="78" y="231"/>
                  </a:cubicBezTo>
                  <a:cubicBezTo>
                    <a:pt x="78" y="251"/>
                    <a:pt x="78" y="251"/>
                    <a:pt x="78" y="251"/>
                  </a:cubicBezTo>
                  <a:cubicBezTo>
                    <a:pt x="56" y="251"/>
                    <a:pt x="56" y="251"/>
                    <a:pt x="56" y="251"/>
                  </a:cubicBezTo>
                  <a:cubicBezTo>
                    <a:pt x="120" y="340"/>
                    <a:pt x="120" y="340"/>
                    <a:pt x="120" y="340"/>
                  </a:cubicBezTo>
                  <a:cubicBezTo>
                    <a:pt x="184" y="251"/>
                    <a:pt x="184" y="251"/>
                    <a:pt x="184" y="251"/>
                  </a:cubicBezTo>
                  <a:cubicBezTo>
                    <a:pt x="160" y="251"/>
                    <a:pt x="160" y="251"/>
                    <a:pt x="160" y="25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206" y="215"/>
                    <a:pt x="239" y="171"/>
                    <a:pt x="239" y="119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TextBox 682">
              <a:extLst>
                <a:ext uri="{FF2B5EF4-FFF2-40B4-BE49-F238E27FC236}">
                  <a16:creationId xmlns:a16="http://schemas.microsoft.com/office/drawing/2014/main" id="{597F6279-8B84-4B1B-9C4D-AF05C3D87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0" y="4093"/>
              <a:ext cx="291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TextBox 692">
              <a:extLst>
                <a:ext uri="{FF2B5EF4-FFF2-40B4-BE49-F238E27FC236}">
                  <a16:creationId xmlns:a16="http://schemas.microsoft.com/office/drawing/2014/main" id="{89173215-C353-4A31-8029-D8568C6C4776}"/>
                </a:ext>
              </a:extLst>
            </p:cNvPr>
            <p:cNvSpPr txBox="1"/>
            <p:nvPr/>
          </p:nvSpPr>
          <p:spPr bwMode="auto">
            <a:xfrm>
              <a:off x="5339" y="4590"/>
              <a:ext cx="2113" cy="11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提取带肺结节图片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BC6BB5A-BF08-420C-BBFF-B05495E67DE9}"/>
              </a:ext>
            </a:extLst>
          </p:cNvPr>
          <p:cNvGrpSpPr/>
          <p:nvPr/>
        </p:nvGrpSpPr>
        <p:grpSpPr>
          <a:xfrm>
            <a:off x="3812614" y="1915283"/>
            <a:ext cx="1478279" cy="2106295"/>
            <a:chOff x="8293" y="3793"/>
            <a:chExt cx="2327" cy="3320"/>
          </a:xfrm>
        </p:grpSpPr>
        <p:sp>
          <p:nvSpPr>
            <p:cNvPr id="28" name="Freeform 66">
              <a:extLst>
                <a:ext uri="{FF2B5EF4-FFF2-40B4-BE49-F238E27FC236}">
                  <a16:creationId xmlns:a16="http://schemas.microsoft.com/office/drawing/2014/main" id="{7F05B7F8-9157-415D-B05F-D064EF7A5EF9}"/>
                </a:ext>
              </a:extLst>
            </p:cNvPr>
            <p:cNvSpPr/>
            <p:nvPr/>
          </p:nvSpPr>
          <p:spPr bwMode="auto">
            <a:xfrm>
              <a:off x="8293" y="3793"/>
              <a:ext cx="2327" cy="3320"/>
            </a:xfrm>
            <a:custGeom>
              <a:avLst/>
              <a:gdLst>
                <a:gd name="T0" fmla="*/ 26345 w 238"/>
                <a:gd name="T1" fmla="*/ 13076 h 340"/>
                <a:gd name="T2" fmla="*/ 13173 w 238"/>
                <a:gd name="T3" fmla="*/ 0 h 340"/>
                <a:gd name="T4" fmla="*/ 0 w 238"/>
                <a:gd name="T5" fmla="*/ 13076 h 340"/>
                <a:gd name="T6" fmla="*/ 8638 w 238"/>
                <a:gd name="T7" fmla="*/ 25397 h 340"/>
                <a:gd name="T8" fmla="*/ 8638 w 238"/>
                <a:gd name="T9" fmla="*/ 27609 h 340"/>
                <a:gd name="T10" fmla="*/ 6072 w 238"/>
                <a:gd name="T11" fmla="*/ 27609 h 340"/>
                <a:gd name="T12" fmla="*/ 13173 w 238"/>
                <a:gd name="T13" fmla="*/ 37382 h 340"/>
                <a:gd name="T14" fmla="*/ 20276 w 238"/>
                <a:gd name="T15" fmla="*/ 27609 h 340"/>
                <a:gd name="T16" fmla="*/ 17613 w 238"/>
                <a:gd name="T17" fmla="*/ 27609 h 340"/>
                <a:gd name="T18" fmla="*/ 17613 w 238"/>
                <a:gd name="T19" fmla="*/ 25501 h 340"/>
                <a:gd name="T20" fmla="*/ 26345 w 238"/>
                <a:gd name="T21" fmla="*/ 13076 h 3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8" h="340">
                  <a:moveTo>
                    <a:pt x="238" y="119"/>
                  </a:moveTo>
                  <a:cubicBezTo>
                    <a:pt x="238" y="54"/>
                    <a:pt x="185" y="0"/>
                    <a:pt x="119" y="0"/>
                  </a:cubicBezTo>
                  <a:cubicBezTo>
                    <a:pt x="53" y="0"/>
                    <a:pt x="0" y="54"/>
                    <a:pt x="0" y="119"/>
                  </a:cubicBezTo>
                  <a:cubicBezTo>
                    <a:pt x="0" y="171"/>
                    <a:pt x="33" y="215"/>
                    <a:pt x="78" y="231"/>
                  </a:cubicBezTo>
                  <a:cubicBezTo>
                    <a:pt x="78" y="251"/>
                    <a:pt x="78" y="251"/>
                    <a:pt x="78" y="251"/>
                  </a:cubicBezTo>
                  <a:cubicBezTo>
                    <a:pt x="55" y="251"/>
                    <a:pt x="55" y="251"/>
                    <a:pt x="55" y="251"/>
                  </a:cubicBezTo>
                  <a:cubicBezTo>
                    <a:pt x="119" y="340"/>
                    <a:pt x="119" y="340"/>
                    <a:pt x="119" y="340"/>
                  </a:cubicBezTo>
                  <a:cubicBezTo>
                    <a:pt x="183" y="251"/>
                    <a:pt x="183" y="251"/>
                    <a:pt x="183" y="251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9" y="232"/>
                    <a:pt x="159" y="232"/>
                    <a:pt x="159" y="232"/>
                  </a:cubicBezTo>
                  <a:cubicBezTo>
                    <a:pt x="205" y="215"/>
                    <a:pt x="238" y="171"/>
                    <a:pt x="238" y="119"/>
                  </a:cubicBezTo>
                  <a:close/>
                </a:path>
              </a:pathLst>
            </a:custGeom>
            <a:solidFill>
              <a:srgbClr val="5362A5"/>
            </a:soli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190">
                <a:cs typeface="+mn-ea"/>
                <a:sym typeface="+mn-lt"/>
              </a:endParaRPr>
            </a:p>
          </p:txBody>
        </p:sp>
        <p:sp>
          <p:nvSpPr>
            <p:cNvPr id="29" name="TextBox 682">
              <a:extLst>
                <a:ext uri="{FF2B5EF4-FFF2-40B4-BE49-F238E27FC236}">
                  <a16:creationId xmlns:a16="http://schemas.microsoft.com/office/drawing/2014/main" id="{EF45811F-509C-4F05-BBBA-EE682B1CC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4" y="4093"/>
              <a:ext cx="291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TextBox 692">
              <a:extLst>
                <a:ext uri="{FF2B5EF4-FFF2-40B4-BE49-F238E27FC236}">
                  <a16:creationId xmlns:a16="http://schemas.microsoft.com/office/drawing/2014/main" id="{07A50370-3FB2-46EC-8ADD-A37124AC56FB}"/>
                </a:ext>
              </a:extLst>
            </p:cNvPr>
            <p:cNvSpPr txBox="1"/>
            <p:nvPr/>
          </p:nvSpPr>
          <p:spPr bwMode="auto">
            <a:xfrm>
              <a:off x="8449" y="4730"/>
              <a:ext cx="2113" cy="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提取</a:t>
              </a:r>
              <a:r>
                <a:rPr lang="en-US" altLang="zh-CN" sz="2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ROI</a:t>
              </a:r>
              <a:endPara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D8FBE6E-55D0-4DFD-85C8-1C77AE081603}"/>
              </a:ext>
            </a:extLst>
          </p:cNvPr>
          <p:cNvGrpSpPr/>
          <p:nvPr/>
        </p:nvGrpSpPr>
        <p:grpSpPr>
          <a:xfrm>
            <a:off x="5592847" y="1881616"/>
            <a:ext cx="1476560" cy="2135495"/>
            <a:chOff x="11234" y="3785"/>
            <a:chExt cx="2323" cy="3317"/>
          </a:xfrm>
        </p:grpSpPr>
        <p:sp>
          <p:nvSpPr>
            <p:cNvPr id="32" name="Freeform 51">
              <a:extLst>
                <a:ext uri="{FF2B5EF4-FFF2-40B4-BE49-F238E27FC236}">
                  <a16:creationId xmlns:a16="http://schemas.microsoft.com/office/drawing/2014/main" id="{F1F97A71-3939-4E8B-98E2-54DD3D70122B}"/>
                </a:ext>
              </a:extLst>
            </p:cNvPr>
            <p:cNvSpPr/>
            <p:nvPr/>
          </p:nvSpPr>
          <p:spPr bwMode="auto">
            <a:xfrm>
              <a:off x="11234" y="3785"/>
              <a:ext cx="2323" cy="3317"/>
            </a:xfrm>
            <a:custGeom>
              <a:avLst/>
              <a:gdLst>
                <a:gd name="T0" fmla="*/ 2147483646 w 238"/>
                <a:gd name="T1" fmla="*/ 2147483646 h 340"/>
                <a:gd name="T2" fmla="*/ 2147483646 w 238"/>
                <a:gd name="T3" fmla="*/ 0 h 340"/>
                <a:gd name="T4" fmla="*/ 0 w 238"/>
                <a:gd name="T5" fmla="*/ 2147483646 h 340"/>
                <a:gd name="T6" fmla="*/ 2147483646 w 238"/>
                <a:gd name="T7" fmla="*/ 2147483646 h 340"/>
                <a:gd name="T8" fmla="*/ 2147483646 w 238"/>
                <a:gd name="T9" fmla="*/ 2147483646 h 340"/>
                <a:gd name="T10" fmla="*/ 2147483646 w 238"/>
                <a:gd name="T11" fmla="*/ 2147483646 h 340"/>
                <a:gd name="T12" fmla="*/ 2147483646 w 238"/>
                <a:gd name="T13" fmla="*/ 2147483646 h 340"/>
                <a:gd name="T14" fmla="*/ 2147483646 w 238"/>
                <a:gd name="T15" fmla="*/ 2147483646 h 340"/>
                <a:gd name="T16" fmla="*/ 2147483646 w 238"/>
                <a:gd name="T17" fmla="*/ 2147483646 h 340"/>
                <a:gd name="T18" fmla="*/ 2147483646 w 238"/>
                <a:gd name="T19" fmla="*/ 2147483646 h 340"/>
                <a:gd name="T20" fmla="*/ 2147483646 w 238"/>
                <a:gd name="T21" fmla="*/ 2147483646 h 3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8" h="340">
                  <a:moveTo>
                    <a:pt x="238" y="119"/>
                  </a:moveTo>
                  <a:cubicBezTo>
                    <a:pt x="238" y="53"/>
                    <a:pt x="185" y="0"/>
                    <a:pt x="119" y="0"/>
                  </a:cubicBezTo>
                  <a:cubicBezTo>
                    <a:pt x="53" y="0"/>
                    <a:pt x="0" y="53"/>
                    <a:pt x="0" y="119"/>
                  </a:cubicBezTo>
                  <a:cubicBezTo>
                    <a:pt x="0" y="171"/>
                    <a:pt x="33" y="214"/>
                    <a:pt x="78" y="231"/>
                  </a:cubicBezTo>
                  <a:cubicBezTo>
                    <a:pt x="78" y="251"/>
                    <a:pt x="78" y="251"/>
                    <a:pt x="78" y="251"/>
                  </a:cubicBezTo>
                  <a:cubicBezTo>
                    <a:pt x="55" y="251"/>
                    <a:pt x="55" y="251"/>
                    <a:pt x="55" y="251"/>
                  </a:cubicBezTo>
                  <a:cubicBezTo>
                    <a:pt x="119" y="340"/>
                    <a:pt x="119" y="340"/>
                    <a:pt x="119" y="340"/>
                  </a:cubicBezTo>
                  <a:cubicBezTo>
                    <a:pt x="183" y="251"/>
                    <a:pt x="183" y="251"/>
                    <a:pt x="183" y="251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9" y="232"/>
                    <a:pt x="159" y="232"/>
                    <a:pt x="159" y="232"/>
                  </a:cubicBezTo>
                  <a:cubicBezTo>
                    <a:pt x="205" y="215"/>
                    <a:pt x="238" y="171"/>
                    <a:pt x="238" y="119"/>
                  </a:cubicBezTo>
                  <a:close/>
                </a:path>
              </a:pathLst>
            </a:custGeom>
            <a:solidFill>
              <a:srgbClr val="69C6E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TextBox 682">
              <a:extLst>
                <a:ext uri="{FF2B5EF4-FFF2-40B4-BE49-F238E27FC236}">
                  <a16:creationId xmlns:a16="http://schemas.microsoft.com/office/drawing/2014/main" id="{D92BB1C4-FD14-4ED6-9E70-630E24BBF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59" y="4093"/>
              <a:ext cx="291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TextBox 692">
              <a:extLst>
                <a:ext uri="{FF2B5EF4-FFF2-40B4-BE49-F238E27FC236}">
                  <a16:creationId xmlns:a16="http://schemas.microsoft.com/office/drawing/2014/main" id="{5278DB70-1EE7-40C7-8F25-118C9912C395}"/>
                </a:ext>
              </a:extLst>
            </p:cNvPr>
            <p:cNvSpPr txBox="1"/>
            <p:nvPr/>
          </p:nvSpPr>
          <p:spPr bwMode="auto">
            <a:xfrm>
              <a:off x="11373" y="4462"/>
              <a:ext cx="2113" cy="11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划分</a:t>
              </a:r>
              <a:endParaRPr lang="en-US" altLang="zh-CN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数据集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20FD78A-CEC7-4164-8E7E-D8EB74A36B05}"/>
              </a:ext>
            </a:extLst>
          </p:cNvPr>
          <p:cNvGrpSpPr/>
          <p:nvPr/>
        </p:nvGrpSpPr>
        <p:grpSpPr>
          <a:xfrm>
            <a:off x="7424360" y="1830007"/>
            <a:ext cx="1478280" cy="2165805"/>
            <a:chOff x="14360" y="3893"/>
            <a:chExt cx="2328" cy="3317"/>
          </a:xfrm>
        </p:grpSpPr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6B496A29-C8C6-4F1C-9988-7C72D916E388}"/>
                </a:ext>
              </a:extLst>
            </p:cNvPr>
            <p:cNvSpPr/>
            <p:nvPr/>
          </p:nvSpPr>
          <p:spPr bwMode="auto">
            <a:xfrm>
              <a:off x="14360" y="3893"/>
              <a:ext cx="2328" cy="3317"/>
            </a:xfrm>
            <a:custGeom>
              <a:avLst/>
              <a:gdLst>
                <a:gd name="T0" fmla="*/ 26345 w 238"/>
                <a:gd name="T1" fmla="*/ 13041 h 340"/>
                <a:gd name="T2" fmla="*/ 13173 w 238"/>
                <a:gd name="T3" fmla="*/ 0 h 340"/>
                <a:gd name="T4" fmla="*/ 0 w 238"/>
                <a:gd name="T5" fmla="*/ 13041 h 340"/>
                <a:gd name="T6" fmla="*/ 8638 w 238"/>
                <a:gd name="T7" fmla="*/ 25300 h 340"/>
                <a:gd name="T8" fmla="*/ 8638 w 238"/>
                <a:gd name="T9" fmla="*/ 27497 h 340"/>
                <a:gd name="T10" fmla="*/ 6072 w 238"/>
                <a:gd name="T11" fmla="*/ 27497 h 340"/>
                <a:gd name="T12" fmla="*/ 13173 w 238"/>
                <a:gd name="T13" fmla="*/ 37251 h 340"/>
                <a:gd name="T14" fmla="*/ 20276 w 238"/>
                <a:gd name="T15" fmla="*/ 27497 h 340"/>
                <a:gd name="T16" fmla="*/ 17613 w 238"/>
                <a:gd name="T17" fmla="*/ 27497 h 340"/>
                <a:gd name="T18" fmla="*/ 17613 w 238"/>
                <a:gd name="T19" fmla="*/ 25436 h 340"/>
                <a:gd name="T20" fmla="*/ 26345 w 238"/>
                <a:gd name="T21" fmla="*/ 13041 h 3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8" h="340">
                  <a:moveTo>
                    <a:pt x="238" y="119"/>
                  </a:moveTo>
                  <a:cubicBezTo>
                    <a:pt x="238" y="53"/>
                    <a:pt x="185" y="0"/>
                    <a:pt x="119" y="0"/>
                  </a:cubicBezTo>
                  <a:cubicBezTo>
                    <a:pt x="53" y="0"/>
                    <a:pt x="0" y="53"/>
                    <a:pt x="0" y="119"/>
                  </a:cubicBezTo>
                  <a:cubicBezTo>
                    <a:pt x="0" y="171"/>
                    <a:pt x="33" y="214"/>
                    <a:pt x="78" y="231"/>
                  </a:cubicBezTo>
                  <a:cubicBezTo>
                    <a:pt x="78" y="251"/>
                    <a:pt x="78" y="251"/>
                    <a:pt x="78" y="251"/>
                  </a:cubicBezTo>
                  <a:cubicBezTo>
                    <a:pt x="55" y="251"/>
                    <a:pt x="55" y="251"/>
                    <a:pt x="55" y="251"/>
                  </a:cubicBezTo>
                  <a:cubicBezTo>
                    <a:pt x="119" y="340"/>
                    <a:pt x="119" y="340"/>
                    <a:pt x="119" y="340"/>
                  </a:cubicBezTo>
                  <a:cubicBezTo>
                    <a:pt x="183" y="251"/>
                    <a:pt x="183" y="251"/>
                    <a:pt x="183" y="251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9" y="232"/>
                    <a:pt x="159" y="232"/>
                    <a:pt x="159" y="232"/>
                  </a:cubicBezTo>
                  <a:cubicBezTo>
                    <a:pt x="205" y="215"/>
                    <a:pt x="238" y="171"/>
                    <a:pt x="238" y="119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190">
                <a:cs typeface="+mn-ea"/>
                <a:sym typeface="+mn-lt"/>
              </a:endParaRPr>
            </a:p>
          </p:txBody>
        </p:sp>
        <p:sp>
          <p:nvSpPr>
            <p:cNvPr id="49" name="TextBox 682">
              <a:extLst>
                <a:ext uri="{FF2B5EF4-FFF2-40B4-BE49-F238E27FC236}">
                  <a16:creationId xmlns:a16="http://schemas.microsoft.com/office/drawing/2014/main" id="{BE89F68B-3726-4F28-A43E-794BA4FB8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6" y="4093"/>
              <a:ext cx="291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TextBox 692">
              <a:extLst>
                <a:ext uri="{FF2B5EF4-FFF2-40B4-BE49-F238E27FC236}">
                  <a16:creationId xmlns:a16="http://schemas.microsoft.com/office/drawing/2014/main" id="{51837535-C421-4B65-9EC7-62A5EE54EC7D}"/>
                </a:ext>
              </a:extLst>
            </p:cNvPr>
            <p:cNvSpPr txBox="1"/>
            <p:nvPr/>
          </p:nvSpPr>
          <p:spPr bwMode="auto">
            <a:xfrm>
              <a:off x="14467" y="4782"/>
              <a:ext cx="2113" cy="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数据增强</a:t>
              </a:r>
            </a:p>
          </p:txBody>
        </p:sp>
      </p:grpSp>
      <p:sp>
        <p:nvSpPr>
          <p:cNvPr id="51" name="矩形 1">
            <a:extLst>
              <a:ext uri="{FF2B5EF4-FFF2-40B4-BE49-F238E27FC236}">
                <a16:creationId xmlns:a16="http://schemas.microsoft.com/office/drawing/2014/main" id="{2E44FCD0-65FA-42D2-B211-2E5582DA6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303" y="4235152"/>
            <a:ext cx="17494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提取带肺结节的图片及掩码，共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7521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张图片。</a:t>
            </a:r>
          </a:p>
        </p:txBody>
      </p:sp>
      <p:sp>
        <p:nvSpPr>
          <p:cNvPr id="52" name="矩形 1">
            <a:extLst>
              <a:ext uri="{FF2B5EF4-FFF2-40B4-BE49-F238E27FC236}">
                <a16:creationId xmlns:a16="http://schemas.microsoft.com/office/drawing/2014/main" id="{F1F342A2-FA51-498A-8119-9A6D41843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893" y="4320128"/>
            <a:ext cx="19691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将数据集按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7:1:2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的比例划分为训练集，验证集，测试集。</a:t>
            </a:r>
          </a:p>
        </p:txBody>
      </p:sp>
      <p:sp>
        <p:nvSpPr>
          <p:cNvPr id="53" name="矩形 1">
            <a:extLst>
              <a:ext uri="{FF2B5EF4-FFF2-40B4-BE49-F238E27FC236}">
                <a16:creationId xmlns:a16="http://schemas.microsoft.com/office/drawing/2014/main" id="{B15AB33D-BE7F-4C3E-AEBF-04EDEF6EF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4910" y="4425707"/>
            <a:ext cx="17494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截取固定大小的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ROI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区域。</a:t>
            </a:r>
          </a:p>
        </p:txBody>
      </p:sp>
      <p:sp>
        <p:nvSpPr>
          <p:cNvPr id="54" name="矩形 1">
            <a:extLst>
              <a:ext uri="{FF2B5EF4-FFF2-40B4-BE49-F238E27FC236}">
                <a16:creationId xmlns:a16="http://schemas.microsoft.com/office/drawing/2014/main" id="{98069242-EFDC-4313-BA58-2EDEDE843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500" y="4320128"/>
            <a:ext cx="20375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做图像旋转，加噪等。根据实验结果调整数据增强方式。</a:t>
            </a:r>
          </a:p>
        </p:txBody>
      </p:sp>
    </p:spTree>
    <p:extLst>
      <p:ext uri="{BB962C8B-B14F-4D97-AF65-F5344CB8AC3E}">
        <p14:creationId xmlns:p14="http://schemas.microsoft.com/office/powerpoint/2010/main" val="1336884846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已开展工作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5F8E33CC-93BB-4230-A60C-506CD3AA8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773" y="2276530"/>
            <a:ext cx="1658003" cy="164233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A75B65FD-8990-4BA8-A307-35ACEEE9A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06" y="2272338"/>
            <a:ext cx="1660857" cy="1642338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F0577E50-7E2C-4A81-B46C-6ECCFE1990D0}"/>
              </a:ext>
            </a:extLst>
          </p:cNvPr>
          <p:cNvSpPr txBox="1"/>
          <p:nvPr/>
        </p:nvSpPr>
        <p:spPr>
          <a:xfrm>
            <a:off x="697712" y="4087814"/>
            <a:ext cx="1504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true_pic1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4047A66-4F24-4185-B689-5EEB282AA5F1}"/>
              </a:ext>
            </a:extLst>
          </p:cNvPr>
          <p:cNvSpPr txBox="1"/>
          <p:nvPr/>
        </p:nvSpPr>
        <p:spPr>
          <a:xfrm>
            <a:off x="2739237" y="407681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pic1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486056DD-93AC-498C-8923-AE1EF4E9D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194" y="2267183"/>
            <a:ext cx="1542588" cy="1633234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9D01B7E3-CC98-447F-AC33-C827A90E6E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6256" y="2272338"/>
            <a:ext cx="1568206" cy="1552129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F8F547CE-6BD6-4DC8-89F6-B7E75908845A}"/>
              </a:ext>
            </a:extLst>
          </p:cNvPr>
          <p:cNvSpPr txBox="1"/>
          <p:nvPr/>
        </p:nvSpPr>
        <p:spPr>
          <a:xfrm>
            <a:off x="5153230" y="4076810"/>
            <a:ext cx="1504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true_pic2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41EEC5F-DE5A-41AE-96CF-640B0603B5A4}"/>
              </a:ext>
            </a:extLst>
          </p:cNvPr>
          <p:cNvSpPr txBox="1"/>
          <p:nvPr/>
        </p:nvSpPr>
        <p:spPr>
          <a:xfrm>
            <a:off x="7093281" y="4076810"/>
            <a:ext cx="739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pic2</a:t>
            </a:r>
          </a:p>
        </p:txBody>
      </p:sp>
      <p:sp>
        <p:nvSpPr>
          <p:cNvPr id="45" name="圆角矩形 13">
            <a:extLst>
              <a:ext uri="{FF2B5EF4-FFF2-40B4-BE49-F238E27FC236}">
                <a16:creationId xmlns:a16="http://schemas.microsoft.com/office/drawing/2014/main" id="{4CEDE498-A052-43BE-BA37-73B523E72AAE}"/>
              </a:ext>
            </a:extLst>
          </p:cNvPr>
          <p:cNvSpPr/>
          <p:nvPr/>
        </p:nvSpPr>
        <p:spPr>
          <a:xfrm>
            <a:off x="297581" y="2079786"/>
            <a:ext cx="3914379" cy="249354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9">
            <a:extLst>
              <a:ext uri="{FF2B5EF4-FFF2-40B4-BE49-F238E27FC236}">
                <a16:creationId xmlns:a16="http://schemas.microsoft.com/office/drawing/2014/main" id="{718B6E12-A2E4-4C58-8BB7-EB11800F105F}"/>
              </a:ext>
            </a:extLst>
          </p:cNvPr>
          <p:cNvSpPr/>
          <p:nvPr/>
        </p:nvSpPr>
        <p:spPr>
          <a:xfrm>
            <a:off x="4670719" y="2079785"/>
            <a:ext cx="3914379" cy="249354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0B20A8E-AAEE-46F9-9B04-84A5DAB955F2}"/>
              </a:ext>
            </a:extLst>
          </p:cNvPr>
          <p:cNvSpPr txBox="1"/>
          <p:nvPr/>
        </p:nvSpPr>
        <p:spPr>
          <a:xfrm>
            <a:off x="455324" y="1437170"/>
            <a:ext cx="43795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初步实验结果</a:t>
            </a:r>
          </a:p>
        </p:txBody>
      </p:sp>
    </p:spTree>
    <p:extLst>
      <p:ext uri="{BB962C8B-B14F-4D97-AF65-F5344CB8AC3E}">
        <p14:creationId xmlns:p14="http://schemas.microsoft.com/office/powerpoint/2010/main" val="3582733139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-4763" y="1129308"/>
            <a:ext cx="916305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-6341" y="1259679"/>
            <a:ext cx="9150341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-6340" y="1631106"/>
            <a:ext cx="9149944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2171701" y="2069482"/>
            <a:ext cx="4793861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时间进度安排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07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931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4</a:t>
              </a:r>
              <a:endParaRPr lang="zh-CN" sz="2800" dirty="0">
                <a:solidFill>
                  <a:schemeClr val="bg1"/>
                </a:solidFill>
                <a:latin typeface="Adobe Gothic Std B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6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工作中存在的不足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对角圆角矩形 4"/>
          <p:cNvSpPr/>
          <p:nvPr/>
        </p:nvSpPr>
        <p:spPr>
          <a:xfrm>
            <a:off x="755576" y="1763369"/>
            <a:ext cx="1343546" cy="573340"/>
          </a:xfrm>
          <a:prstGeom prst="round2DiagRect">
            <a:avLst/>
          </a:prstGeom>
          <a:solidFill>
            <a:srgbClr val="052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r>
              <a:rPr lang="zh-CN" altLang="en-US" sz="1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时间段</a:t>
            </a:r>
            <a:r>
              <a:rPr lang="en-US" altLang="zh-CN" sz="1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1756819" y="2569467"/>
            <a:ext cx="1345257" cy="573342"/>
          </a:xfrm>
          <a:prstGeom prst="round2DiagRect">
            <a:avLst/>
          </a:prstGeom>
          <a:solidFill>
            <a:srgbClr val="052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r>
              <a:rPr lang="zh-CN" altLang="en-US" sz="1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时间段</a:t>
            </a:r>
            <a:r>
              <a:rPr lang="en-US" altLang="zh-CN" sz="1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对角圆角矩形 6"/>
          <p:cNvSpPr/>
          <p:nvPr/>
        </p:nvSpPr>
        <p:spPr>
          <a:xfrm>
            <a:off x="2758059" y="3375566"/>
            <a:ext cx="1345257" cy="573340"/>
          </a:xfrm>
          <a:prstGeom prst="round2DiagRect">
            <a:avLst/>
          </a:prstGeom>
          <a:solidFill>
            <a:srgbClr val="052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r>
              <a:rPr lang="zh-CN" altLang="en-US" sz="1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时间段</a:t>
            </a:r>
            <a:r>
              <a:rPr lang="en-US" altLang="zh-CN" sz="1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对角圆角矩形 7"/>
          <p:cNvSpPr/>
          <p:nvPr/>
        </p:nvSpPr>
        <p:spPr>
          <a:xfrm>
            <a:off x="3761011" y="4181664"/>
            <a:ext cx="1343546" cy="573342"/>
          </a:xfrm>
          <a:prstGeom prst="round2DiagRect">
            <a:avLst/>
          </a:prstGeom>
          <a:solidFill>
            <a:srgbClr val="052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r>
              <a:rPr lang="zh-CN" altLang="en-US" sz="1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时间段</a:t>
            </a:r>
            <a:r>
              <a:rPr lang="en-US" altLang="zh-CN" sz="1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251448" y="2018536"/>
            <a:ext cx="664071" cy="0"/>
          </a:xfrm>
          <a:prstGeom prst="straightConnector1">
            <a:avLst/>
          </a:prstGeom>
          <a:ln cap="rnd">
            <a:solidFill>
              <a:schemeClr val="bg1">
                <a:lumMod val="65000"/>
              </a:schemeClr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3065090" y="1763369"/>
            <a:ext cx="4603255" cy="619549"/>
            <a:chOff x="3024807" y="1419622"/>
            <a:chExt cx="4269685" cy="574675"/>
          </a:xfrm>
        </p:grpSpPr>
        <p:sp>
          <p:nvSpPr>
            <p:cNvPr id="11" name="文本框 8"/>
            <p:cNvSpPr txBox="1">
              <a:spLocks noChangeArrowheads="1"/>
            </p:cNvSpPr>
            <p:nvPr/>
          </p:nvSpPr>
          <p:spPr bwMode="auto">
            <a:xfrm>
              <a:off x="3024807" y="1419622"/>
              <a:ext cx="2800304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pPr eaLnBrk="1" hangingPunct="1"/>
              <a:r>
                <a:rPr lang="en-US" altLang="zh-CN" sz="1900" dirty="0">
                  <a:solidFill>
                    <a:srgbClr val="052E65"/>
                  </a:solidFill>
                  <a:latin typeface="微软雅黑" pitchFamily="34" charset="-122"/>
                </a:rPr>
                <a:t>2022</a:t>
              </a:r>
              <a:r>
                <a:rPr lang="zh-CN" altLang="en-US" sz="1900" dirty="0">
                  <a:solidFill>
                    <a:srgbClr val="052E65"/>
                  </a:solidFill>
                  <a:latin typeface="微软雅黑" pitchFamily="34" charset="-122"/>
                </a:rPr>
                <a:t>年</a:t>
              </a:r>
              <a:r>
                <a:rPr lang="en-US" altLang="zh-CN" sz="1900" dirty="0">
                  <a:solidFill>
                    <a:srgbClr val="052E65"/>
                  </a:solidFill>
                  <a:latin typeface="微软雅黑" pitchFamily="34" charset="-122"/>
                </a:rPr>
                <a:t>11</a:t>
              </a:r>
              <a:r>
                <a:rPr lang="zh-CN" altLang="en-US" sz="1900" dirty="0">
                  <a:solidFill>
                    <a:srgbClr val="052E65"/>
                  </a:solidFill>
                  <a:latin typeface="微软雅黑" pitchFamily="34" charset="-122"/>
                </a:rPr>
                <a:t>月</a:t>
              </a:r>
              <a:r>
                <a:rPr lang="en-US" altLang="zh-CN" sz="1900" dirty="0">
                  <a:solidFill>
                    <a:srgbClr val="052E65"/>
                  </a:solidFill>
                  <a:latin typeface="微软雅黑" pitchFamily="34" charset="-122"/>
                </a:rPr>
                <a:t>-2023</a:t>
              </a:r>
              <a:r>
                <a:rPr lang="zh-CN" altLang="en-US" sz="1900" dirty="0">
                  <a:solidFill>
                    <a:srgbClr val="052E65"/>
                  </a:solidFill>
                  <a:latin typeface="微软雅黑" pitchFamily="34" charset="-122"/>
                </a:rPr>
                <a:t>年</a:t>
              </a:r>
              <a:r>
                <a:rPr lang="en-US" altLang="zh-CN" sz="1900" dirty="0">
                  <a:solidFill>
                    <a:srgbClr val="052E65"/>
                  </a:solidFill>
                  <a:latin typeface="微软雅黑" pitchFamily="34" charset="-122"/>
                </a:rPr>
                <a:t>2</a:t>
              </a:r>
              <a:r>
                <a:rPr lang="zh-CN" altLang="en-US" sz="1900" dirty="0">
                  <a:solidFill>
                    <a:srgbClr val="052E65"/>
                  </a:solidFill>
                  <a:latin typeface="微软雅黑" pitchFamily="34" charset="-122"/>
                </a:rPr>
                <a:t>月</a:t>
              </a:r>
            </a:p>
          </p:txBody>
        </p:sp>
        <p:sp>
          <p:nvSpPr>
            <p:cNvPr id="12" name="文本框 9"/>
            <p:cNvSpPr txBox="1"/>
            <p:nvPr/>
          </p:nvSpPr>
          <p:spPr>
            <a:xfrm>
              <a:off x="3024807" y="1705372"/>
              <a:ext cx="4269685" cy="288925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>
                <a:defRPr/>
              </a:pPr>
              <a:r>
                <a:rPr lang="zh-CN" altLang="en-US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改进并完善所提网络结构，在所选数据集上验证其性能。</a:t>
              </a:r>
              <a:endParaRPr lang="en-US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3" name="直接箭头连接符 12"/>
          <p:cNvCxnSpPr/>
          <p:nvPr/>
        </p:nvCxnSpPr>
        <p:spPr>
          <a:xfrm>
            <a:off x="3238997" y="2838326"/>
            <a:ext cx="664071" cy="0"/>
          </a:xfrm>
          <a:prstGeom prst="straightConnector1">
            <a:avLst/>
          </a:prstGeom>
          <a:ln cap="rnd">
            <a:solidFill>
              <a:schemeClr val="bg1">
                <a:lumMod val="65000"/>
              </a:schemeClr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996692" y="2539677"/>
            <a:ext cx="3527635" cy="617838"/>
            <a:chOff x="3888902" y="2139702"/>
            <a:chExt cx="3272009" cy="573088"/>
          </a:xfrm>
        </p:grpSpPr>
        <p:sp>
          <p:nvSpPr>
            <p:cNvPr id="15" name="文本框 11"/>
            <p:cNvSpPr txBox="1">
              <a:spLocks noChangeArrowheads="1"/>
            </p:cNvSpPr>
            <p:nvPr/>
          </p:nvSpPr>
          <p:spPr bwMode="auto">
            <a:xfrm>
              <a:off x="3888903" y="2139702"/>
              <a:ext cx="2804479" cy="31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r>
                <a:rPr lang="en-US" altLang="zh-CN" sz="1900" dirty="0">
                  <a:solidFill>
                    <a:srgbClr val="052E65"/>
                  </a:solidFill>
                  <a:latin typeface="微软雅黑" pitchFamily="34" charset="-122"/>
                </a:rPr>
                <a:t>2023</a:t>
              </a:r>
              <a:r>
                <a:rPr lang="zh-CN" altLang="en-US" sz="1900" dirty="0">
                  <a:solidFill>
                    <a:srgbClr val="052E65"/>
                  </a:solidFill>
                  <a:latin typeface="微软雅黑" pitchFamily="34" charset="-122"/>
                </a:rPr>
                <a:t>年</a:t>
              </a:r>
              <a:r>
                <a:rPr lang="en-US" altLang="zh-CN" sz="1900" dirty="0">
                  <a:solidFill>
                    <a:srgbClr val="052E65"/>
                  </a:solidFill>
                  <a:latin typeface="微软雅黑" pitchFamily="34" charset="-122"/>
                </a:rPr>
                <a:t>3</a:t>
              </a:r>
              <a:r>
                <a:rPr lang="zh-CN" altLang="en-US" sz="1900" dirty="0">
                  <a:solidFill>
                    <a:srgbClr val="052E65"/>
                  </a:solidFill>
                  <a:latin typeface="微软雅黑" pitchFamily="34" charset="-122"/>
                </a:rPr>
                <a:t>月</a:t>
              </a:r>
              <a:r>
                <a:rPr lang="en-US" altLang="zh-CN" sz="1900" dirty="0">
                  <a:solidFill>
                    <a:srgbClr val="052E65"/>
                  </a:solidFill>
                  <a:latin typeface="微软雅黑" pitchFamily="34" charset="-122"/>
                </a:rPr>
                <a:t>-2023</a:t>
              </a:r>
              <a:r>
                <a:rPr lang="zh-CN" altLang="en-US" sz="1900" dirty="0">
                  <a:solidFill>
                    <a:srgbClr val="052E65"/>
                  </a:solidFill>
                  <a:latin typeface="微软雅黑" pitchFamily="34" charset="-122"/>
                </a:rPr>
                <a:t>年</a:t>
              </a:r>
              <a:r>
                <a:rPr lang="en-US" altLang="zh-CN" sz="1900" dirty="0">
                  <a:solidFill>
                    <a:srgbClr val="052E65"/>
                  </a:solidFill>
                  <a:latin typeface="微软雅黑" pitchFamily="34" charset="-122"/>
                </a:rPr>
                <a:t>5</a:t>
              </a:r>
              <a:r>
                <a:rPr lang="zh-CN" altLang="en-US" sz="1900" dirty="0">
                  <a:solidFill>
                    <a:srgbClr val="052E65"/>
                  </a:solidFill>
                  <a:latin typeface="微软雅黑" pitchFamily="34" charset="-122"/>
                </a:rPr>
                <a:t>月</a:t>
              </a:r>
            </a:p>
          </p:txBody>
        </p:sp>
        <p:sp>
          <p:nvSpPr>
            <p:cNvPr id="16" name="文本框 12"/>
            <p:cNvSpPr txBox="1"/>
            <p:nvPr/>
          </p:nvSpPr>
          <p:spPr>
            <a:xfrm>
              <a:off x="3888902" y="2425452"/>
              <a:ext cx="3272009" cy="287338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>
                <a:defRPr/>
              </a:pPr>
              <a:r>
                <a:rPr lang="zh-CN" altLang="en-US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撰写小论文，完善实验，准备中期答辩。</a:t>
              </a:r>
              <a:endParaRPr lang="en-US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箭头连接符 16"/>
          <p:cNvCxnSpPr/>
          <p:nvPr/>
        </p:nvCxnSpPr>
        <p:spPr>
          <a:xfrm>
            <a:off x="4226546" y="3658117"/>
            <a:ext cx="664071" cy="0"/>
          </a:xfrm>
          <a:prstGeom prst="straightConnector1">
            <a:avLst/>
          </a:prstGeom>
          <a:ln cap="rnd">
            <a:solidFill>
              <a:schemeClr val="bg1">
                <a:lumMod val="65000"/>
              </a:schemeClr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912867" y="3396826"/>
            <a:ext cx="4267646" cy="617837"/>
            <a:chOff x="4738688" y="2934767"/>
            <a:chExt cx="3958396" cy="573087"/>
          </a:xfrm>
        </p:grpSpPr>
        <p:sp>
          <p:nvSpPr>
            <p:cNvPr id="19" name="文本框 14"/>
            <p:cNvSpPr txBox="1">
              <a:spLocks noChangeArrowheads="1"/>
            </p:cNvSpPr>
            <p:nvPr/>
          </p:nvSpPr>
          <p:spPr bwMode="auto">
            <a:xfrm>
              <a:off x="4738688" y="2934767"/>
              <a:ext cx="288975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r>
                <a:rPr lang="en-US" altLang="zh-CN" sz="1900" dirty="0">
                  <a:solidFill>
                    <a:srgbClr val="052E65"/>
                  </a:solidFill>
                  <a:latin typeface="微软雅黑" pitchFamily="34" charset="-122"/>
                </a:rPr>
                <a:t>2023</a:t>
              </a:r>
              <a:r>
                <a:rPr lang="zh-CN" altLang="en-US" sz="1900" dirty="0">
                  <a:solidFill>
                    <a:srgbClr val="052E65"/>
                  </a:solidFill>
                  <a:latin typeface="微软雅黑" pitchFamily="34" charset="-122"/>
                </a:rPr>
                <a:t>年</a:t>
              </a:r>
              <a:r>
                <a:rPr lang="en-US" altLang="zh-CN" sz="1900" dirty="0">
                  <a:solidFill>
                    <a:srgbClr val="052E65"/>
                  </a:solidFill>
                  <a:latin typeface="微软雅黑" pitchFamily="34" charset="-122"/>
                </a:rPr>
                <a:t>6</a:t>
              </a:r>
              <a:r>
                <a:rPr lang="zh-CN" altLang="en-US" sz="1900" dirty="0">
                  <a:solidFill>
                    <a:srgbClr val="052E65"/>
                  </a:solidFill>
                  <a:latin typeface="微软雅黑" pitchFamily="34" charset="-122"/>
                </a:rPr>
                <a:t>月</a:t>
              </a:r>
              <a:r>
                <a:rPr lang="en-US" altLang="zh-CN" sz="1900" dirty="0">
                  <a:solidFill>
                    <a:srgbClr val="052E65"/>
                  </a:solidFill>
                  <a:latin typeface="微软雅黑" pitchFamily="34" charset="-122"/>
                </a:rPr>
                <a:t>-2023</a:t>
              </a:r>
              <a:r>
                <a:rPr lang="zh-CN" altLang="en-US" sz="1900" dirty="0">
                  <a:solidFill>
                    <a:srgbClr val="052E65"/>
                  </a:solidFill>
                  <a:latin typeface="微软雅黑" pitchFamily="34" charset="-122"/>
                </a:rPr>
                <a:t>年</a:t>
              </a:r>
              <a:r>
                <a:rPr lang="en-US" altLang="zh-CN" sz="1900" dirty="0">
                  <a:solidFill>
                    <a:srgbClr val="052E65"/>
                  </a:solidFill>
                  <a:latin typeface="微软雅黑" pitchFamily="34" charset="-122"/>
                </a:rPr>
                <a:t>12</a:t>
              </a:r>
              <a:r>
                <a:rPr lang="zh-CN" altLang="en-US" sz="1900" dirty="0">
                  <a:solidFill>
                    <a:srgbClr val="052E65"/>
                  </a:solidFill>
                  <a:latin typeface="微软雅黑" pitchFamily="34" charset="-122"/>
                </a:rPr>
                <a:t>月</a:t>
              </a:r>
            </a:p>
          </p:txBody>
        </p:sp>
        <p:sp>
          <p:nvSpPr>
            <p:cNvPr id="20" name="文本框 15"/>
            <p:cNvSpPr txBox="1"/>
            <p:nvPr/>
          </p:nvSpPr>
          <p:spPr>
            <a:xfrm>
              <a:off x="4738688" y="3220517"/>
              <a:ext cx="3958396" cy="287337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>
                <a:defRPr/>
              </a:pPr>
              <a:r>
                <a:rPr lang="zh-CN" altLang="en-US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进行大量的测试实验和对比实验，总结与分析实验结果</a:t>
              </a:r>
              <a:endParaRPr lang="en-US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1" name="直接箭头连接符 20"/>
          <p:cNvCxnSpPr/>
          <p:nvPr/>
        </p:nvCxnSpPr>
        <p:spPr>
          <a:xfrm>
            <a:off x="5214095" y="4477907"/>
            <a:ext cx="664071" cy="0"/>
          </a:xfrm>
          <a:prstGeom prst="straightConnector1">
            <a:avLst/>
          </a:prstGeom>
          <a:ln cap="rnd">
            <a:solidFill>
              <a:schemeClr val="bg1">
                <a:lumMod val="65000"/>
              </a:schemeClr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5896993" y="4173133"/>
            <a:ext cx="3247007" cy="617838"/>
            <a:chOff x="5651499" y="3654846"/>
            <a:chExt cx="3011716" cy="573088"/>
          </a:xfrm>
        </p:grpSpPr>
        <p:sp>
          <p:nvSpPr>
            <p:cNvPr id="23" name="文本框 17"/>
            <p:cNvSpPr txBox="1">
              <a:spLocks noChangeArrowheads="1"/>
            </p:cNvSpPr>
            <p:nvPr/>
          </p:nvSpPr>
          <p:spPr bwMode="auto">
            <a:xfrm>
              <a:off x="5651500" y="3654846"/>
              <a:ext cx="2578052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r>
                <a:rPr lang="en-US" altLang="zh-CN" sz="1900" dirty="0">
                  <a:solidFill>
                    <a:srgbClr val="052E65"/>
                  </a:solidFill>
                  <a:latin typeface="微软雅黑" pitchFamily="34" charset="-122"/>
                </a:rPr>
                <a:t>2024</a:t>
              </a:r>
              <a:r>
                <a:rPr lang="zh-CN" altLang="en-US" sz="1900" dirty="0">
                  <a:solidFill>
                    <a:srgbClr val="052E65"/>
                  </a:solidFill>
                  <a:latin typeface="微软雅黑" pitchFamily="34" charset="-122"/>
                </a:rPr>
                <a:t>年</a:t>
              </a:r>
              <a:r>
                <a:rPr lang="en-US" altLang="zh-CN" sz="1900" dirty="0">
                  <a:solidFill>
                    <a:srgbClr val="052E65"/>
                  </a:solidFill>
                  <a:latin typeface="微软雅黑" pitchFamily="34" charset="-122"/>
                </a:rPr>
                <a:t>1</a:t>
              </a:r>
              <a:r>
                <a:rPr lang="zh-CN" altLang="en-US" sz="1900" dirty="0">
                  <a:solidFill>
                    <a:srgbClr val="052E65"/>
                  </a:solidFill>
                  <a:latin typeface="微软雅黑" pitchFamily="34" charset="-122"/>
                </a:rPr>
                <a:t>月</a:t>
              </a:r>
              <a:r>
                <a:rPr lang="en-US" altLang="zh-CN" sz="1900" dirty="0">
                  <a:solidFill>
                    <a:srgbClr val="052E65"/>
                  </a:solidFill>
                  <a:latin typeface="微软雅黑" pitchFamily="34" charset="-122"/>
                </a:rPr>
                <a:t>-2024</a:t>
              </a:r>
              <a:r>
                <a:rPr lang="zh-CN" altLang="en-US" sz="1900" dirty="0">
                  <a:solidFill>
                    <a:srgbClr val="052E65"/>
                  </a:solidFill>
                  <a:latin typeface="微软雅黑" pitchFamily="34" charset="-122"/>
                </a:rPr>
                <a:t>年</a:t>
              </a:r>
              <a:r>
                <a:rPr lang="en-US" altLang="zh-CN" sz="1900" dirty="0">
                  <a:solidFill>
                    <a:srgbClr val="052E65"/>
                  </a:solidFill>
                  <a:latin typeface="微软雅黑" pitchFamily="34" charset="-122"/>
                </a:rPr>
                <a:t>5</a:t>
              </a:r>
              <a:r>
                <a:rPr lang="zh-CN" altLang="en-US" sz="1900" dirty="0">
                  <a:solidFill>
                    <a:srgbClr val="052E65"/>
                  </a:solidFill>
                  <a:latin typeface="微软雅黑" pitchFamily="34" charset="-122"/>
                </a:rPr>
                <a:t>月</a:t>
              </a:r>
            </a:p>
          </p:txBody>
        </p:sp>
        <p:sp>
          <p:nvSpPr>
            <p:cNvPr id="24" name="文本框 18"/>
            <p:cNvSpPr txBox="1"/>
            <p:nvPr/>
          </p:nvSpPr>
          <p:spPr>
            <a:xfrm>
              <a:off x="5651499" y="3940596"/>
              <a:ext cx="3011716" cy="287338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>
                <a:defRPr/>
              </a:pPr>
              <a:r>
                <a:rPr lang="zh-CN" altLang="en-US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撰写大论文，修改论文，准备毕业答辩</a:t>
              </a:r>
              <a:endParaRPr lang="en-US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直角上箭头 24"/>
          <p:cNvSpPr/>
          <p:nvPr/>
        </p:nvSpPr>
        <p:spPr>
          <a:xfrm rot="5400000">
            <a:off x="1103026" y="2453103"/>
            <a:ext cx="580186" cy="569938"/>
          </a:xfrm>
          <a:prstGeom prst="bentUpArrow">
            <a:avLst/>
          </a:prstGeom>
          <a:solidFill>
            <a:srgbClr val="052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endParaRPr lang="zh-CN" altLang="en-US" sz="1700"/>
          </a:p>
        </p:txBody>
      </p:sp>
      <p:sp>
        <p:nvSpPr>
          <p:cNvPr id="26" name="直角上箭头 25"/>
          <p:cNvSpPr/>
          <p:nvPr/>
        </p:nvSpPr>
        <p:spPr>
          <a:xfrm rot="5400000">
            <a:off x="2116248" y="3248933"/>
            <a:ext cx="581897" cy="568226"/>
          </a:xfrm>
          <a:prstGeom prst="bentUpArrow">
            <a:avLst/>
          </a:prstGeom>
          <a:solidFill>
            <a:srgbClr val="052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endParaRPr lang="zh-CN" altLang="en-US" sz="1700"/>
          </a:p>
        </p:txBody>
      </p:sp>
      <p:sp>
        <p:nvSpPr>
          <p:cNvPr id="27" name="直角上箭头 26"/>
          <p:cNvSpPr/>
          <p:nvPr/>
        </p:nvSpPr>
        <p:spPr>
          <a:xfrm rot="5400000">
            <a:off x="3130326" y="4043908"/>
            <a:ext cx="581897" cy="569937"/>
          </a:xfrm>
          <a:prstGeom prst="bentUpArrow">
            <a:avLst/>
          </a:prstGeom>
          <a:solidFill>
            <a:srgbClr val="052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endParaRPr lang="zh-CN" altLang="en-US" sz="1700"/>
          </a:p>
        </p:txBody>
      </p:sp>
    </p:spTree>
    <p:extLst>
      <p:ext uri="{BB962C8B-B14F-4D97-AF65-F5344CB8AC3E}">
        <p14:creationId xmlns:p14="http://schemas.microsoft.com/office/powerpoint/2010/main" val="88883766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12">
            <a:extLst>
              <a:ext uri="{FF2B5EF4-FFF2-40B4-BE49-F238E27FC236}">
                <a16:creationId xmlns:a16="http://schemas.microsoft.com/office/drawing/2014/main" id="{1B7116AF-A0D0-49A8-BD29-5D9A895558E5}"/>
              </a:ext>
            </a:extLst>
          </p:cNvPr>
          <p:cNvSpPr txBox="1"/>
          <p:nvPr/>
        </p:nvSpPr>
        <p:spPr>
          <a:xfrm>
            <a:off x="513795" y="1525125"/>
            <a:ext cx="8116409" cy="769474"/>
          </a:xfrm>
          <a:prstGeom prst="rect">
            <a:avLst/>
          </a:prstGeom>
          <a:noFill/>
        </p:spPr>
        <p:txBody>
          <a:bodyPr wrap="square" lIns="91472" tIns="45736" rIns="91472" bIns="45736" rtlCol="0" anchor="ctr">
            <a:spAutoFit/>
          </a:bodyPr>
          <a:lstStyle>
            <a:defPPr>
              <a:defRPr lang="zh-CN"/>
            </a:defPPr>
            <a:lvl1pPr algn="ctr">
              <a:defRPr sz="6000" b="1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4400" dirty="0">
                <a:solidFill>
                  <a:schemeClr val="tx1"/>
                </a:solidFill>
              </a:rPr>
              <a:t>请各位老师批评指正</a:t>
            </a:r>
          </a:p>
        </p:txBody>
      </p:sp>
      <p:pic>
        <p:nvPicPr>
          <p:cNvPr id="38" name="图片 5" descr="e9e346b0288fe895aa654270a4770879">
            <a:extLst>
              <a:ext uri="{FF2B5EF4-FFF2-40B4-BE49-F238E27FC236}">
                <a16:creationId xmlns:a16="http://schemas.microsoft.com/office/drawing/2014/main" id="{8B49B41A-66B9-44A8-80BD-F1959F04F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5" y="81894"/>
            <a:ext cx="2736304" cy="70315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D12A97F4-B9AB-4DFC-B3E7-98269BC43F35}"/>
              </a:ext>
            </a:extLst>
          </p:cNvPr>
          <p:cNvGrpSpPr/>
          <p:nvPr/>
        </p:nvGrpSpPr>
        <p:grpSpPr>
          <a:xfrm>
            <a:off x="107505" y="3051586"/>
            <a:ext cx="9013568" cy="45719"/>
            <a:chOff x="-1" y="3794229"/>
            <a:chExt cx="12195977" cy="7173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9AF5C54-EF8D-4407-9C65-3F2D68EAE44D}"/>
                </a:ext>
              </a:extLst>
            </p:cNvPr>
            <p:cNvSpPr/>
            <p:nvPr/>
          </p:nvSpPr>
          <p:spPr>
            <a:xfrm>
              <a:off x="-1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50FE54F-206A-4DD0-9CD3-E7D9D8344337}"/>
                </a:ext>
              </a:extLst>
            </p:cNvPr>
            <p:cNvSpPr/>
            <p:nvPr/>
          </p:nvSpPr>
          <p:spPr>
            <a:xfrm>
              <a:off x="1304630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05A0845-1AFA-4D25-B7AD-1D43974D02D3}"/>
                </a:ext>
              </a:extLst>
            </p:cNvPr>
            <p:cNvSpPr/>
            <p:nvPr/>
          </p:nvSpPr>
          <p:spPr>
            <a:xfrm>
              <a:off x="2877018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1E4A2F1-CA77-42DC-BDA3-E7DD8F0DB545}"/>
                </a:ext>
              </a:extLst>
            </p:cNvPr>
            <p:cNvSpPr/>
            <p:nvPr/>
          </p:nvSpPr>
          <p:spPr>
            <a:xfrm>
              <a:off x="4181649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AE5E166-7FFC-47ED-8540-0A75C09F39FA}"/>
                </a:ext>
              </a:extLst>
            </p:cNvPr>
            <p:cNvSpPr/>
            <p:nvPr/>
          </p:nvSpPr>
          <p:spPr>
            <a:xfrm>
              <a:off x="5754037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1DCDBD5-0265-42EE-9352-64F72DB6D051}"/>
                </a:ext>
              </a:extLst>
            </p:cNvPr>
            <p:cNvSpPr/>
            <p:nvPr/>
          </p:nvSpPr>
          <p:spPr>
            <a:xfrm>
              <a:off x="7058668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0CB80C5-FD56-45FB-954D-405819BCECF3}"/>
                </a:ext>
              </a:extLst>
            </p:cNvPr>
            <p:cNvSpPr/>
            <p:nvPr/>
          </p:nvSpPr>
          <p:spPr>
            <a:xfrm>
              <a:off x="8631056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14E8069-B096-442F-AE11-4EF6F59F58A4}"/>
                </a:ext>
              </a:extLst>
            </p:cNvPr>
            <p:cNvSpPr/>
            <p:nvPr/>
          </p:nvSpPr>
          <p:spPr>
            <a:xfrm>
              <a:off x="9935687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56B2AFB-88F3-4BA5-B101-8A62E37BA87F}"/>
                </a:ext>
              </a:extLst>
            </p:cNvPr>
            <p:cNvSpPr/>
            <p:nvPr/>
          </p:nvSpPr>
          <p:spPr>
            <a:xfrm>
              <a:off x="11508076" y="3794229"/>
              <a:ext cx="687900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0D0F8AB2-09C6-4238-8224-AA8F95981988}"/>
              </a:ext>
            </a:extLst>
          </p:cNvPr>
          <p:cNvSpPr txBox="1"/>
          <p:nvPr/>
        </p:nvSpPr>
        <p:spPr>
          <a:xfrm>
            <a:off x="5651669" y="3240060"/>
            <a:ext cx="338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答辩学生：李飞翔</a:t>
            </a:r>
            <a:endParaRPr lang="zh-CN" sz="24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4C524C7-1F77-4240-BE52-B07E42DB2434}"/>
              </a:ext>
            </a:extLst>
          </p:cNvPr>
          <p:cNvSpPr txBox="1"/>
          <p:nvPr/>
        </p:nvSpPr>
        <p:spPr>
          <a:xfrm>
            <a:off x="5685215" y="3768641"/>
            <a:ext cx="3120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指导老师：降爱莲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745A4C5-507E-426D-A5EE-BCA9868131E8}"/>
              </a:ext>
            </a:extLst>
          </p:cNvPr>
          <p:cNvSpPr txBox="1"/>
          <p:nvPr/>
        </p:nvSpPr>
        <p:spPr>
          <a:xfrm>
            <a:off x="5685215" y="4308632"/>
            <a:ext cx="3279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lt"/>
              </a:rPr>
              <a:t>答辩日期：</a:t>
            </a:r>
            <a:r>
              <a:rPr lang="en-US" altLang="zh-CN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lt"/>
              </a:rPr>
              <a:t>2022.11.9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E902FE4-DDB8-42BD-A537-543C72021238}"/>
              </a:ext>
            </a:extLst>
          </p:cNvPr>
          <p:cNvSpPr txBox="1"/>
          <p:nvPr/>
        </p:nvSpPr>
        <p:spPr>
          <a:xfrm>
            <a:off x="2313183" y="5207927"/>
            <a:ext cx="4517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/>
            <a:r>
              <a:rPr 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太原理工大学信息与计算机学院</a:t>
            </a:r>
          </a:p>
        </p:txBody>
      </p:sp>
    </p:spTree>
    <p:extLst>
      <p:ext uri="{BB962C8B-B14F-4D97-AF65-F5344CB8AC3E}">
        <p14:creationId xmlns:p14="http://schemas.microsoft.com/office/powerpoint/2010/main" val="152341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-4763" y="1129308"/>
            <a:ext cx="916305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-6341" y="1259679"/>
            <a:ext cx="9150341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-6340" y="1631106"/>
            <a:ext cx="9149944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2171701" y="2069482"/>
            <a:ext cx="4793861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选题来源及意义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07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1</a:t>
              </a:r>
              <a:endParaRPr lang="zh-CN" sz="2800" dirty="0">
                <a:solidFill>
                  <a:schemeClr val="bg1"/>
                </a:solidFill>
                <a:latin typeface="Adobe Gothic Std B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34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选题来源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E2C2209E-9858-4069-8AED-620B55790014}"/>
              </a:ext>
            </a:extLst>
          </p:cNvPr>
          <p:cNvSpPr txBox="1"/>
          <p:nvPr/>
        </p:nvSpPr>
        <p:spPr>
          <a:xfrm>
            <a:off x="624180" y="1312916"/>
            <a:ext cx="7549820" cy="8688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肺癌是发病率和死亡率增长最快，对人群健康和生命威胁最大的恶性肿瘤之一。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598B20C-D62F-4A63-BAC3-2BE844D2009A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18628247"/>
              </p:ext>
            </p:extLst>
          </p:nvPr>
        </p:nvGraphicFramePr>
        <p:xfrm>
          <a:off x="683568" y="2765930"/>
          <a:ext cx="7549819" cy="1163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91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新增肺癌患者</a:t>
                      </a:r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占比（新增癌症病例）</a:t>
                      </a:r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发病率（所有癌症）</a:t>
                      </a:r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23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全世界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220</a:t>
                      </a:r>
                      <a:r>
                        <a:rPr lang="zh-CN" altLang="en-US" sz="18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第二位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3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中国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81.6</a:t>
                      </a:r>
                      <a:r>
                        <a:rPr lang="zh-CN" altLang="en-US" sz="18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17.9%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第一位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0FC3AA32-75E3-4575-8B7A-2982008E3B9A}"/>
              </a:ext>
            </a:extLst>
          </p:cNvPr>
          <p:cNvSpPr txBox="1"/>
          <p:nvPr/>
        </p:nvSpPr>
        <p:spPr>
          <a:xfrm>
            <a:off x="404825" y="4513685"/>
            <a:ext cx="83436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Siegel R L, Miller K D, Jemal A. Cancer statistics, 2020[J]. CA Cancer J Clin, 2020, 70(1): 7-30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71162268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选题来源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16AF80FE-AD33-4380-9BCD-A7F3B807BF9C}"/>
              </a:ext>
            </a:extLst>
          </p:cNvPr>
          <p:cNvSpPr txBox="1"/>
          <p:nvPr/>
        </p:nvSpPr>
        <p:spPr>
          <a:xfrm>
            <a:off x="369000" y="1039547"/>
            <a:ext cx="4970145" cy="4374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1. 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肺癌早期的主要表现方式是肺结节，实现肺结节的早期诊断和治疗可有效提高患者的生存率。</a:t>
            </a:r>
          </a:p>
          <a:p>
            <a:pPr algn="just"/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2.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低剂量计算机断层扫描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(LDCT)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已被广泛应用于肺结节的检测。然而，放射科医生需要逐个审阅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图像，这是非常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繁琐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的，且存在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漏检和误检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的可能。</a:t>
            </a:r>
            <a:endParaRPr lang="zh-CN" altLang="en-US" sz="1600" dirty="0">
              <a:solidFill>
                <a:schemeClr val="tx1"/>
              </a:solidFill>
              <a:latin typeface="+mn-ea"/>
              <a:ea typeface="+mn-ea"/>
              <a:cs typeface="+mn-ea"/>
              <a:sym typeface="+mn-lt"/>
            </a:endParaRPr>
          </a:p>
          <a:p>
            <a:pPr algn="just"/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3. 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目前肺结节的分割是非常有难度的。主要原因是肺结节</a:t>
            </a:r>
            <a:r>
              <a:rPr lang="zh-CN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形态学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特征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复杂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，同时周围组织与肺结节具有相似的视觉特征，从而导致分割模型很难充分学习到肺结节的特征。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just"/>
            <a:endParaRPr lang="zh-CN" altLang="en-US" sz="1600" dirty="0">
              <a:solidFill>
                <a:schemeClr val="tx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855CDE6-2BFF-452B-BE46-C9F8E73E7C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6" t="2059" r="592" b="780"/>
          <a:stretch>
            <a:fillRect/>
          </a:stretch>
        </p:blipFill>
        <p:spPr>
          <a:xfrm>
            <a:off x="5610944" y="1561356"/>
            <a:ext cx="3194888" cy="129614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BA21123-33D6-45CA-86D2-56A3ED113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72" y="3226684"/>
            <a:ext cx="3160628" cy="123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32953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选题来源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358D8F-ED30-4EF2-BD9E-8C58295CD2DC}"/>
              </a:ext>
            </a:extLst>
          </p:cNvPr>
          <p:cNvSpPr txBox="1"/>
          <p:nvPr/>
        </p:nvSpPr>
        <p:spPr>
          <a:xfrm>
            <a:off x="435128" y="1298533"/>
            <a:ext cx="32715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effectLst/>
                <a:latin typeface="+mn-ea"/>
              </a:rPr>
              <a:t>医学图像目前现状</a:t>
            </a:r>
            <a:endParaRPr lang="en-US" altLang="zh-CN" b="1" i="0" dirty="0">
              <a:effectLst/>
              <a:latin typeface="+mn-ea"/>
            </a:endParaRPr>
          </a:p>
          <a:p>
            <a:endParaRPr lang="en-US" altLang="zh-CN" b="1" i="0" dirty="0">
              <a:effectLst/>
              <a:latin typeface="+mn-ea"/>
            </a:endParaRPr>
          </a:p>
          <a:p>
            <a:r>
              <a:rPr lang="en-US" altLang="zh-CN" b="1" i="0" dirty="0">
                <a:effectLst/>
                <a:latin typeface="+mn-ea"/>
              </a:rPr>
              <a:t>1. </a:t>
            </a:r>
            <a:r>
              <a:rPr lang="zh-CN" altLang="en-US" b="1" i="0" dirty="0">
                <a:effectLst/>
                <a:latin typeface="+mn-ea"/>
              </a:rPr>
              <a:t>医学图像数据量较大。</a:t>
            </a:r>
            <a:endParaRPr lang="en-US" altLang="zh-CN" b="1" dirty="0">
              <a:latin typeface="+mn-ea"/>
            </a:endParaRPr>
          </a:p>
          <a:p>
            <a:r>
              <a:rPr lang="en-US" altLang="zh-CN" b="1" i="0" dirty="0">
                <a:effectLst/>
                <a:latin typeface="+mn-ea"/>
              </a:rPr>
              <a:t>2. </a:t>
            </a:r>
            <a:r>
              <a:rPr lang="zh-CN" altLang="zh-CN" b="1" kern="100" dirty="0">
                <a:effectLst/>
                <a:latin typeface="+mn-ea"/>
                <a:cs typeface="Times New Roman" panose="02020603050405020304" pitchFamily="18" charset="0"/>
              </a:rPr>
              <a:t>高质量标注需要专业知识和临床经验</a:t>
            </a:r>
            <a:r>
              <a:rPr lang="zh-CN" altLang="en-US" b="1" kern="100" dirty="0">
                <a:effectLst/>
                <a:latin typeface="+mn-ea"/>
                <a:cs typeface="Times New Roman" panose="02020603050405020304" pitchFamily="18" charset="0"/>
              </a:rPr>
              <a:t>，</a:t>
            </a:r>
            <a:r>
              <a:rPr lang="zh-CN" altLang="en-US" b="1" i="0" dirty="0">
                <a:effectLst/>
                <a:latin typeface="+mn-ea"/>
              </a:rPr>
              <a:t>人工标记非常的耗时费力。</a:t>
            </a:r>
            <a:endParaRPr lang="en-US" altLang="zh-CN" b="1" i="0" dirty="0">
              <a:effectLst/>
              <a:latin typeface="+mn-ea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3E49DB3-6C48-45D4-B1DC-3C42097D2346}"/>
              </a:ext>
            </a:extLst>
          </p:cNvPr>
          <p:cNvSpPr/>
          <p:nvPr/>
        </p:nvSpPr>
        <p:spPr>
          <a:xfrm>
            <a:off x="418929" y="3585852"/>
            <a:ext cx="2988332" cy="15292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柱体 14">
            <a:extLst>
              <a:ext uri="{FF2B5EF4-FFF2-40B4-BE49-F238E27FC236}">
                <a16:creationId xmlns:a16="http://schemas.microsoft.com/office/drawing/2014/main" id="{C9D4B9DC-512F-4039-BF98-EAB95285D473}"/>
              </a:ext>
            </a:extLst>
          </p:cNvPr>
          <p:cNvSpPr/>
          <p:nvPr/>
        </p:nvSpPr>
        <p:spPr>
          <a:xfrm>
            <a:off x="710107" y="4274192"/>
            <a:ext cx="774045" cy="69951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少量标注数据</a:t>
            </a:r>
          </a:p>
        </p:txBody>
      </p:sp>
      <p:sp>
        <p:nvSpPr>
          <p:cNvPr id="16" name="圆柱体 15">
            <a:extLst>
              <a:ext uri="{FF2B5EF4-FFF2-40B4-BE49-F238E27FC236}">
                <a16:creationId xmlns:a16="http://schemas.microsoft.com/office/drawing/2014/main" id="{D1445121-CE66-48A6-B01A-924374028C61}"/>
              </a:ext>
            </a:extLst>
          </p:cNvPr>
          <p:cNvSpPr/>
          <p:nvPr/>
        </p:nvSpPr>
        <p:spPr>
          <a:xfrm>
            <a:off x="1733505" y="3669916"/>
            <a:ext cx="1446887" cy="1361169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未标注数据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0A23946-264B-40CB-A2A3-0CA0847FB168}"/>
              </a:ext>
            </a:extLst>
          </p:cNvPr>
          <p:cNvSpPr/>
          <p:nvPr/>
        </p:nvSpPr>
        <p:spPr>
          <a:xfrm>
            <a:off x="3515181" y="4063583"/>
            <a:ext cx="1080120" cy="50405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训练</a:t>
            </a:r>
          </a:p>
        </p:txBody>
      </p:sp>
      <p:sp>
        <p:nvSpPr>
          <p:cNvPr id="18" name="爆炸形: 8 pt  17">
            <a:extLst>
              <a:ext uri="{FF2B5EF4-FFF2-40B4-BE49-F238E27FC236}">
                <a16:creationId xmlns:a16="http://schemas.microsoft.com/office/drawing/2014/main" id="{BD2BD809-2BA8-4432-B278-F38B7D8BB174}"/>
              </a:ext>
            </a:extLst>
          </p:cNvPr>
          <p:cNvSpPr/>
          <p:nvPr/>
        </p:nvSpPr>
        <p:spPr>
          <a:xfrm>
            <a:off x="4703221" y="3671666"/>
            <a:ext cx="1512168" cy="1302041"/>
          </a:xfrm>
          <a:prstGeom prst="irregularSeal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77C8BAD0-97FF-4625-AF86-99FD3531FCC6}"/>
              </a:ext>
            </a:extLst>
          </p:cNvPr>
          <p:cNvSpPr/>
          <p:nvPr/>
        </p:nvSpPr>
        <p:spPr>
          <a:xfrm>
            <a:off x="6330375" y="4095208"/>
            <a:ext cx="1080120" cy="50405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预测</a:t>
            </a:r>
          </a:p>
        </p:txBody>
      </p:sp>
      <p:sp>
        <p:nvSpPr>
          <p:cNvPr id="20" name="圆柱体 19">
            <a:extLst>
              <a:ext uri="{FF2B5EF4-FFF2-40B4-BE49-F238E27FC236}">
                <a16:creationId xmlns:a16="http://schemas.microsoft.com/office/drawing/2014/main" id="{5118C378-1187-44B4-8C66-2BB244B41347}"/>
              </a:ext>
            </a:extLst>
          </p:cNvPr>
          <p:cNvSpPr/>
          <p:nvPr/>
        </p:nvSpPr>
        <p:spPr>
          <a:xfrm>
            <a:off x="7527214" y="3610637"/>
            <a:ext cx="849100" cy="136307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待检测数据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F7FC30F-CFAB-4439-A998-49C56D31CA0E}"/>
              </a:ext>
            </a:extLst>
          </p:cNvPr>
          <p:cNvSpPr txBox="1"/>
          <p:nvPr/>
        </p:nvSpPr>
        <p:spPr>
          <a:xfrm>
            <a:off x="4572000" y="1137135"/>
            <a:ext cx="40435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effectLst/>
                <a:latin typeface="+mn-ea"/>
              </a:rPr>
              <a:t>目前的深度学习算法主要依靠训练数据，需要大量的手工标记数据用于训练。</a:t>
            </a:r>
            <a:endParaRPr lang="en-US" altLang="zh-CN" b="1" i="0" dirty="0">
              <a:effectLst/>
              <a:latin typeface="+mn-ea"/>
            </a:endParaRPr>
          </a:p>
          <a:p>
            <a:endParaRPr lang="en-US" altLang="zh-CN" b="1" kern="100" dirty="0">
              <a:latin typeface="+mn-ea"/>
              <a:cs typeface="Times New Roman" panose="02020603050405020304" pitchFamily="18" charset="0"/>
            </a:endParaRPr>
          </a:p>
          <a:p>
            <a:r>
              <a:rPr lang="zh-CN" altLang="zh-CN" b="1" kern="100" dirty="0">
                <a:effectLst/>
                <a:latin typeface="+mn-ea"/>
                <a:cs typeface="Times New Roman" panose="02020603050405020304" pitchFamily="18" charset="0"/>
              </a:rPr>
              <a:t>这种困境使得半监督分割成为一种廉价而实用的方法</a:t>
            </a:r>
            <a:endParaRPr lang="zh-CN" altLang="en-US" b="1" dirty="0">
              <a:latin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D53929B-977E-4B4A-A4CF-FE8C7D1EF193}"/>
              </a:ext>
            </a:extLst>
          </p:cNvPr>
          <p:cNvSpPr txBox="1"/>
          <p:nvPr/>
        </p:nvSpPr>
        <p:spPr>
          <a:xfrm>
            <a:off x="323528" y="3247296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肺结节数据集情况</a:t>
            </a:r>
          </a:p>
        </p:txBody>
      </p:sp>
    </p:spTree>
    <p:extLst>
      <p:ext uri="{BB962C8B-B14F-4D97-AF65-F5344CB8AC3E}">
        <p14:creationId xmlns:p14="http://schemas.microsoft.com/office/powerpoint/2010/main" val="3491534903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选题意义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EEECFF2-D05A-4F94-B250-C29FA3A8F52A}"/>
              </a:ext>
            </a:extLst>
          </p:cNvPr>
          <p:cNvSpPr/>
          <p:nvPr/>
        </p:nvSpPr>
        <p:spPr>
          <a:xfrm>
            <a:off x="1115616" y="1345332"/>
            <a:ext cx="6840760" cy="3024336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t" anchorCtr="0"/>
          <a:lstStyle/>
          <a:p>
            <a:pPr algn="ctr"/>
            <a:endParaRPr lang="zh-CN" altLang="en-US" b="1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F4A4CA-FB74-4569-B03E-6B1E6437D5E2}"/>
              </a:ext>
            </a:extLst>
          </p:cNvPr>
          <p:cNvSpPr txBox="1"/>
          <p:nvPr/>
        </p:nvSpPr>
        <p:spPr>
          <a:xfrm>
            <a:off x="1385646" y="1570353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n-ea"/>
              </a:rPr>
              <a:t>基于混合</a:t>
            </a:r>
            <a:r>
              <a:rPr lang="en-US" altLang="zh-CN" sz="2000" b="1" dirty="0">
                <a:latin typeface="+mn-ea"/>
              </a:rPr>
              <a:t>Transformer</a:t>
            </a:r>
            <a:r>
              <a:rPr lang="zh-CN" altLang="en-US" sz="2000" b="1" dirty="0">
                <a:latin typeface="+mn-ea"/>
              </a:rPr>
              <a:t>的半监督肺结节分割方法的研究</a:t>
            </a:r>
            <a:endParaRPr lang="en-US" altLang="zh-CN" sz="2000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60D253-2F55-4B32-8207-C97E89F5581E}"/>
              </a:ext>
            </a:extLst>
          </p:cNvPr>
          <p:cNvSpPr txBox="1"/>
          <p:nvPr/>
        </p:nvSpPr>
        <p:spPr>
          <a:xfrm>
            <a:off x="1439652" y="2425501"/>
            <a:ext cx="6156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  <a:cs typeface="华文中宋" panose="02010600040101010101" pitchFamily="2" charset="-122"/>
                <a:sym typeface="+mn-ea"/>
              </a:rPr>
              <a:t>减少影像医生的工作量，提高工作效率，降低误诊率。</a:t>
            </a:r>
            <a:endParaRPr lang="en-US" altLang="zh-CN" sz="1600" b="1" dirty="0">
              <a:latin typeface="+mn-ea"/>
              <a:cs typeface="华文中宋" panose="02010600040101010101" pitchFamily="2" charset="-122"/>
              <a:sym typeface="+mn-ea"/>
            </a:endParaRPr>
          </a:p>
          <a:p>
            <a:endParaRPr lang="en-US" altLang="zh-CN" sz="1600" b="1" dirty="0">
              <a:latin typeface="+mn-ea"/>
              <a:cs typeface="华文中宋" panose="02010600040101010101" pitchFamily="2" charset="-122"/>
              <a:sym typeface="+mn-ea"/>
            </a:endParaRPr>
          </a:p>
          <a:p>
            <a:r>
              <a:rPr lang="en-US" altLang="zh-CN" sz="1600" b="1" dirty="0">
                <a:latin typeface="+mn-ea"/>
                <a:cs typeface="华文中宋" panose="02010600040101010101" pitchFamily="2" charset="-122"/>
                <a:sym typeface="+mn-ea"/>
              </a:rPr>
              <a:t>2.</a:t>
            </a:r>
            <a:r>
              <a:rPr lang="zh-CN" altLang="en-US" sz="1600" b="1" dirty="0">
                <a:latin typeface="+mn-ea"/>
                <a:cs typeface="华文中宋" panose="02010600040101010101" pitchFamily="2" charset="-122"/>
                <a:sym typeface="+mn-ea"/>
              </a:rPr>
              <a:t>降低漏检率，以更低的医疗成本实现更好的预后效果。</a:t>
            </a:r>
            <a:endParaRPr lang="en-US" altLang="zh-CN" sz="1600" b="1" dirty="0">
              <a:latin typeface="+mn-ea"/>
              <a:cs typeface="华文中宋" panose="02010600040101010101" pitchFamily="2" charset="-122"/>
              <a:sym typeface="+mn-ea"/>
            </a:endParaRPr>
          </a:p>
          <a:p>
            <a:endParaRPr lang="en-US" altLang="zh-CN" sz="1600" b="1" dirty="0">
              <a:latin typeface="+mn-ea"/>
              <a:cs typeface="华文中宋" panose="02010600040101010101" pitchFamily="2" charset="-122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3.</a:t>
            </a:r>
            <a:r>
              <a:rPr lang="zh-CN" altLang="en-US" sz="1600" b="1" dirty="0">
                <a:latin typeface="+mn-ea"/>
                <a:sym typeface="+mn-ea"/>
              </a:rPr>
              <a:t>降低对人工标注</a:t>
            </a:r>
            <a:r>
              <a:rPr lang="zh-CN" altLang="en-US" sz="1600" b="1" i="0" dirty="0">
                <a:effectLst/>
                <a:latin typeface="+mn-ea"/>
              </a:rPr>
              <a:t>的需求量，充分利用未标注数据与有限的数据集，提高模型性能与泛化能力。</a:t>
            </a:r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861670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-4763" y="1129308"/>
            <a:ext cx="916305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-6341" y="1259679"/>
            <a:ext cx="9150341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-6340" y="1631106"/>
            <a:ext cx="9149944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2171701" y="2069482"/>
            <a:ext cx="4793861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国内外研究现状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07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2</a:t>
              </a:r>
              <a:endParaRPr lang="zh-CN" sz="2800" dirty="0">
                <a:solidFill>
                  <a:schemeClr val="bg1"/>
                </a:solidFill>
                <a:latin typeface="Adobe Gothic Std B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987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国内外研究现状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B33C84B-93C9-4DBD-9A77-42DFEBA8B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981187"/>
            <a:ext cx="5112568" cy="37526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581F44D-8608-41B8-95DC-7A794F39AA84}"/>
              </a:ext>
            </a:extLst>
          </p:cNvPr>
          <p:cNvSpPr txBox="1"/>
          <p:nvPr/>
        </p:nvSpPr>
        <p:spPr>
          <a:xfrm>
            <a:off x="1898832" y="4708192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-2022</a:t>
            </a:r>
            <a:r>
              <a:rPr lang="zh-CN" altLang="en-US" dirty="0"/>
              <a:t>年半监督医学图像分割学术发展趋势图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E86465-03DB-4EB5-9F89-B0CEF485CCFA}"/>
              </a:ext>
            </a:extLst>
          </p:cNvPr>
          <p:cNvSpPr txBox="1"/>
          <p:nvPr/>
        </p:nvSpPr>
        <p:spPr>
          <a:xfrm>
            <a:off x="683568" y="5165420"/>
            <a:ext cx="8169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Jiao R, Zhang Y, Ding L, et al. Learning with Limited Annotations: A Survey on Deep Semi-Supervised Learning for Medical Image Segmentation[J].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arXiv:2207.14191, 2022.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3319501"/>
      </p:ext>
    </p:extLst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c464838-a229-409c-ab45-df956c315c18}"/>
</p:tagLst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1717</Words>
  <Application>Microsoft Office PowerPoint</Application>
  <PresentationFormat>全屏显示(16:10)</PresentationFormat>
  <Paragraphs>254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Adobe Gothic Std B</vt:lpstr>
      <vt:lpstr>黑体</vt:lpstr>
      <vt:lpstr>华文中宋</vt:lpstr>
      <vt:lpstr>宋体</vt:lpstr>
      <vt:lpstr>微软雅黑</vt:lpstr>
      <vt:lpstr>Arial</vt:lpstr>
      <vt:lpstr>Calibri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cd</dc:creator>
  <cp:lastModifiedBy>jokerak</cp:lastModifiedBy>
  <cp:revision>168</cp:revision>
  <dcterms:created xsi:type="dcterms:W3CDTF">2014-12-21T11:18:20Z</dcterms:created>
  <dcterms:modified xsi:type="dcterms:W3CDTF">2022-11-08T10:05:27Z</dcterms:modified>
</cp:coreProperties>
</file>