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5" r:id="rId3"/>
    <p:sldId id="296" r:id="rId4"/>
    <p:sldId id="263" r:id="rId5"/>
    <p:sldId id="305" r:id="rId6"/>
    <p:sldId id="306" r:id="rId7"/>
    <p:sldId id="307" r:id="rId8"/>
    <p:sldId id="308" r:id="rId9"/>
    <p:sldId id="314" r:id="rId10"/>
    <p:sldId id="310" r:id="rId11"/>
    <p:sldId id="313" r:id="rId12"/>
    <p:sldId id="312" r:id="rId13"/>
    <p:sldId id="268" r:id="rId14"/>
    <p:sldId id="309" r:id="rId15"/>
    <p:sldId id="315" r:id="rId16"/>
    <p:sldId id="316" r:id="rId17"/>
    <p:sldId id="318" r:id="rId18"/>
    <p:sldId id="319" r:id="rId19"/>
    <p:sldId id="317" r:id="rId20"/>
    <p:sldId id="320" r:id="rId21"/>
    <p:sldId id="267" r:id="rId22"/>
    <p:sldId id="322" r:id="rId23"/>
    <p:sldId id="321" r:id="rId24"/>
    <p:sldId id="323" r:id="rId25"/>
    <p:sldId id="324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CC"/>
    <a:srgbClr val="C3E2FE"/>
    <a:srgbClr val="C8DAF8"/>
    <a:srgbClr val="FFF2CC"/>
    <a:srgbClr val="434343"/>
    <a:srgbClr val="D9EAD3"/>
    <a:srgbClr val="ECECEC"/>
    <a:srgbClr val="FCFDFE"/>
    <a:srgbClr val="FFFFFF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5" autoAdjust="0"/>
  </p:normalViewPr>
  <p:slideViewPr>
    <p:cSldViewPr>
      <p:cViewPr>
        <p:scale>
          <a:sx n="125" d="100"/>
          <a:sy n="125" d="100"/>
        </p:scale>
        <p:origin x="474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BCB0-6FF0-4130-B57D-DE263C4DEB1C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22BD-B18B-4F1D-8806-94D26F577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1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7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0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1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34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38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1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9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38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5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07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26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1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5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3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9143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" b="3823"/>
          <a:stretch/>
        </p:blipFill>
        <p:spPr>
          <a:xfrm>
            <a:off x="1" y="1"/>
            <a:ext cx="914399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1"/>
            <a:ext cx="9143999" cy="571499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2">
            <a:extLst>
              <a:ext uri="{FF2B5EF4-FFF2-40B4-BE49-F238E27FC236}">
                <a16:creationId xmlns:a16="http://schemas.microsoft.com/office/drawing/2014/main" id="{1B7116AF-A0D0-49A8-BD29-5D9A895558E5}"/>
              </a:ext>
            </a:extLst>
          </p:cNvPr>
          <p:cNvSpPr txBox="1"/>
          <p:nvPr/>
        </p:nvSpPr>
        <p:spPr>
          <a:xfrm>
            <a:off x="513795" y="1186571"/>
            <a:ext cx="8116409" cy="1446582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zh-CN" sz="4400" dirty="0">
                <a:solidFill>
                  <a:schemeClr val="tx1"/>
                </a:solidFill>
              </a:rPr>
              <a:t>基于混合</a:t>
            </a:r>
            <a:r>
              <a:rPr lang="en-US" altLang="zh-CN" sz="4400" dirty="0">
                <a:solidFill>
                  <a:schemeClr val="tx1"/>
                </a:solidFill>
              </a:rPr>
              <a:t>Transformer</a:t>
            </a:r>
            <a:r>
              <a:rPr lang="zh-CN" altLang="zh-CN" sz="4400" dirty="0">
                <a:solidFill>
                  <a:schemeClr val="tx1"/>
                </a:solidFill>
              </a:rPr>
              <a:t>的半监督肺结节分割方法研究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38" name="图片 5" descr="e9e346b0288fe895aa654270a4770879">
            <a:extLst>
              <a:ext uri="{FF2B5EF4-FFF2-40B4-BE49-F238E27FC236}">
                <a16:creationId xmlns:a16="http://schemas.microsoft.com/office/drawing/2014/main" id="{8B49B41A-66B9-44A8-80BD-F1959F04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5" y="81894"/>
            <a:ext cx="2736304" cy="70315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2A97F4-B9AB-4DFC-B3E7-98269BC43F35}"/>
              </a:ext>
            </a:extLst>
          </p:cNvPr>
          <p:cNvGrpSpPr/>
          <p:nvPr/>
        </p:nvGrpSpPr>
        <p:grpSpPr>
          <a:xfrm>
            <a:off x="107505" y="3051586"/>
            <a:ext cx="9013568" cy="45719"/>
            <a:chOff x="-1" y="3794229"/>
            <a:chExt cx="12195977" cy="7173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AF5C54-EF8D-4407-9C65-3F2D68EAE44D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50FE54F-206A-4DD0-9CD3-E7D9D8344337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05A0845-1AFA-4D25-B7AD-1D43974D02D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1E4A2F1-CA77-42DC-BDA3-E7DD8F0DB545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AE5E166-7FFC-47ED-8540-0A75C09F39FA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1DCDBD5-0265-42EE-9352-64F72DB6D051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0CB80C5-FD56-45FB-954D-405819BCECF3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14E8069-B096-442F-AE11-4EF6F59F58A4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6B2AFB-88F3-4BA5-B101-8A62E37BA87F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D0F8AB2-09C6-4238-8224-AA8F95981988}"/>
              </a:ext>
            </a:extLst>
          </p:cNvPr>
          <p:cNvSpPr txBox="1"/>
          <p:nvPr/>
        </p:nvSpPr>
        <p:spPr>
          <a:xfrm>
            <a:off x="5651669" y="3240060"/>
            <a:ext cx="338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答辩学生：李飞翔</a:t>
            </a:r>
            <a:endParaRPr lang="zh-CN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C524C7-1F77-4240-BE52-B07E42DB2434}"/>
              </a:ext>
            </a:extLst>
          </p:cNvPr>
          <p:cNvSpPr txBox="1"/>
          <p:nvPr/>
        </p:nvSpPr>
        <p:spPr>
          <a:xfrm>
            <a:off x="5685215" y="3768641"/>
            <a:ext cx="312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指导老师：降爱莲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5A4C5-507E-426D-A5EE-BCA9868131E8}"/>
              </a:ext>
            </a:extLst>
          </p:cNvPr>
          <p:cNvSpPr txBox="1"/>
          <p:nvPr/>
        </p:nvSpPr>
        <p:spPr>
          <a:xfrm>
            <a:off x="5685215" y="4308632"/>
            <a:ext cx="32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答辩日期：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2022.11.9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902FE4-DDB8-42BD-A537-543C72021238}"/>
              </a:ext>
            </a:extLst>
          </p:cNvPr>
          <p:cNvSpPr txBox="1"/>
          <p:nvPr/>
        </p:nvSpPr>
        <p:spPr>
          <a:xfrm>
            <a:off x="2313183" y="5207927"/>
            <a:ext cx="451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太原理工大学信息与计算机学院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96296" y="424312"/>
            <a:ext cx="43683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半监督方法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7291" y="2465864"/>
            <a:ext cx="8229165" cy="1164463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309344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2733443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115490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3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57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40687" y="2955413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7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008971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3583126" y="3421370"/>
            <a:ext cx="1889522" cy="2032363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UDA</a:t>
            </a: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：使用无监督数据增强应用于半监督学习，使得很少量的标记样本，便可以达到跟大数据样本一样的效果。</a:t>
            </a:r>
            <a:endParaRPr lang="en-US" altLang="zh-CN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会议：</a:t>
            </a:r>
            <a:r>
              <a:rPr lang="en-US" altLang="zh-CN" sz="1400" dirty="0" err="1">
                <a:latin typeface="Cambria Math" panose="02040503050406030204" pitchFamily="18" charset="0"/>
                <a:ea typeface="华文中宋" panose="02010600040101010101" pitchFamily="2" charset="-122"/>
              </a:rPr>
              <a:t>NeurIPS</a:t>
            </a:r>
            <a:endParaRPr lang="zh-CN" altLang="en-US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6159673" y="3421370"/>
            <a:ext cx="2589743" cy="2032363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 err="1">
                <a:latin typeface="Cambria Math" panose="02040503050406030204" pitchFamily="18" charset="0"/>
                <a:ea typeface="华文中宋" panose="02010600040101010101" pitchFamily="2" charset="-122"/>
              </a:rPr>
              <a:t>FlexMatch</a:t>
            </a: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：提出课程伪标签，一种根据模型的学习状态利用未标记数据的课程学习方法。实现对不同的类灵活调整阈值，让有信息的无标签数据及其伪标签通过。</a:t>
            </a:r>
            <a:endParaRPr lang="en-US" altLang="zh-CN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Cambria Math" panose="02040503050406030204" pitchFamily="18" charset="0"/>
                <a:ea typeface="华文中宋" panose="02010600040101010101" pitchFamily="2" charset="-122"/>
              </a:rPr>
              <a:t>会议：</a:t>
            </a:r>
            <a:r>
              <a:rPr lang="en-US" altLang="zh-CN" sz="1400" dirty="0" err="1">
                <a:latin typeface="Cambria Math" panose="02040503050406030204" pitchFamily="18" charset="0"/>
                <a:ea typeface="华文中宋" panose="02010600040101010101" pitchFamily="2" charset="-122"/>
              </a:rPr>
              <a:t>NeurlPS</a:t>
            </a:r>
            <a:endParaRPr lang="zh-CN" altLang="en-US" sz="1400" dirty="0">
              <a:latin typeface="Cambria Math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2200493" y="755514"/>
            <a:ext cx="2240468" cy="2032684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Mean-Teacher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：使用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Teacher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模型来监督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Student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模型，使用对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Student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模型权重进行平均加权来更新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Teacher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NIPS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>
            <a:off x="4712714" y="766308"/>
            <a:ext cx="2296257" cy="2032684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FixMatch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：有效的结合一致性学习与伪标签。在未标注的图像上进行弱增强以生成伪标签，同时在未标注图像上进行强增强以进行预测。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NeurIPS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>
                <a:extLst>
                  <a:ext uri="{FF2B5EF4-FFF2-40B4-BE49-F238E27FC236}">
                    <a16:creationId xmlns:a16="http://schemas.microsoft.com/office/drawing/2014/main" id="{C8C0E3B7-A882-4E30-AEA3-E0686A88DC2B}"/>
                  </a:ext>
                </a:extLst>
              </p:cNvPr>
              <p:cNvSpPr txBox="1"/>
              <p:nvPr/>
            </p:nvSpPr>
            <p:spPr>
              <a:xfrm>
                <a:off x="157420" y="3421370"/>
                <a:ext cx="2501518" cy="2032684"/>
              </a:xfrm>
              <a:prstGeom prst="rect">
                <a:avLst/>
              </a:prstGeom>
              <a:noFill/>
            </p:spPr>
            <p:txBody>
              <a:bodyPr wrap="square" lIns="98565" tIns="49282" rIns="98565" bIns="49282">
                <a:spAutoFit/>
              </a:bodyPr>
              <a:lstStyle/>
              <a:p>
                <a:pPr algn="just"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𝜋</m:t>
                    </m:r>
                  </m:oMath>
                </a14:m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-Model </a:t>
                </a:r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：利用神经网络中这种预测函数的特性，对于任何给定的输入 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，使用不同的正则化然后预测两次，而目标是减小两次预测之间的距离</a:t>
                </a:r>
                <a:endPara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lnSpc>
                    <a:spcPct val="130000"/>
                  </a:lnSpc>
                  <a:defRPr/>
                </a:pPr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会议：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ICLR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2">
                <a:extLst>
                  <a:ext uri="{FF2B5EF4-FFF2-40B4-BE49-F238E27FC236}">
                    <a16:creationId xmlns:a16="http://schemas.microsoft.com/office/drawing/2014/main" id="{C8C0E3B7-A882-4E30-AEA3-E0686A88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0" y="3421370"/>
                <a:ext cx="2501518" cy="2032684"/>
              </a:xfrm>
              <a:prstGeom prst="rect">
                <a:avLst/>
              </a:prstGeom>
              <a:blipFill>
                <a:blip r:embed="rId3"/>
                <a:stretch>
                  <a:fillRect l="-488" r="-488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4F28A680-1BBD-4779-AA20-05C0289E2A00}"/>
              </a:ext>
            </a:extLst>
          </p:cNvPr>
          <p:cNvSpPr/>
          <p:nvPr/>
        </p:nvSpPr>
        <p:spPr>
          <a:xfrm>
            <a:off x="5365664" y="2955413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750C9D9F-90FC-4496-8C2B-7C940A94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938" y="2901407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7474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  <p:bldP spid="10" grpId="0" animBg="1"/>
      <p:bldP spid="11" grpId="0" animBg="1"/>
      <p:bldP spid="12" grpId="0" animBg="1"/>
      <p:bldP spid="14" grpId="0" animBg="1"/>
      <p:bldP spid="15" grpId="0"/>
      <p:bldP spid="17" grpId="0"/>
      <p:bldP spid="18" grpId="0"/>
      <p:bldP spid="19" grpId="0"/>
      <p:bldP spid="20" grpId="0"/>
      <p:bldP spid="22" grpId="0"/>
      <p:bldP spid="21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888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半监督医学图像分割思维导图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DD209AF-6ECF-4511-B896-D0BAE887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380"/>
            <a:ext cx="9144000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77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基于伪标签与一致性学习结合的半监督分割方法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7291" y="2465864"/>
            <a:ext cx="8229165" cy="1164463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309344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3181237" y="2892037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5155760" y="2894373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3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26813" y="2948022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35644" y="2948021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7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008971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>
            <a:off x="310059" y="3361556"/>
            <a:ext cx="2192656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CutMix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-Seg: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CutOut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CutMix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数据增强技术，结合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Mean-Teacher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模型，进行半监督分割。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BMVC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6079064" y="840205"/>
            <a:ext cx="2413523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Cross-Teaching: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CNN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Transformer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作为编解码，利用交叉教学的方式来进行半监督医学图像分割。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MIDL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4067944" y="3361556"/>
            <a:ext cx="2990060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CPS: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基于交叉伪监督的半监督语义分割，使用两个相同结构、但是不同初始化的网络，添加约束使得两个网络对同一样本的输出是相似的。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CVPR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2325864" y="809308"/>
            <a:ext cx="2829896" cy="1988762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PseudoSeg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FixMatch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的思想，两种数据增强的方式处理无标签图像，弱数据增强图像作为伪标签，监督强数据增强的图像。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会议：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ICLR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905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8" grpId="0"/>
      <p:bldP spid="9" grpId="0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6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医学图像分割模型思维导图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60724B4-627B-426F-B000-DE7739EE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279"/>
            <a:ext cx="9144000" cy="39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医学图像分割模型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7291" y="2465864"/>
            <a:ext cx="8229165" cy="1164463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309344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2733443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159159" y="2892038"/>
            <a:ext cx="892766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5584875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3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57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0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23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7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008971" y="2892038"/>
            <a:ext cx="891149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>
            <a:off x="367429" y="3505572"/>
            <a:ext cx="2472336" cy="1192454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解决小样本的简单问题分割，实现了端到端的训练方式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会议：MICCAI</a:t>
            </a:r>
          </a:p>
        </p:txBody>
      </p:sp>
      <p:sp>
        <p:nvSpPr>
          <p:cNvPr id="17" name="文本框 22"/>
          <p:cNvSpPr txBox="1"/>
          <p:nvPr/>
        </p:nvSpPr>
        <p:spPr>
          <a:xfrm>
            <a:off x="3303547" y="3505572"/>
            <a:ext cx="2631436" cy="1752608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nnUnet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通过一些网络结构外的设计统一了医学图像分割任务框架，使得其具备极佳的通用性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CVPR</a:t>
            </a:r>
          </a:p>
          <a:p>
            <a:pPr>
              <a:lnSpc>
                <a:spcPct val="130000"/>
              </a:lnSpc>
              <a:defRPr/>
            </a:pP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6398766" y="3546209"/>
            <a:ext cx="2377805" cy="912378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nnFormer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基于自注意力和卷积组合的交错架构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CVPR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2235065" y="1270786"/>
            <a:ext cx="1889522" cy="1192454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++: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使用密集的跳层连接能使网络学到更好的特征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MICCAI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</p:txBody>
      </p:sp>
      <p:sp>
        <p:nvSpPr>
          <p:cNvPr id="20" name="文本框 22"/>
          <p:cNvSpPr txBox="1"/>
          <p:nvPr/>
        </p:nvSpPr>
        <p:spPr>
          <a:xfrm>
            <a:off x="5121886" y="1139514"/>
            <a:ext cx="2474449" cy="1472531"/>
          </a:xfrm>
          <a:prstGeom prst="rect">
            <a:avLst/>
          </a:prstGeom>
          <a:noFill/>
        </p:spPr>
        <p:txBody>
          <a:bodyPr wrap="square" lIns="98565" tIns="49282" rIns="98565" bIns="4928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TransUNet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: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在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encoder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结构上运用 了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transformer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的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encoder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结构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会议：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CVPR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6145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研究内容与方法</a:t>
            </a:r>
            <a:endParaRPr lang="zh-CN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3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3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主要研究内容一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943A83EC-6E08-45D2-833B-8B8183151665}"/>
              </a:ext>
            </a:extLst>
          </p:cNvPr>
          <p:cNvSpPr/>
          <p:nvPr/>
        </p:nvSpPr>
        <p:spPr>
          <a:xfrm rot="-2109038">
            <a:off x="3500378" y="3294464"/>
            <a:ext cx="871091" cy="1472823"/>
          </a:xfrm>
          <a:custGeom>
            <a:avLst/>
            <a:gdLst/>
            <a:ahLst/>
            <a:cxnLst>
              <a:cxn ang="0">
                <a:pos x="949031" y="3576"/>
              </a:cxn>
              <a:cxn ang="0">
                <a:pos x="815124" y="23841"/>
              </a:cxn>
              <a:cxn ang="0">
                <a:pos x="700679" y="51258"/>
              </a:cxn>
              <a:cxn ang="0">
                <a:pos x="594020" y="90596"/>
              </a:cxn>
              <a:cxn ang="0">
                <a:pos x="461670" y="152584"/>
              </a:cxn>
              <a:cxn ang="0">
                <a:pos x="349561" y="222915"/>
              </a:cxn>
              <a:cxn ang="0">
                <a:pos x="268593" y="290863"/>
              </a:cxn>
              <a:cxn ang="0">
                <a:pos x="203197" y="358811"/>
              </a:cxn>
              <a:cxn ang="0">
                <a:pos x="143250" y="436295"/>
              </a:cxn>
              <a:cxn ang="0">
                <a:pos x="91866" y="513779"/>
              </a:cxn>
              <a:cxn ang="0">
                <a:pos x="45154" y="615104"/>
              </a:cxn>
              <a:cxn ang="0">
                <a:pos x="16349" y="708085"/>
              </a:cxn>
              <a:cxn ang="0">
                <a:pos x="0" y="828484"/>
              </a:cxn>
              <a:cxn ang="0">
                <a:pos x="10899" y="935769"/>
              </a:cxn>
              <a:cxn ang="0">
                <a:pos x="36591" y="1039479"/>
              </a:cxn>
              <a:cxn ang="0">
                <a:pos x="71625" y="1127691"/>
              </a:cxn>
              <a:cxn ang="0">
                <a:pos x="139357" y="1240937"/>
              </a:cxn>
              <a:cxn ang="0">
                <a:pos x="210982" y="1329150"/>
              </a:cxn>
              <a:cxn ang="0">
                <a:pos x="293506" y="1401866"/>
              </a:cxn>
              <a:cxn ang="0">
                <a:pos x="398608" y="1482926"/>
              </a:cxn>
              <a:cxn ang="0">
                <a:pos x="519281" y="1552066"/>
              </a:cxn>
              <a:cxn ang="0">
                <a:pos x="761405" y="1636702"/>
              </a:cxn>
              <a:cxn ang="0">
                <a:pos x="971609" y="1672464"/>
              </a:cxn>
              <a:cxn ang="0">
                <a:pos x="1092281" y="1805975"/>
              </a:cxn>
              <a:cxn ang="0">
                <a:pos x="1087610" y="1229017"/>
              </a:cxn>
              <a:cxn ang="0">
                <a:pos x="967716" y="1349415"/>
              </a:cxn>
              <a:cxn ang="0">
                <a:pos x="783982" y="1308885"/>
              </a:cxn>
              <a:cxn ang="0">
                <a:pos x="589349" y="1221864"/>
              </a:cxn>
              <a:cxn ang="0">
                <a:pos x="481911" y="1140804"/>
              </a:cxn>
              <a:cxn ang="0">
                <a:pos x="393937" y="1058552"/>
              </a:cxn>
              <a:cxn ang="0">
                <a:pos x="324648" y="960803"/>
              </a:cxn>
              <a:cxn ang="0">
                <a:pos x="270929" y="843980"/>
              </a:cxn>
              <a:cxn ang="0">
                <a:pos x="248352" y="727158"/>
              </a:cxn>
              <a:cxn ang="0">
                <a:pos x="249909" y="622257"/>
              </a:cxn>
              <a:cxn ang="0">
                <a:pos x="270929" y="520931"/>
              </a:cxn>
              <a:cxn ang="0">
                <a:pos x="312191" y="418414"/>
              </a:cxn>
              <a:cxn ang="0">
                <a:pos x="396273" y="299207"/>
              </a:cxn>
              <a:cxn ang="0">
                <a:pos x="500596" y="201458"/>
              </a:cxn>
              <a:cxn ang="0">
                <a:pos x="605698" y="131126"/>
              </a:cxn>
              <a:cxn ang="0">
                <a:pos x="710800" y="81060"/>
              </a:cxn>
              <a:cxn ang="0">
                <a:pos x="794882" y="50066"/>
              </a:cxn>
              <a:cxn ang="0">
                <a:pos x="895313" y="29801"/>
              </a:cxn>
              <a:cxn ang="0">
                <a:pos x="1125758" y="0"/>
              </a:cxn>
            </a:cxnLst>
            <a:rect l="0" t="0" r="0" b="0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ED6A18CF-B2D9-49E0-A2B9-0089B7B5A90C}"/>
              </a:ext>
            </a:extLst>
          </p:cNvPr>
          <p:cNvSpPr/>
          <p:nvPr/>
        </p:nvSpPr>
        <p:spPr>
          <a:xfrm>
            <a:off x="3347865" y="2281436"/>
            <a:ext cx="1080120" cy="1080119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89D10649-0518-41BC-AD0C-6C609EF0365D}"/>
              </a:ext>
            </a:extLst>
          </p:cNvPr>
          <p:cNvSpPr/>
          <p:nvPr/>
        </p:nvSpPr>
        <p:spPr>
          <a:xfrm>
            <a:off x="4355976" y="3286612"/>
            <a:ext cx="1037555" cy="994891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C2242B-E1B4-468E-89F6-2E04F04B043F}"/>
              </a:ext>
            </a:extLst>
          </p:cNvPr>
          <p:cNvGrpSpPr/>
          <p:nvPr/>
        </p:nvGrpSpPr>
        <p:grpSpPr>
          <a:xfrm>
            <a:off x="251521" y="1361666"/>
            <a:ext cx="372660" cy="364008"/>
            <a:chOff x="3554916" y="2857764"/>
            <a:chExt cx="605676" cy="60567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3CEA6A1-4D6C-4434-99DF-E38F35A4E53F}"/>
                </a:ext>
              </a:extLst>
            </p:cNvPr>
            <p:cNvSpPr/>
            <p:nvPr/>
          </p:nvSpPr>
          <p:spPr>
            <a:xfrm>
              <a:off x="35549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01A344-C4DA-44F8-9CD9-C30937495E76}"/>
                </a:ext>
              </a:extLst>
            </p:cNvPr>
            <p:cNvGrpSpPr/>
            <p:nvPr/>
          </p:nvGrpSpPr>
          <p:grpSpPr>
            <a:xfrm>
              <a:off x="3669345" y="3002908"/>
              <a:ext cx="376818" cy="305864"/>
              <a:chOff x="1998664" y="2974975"/>
              <a:chExt cx="623888" cy="506413"/>
            </a:xfrm>
            <a:solidFill>
              <a:schemeClr val="accent1"/>
            </a:solidFill>
          </p:grpSpPr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CB0E1A93-5BB1-40D9-A78D-5768C7176331}"/>
                  </a:ext>
                </a:extLst>
              </p:cNvPr>
              <p:cNvSpPr/>
              <p:nvPr/>
            </p:nvSpPr>
            <p:spPr bwMode="auto">
              <a:xfrm>
                <a:off x="2079625" y="3178175"/>
                <a:ext cx="206375" cy="41275"/>
              </a:xfrm>
              <a:custGeom>
                <a:avLst/>
                <a:gdLst>
                  <a:gd name="T0" fmla="*/ 107 w 118"/>
                  <a:gd name="T1" fmla="*/ 24 h 24"/>
                  <a:gd name="T2" fmla="*/ 12 w 118"/>
                  <a:gd name="T3" fmla="*/ 24 h 24"/>
                  <a:gd name="T4" fmla="*/ 0 w 118"/>
                  <a:gd name="T5" fmla="*/ 12 h 24"/>
                  <a:gd name="T6" fmla="*/ 12 w 118"/>
                  <a:gd name="T7" fmla="*/ 0 h 24"/>
                  <a:gd name="T8" fmla="*/ 107 w 118"/>
                  <a:gd name="T9" fmla="*/ 0 h 24"/>
                  <a:gd name="T10" fmla="*/ 118 w 118"/>
                  <a:gd name="T11" fmla="*/ 12 h 24"/>
                  <a:gd name="T12" fmla="*/ 107 w 1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4">
                    <a:moveTo>
                      <a:pt x="107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6"/>
                      <a:pt x="118" y="12"/>
                    </a:cubicBezTo>
                    <a:cubicBezTo>
                      <a:pt x="118" y="18"/>
                      <a:pt x="113" y="24"/>
                      <a:pt x="107" y="2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64079395-11CF-46EE-8FA9-9F94576B4AF5}"/>
                  </a:ext>
                </a:extLst>
              </p:cNvPr>
              <p:cNvSpPr/>
              <p:nvPr/>
            </p:nvSpPr>
            <p:spPr bwMode="auto">
              <a:xfrm>
                <a:off x="2105025" y="3182938"/>
                <a:ext cx="39688" cy="85725"/>
              </a:xfrm>
              <a:custGeom>
                <a:avLst/>
                <a:gdLst>
                  <a:gd name="T0" fmla="*/ 11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1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1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1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1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8A0ECA05-B3A0-4586-9AC2-C9F1634904C4}"/>
                  </a:ext>
                </a:extLst>
              </p:cNvPr>
              <p:cNvSpPr/>
              <p:nvPr/>
            </p:nvSpPr>
            <p:spPr bwMode="auto">
              <a:xfrm>
                <a:off x="2152650" y="3182938"/>
                <a:ext cx="41275" cy="85725"/>
              </a:xfrm>
              <a:custGeom>
                <a:avLst/>
                <a:gdLst>
                  <a:gd name="T0" fmla="*/ 12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2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2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2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2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CCD444CC-DB40-4B74-B244-E3EE064CE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2663" y="3111500"/>
                <a:ext cx="119063" cy="174625"/>
              </a:xfrm>
              <a:custGeom>
                <a:avLst/>
                <a:gdLst>
                  <a:gd name="T0" fmla="*/ 34 w 68"/>
                  <a:gd name="T1" fmla="*/ 100 h 100"/>
                  <a:gd name="T2" fmla="*/ 0 w 68"/>
                  <a:gd name="T3" fmla="*/ 66 h 100"/>
                  <a:gd name="T4" fmla="*/ 0 w 68"/>
                  <a:gd name="T5" fmla="*/ 34 h 100"/>
                  <a:gd name="T6" fmla="*/ 34 w 68"/>
                  <a:gd name="T7" fmla="*/ 0 h 100"/>
                  <a:gd name="T8" fmla="*/ 68 w 68"/>
                  <a:gd name="T9" fmla="*/ 34 h 100"/>
                  <a:gd name="T10" fmla="*/ 68 w 68"/>
                  <a:gd name="T11" fmla="*/ 66 h 100"/>
                  <a:gd name="T12" fmla="*/ 34 w 68"/>
                  <a:gd name="T13" fmla="*/ 100 h 100"/>
                  <a:gd name="T14" fmla="*/ 34 w 68"/>
                  <a:gd name="T15" fmla="*/ 23 h 100"/>
                  <a:gd name="T16" fmla="*/ 23 w 68"/>
                  <a:gd name="T17" fmla="*/ 34 h 100"/>
                  <a:gd name="T18" fmla="*/ 23 w 68"/>
                  <a:gd name="T19" fmla="*/ 66 h 100"/>
                  <a:gd name="T20" fmla="*/ 34 w 68"/>
                  <a:gd name="T21" fmla="*/ 77 h 100"/>
                  <a:gd name="T22" fmla="*/ 45 w 68"/>
                  <a:gd name="T23" fmla="*/ 66 h 100"/>
                  <a:gd name="T24" fmla="*/ 45 w 68"/>
                  <a:gd name="T25" fmla="*/ 34 h 100"/>
                  <a:gd name="T26" fmla="*/ 34 w 68"/>
                  <a:gd name="T27" fmla="*/ 2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00">
                    <a:moveTo>
                      <a:pt x="34" y="100"/>
                    </a:moveTo>
                    <a:cubicBezTo>
                      <a:pt x="16" y="100"/>
                      <a:pt x="0" y="84"/>
                      <a:pt x="0" y="6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84"/>
                      <a:pt x="53" y="100"/>
                      <a:pt x="34" y="100"/>
                    </a:cubicBezTo>
                    <a:close/>
                    <a:moveTo>
                      <a:pt x="34" y="23"/>
                    </a:moveTo>
                    <a:cubicBezTo>
                      <a:pt x="28" y="23"/>
                      <a:pt x="23" y="28"/>
                      <a:pt x="23" y="34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72"/>
                      <a:pt x="28" y="77"/>
                      <a:pt x="34" y="77"/>
                    </a:cubicBezTo>
                    <a:cubicBezTo>
                      <a:pt x="40" y="77"/>
                      <a:pt x="45" y="72"/>
                      <a:pt x="45" y="66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28"/>
                      <a:pt x="40" y="23"/>
                      <a:pt x="34" y="2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698CBB53-B639-4502-960F-7FF26E90B9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8664" y="2974975"/>
                <a:ext cx="623888" cy="506413"/>
              </a:xfrm>
              <a:custGeom>
                <a:avLst/>
                <a:gdLst>
                  <a:gd name="T0" fmla="*/ 341 w 356"/>
                  <a:gd name="T1" fmla="*/ 240 h 289"/>
                  <a:gd name="T2" fmla="*/ 272 w 356"/>
                  <a:gd name="T3" fmla="*/ 196 h 289"/>
                  <a:gd name="T4" fmla="*/ 252 w 356"/>
                  <a:gd name="T5" fmla="*/ 192 h 289"/>
                  <a:gd name="T6" fmla="*/ 246 w 356"/>
                  <a:gd name="T7" fmla="*/ 195 h 289"/>
                  <a:gd name="T8" fmla="*/ 234 w 356"/>
                  <a:gd name="T9" fmla="*/ 187 h 289"/>
                  <a:gd name="T10" fmla="*/ 246 w 356"/>
                  <a:gd name="T11" fmla="*/ 103 h 289"/>
                  <a:gd name="T12" fmla="*/ 102 w 356"/>
                  <a:gd name="T13" fmla="*/ 16 h 289"/>
                  <a:gd name="T14" fmla="*/ 15 w 356"/>
                  <a:gd name="T15" fmla="*/ 159 h 289"/>
                  <a:gd name="T16" fmla="*/ 158 w 356"/>
                  <a:gd name="T17" fmla="*/ 246 h 289"/>
                  <a:gd name="T18" fmla="*/ 220 w 356"/>
                  <a:gd name="T19" fmla="*/ 208 h 289"/>
                  <a:gd name="T20" fmla="*/ 232 w 356"/>
                  <a:gd name="T21" fmla="*/ 216 h 289"/>
                  <a:gd name="T22" fmla="*/ 244 w 356"/>
                  <a:gd name="T23" fmla="*/ 239 h 289"/>
                  <a:gd name="T24" fmla="*/ 313 w 356"/>
                  <a:gd name="T25" fmla="*/ 284 h 289"/>
                  <a:gd name="T26" fmla="*/ 333 w 356"/>
                  <a:gd name="T27" fmla="*/ 287 h 289"/>
                  <a:gd name="T28" fmla="*/ 349 w 356"/>
                  <a:gd name="T29" fmla="*/ 276 h 289"/>
                  <a:gd name="T30" fmla="*/ 341 w 356"/>
                  <a:gd name="T31" fmla="*/ 240 h 289"/>
                  <a:gd name="T32" fmla="*/ 153 w 356"/>
                  <a:gd name="T33" fmla="*/ 225 h 289"/>
                  <a:gd name="T34" fmla="*/ 37 w 356"/>
                  <a:gd name="T35" fmla="*/ 154 h 289"/>
                  <a:gd name="T36" fmla="*/ 108 w 356"/>
                  <a:gd name="T37" fmla="*/ 37 h 289"/>
                  <a:gd name="T38" fmla="*/ 224 w 356"/>
                  <a:gd name="T39" fmla="*/ 108 h 289"/>
                  <a:gd name="T40" fmla="*/ 153 w 356"/>
                  <a:gd name="T41" fmla="*/ 2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289">
                    <a:moveTo>
                      <a:pt x="341" y="240"/>
                    </a:moveTo>
                    <a:cubicBezTo>
                      <a:pt x="272" y="196"/>
                      <a:pt x="272" y="196"/>
                      <a:pt x="272" y="196"/>
                    </a:cubicBezTo>
                    <a:cubicBezTo>
                      <a:pt x="266" y="192"/>
                      <a:pt x="259" y="191"/>
                      <a:pt x="252" y="192"/>
                    </a:cubicBezTo>
                    <a:cubicBezTo>
                      <a:pt x="250" y="193"/>
                      <a:pt x="248" y="194"/>
                      <a:pt x="246" y="195"/>
                    </a:cubicBezTo>
                    <a:cubicBezTo>
                      <a:pt x="234" y="187"/>
                      <a:pt x="234" y="187"/>
                      <a:pt x="234" y="187"/>
                    </a:cubicBezTo>
                    <a:cubicBezTo>
                      <a:pt x="248" y="163"/>
                      <a:pt x="253" y="133"/>
                      <a:pt x="246" y="103"/>
                    </a:cubicBezTo>
                    <a:cubicBezTo>
                      <a:pt x="230" y="40"/>
                      <a:pt x="166" y="0"/>
                      <a:pt x="102" y="16"/>
                    </a:cubicBezTo>
                    <a:cubicBezTo>
                      <a:pt x="39" y="31"/>
                      <a:pt x="0" y="96"/>
                      <a:pt x="15" y="159"/>
                    </a:cubicBezTo>
                    <a:cubicBezTo>
                      <a:pt x="31" y="223"/>
                      <a:pt x="95" y="262"/>
                      <a:pt x="158" y="246"/>
                    </a:cubicBezTo>
                    <a:cubicBezTo>
                      <a:pt x="183" y="240"/>
                      <a:pt x="205" y="226"/>
                      <a:pt x="220" y="208"/>
                    </a:cubicBezTo>
                    <a:cubicBezTo>
                      <a:pt x="232" y="216"/>
                      <a:pt x="232" y="216"/>
                      <a:pt x="232" y="216"/>
                    </a:cubicBezTo>
                    <a:cubicBezTo>
                      <a:pt x="232" y="225"/>
                      <a:pt x="235" y="234"/>
                      <a:pt x="244" y="239"/>
                    </a:cubicBezTo>
                    <a:cubicBezTo>
                      <a:pt x="313" y="284"/>
                      <a:pt x="313" y="284"/>
                      <a:pt x="313" y="284"/>
                    </a:cubicBezTo>
                    <a:cubicBezTo>
                      <a:pt x="319" y="288"/>
                      <a:pt x="326" y="289"/>
                      <a:pt x="333" y="287"/>
                    </a:cubicBezTo>
                    <a:cubicBezTo>
                      <a:pt x="339" y="286"/>
                      <a:pt x="345" y="282"/>
                      <a:pt x="349" y="276"/>
                    </a:cubicBezTo>
                    <a:cubicBezTo>
                      <a:pt x="356" y="264"/>
                      <a:pt x="353" y="248"/>
                      <a:pt x="341" y="240"/>
                    </a:cubicBezTo>
                    <a:close/>
                    <a:moveTo>
                      <a:pt x="153" y="225"/>
                    </a:moveTo>
                    <a:cubicBezTo>
                      <a:pt x="101" y="238"/>
                      <a:pt x="49" y="206"/>
                      <a:pt x="37" y="154"/>
                    </a:cubicBezTo>
                    <a:cubicBezTo>
                      <a:pt x="24" y="102"/>
                      <a:pt x="56" y="50"/>
                      <a:pt x="108" y="37"/>
                    </a:cubicBezTo>
                    <a:cubicBezTo>
                      <a:pt x="159" y="25"/>
                      <a:pt x="212" y="56"/>
                      <a:pt x="224" y="108"/>
                    </a:cubicBezTo>
                    <a:cubicBezTo>
                      <a:pt x="237" y="160"/>
                      <a:pt x="205" y="212"/>
                      <a:pt x="153" y="225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BFF91A-5E86-4153-876C-723DC4657D6E}"/>
              </a:ext>
            </a:extLst>
          </p:cNvPr>
          <p:cNvGrpSpPr/>
          <p:nvPr/>
        </p:nvGrpSpPr>
        <p:grpSpPr>
          <a:xfrm>
            <a:off x="251520" y="1332760"/>
            <a:ext cx="4320480" cy="485978"/>
            <a:chOff x="469900" y="1095114"/>
            <a:chExt cx="3735718" cy="424122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C62DE51D-8203-4058-985B-A7F1146D2B77}"/>
                </a:ext>
              </a:extLst>
            </p:cNvPr>
            <p:cNvSpPr txBox="1"/>
            <p:nvPr/>
          </p:nvSpPr>
          <p:spPr>
            <a:xfrm>
              <a:off x="873738" y="1095114"/>
              <a:ext cx="3331880" cy="346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如何提高主干网络的特征提取能力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512C7A9-64B6-436E-A96E-3D01A8E0F072}"/>
                </a:ext>
              </a:extLst>
            </p:cNvPr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F787E23-DBD7-4311-ABD2-978E1A39BA21}"/>
              </a:ext>
            </a:extLst>
          </p:cNvPr>
          <p:cNvGrpSpPr/>
          <p:nvPr/>
        </p:nvGrpSpPr>
        <p:grpSpPr>
          <a:xfrm>
            <a:off x="5737506" y="4748297"/>
            <a:ext cx="3406493" cy="492633"/>
            <a:chOff x="5653430" y="3125080"/>
            <a:chExt cx="3924032" cy="403439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B5E50071-0C93-43E3-A9D9-C92A57A0E1D1}"/>
                </a:ext>
              </a:extLst>
            </p:cNvPr>
            <p:cNvSpPr txBox="1"/>
            <p:nvPr/>
          </p:nvSpPr>
          <p:spPr>
            <a:xfrm>
              <a:off x="6070747" y="3125080"/>
              <a:ext cx="3506715" cy="324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研究混合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Transformer</a:t>
              </a: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网络</a:t>
              </a:r>
              <a:endParaRPr lang="zh-CN" altLang="en-US" b="1" dirty="0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776D7E8-5BD9-4056-90B7-D60CD10675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430" y="3528519"/>
              <a:ext cx="380019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F79F2E-2F68-4D7F-8926-AB6F6332F6F6}"/>
              </a:ext>
            </a:extLst>
          </p:cNvPr>
          <p:cNvGrpSpPr/>
          <p:nvPr/>
        </p:nvGrpSpPr>
        <p:grpSpPr>
          <a:xfrm>
            <a:off x="5737507" y="4777289"/>
            <a:ext cx="362277" cy="367592"/>
            <a:chOff x="8012616" y="2857764"/>
            <a:chExt cx="605676" cy="60567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C753AF3-CF8F-482A-9ABA-706C479FCD11}"/>
                </a:ext>
              </a:extLst>
            </p:cNvPr>
            <p:cNvSpPr/>
            <p:nvPr/>
          </p:nvSpPr>
          <p:spPr>
            <a:xfrm>
              <a:off x="80126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2A142A8-8391-4515-80B7-805B62B51176}"/>
                </a:ext>
              </a:extLst>
            </p:cNvPr>
            <p:cNvGrpSpPr/>
            <p:nvPr/>
          </p:nvGrpSpPr>
          <p:grpSpPr>
            <a:xfrm>
              <a:off x="8188677" y="3015744"/>
              <a:ext cx="253548" cy="319248"/>
              <a:chOff x="6098454" y="4517151"/>
              <a:chExt cx="378389" cy="476437"/>
            </a:xfrm>
            <a:solidFill>
              <a:schemeClr val="accent2"/>
            </a:solidFill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id="{3CCDC69B-B856-4DE1-A1D0-5B3E213F9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8454" y="4517151"/>
                <a:ext cx="378389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84E505FD-53B9-4748-90A2-E3B1D64418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016" y="4614918"/>
                <a:ext cx="174004" cy="172621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499B2C6A-477C-4C41-9055-498DFF922CB8}"/>
              </a:ext>
            </a:extLst>
          </p:cNvPr>
          <p:cNvSpPr txBox="1"/>
          <p:nvPr/>
        </p:nvSpPr>
        <p:spPr>
          <a:xfrm>
            <a:off x="217164" y="2605534"/>
            <a:ext cx="3033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特征提取能力体现在对局部信息和全局信息的表征上，卷积神经网络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提取全局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有局限性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Transformers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计算量大，对训练数据要求大。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A9AA51-C463-44AC-91F6-08DB35131B19}"/>
              </a:ext>
            </a:extLst>
          </p:cNvPr>
          <p:cNvSpPr txBox="1"/>
          <p:nvPr/>
        </p:nvSpPr>
        <p:spPr>
          <a:xfrm>
            <a:off x="5581120" y="2677375"/>
            <a:ext cx="29521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CNN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Transformers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融合成一个新的网络，其中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CNN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主要用于提取局部特征，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Transformer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部分主要用于提取全局特征。通过模块之间的互补充分提取肺结节特征提取，达到准确分割肺结节的目的。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5DBC12-0D47-4720-98BB-BD1B62E65655}"/>
              </a:ext>
            </a:extLst>
          </p:cNvPr>
          <p:cNvGrpSpPr/>
          <p:nvPr/>
        </p:nvGrpSpPr>
        <p:grpSpPr>
          <a:xfrm>
            <a:off x="5080933" y="344475"/>
            <a:ext cx="3816425" cy="2054182"/>
            <a:chOff x="5874385" y="3397885"/>
            <a:chExt cx="5975985" cy="2201545"/>
          </a:xfrm>
        </p:grpSpPr>
        <p:sp>
          <p:nvSpPr>
            <p:cNvPr id="37" name="立方体 36">
              <a:extLst>
                <a:ext uri="{FF2B5EF4-FFF2-40B4-BE49-F238E27FC236}">
                  <a16:creationId xmlns:a16="http://schemas.microsoft.com/office/drawing/2014/main" id="{C61BFCB1-6877-460F-BE7F-2C7AB1941602}"/>
                </a:ext>
              </a:extLst>
            </p:cNvPr>
            <p:cNvSpPr/>
            <p:nvPr/>
          </p:nvSpPr>
          <p:spPr>
            <a:xfrm>
              <a:off x="7607212" y="4260800"/>
              <a:ext cx="371599" cy="826565"/>
            </a:xfrm>
            <a:prstGeom prst="cube">
              <a:avLst>
                <a:gd name="adj" fmla="val 6363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箭头: 右 44">
              <a:extLst>
                <a:ext uri="{FF2B5EF4-FFF2-40B4-BE49-F238E27FC236}">
                  <a16:creationId xmlns:a16="http://schemas.microsoft.com/office/drawing/2014/main" id="{040EF456-5B61-41E2-BAD2-2EEFBEF6F715}"/>
                </a:ext>
              </a:extLst>
            </p:cNvPr>
            <p:cNvSpPr/>
            <p:nvPr/>
          </p:nvSpPr>
          <p:spPr>
            <a:xfrm>
              <a:off x="9261696" y="4734301"/>
              <a:ext cx="390027" cy="90170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247C64D8-5F59-4158-BA3A-C0E987540365}"/>
                </a:ext>
              </a:extLst>
            </p:cNvPr>
            <p:cNvSpPr/>
            <p:nvPr/>
          </p:nvSpPr>
          <p:spPr>
            <a:xfrm>
              <a:off x="9674137" y="4260800"/>
              <a:ext cx="371599" cy="826565"/>
            </a:xfrm>
            <a:prstGeom prst="cube">
              <a:avLst>
                <a:gd name="adj" fmla="val 63630"/>
              </a:avLst>
            </a:prstGeom>
            <a:gradFill>
              <a:gsLst>
                <a:gs pos="19000">
                  <a:srgbClr val="FFB9B9"/>
                </a:gs>
                <a:gs pos="64000">
                  <a:srgbClr val="FF8F8E"/>
                </a:gs>
                <a:gs pos="44000">
                  <a:srgbClr val="FE9E9F"/>
                </a:gs>
                <a:gs pos="84000">
                  <a:srgbClr val="FF7373"/>
                </a:gs>
              </a:gsLst>
              <a:lin scaled="1"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0AE6D04E-B5E1-430D-A432-36FDDBFE77EA}"/>
                </a:ext>
              </a:extLst>
            </p:cNvPr>
            <p:cNvSpPr/>
            <p:nvPr/>
          </p:nvSpPr>
          <p:spPr>
            <a:xfrm>
              <a:off x="10330180" y="4081780"/>
              <a:ext cx="481330" cy="1005840"/>
            </a:xfrm>
            <a:prstGeom prst="cube">
              <a:avLst>
                <a:gd name="adj" fmla="val 74416"/>
              </a:avLst>
            </a:prstGeom>
            <a:gradFill>
              <a:gsLst>
                <a:gs pos="19000">
                  <a:srgbClr val="FFB9B9"/>
                </a:gs>
                <a:gs pos="64000">
                  <a:srgbClr val="FF8F8E"/>
                </a:gs>
                <a:gs pos="44000">
                  <a:srgbClr val="FE9E9F"/>
                </a:gs>
                <a:gs pos="84000">
                  <a:srgbClr val="FF7373"/>
                </a:gs>
              </a:gsLst>
              <a:lin scaled="1"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83C5FA20-F15D-4666-9C74-199CD4812B49}"/>
                </a:ext>
              </a:extLst>
            </p:cNvPr>
            <p:cNvSpPr/>
            <p:nvPr/>
          </p:nvSpPr>
          <p:spPr>
            <a:xfrm>
              <a:off x="10972800" y="3891280"/>
              <a:ext cx="539750" cy="1196340"/>
            </a:xfrm>
            <a:prstGeom prst="cube">
              <a:avLst>
                <a:gd name="adj" fmla="val 69295"/>
              </a:avLst>
            </a:prstGeom>
            <a:gradFill>
              <a:gsLst>
                <a:gs pos="19000">
                  <a:srgbClr val="FFB9B9"/>
                </a:gs>
                <a:gs pos="64000">
                  <a:srgbClr val="FF8F8E"/>
                </a:gs>
                <a:gs pos="44000">
                  <a:srgbClr val="FE9E9F"/>
                </a:gs>
                <a:gs pos="84000">
                  <a:srgbClr val="FF7373"/>
                </a:gs>
              </a:gsLst>
              <a:lin scaled="1"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箭头: 右 42">
              <a:extLst>
                <a:ext uri="{FF2B5EF4-FFF2-40B4-BE49-F238E27FC236}">
                  <a16:creationId xmlns:a16="http://schemas.microsoft.com/office/drawing/2014/main" id="{0B8134E8-7F38-43AB-9760-E5C0F590735B}"/>
                </a:ext>
              </a:extLst>
            </p:cNvPr>
            <p:cNvSpPr/>
            <p:nvPr/>
          </p:nvSpPr>
          <p:spPr>
            <a:xfrm>
              <a:off x="5959236" y="444283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立方体 42">
              <a:extLst>
                <a:ext uri="{FF2B5EF4-FFF2-40B4-BE49-F238E27FC236}">
                  <a16:creationId xmlns:a16="http://schemas.microsoft.com/office/drawing/2014/main" id="{54F82853-9CF4-40B4-9B24-CF5D4D974267}"/>
                </a:ext>
              </a:extLst>
            </p:cNvPr>
            <p:cNvSpPr/>
            <p:nvPr/>
          </p:nvSpPr>
          <p:spPr>
            <a:xfrm>
              <a:off x="6269116" y="3891525"/>
              <a:ext cx="530225" cy="1196340"/>
            </a:xfrm>
            <a:prstGeom prst="cube">
              <a:avLst>
                <a:gd name="adj" fmla="val 6929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立方体 43">
              <a:extLst>
                <a:ext uri="{FF2B5EF4-FFF2-40B4-BE49-F238E27FC236}">
                  <a16:creationId xmlns:a16="http://schemas.microsoft.com/office/drawing/2014/main" id="{07003F33-BD12-4607-A012-536D769095A5}"/>
                </a:ext>
              </a:extLst>
            </p:cNvPr>
            <p:cNvSpPr/>
            <p:nvPr/>
          </p:nvSpPr>
          <p:spPr>
            <a:xfrm>
              <a:off x="6955549" y="4082026"/>
              <a:ext cx="450215" cy="1005839"/>
            </a:xfrm>
            <a:prstGeom prst="cube">
              <a:avLst>
                <a:gd name="adj" fmla="val 7441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立方体 44">
              <a:extLst>
                <a:ext uri="{FF2B5EF4-FFF2-40B4-BE49-F238E27FC236}">
                  <a16:creationId xmlns:a16="http://schemas.microsoft.com/office/drawing/2014/main" id="{6AA8B719-FBEF-429B-B347-B718EAB7AAA6}"/>
                </a:ext>
              </a:extLst>
            </p:cNvPr>
            <p:cNvSpPr/>
            <p:nvPr/>
          </p:nvSpPr>
          <p:spPr>
            <a:xfrm rot="15840000">
              <a:off x="8507095" y="4326890"/>
              <a:ext cx="394335" cy="905510"/>
            </a:xfrm>
            <a:prstGeom prst="cube">
              <a:avLst>
                <a:gd name="adj" fmla="val 63630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FCA8CB-2A3C-4DDE-9D4E-F6C4D93014AD}"/>
                </a:ext>
              </a:extLst>
            </p:cNvPr>
            <p:cNvSpPr txBox="1"/>
            <p:nvPr/>
          </p:nvSpPr>
          <p:spPr>
            <a:xfrm>
              <a:off x="8001001" y="4982845"/>
              <a:ext cx="136651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Trans</a:t>
              </a: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模块</a:t>
              </a:r>
            </a:p>
          </p:txBody>
        </p:sp>
        <p:sp>
          <p:nvSpPr>
            <p:cNvPr id="47" name="矩形: 圆角 34">
              <a:extLst>
                <a:ext uri="{FF2B5EF4-FFF2-40B4-BE49-F238E27FC236}">
                  <a16:creationId xmlns:a16="http://schemas.microsoft.com/office/drawing/2014/main" id="{217F1F59-8EA9-479D-BF7C-B282CD397A1B}"/>
                </a:ext>
              </a:extLst>
            </p:cNvPr>
            <p:cNvSpPr/>
            <p:nvPr/>
          </p:nvSpPr>
          <p:spPr>
            <a:xfrm>
              <a:off x="5874385" y="3397885"/>
              <a:ext cx="5975985" cy="220154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箭头: 右 42">
              <a:extLst>
                <a:ext uri="{FF2B5EF4-FFF2-40B4-BE49-F238E27FC236}">
                  <a16:creationId xmlns:a16="http://schemas.microsoft.com/office/drawing/2014/main" id="{399E0569-5A7D-4A1B-904A-1E651C144908}"/>
                </a:ext>
              </a:extLst>
            </p:cNvPr>
            <p:cNvSpPr/>
            <p:nvPr/>
          </p:nvSpPr>
          <p:spPr>
            <a:xfrm>
              <a:off x="6649481" y="453554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箭头: 右 42">
              <a:extLst>
                <a:ext uri="{FF2B5EF4-FFF2-40B4-BE49-F238E27FC236}">
                  <a16:creationId xmlns:a16="http://schemas.microsoft.com/office/drawing/2014/main" id="{527983B0-E530-452F-8EC4-68C8CA37BF02}"/>
                </a:ext>
              </a:extLst>
            </p:cNvPr>
            <p:cNvSpPr/>
            <p:nvPr/>
          </p:nvSpPr>
          <p:spPr>
            <a:xfrm>
              <a:off x="7274956" y="4613652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箭头: 右 42">
              <a:extLst>
                <a:ext uri="{FF2B5EF4-FFF2-40B4-BE49-F238E27FC236}">
                  <a16:creationId xmlns:a16="http://schemas.microsoft.com/office/drawing/2014/main" id="{323FC3EE-1CA6-449D-B995-BE622599761C}"/>
                </a:ext>
              </a:extLst>
            </p:cNvPr>
            <p:cNvSpPr/>
            <p:nvPr/>
          </p:nvSpPr>
          <p:spPr>
            <a:xfrm>
              <a:off x="7836931" y="4706362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箭头: 右 42">
              <a:extLst>
                <a:ext uri="{FF2B5EF4-FFF2-40B4-BE49-F238E27FC236}">
                  <a16:creationId xmlns:a16="http://schemas.microsoft.com/office/drawing/2014/main" id="{05024C97-7C3B-45AE-AD3C-D5C44B7C282E}"/>
                </a:ext>
              </a:extLst>
            </p:cNvPr>
            <p:cNvSpPr/>
            <p:nvPr/>
          </p:nvSpPr>
          <p:spPr>
            <a:xfrm>
              <a:off x="10002281" y="464095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箭头: 右 42">
              <a:extLst>
                <a:ext uri="{FF2B5EF4-FFF2-40B4-BE49-F238E27FC236}">
                  <a16:creationId xmlns:a16="http://schemas.microsoft.com/office/drawing/2014/main" id="{3A79A552-D4F8-40E7-B2A1-CAEE652C6093}"/>
                </a:ext>
              </a:extLst>
            </p:cNvPr>
            <p:cNvSpPr/>
            <p:nvPr/>
          </p:nvSpPr>
          <p:spPr>
            <a:xfrm>
              <a:off x="10662681" y="453427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箭头: 右 42">
              <a:extLst>
                <a:ext uri="{FF2B5EF4-FFF2-40B4-BE49-F238E27FC236}">
                  <a16:creationId xmlns:a16="http://schemas.microsoft.com/office/drawing/2014/main" id="{DAC7BF94-0AB0-4929-97A8-9FDD957A9C0D}"/>
                </a:ext>
              </a:extLst>
            </p:cNvPr>
            <p:cNvSpPr/>
            <p:nvPr/>
          </p:nvSpPr>
          <p:spPr>
            <a:xfrm>
              <a:off x="11490721" y="4441567"/>
              <a:ext cx="310181" cy="93178"/>
            </a:xfrm>
            <a:prstGeom prst="rightArrow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9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7" grpId="0" bldLvl="0" animBg="1"/>
      <p:bldP spid="18" grpId="0" bldLvl="0" animBg="1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0963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主要研究内容二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943A83EC-6E08-45D2-833B-8B8183151665}"/>
              </a:ext>
            </a:extLst>
          </p:cNvPr>
          <p:cNvSpPr/>
          <p:nvPr/>
        </p:nvSpPr>
        <p:spPr>
          <a:xfrm rot="17533797">
            <a:off x="4695649" y="2675384"/>
            <a:ext cx="1179544" cy="1724137"/>
          </a:xfrm>
          <a:custGeom>
            <a:avLst/>
            <a:gdLst/>
            <a:ahLst/>
            <a:cxnLst>
              <a:cxn ang="0">
                <a:pos x="949031" y="3576"/>
              </a:cxn>
              <a:cxn ang="0">
                <a:pos x="815124" y="23841"/>
              </a:cxn>
              <a:cxn ang="0">
                <a:pos x="700679" y="51258"/>
              </a:cxn>
              <a:cxn ang="0">
                <a:pos x="594020" y="90596"/>
              </a:cxn>
              <a:cxn ang="0">
                <a:pos x="461670" y="152584"/>
              </a:cxn>
              <a:cxn ang="0">
                <a:pos x="349561" y="222915"/>
              </a:cxn>
              <a:cxn ang="0">
                <a:pos x="268593" y="290863"/>
              </a:cxn>
              <a:cxn ang="0">
                <a:pos x="203197" y="358811"/>
              </a:cxn>
              <a:cxn ang="0">
                <a:pos x="143250" y="436295"/>
              </a:cxn>
              <a:cxn ang="0">
                <a:pos x="91866" y="513779"/>
              </a:cxn>
              <a:cxn ang="0">
                <a:pos x="45154" y="615104"/>
              </a:cxn>
              <a:cxn ang="0">
                <a:pos x="16349" y="708085"/>
              </a:cxn>
              <a:cxn ang="0">
                <a:pos x="0" y="828484"/>
              </a:cxn>
              <a:cxn ang="0">
                <a:pos x="10899" y="935769"/>
              </a:cxn>
              <a:cxn ang="0">
                <a:pos x="36591" y="1039479"/>
              </a:cxn>
              <a:cxn ang="0">
                <a:pos x="71625" y="1127691"/>
              </a:cxn>
              <a:cxn ang="0">
                <a:pos x="139357" y="1240937"/>
              </a:cxn>
              <a:cxn ang="0">
                <a:pos x="210982" y="1329150"/>
              </a:cxn>
              <a:cxn ang="0">
                <a:pos x="293506" y="1401866"/>
              </a:cxn>
              <a:cxn ang="0">
                <a:pos x="398608" y="1482926"/>
              </a:cxn>
              <a:cxn ang="0">
                <a:pos x="519281" y="1552066"/>
              </a:cxn>
              <a:cxn ang="0">
                <a:pos x="761405" y="1636702"/>
              </a:cxn>
              <a:cxn ang="0">
                <a:pos x="971609" y="1672464"/>
              </a:cxn>
              <a:cxn ang="0">
                <a:pos x="1092281" y="1805975"/>
              </a:cxn>
              <a:cxn ang="0">
                <a:pos x="1087610" y="1229017"/>
              </a:cxn>
              <a:cxn ang="0">
                <a:pos x="967716" y="1349415"/>
              </a:cxn>
              <a:cxn ang="0">
                <a:pos x="783982" y="1308885"/>
              </a:cxn>
              <a:cxn ang="0">
                <a:pos x="589349" y="1221864"/>
              </a:cxn>
              <a:cxn ang="0">
                <a:pos x="481911" y="1140804"/>
              </a:cxn>
              <a:cxn ang="0">
                <a:pos x="393937" y="1058552"/>
              </a:cxn>
              <a:cxn ang="0">
                <a:pos x="324648" y="960803"/>
              </a:cxn>
              <a:cxn ang="0">
                <a:pos x="270929" y="843980"/>
              </a:cxn>
              <a:cxn ang="0">
                <a:pos x="248352" y="727158"/>
              </a:cxn>
              <a:cxn ang="0">
                <a:pos x="249909" y="622257"/>
              </a:cxn>
              <a:cxn ang="0">
                <a:pos x="270929" y="520931"/>
              </a:cxn>
              <a:cxn ang="0">
                <a:pos x="312191" y="418414"/>
              </a:cxn>
              <a:cxn ang="0">
                <a:pos x="396273" y="299207"/>
              </a:cxn>
              <a:cxn ang="0">
                <a:pos x="500596" y="201458"/>
              </a:cxn>
              <a:cxn ang="0">
                <a:pos x="605698" y="131126"/>
              </a:cxn>
              <a:cxn ang="0">
                <a:pos x="710800" y="81060"/>
              </a:cxn>
              <a:cxn ang="0">
                <a:pos x="794882" y="50066"/>
              </a:cxn>
              <a:cxn ang="0">
                <a:pos x="895313" y="29801"/>
              </a:cxn>
              <a:cxn ang="0">
                <a:pos x="1125758" y="0"/>
              </a:cxn>
            </a:cxnLst>
            <a:rect l="0" t="0" r="0" b="0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ED6A18CF-B2D9-49E0-A2B9-0089B7B5A90C}"/>
              </a:ext>
            </a:extLst>
          </p:cNvPr>
          <p:cNvSpPr/>
          <p:nvPr/>
        </p:nvSpPr>
        <p:spPr>
          <a:xfrm>
            <a:off x="3913093" y="1808766"/>
            <a:ext cx="1080120" cy="1080119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89D10649-0518-41BC-AD0C-6C609EF0365D}"/>
              </a:ext>
            </a:extLst>
          </p:cNvPr>
          <p:cNvSpPr/>
          <p:nvPr/>
        </p:nvSpPr>
        <p:spPr>
          <a:xfrm>
            <a:off x="6128528" y="2520533"/>
            <a:ext cx="1037555" cy="994891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C2242B-E1B4-468E-89F6-2E04F04B043F}"/>
              </a:ext>
            </a:extLst>
          </p:cNvPr>
          <p:cNvGrpSpPr/>
          <p:nvPr/>
        </p:nvGrpSpPr>
        <p:grpSpPr>
          <a:xfrm>
            <a:off x="251521" y="1361666"/>
            <a:ext cx="372660" cy="364008"/>
            <a:chOff x="3554916" y="2857764"/>
            <a:chExt cx="605676" cy="60567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3CEA6A1-4D6C-4434-99DF-E38F35A4E53F}"/>
                </a:ext>
              </a:extLst>
            </p:cNvPr>
            <p:cNvSpPr/>
            <p:nvPr/>
          </p:nvSpPr>
          <p:spPr>
            <a:xfrm>
              <a:off x="35549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01A344-C4DA-44F8-9CD9-C30937495E76}"/>
                </a:ext>
              </a:extLst>
            </p:cNvPr>
            <p:cNvGrpSpPr/>
            <p:nvPr/>
          </p:nvGrpSpPr>
          <p:grpSpPr>
            <a:xfrm>
              <a:off x="3669345" y="3002908"/>
              <a:ext cx="376818" cy="305864"/>
              <a:chOff x="1998664" y="2974975"/>
              <a:chExt cx="623888" cy="506413"/>
            </a:xfrm>
            <a:solidFill>
              <a:schemeClr val="accent1"/>
            </a:solidFill>
          </p:grpSpPr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CB0E1A93-5BB1-40D9-A78D-5768C7176331}"/>
                  </a:ext>
                </a:extLst>
              </p:cNvPr>
              <p:cNvSpPr/>
              <p:nvPr/>
            </p:nvSpPr>
            <p:spPr bwMode="auto">
              <a:xfrm>
                <a:off x="2079625" y="3178175"/>
                <a:ext cx="206375" cy="41275"/>
              </a:xfrm>
              <a:custGeom>
                <a:avLst/>
                <a:gdLst>
                  <a:gd name="T0" fmla="*/ 107 w 118"/>
                  <a:gd name="T1" fmla="*/ 24 h 24"/>
                  <a:gd name="T2" fmla="*/ 12 w 118"/>
                  <a:gd name="T3" fmla="*/ 24 h 24"/>
                  <a:gd name="T4" fmla="*/ 0 w 118"/>
                  <a:gd name="T5" fmla="*/ 12 h 24"/>
                  <a:gd name="T6" fmla="*/ 12 w 118"/>
                  <a:gd name="T7" fmla="*/ 0 h 24"/>
                  <a:gd name="T8" fmla="*/ 107 w 118"/>
                  <a:gd name="T9" fmla="*/ 0 h 24"/>
                  <a:gd name="T10" fmla="*/ 118 w 118"/>
                  <a:gd name="T11" fmla="*/ 12 h 24"/>
                  <a:gd name="T12" fmla="*/ 107 w 1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4">
                    <a:moveTo>
                      <a:pt x="107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6"/>
                      <a:pt x="118" y="12"/>
                    </a:cubicBezTo>
                    <a:cubicBezTo>
                      <a:pt x="118" y="18"/>
                      <a:pt x="113" y="24"/>
                      <a:pt x="107" y="2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64079395-11CF-46EE-8FA9-9F94576B4AF5}"/>
                  </a:ext>
                </a:extLst>
              </p:cNvPr>
              <p:cNvSpPr/>
              <p:nvPr/>
            </p:nvSpPr>
            <p:spPr bwMode="auto">
              <a:xfrm>
                <a:off x="2105025" y="3182938"/>
                <a:ext cx="39688" cy="85725"/>
              </a:xfrm>
              <a:custGeom>
                <a:avLst/>
                <a:gdLst>
                  <a:gd name="T0" fmla="*/ 11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1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1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1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1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8A0ECA05-B3A0-4586-9AC2-C9F1634904C4}"/>
                  </a:ext>
                </a:extLst>
              </p:cNvPr>
              <p:cNvSpPr/>
              <p:nvPr/>
            </p:nvSpPr>
            <p:spPr bwMode="auto">
              <a:xfrm>
                <a:off x="2152650" y="3182938"/>
                <a:ext cx="41275" cy="85725"/>
              </a:xfrm>
              <a:custGeom>
                <a:avLst/>
                <a:gdLst>
                  <a:gd name="T0" fmla="*/ 12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2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2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2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2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CCD444CC-DB40-4B74-B244-E3EE064CE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2663" y="3111500"/>
                <a:ext cx="119063" cy="174625"/>
              </a:xfrm>
              <a:custGeom>
                <a:avLst/>
                <a:gdLst>
                  <a:gd name="T0" fmla="*/ 34 w 68"/>
                  <a:gd name="T1" fmla="*/ 100 h 100"/>
                  <a:gd name="T2" fmla="*/ 0 w 68"/>
                  <a:gd name="T3" fmla="*/ 66 h 100"/>
                  <a:gd name="T4" fmla="*/ 0 w 68"/>
                  <a:gd name="T5" fmla="*/ 34 h 100"/>
                  <a:gd name="T6" fmla="*/ 34 w 68"/>
                  <a:gd name="T7" fmla="*/ 0 h 100"/>
                  <a:gd name="T8" fmla="*/ 68 w 68"/>
                  <a:gd name="T9" fmla="*/ 34 h 100"/>
                  <a:gd name="T10" fmla="*/ 68 w 68"/>
                  <a:gd name="T11" fmla="*/ 66 h 100"/>
                  <a:gd name="T12" fmla="*/ 34 w 68"/>
                  <a:gd name="T13" fmla="*/ 100 h 100"/>
                  <a:gd name="T14" fmla="*/ 34 w 68"/>
                  <a:gd name="T15" fmla="*/ 23 h 100"/>
                  <a:gd name="T16" fmla="*/ 23 w 68"/>
                  <a:gd name="T17" fmla="*/ 34 h 100"/>
                  <a:gd name="T18" fmla="*/ 23 w 68"/>
                  <a:gd name="T19" fmla="*/ 66 h 100"/>
                  <a:gd name="T20" fmla="*/ 34 w 68"/>
                  <a:gd name="T21" fmla="*/ 77 h 100"/>
                  <a:gd name="T22" fmla="*/ 45 w 68"/>
                  <a:gd name="T23" fmla="*/ 66 h 100"/>
                  <a:gd name="T24" fmla="*/ 45 w 68"/>
                  <a:gd name="T25" fmla="*/ 34 h 100"/>
                  <a:gd name="T26" fmla="*/ 34 w 68"/>
                  <a:gd name="T27" fmla="*/ 2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00">
                    <a:moveTo>
                      <a:pt x="34" y="100"/>
                    </a:moveTo>
                    <a:cubicBezTo>
                      <a:pt x="16" y="100"/>
                      <a:pt x="0" y="84"/>
                      <a:pt x="0" y="6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84"/>
                      <a:pt x="53" y="100"/>
                      <a:pt x="34" y="100"/>
                    </a:cubicBezTo>
                    <a:close/>
                    <a:moveTo>
                      <a:pt x="34" y="23"/>
                    </a:moveTo>
                    <a:cubicBezTo>
                      <a:pt x="28" y="23"/>
                      <a:pt x="23" y="28"/>
                      <a:pt x="23" y="34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72"/>
                      <a:pt x="28" y="77"/>
                      <a:pt x="34" y="77"/>
                    </a:cubicBezTo>
                    <a:cubicBezTo>
                      <a:pt x="40" y="77"/>
                      <a:pt x="45" y="72"/>
                      <a:pt x="45" y="66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28"/>
                      <a:pt x="40" y="23"/>
                      <a:pt x="34" y="2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698CBB53-B639-4502-960F-7FF26E90B9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8664" y="2974975"/>
                <a:ext cx="623888" cy="506413"/>
              </a:xfrm>
              <a:custGeom>
                <a:avLst/>
                <a:gdLst>
                  <a:gd name="T0" fmla="*/ 341 w 356"/>
                  <a:gd name="T1" fmla="*/ 240 h 289"/>
                  <a:gd name="T2" fmla="*/ 272 w 356"/>
                  <a:gd name="T3" fmla="*/ 196 h 289"/>
                  <a:gd name="T4" fmla="*/ 252 w 356"/>
                  <a:gd name="T5" fmla="*/ 192 h 289"/>
                  <a:gd name="T6" fmla="*/ 246 w 356"/>
                  <a:gd name="T7" fmla="*/ 195 h 289"/>
                  <a:gd name="T8" fmla="*/ 234 w 356"/>
                  <a:gd name="T9" fmla="*/ 187 h 289"/>
                  <a:gd name="T10" fmla="*/ 246 w 356"/>
                  <a:gd name="T11" fmla="*/ 103 h 289"/>
                  <a:gd name="T12" fmla="*/ 102 w 356"/>
                  <a:gd name="T13" fmla="*/ 16 h 289"/>
                  <a:gd name="T14" fmla="*/ 15 w 356"/>
                  <a:gd name="T15" fmla="*/ 159 h 289"/>
                  <a:gd name="T16" fmla="*/ 158 w 356"/>
                  <a:gd name="T17" fmla="*/ 246 h 289"/>
                  <a:gd name="T18" fmla="*/ 220 w 356"/>
                  <a:gd name="T19" fmla="*/ 208 h 289"/>
                  <a:gd name="T20" fmla="*/ 232 w 356"/>
                  <a:gd name="T21" fmla="*/ 216 h 289"/>
                  <a:gd name="T22" fmla="*/ 244 w 356"/>
                  <a:gd name="T23" fmla="*/ 239 h 289"/>
                  <a:gd name="T24" fmla="*/ 313 w 356"/>
                  <a:gd name="T25" fmla="*/ 284 h 289"/>
                  <a:gd name="T26" fmla="*/ 333 w 356"/>
                  <a:gd name="T27" fmla="*/ 287 h 289"/>
                  <a:gd name="T28" fmla="*/ 349 w 356"/>
                  <a:gd name="T29" fmla="*/ 276 h 289"/>
                  <a:gd name="T30" fmla="*/ 341 w 356"/>
                  <a:gd name="T31" fmla="*/ 240 h 289"/>
                  <a:gd name="T32" fmla="*/ 153 w 356"/>
                  <a:gd name="T33" fmla="*/ 225 h 289"/>
                  <a:gd name="T34" fmla="*/ 37 w 356"/>
                  <a:gd name="T35" fmla="*/ 154 h 289"/>
                  <a:gd name="T36" fmla="*/ 108 w 356"/>
                  <a:gd name="T37" fmla="*/ 37 h 289"/>
                  <a:gd name="T38" fmla="*/ 224 w 356"/>
                  <a:gd name="T39" fmla="*/ 108 h 289"/>
                  <a:gd name="T40" fmla="*/ 153 w 356"/>
                  <a:gd name="T41" fmla="*/ 2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289">
                    <a:moveTo>
                      <a:pt x="341" y="240"/>
                    </a:moveTo>
                    <a:cubicBezTo>
                      <a:pt x="272" y="196"/>
                      <a:pt x="272" y="196"/>
                      <a:pt x="272" y="196"/>
                    </a:cubicBezTo>
                    <a:cubicBezTo>
                      <a:pt x="266" y="192"/>
                      <a:pt x="259" y="191"/>
                      <a:pt x="252" y="192"/>
                    </a:cubicBezTo>
                    <a:cubicBezTo>
                      <a:pt x="250" y="193"/>
                      <a:pt x="248" y="194"/>
                      <a:pt x="246" y="195"/>
                    </a:cubicBezTo>
                    <a:cubicBezTo>
                      <a:pt x="234" y="187"/>
                      <a:pt x="234" y="187"/>
                      <a:pt x="234" y="187"/>
                    </a:cubicBezTo>
                    <a:cubicBezTo>
                      <a:pt x="248" y="163"/>
                      <a:pt x="253" y="133"/>
                      <a:pt x="246" y="103"/>
                    </a:cubicBezTo>
                    <a:cubicBezTo>
                      <a:pt x="230" y="40"/>
                      <a:pt x="166" y="0"/>
                      <a:pt x="102" y="16"/>
                    </a:cubicBezTo>
                    <a:cubicBezTo>
                      <a:pt x="39" y="31"/>
                      <a:pt x="0" y="96"/>
                      <a:pt x="15" y="159"/>
                    </a:cubicBezTo>
                    <a:cubicBezTo>
                      <a:pt x="31" y="223"/>
                      <a:pt x="95" y="262"/>
                      <a:pt x="158" y="246"/>
                    </a:cubicBezTo>
                    <a:cubicBezTo>
                      <a:pt x="183" y="240"/>
                      <a:pt x="205" y="226"/>
                      <a:pt x="220" y="208"/>
                    </a:cubicBezTo>
                    <a:cubicBezTo>
                      <a:pt x="232" y="216"/>
                      <a:pt x="232" y="216"/>
                      <a:pt x="232" y="216"/>
                    </a:cubicBezTo>
                    <a:cubicBezTo>
                      <a:pt x="232" y="225"/>
                      <a:pt x="235" y="234"/>
                      <a:pt x="244" y="239"/>
                    </a:cubicBezTo>
                    <a:cubicBezTo>
                      <a:pt x="313" y="284"/>
                      <a:pt x="313" y="284"/>
                      <a:pt x="313" y="284"/>
                    </a:cubicBezTo>
                    <a:cubicBezTo>
                      <a:pt x="319" y="288"/>
                      <a:pt x="326" y="289"/>
                      <a:pt x="333" y="287"/>
                    </a:cubicBezTo>
                    <a:cubicBezTo>
                      <a:pt x="339" y="286"/>
                      <a:pt x="345" y="282"/>
                      <a:pt x="349" y="276"/>
                    </a:cubicBezTo>
                    <a:cubicBezTo>
                      <a:pt x="356" y="264"/>
                      <a:pt x="353" y="248"/>
                      <a:pt x="341" y="240"/>
                    </a:cubicBezTo>
                    <a:close/>
                    <a:moveTo>
                      <a:pt x="153" y="225"/>
                    </a:moveTo>
                    <a:cubicBezTo>
                      <a:pt x="101" y="238"/>
                      <a:pt x="49" y="206"/>
                      <a:pt x="37" y="154"/>
                    </a:cubicBezTo>
                    <a:cubicBezTo>
                      <a:pt x="24" y="102"/>
                      <a:pt x="56" y="50"/>
                      <a:pt x="108" y="37"/>
                    </a:cubicBezTo>
                    <a:cubicBezTo>
                      <a:pt x="159" y="25"/>
                      <a:pt x="212" y="56"/>
                      <a:pt x="224" y="108"/>
                    </a:cubicBezTo>
                    <a:cubicBezTo>
                      <a:pt x="237" y="160"/>
                      <a:pt x="205" y="212"/>
                      <a:pt x="153" y="225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BFF91A-5E86-4153-876C-723DC4657D6E}"/>
              </a:ext>
            </a:extLst>
          </p:cNvPr>
          <p:cNvGrpSpPr/>
          <p:nvPr/>
        </p:nvGrpSpPr>
        <p:grpSpPr>
          <a:xfrm>
            <a:off x="251520" y="1332760"/>
            <a:ext cx="3825861" cy="485978"/>
            <a:chOff x="469900" y="1095114"/>
            <a:chExt cx="3308044" cy="424122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C62DE51D-8203-4058-985B-A7F1146D2B77}"/>
                </a:ext>
              </a:extLst>
            </p:cNvPr>
            <p:cNvSpPr txBox="1"/>
            <p:nvPr/>
          </p:nvSpPr>
          <p:spPr>
            <a:xfrm>
              <a:off x="873737" y="1095114"/>
              <a:ext cx="2904207" cy="346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如何提高伪标签的质量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512C7A9-64B6-436E-A96E-3D01A8E0F072}"/>
                </a:ext>
              </a:extLst>
            </p:cNvPr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F787E23-DBD7-4311-ABD2-978E1A39BA21}"/>
              </a:ext>
            </a:extLst>
          </p:cNvPr>
          <p:cNvGrpSpPr/>
          <p:nvPr/>
        </p:nvGrpSpPr>
        <p:grpSpPr>
          <a:xfrm>
            <a:off x="5489236" y="1832166"/>
            <a:ext cx="3017762" cy="492633"/>
            <a:chOff x="5257195" y="3125080"/>
            <a:chExt cx="3442305" cy="403439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B5E50071-0C93-43E3-A9D9-C92A57A0E1D1}"/>
                </a:ext>
              </a:extLst>
            </p:cNvPr>
            <p:cNvSpPr txBox="1"/>
            <p:nvPr/>
          </p:nvSpPr>
          <p:spPr>
            <a:xfrm>
              <a:off x="6070748" y="3125080"/>
              <a:ext cx="2592098" cy="324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研究伪标签混合策略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776D7E8-5BD9-4056-90B7-D60CD10675D0}"/>
                </a:ext>
              </a:extLst>
            </p:cNvPr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F79F2E-2F68-4D7F-8926-AB6F6332F6F6}"/>
              </a:ext>
            </a:extLst>
          </p:cNvPr>
          <p:cNvGrpSpPr/>
          <p:nvPr/>
        </p:nvGrpSpPr>
        <p:grpSpPr>
          <a:xfrm>
            <a:off x="5734867" y="1872643"/>
            <a:ext cx="362277" cy="367592"/>
            <a:chOff x="8012616" y="2857764"/>
            <a:chExt cx="605676" cy="60567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C753AF3-CF8F-482A-9ABA-706C479FCD11}"/>
                </a:ext>
              </a:extLst>
            </p:cNvPr>
            <p:cNvSpPr/>
            <p:nvPr/>
          </p:nvSpPr>
          <p:spPr>
            <a:xfrm>
              <a:off x="80126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2A142A8-8391-4515-80B7-805B62B51176}"/>
                </a:ext>
              </a:extLst>
            </p:cNvPr>
            <p:cNvGrpSpPr/>
            <p:nvPr/>
          </p:nvGrpSpPr>
          <p:grpSpPr>
            <a:xfrm>
              <a:off x="8188677" y="3015744"/>
              <a:ext cx="253548" cy="319248"/>
              <a:chOff x="6098454" y="4517151"/>
              <a:chExt cx="378389" cy="476437"/>
            </a:xfrm>
            <a:solidFill>
              <a:schemeClr val="accent2"/>
            </a:solidFill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id="{3CCDC69B-B856-4DE1-A1D0-5B3E213F9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8454" y="4517151"/>
                <a:ext cx="378389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84E505FD-53B9-4748-90A2-E3B1D64418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016" y="4614918"/>
                <a:ext cx="174004" cy="172621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BA3C775-C2AC-4206-8BF6-CF305B4F5D77}"/>
              </a:ext>
            </a:extLst>
          </p:cNvPr>
          <p:cNvSpPr txBox="1"/>
          <p:nvPr/>
        </p:nvSpPr>
        <p:spPr>
          <a:xfrm>
            <a:off x="179512" y="2056439"/>
            <a:ext cx="312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伪标签的质量并不稳定，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 sz="1600" dirty="0"/>
              <a:t>带噪的伪标签容易造成模型退化。</a:t>
            </a:r>
            <a:endParaRPr lang="en-US" altLang="zh-CN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1A4907-5757-4C0A-AB4A-CB755FC1586E}"/>
              </a:ext>
            </a:extLst>
          </p:cNvPr>
          <p:cNvSpPr txBox="1"/>
          <p:nvPr/>
        </p:nvSpPr>
        <p:spPr>
          <a:xfrm>
            <a:off x="24661" y="4275892"/>
            <a:ext cx="88569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若对伪标签加以过分约束，只使用置信度较高的伪标签。</a:t>
            </a:r>
            <a:endParaRPr lang="en-US" altLang="zh-CN" sz="1600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导致约束后的伪标签又无法提供足够的信息量，数据集仅获得较小的扩充，无法满足</a:t>
            </a:r>
            <a:r>
              <a:rPr lang="en-US" altLang="zh-CN" sz="1600" b="1" dirty="0">
                <a:latin typeface="+mn-ea"/>
              </a:rPr>
              <a:t>Transformer</a:t>
            </a:r>
            <a:r>
              <a:rPr lang="zh-CN" altLang="en-US" sz="1600" b="1" dirty="0">
                <a:latin typeface="+mn-ea"/>
              </a:rPr>
              <a:t>训练需求，且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伪标签整体带噪率高</a:t>
            </a:r>
            <a:r>
              <a:rPr lang="zh-CN" altLang="en-US" sz="1600" b="1" dirty="0">
                <a:latin typeface="+mn-ea"/>
              </a:rPr>
              <a:t>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5462C87-195D-460A-B52A-B4FC1373CB1B}"/>
              </a:ext>
            </a:extLst>
          </p:cNvPr>
          <p:cNvGrpSpPr/>
          <p:nvPr/>
        </p:nvGrpSpPr>
        <p:grpSpPr>
          <a:xfrm>
            <a:off x="260295" y="3017979"/>
            <a:ext cx="1219348" cy="1011692"/>
            <a:chOff x="239743" y="2868370"/>
            <a:chExt cx="1195650" cy="101169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1D4C43-C26C-4725-A7F9-1A5C3001A900}"/>
                </a:ext>
              </a:extLst>
            </p:cNvPr>
            <p:cNvSpPr/>
            <p:nvPr/>
          </p:nvSpPr>
          <p:spPr>
            <a:xfrm>
              <a:off x="239743" y="3066227"/>
              <a:ext cx="1195650" cy="813835"/>
            </a:xfrm>
            <a:prstGeom prst="rect">
              <a:avLst/>
            </a:prstGeom>
            <a:solidFill>
              <a:srgbClr val="ECECEC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278807-6499-4942-91AD-F1B74D348255}"/>
                </a:ext>
              </a:extLst>
            </p:cNvPr>
            <p:cNvSpPr/>
            <p:nvPr/>
          </p:nvSpPr>
          <p:spPr>
            <a:xfrm>
              <a:off x="460564" y="3197502"/>
              <a:ext cx="258007" cy="682560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DECB7FE-3851-43C1-9D53-71D1ABE05D41}"/>
                </a:ext>
              </a:extLst>
            </p:cNvPr>
            <p:cNvSpPr/>
            <p:nvPr/>
          </p:nvSpPr>
          <p:spPr>
            <a:xfrm>
              <a:off x="933124" y="3793604"/>
              <a:ext cx="258007" cy="86458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9FEBE5D-0454-49E3-A411-1B00C3796843}"/>
                </a:ext>
              </a:extLst>
            </p:cNvPr>
            <p:cNvSpPr txBox="1"/>
            <p:nvPr/>
          </p:nvSpPr>
          <p:spPr>
            <a:xfrm>
              <a:off x="871411" y="3621389"/>
              <a:ext cx="402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背景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422A90D-2357-40E3-92E2-AFC1860425DE}"/>
                </a:ext>
              </a:extLst>
            </p:cNvPr>
            <p:cNvSpPr txBox="1"/>
            <p:nvPr/>
          </p:nvSpPr>
          <p:spPr>
            <a:xfrm>
              <a:off x="354863" y="3030422"/>
              <a:ext cx="538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肺结节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3DE460-14AE-458F-892F-0DDD3145F3F0}"/>
                </a:ext>
              </a:extLst>
            </p:cNvPr>
            <p:cNvSpPr txBox="1"/>
            <p:nvPr/>
          </p:nvSpPr>
          <p:spPr>
            <a:xfrm>
              <a:off x="508772" y="286837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高置信度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4147A17-4B52-4D33-A344-4819D1A3471F}"/>
              </a:ext>
            </a:extLst>
          </p:cNvPr>
          <p:cNvGrpSpPr/>
          <p:nvPr/>
        </p:nvGrpSpPr>
        <p:grpSpPr>
          <a:xfrm>
            <a:off x="1608785" y="3017979"/>
            <a:ext cx="1195650" cy="1012233"/>
            <a:chOff x="239743" y="2868370"/>
            <a:chExt cx="1195650" cy="101223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66922C-555A-4FBB-86BF-36BA385A3B0C}"/>
                </a:ext>
              </a:extLst>
            </p:cNvPr>
            <p:cNvSpPr/>
            <p:nvPr/>
          </p:nvSpPr>
          <p:spPr>
            <a:xfrm>
              <a:off x="239743" y="3066227"/>
              <a:ext cx="1195650" cy="813835"/>
            </a:xfrm>
            <a:prstGeom prst="rect">
              <a:avLst/>
            </a:prstGeom>
            <a:solidFill>
              <a:srgbClr val="ECECEC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4FAEF5B-F80D-4653-9C04-74E9E4084E2E}"/>
                </a:ext>
              </a:extLst>
            </p:cNvPr>
            <p:cNvSpPr/>
            <p:nvPr/>
          </p:nvSpPr>
          <p:spPr>
            <a:xfrm>
              <a:off x="933124" y="3486878"/>
              <a:ext cx="258007" cy="393184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D0FB7FE-FFB9-4430-9070-8F4E8DF6B7F1}"/>
                </a:ext>
              </a:extLst>
            </p:cNvPr>
            <p:cNvSpPr txBox="1"/>
            <p:nvPr/>
          </p:nvSpPr>
          <p:spPr>
            <a:xfrm>
              <a:off x="873879" y="3312448"/>
              <a:ext cx="402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背景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31F5312-E114-4CCD-B417-ADE99915E782}"/>
                </a:ext>
              </a:extLst>
            </p:cNvPr>
            <p:cNvSpPr txBox="1"/>
            <p:nvPr/>
          </p:nvSpPr>
          <p:spPr>
            <a:xfrm>
              <a:off x="366163" y="3270893"/>
              <a:ext cx="538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肺结节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A4E749A-430B-46BB-A43F-AE6BFF752FAE}"/>
                </a:ext>
              </a:extLst>
            </p:cNvPr>
            <p:cNvSpPr txBox="1"/>
            <p:nvPr/>
          </p:nvSpPr>
          <p:spPr>
            <a:xfrm>
              <a:off x="508772" y="286837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低置信度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90EDAC3-32E0-45E1-AF8A-4319CAEC21F0}"/>
                </a:ext>
              </a:extLst>
            </p:cNvPr>
            <p:cNvSpPr/>
            <p:nvPr/>
          </p:nvSpPr>
          <p:spPr>
            <a:xfrm>
              <a:off x="466289" y="3444264"/>
              <a:ext cx="258007" cy="436339"/>
            </a:xfrm>
            <a:prstGeom prst="rect">
              <a:avLst/>
            </a:prstGeom>
            <a:solidFill>
              <a:srgbClr val="C3E2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1512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7" grpId="0" bldLvl="0" animBg="1"/>
      <p:bldP spid="18" grpId="0" bldLvl="0" animBg="1"/>
      <p:bldP spid="1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02608" y="257631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主要研究内容二</a:t>
            </a:r>
          </a:p>
        </p:txBody>
      </p:sp>
      <p:sp>
        <p:nvSpPr>
          <p:cNvPr id="3" name="矩形 2"/>
          <p:cNvSpPr/>
          <p:nvPr/>
        </p:nvSpPr>
        <p:spPr>
          <a:xfrm>
            <a:off x="204671" y="1978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2010" y="392166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275A760-B19D-4DFF-A00E-25EC29230554}"/>
              </a:ext>
            </a:extLst>
          </p:cNvPr>
          <p:cNvGrpSpPr/>
          <p:nvPr/>
        </p:nvGrpSpPr>
        <p:grpSpPr>
          <a:xfrm>
            <a:off x="98433" y="1561356"/>
            <a:ext cx="8496944" cy="4153644"/>
            <a:chOff x="846698" y="1168302"/>
            <a:chExt cx="7613734" cy="429711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48A230F-D964-4C92-B285-74268BFAA327}"/>
                </a:ext>
              </a:extLst>
            </p:cNvPr>
            <p:cNvSpPr/>
            <p:nvPr/>
          </p:nvSpPr>
          <p:spPr>
            <a:xfrm>
              <a:off x="2802663" y="1866471"/>
              <a:ext cx="1847009" cy="576064"/>
            </a:xfrm>
            <a:prstGeom prst="roundRect">
              <a:avLst/>
            </a:prstGeom>
            <a:solidFill>
              <a:srgbClr val="D9EAD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CNN+Transformer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图片 6" descr="图片包含 桌子, 照片, 甜甜圈, 盘子&#10;&#10;描述已自动生成">
              <a:extLst>
                <a:ext uri="{FF2B5EF4-FFF2-40B4-BE49-F238E27FC236}">
                  <a16:creationId xmlns:a16="http://schemas.microsoft.com/office/drawing/2014/main" id="{739D583F-A195-4B13-9E4D-2F78BDC2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641" y="3052619"/>
              <a:ext cx="576064" cy="576064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B02D3BF-7985-4D24-861E-853E7F1F8357}"/>
                </a:ext>
              </a:extLst>
            </p:cNvPr>
            <p:cNvSpPr/>
            <p:nvPr/>
          </p:nvSpPr>
          <p:spPr>
            <a:xfrm>
              <a:off x="2802663" y="4109010"/>
              <a:ext cx="1835348" cy="576064"/>
            </a:xfrm>
            <a:prstGeom prst="roundRect">
              <a:avLst/>
            </a:prstGeom>
            <a:solidFill>
              <a:srgbClr val="D9EAD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CNN+Transformer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 descr="图片包含 桌子, 照片, 甜甜圈, 盘子&#10;&#10;描述已自动生成">
              <a:extLst>
                <a:ext uri="{FF2B5EF4-FFF2-40B4-BE49-F238E27FC236}">
                  <a16:creationId xmlns:a16="http://schemas.microsoft.com/office/drawing/2014/main" id="{E60F10EA-E411-4ADD-841D-C55EEAEFD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720" y="1862066"/>
              <a:ext cx="477675" cy="576064"/>
            </a:xfrm>
            <a:prstGeom prst="rect">
              <a:avLst/>
            </a:prstGeom>
          </p:spPr>
        </p:pic>
        <p:pic>
          <p:nvPicPr>
            <p:cNvPr id="12" name="图片 11" descr="图片包含 桌子, 照片, 甜甜圈, 盘子&#10;&#10;描述已自动生成">
              <a:extLst>
                <a:ext uri="{FF2B5EF4-FFF2-40B4-BE49-F238E27FC236}">
                  <a16:creationId xmlns:a16="http://schemas.microsoft.com/office/drawing/2014/main" id="{5A28587F-4104-4CC4-85E1-8F47F6152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650" y="4107258"/>
              <a:ext cx="495016" cy="576064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D2ECB9F-77EA-48AE-9F12-5AEDC7F34025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2421395" y="2150098"/>
              <a:ext cx="381268" cy="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6BF86A3-D0F9-4E8C-9A55-57E1A76F5607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1448705" y="2150098"/>
              <a:ext cx="495015" cy="119055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9BBFE2-69D2-43A3-A741-2C1BC19DFA41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1448705" y="3340652"/>
              <a:ext cx="537945" cy="1054639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E1271AD-497C-4561-8B54-CC30145854FE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2481666" y="4395291"/>
              <a:ext cx="320997" cy="1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86AE8C7-2459-4BD0-89C0-AD7038B0AB12}"/>
                </a:ext>
              </a:extLst>
            </p:cNvPr>
            <p:cNvGrpSpPr/>
            <p:nvPr/>
          </p:nvGrpSpPr>
          <p:grpSpPr>
            <a:xfrm>
              <a:off x="5041122" y="1410684"/>
              <a:ext cx="924755" cy="622897"/>
              <a:chOff x="4492712" y="1094962"/>
              <a:chExt cx="505532" cy="430893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3A741277-6092-4B58-B423-8088561B4592}"/>
                  </a:ext>
                </a:extLst>
              </p:cNvPr>
              <p:cNvSpPr/>
              <p:nvPr/>
            </p:nvSpPr>
            <p:spPr>
              <a:xfrm>
                <a:off x="4492712" y="1094962"/>
                <a:ext cx="505532" cy="430893"/>
              </a:xfrm>
              <a:prstGeom prst="roundRect">
                <a:avLst>
                  <a:gd name="adj" fmla="val 14021"/>
                </a:avLst>
              </a:prstGeom>
              <a:solidFill>
                <a:srgbClr val="F4CC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5CA2CB57-4DA2-4361-9178-4FFDCE6E5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4187" y="1201316"/>
                <a:ext cx="5040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AACABDD-5A18-493D-BF23-A16FEF123BEA}"/>
                  </a:ext>
                </a:extLst>
              </p:cNvPr>
              <p:cNvSpPr/>
              <p:nvPr/>
            </p:nvSpPr>
            <p:spPr>
              <a:xfrm>
                <a:off x="4607155" y="1423973"/>
                <a:ext cx="109190" cy="99250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5339C30-10E0-4AF9-B7FE-59C141EA1BFD}"/>
                  </a:ext>
                </a:extLst>
              </p:cNvPr>
              <p:cNvSpPr/>
              <p:nvPr/>
            </p:nvSpPr>
            <p:spPr>
              <a:xfrm>
                <a:off x="4754771" y="1161438"/>
                <a:ext cx="109191" cy="361786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29EC09D-2C3B-4F2B-BBB7-A95F7B66A0E5}"/>
                </a:ext>
              </a:extLst>
            </p:cNvPr>
            <p:cNvSpPr txBox="1"/>
            <p:nvPr/>
          </p:nvSpPr>
          <p:spPr>
            <a:xfrm>
              <a:off x="6354589" y="1615845"/>
              <a:ext cx="1425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混合后的预测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13464FB-2916-4EC9-A744-20EBC4935863}"/>
                </a:ext>
              </a:extLst>
            </p:cNvPr>
            <p:cNvGrpSpPr/>
            <p:nvPr/>
          </p:nvGrpSpPr>
          <p:grpSpPr>
            <a:xfrm>
              <a:off x="5030940" y="2261623"/>
              <a:ext cx="929992" cy="622897"/>
              <a:chOff x="4492712" y="1094962"/>
              <a:chExt cx="505532" cy="430893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B8AE07D1-3A29-40C6-A88D-77EF00ACF704}"/>
                  </a:ext>
                </a:extLst>
              </p:cNvPr>
              <p:cNvSpPr/>
              <p:nvPr/>
            </p:nvSpPr>
            <p:spPr>
              <a:xfrm>
                <a:off x="4492712" y="1094962"/>
                <a:ext cx="505532" cy="430893"/>
              </a:xfrm>
              <a:prstGeom prst="roundRect">
                <a:avLst>
                  <a:gd name="adj" fmla="val 14021"/>
                </a:avLst>
              </a:prstGeom>
              <a:solidFill>
                <a:srgbClr val="F4CC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996EA5BD-66F4-494B-8353-2C2822169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4187" y="1201316"/>
                <a:ext cx="5040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0B7D41B-A865-48F1-880F-452446C925EC}"/>
                  </a:ext>
                </a:extLst>
              </p:cNvPr>
              <p:cNvSpPr/>
              <p:nvPr/>
            </p:nvSpPr>
            <p:spPr>
              <a:xfrm>
                <a:off x="4607155" y="1332629"/>
                <a:ext cx="109190" cy="190594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14134F6-D97B-43DF-89C8-522A14171574}"/>
                  </a:ext>
                </a:extLst>
              </p:cNvPr>
              <p:cNvSpPr/>
              <p:nvPr/>
            </p:nvSpPr>
            <p:spPr>
              <a:xfrm>
                <a:off x="4754771" y="1281583"/>
                <a:ext cx="109191" cy="241640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5FB22BFD-4EEC-42E4-BE5E-2BAB92BD2D05}"/>
                </a:ext>
              </a:extLst>
            </p:cNvPr>
            <p:cNvGrpSpPr/>
            <p:nvPr/>
          </p:nvGrpSpPr>
          <p:grpSpPr>
            <a:xfrm>
              <a:off x="4948876" y="3750988"/>
              <a:ext cx="924755" cy="622897"/>
              <a:chOff x="4492712" y="1094962"/>
              <a:chExt cx="505532" cy="430893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91EBC7C5-CC48-4137-AF09-4AFB138D8F8A}"/>
                  </a:ext>
                </a:extLst>
              </p:cNvPr>
              <p:cNvSpPr/>
              <p:nvPr/>
            </p:nvSpPr>
            <p:spPr>
              <a:xfrm>
                <a:off x="4492712" y="1094962"/>
                <a:ext cx="505532" cy="430893"/>
              </a:xfrm>
              <a:prstGeom prst="roundRect">
                <a:avLst>
                  <a:gd name="adj" fmla="val 14021"/>
                </a:avLst>
              </a:prstGeom>
              <a:solidFill>
                <a:srgbClr val="C8DAF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90214415-ABF2-4C2B-BC40-C0E7288F7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4187" y="1201316"/>
                <a:ext cx="5040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8CF9805-22DE-4B31-AD16-A5D2F09E33EF}"/>
                  </a:ext>
                </a:extLst>
              </p:cNvPr>
              <p:cNvSpPr/>
              <p:nvPr/>
            </p:nvSpPr>
            <p:spPr>
              <a:xfrm>
                <a:off x="4607155" y="1463854"/>
                <a:ext cx="109190" cy="59369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FCAF403-C0C2-4628-B12D-6A81DBB8FC7D}"/>
                  </a:ext>
                </a:extLst>
              </p:cNvPr>
              <p:cNvSpPr/>
              <p:nvPr/>
            </p:nvSpPr>
            <p:spPr>
              <a:xfrm>
                <a:off x="4754771" y="1118349"/>
                <a:ext cx="109191" cy="404875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A94E79F-3CE4-48D7-8DB1-9152CA0CDDDB}"/>
                </a:ext>
              </a:extLst>
            </p:cNvPr>
            <p:cNvSpPr txBox="1"/>
            <p:nvPr/>
          </p:nvSpPr>
          <p:spPr>
            <a:xfrm>
              <a:off x="846698" y="241616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无标注数据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EA8F1A7-F1D5-4733-8891-6FB1B710B1E6}"/>
                </a:ext>
              </a:extLst>
            </p:cNvPr>
            <p:cNvSpPr txBox="1"/>
            <p:nvPr/>
          </p:nvSpPr>
          <p:spPr>
            <a:xfrm>
              <a:off x="1885344" y="165575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数据增强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A86FB-B23C-4412-923E-5E4B49A581E3}"/>
                </a:ext>
              </a:extLst>
            </p:cNvPr>
            <p:cNvSpPr txBox="1"/>
            <p:nvPr/>
          </p:nvSpPr>
          <p:spPr>
            <a:xfrm>
              <a:off x="1956841" y="384286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数据增强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4C7257-2515-4661-B905-B86232D126ED}"/>
                </a:ext>
              </a:extLst>
            </p:cNvPr>
            <p:cNvSpPr txBox="1"/>
            <p:nvPr/>
          </p:nvSpPr>
          <p:spPr>
            <a:xfrm>
              <a:off x="4769966" y="1168302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通过置信度阈值的预测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0950AA4-3609-4818-9562-C1DF06FB40D9}"/>
                </a:ext>
              </a:extLst>
            </p:cNvPr>
            <p:cNvSpPr txBox="1"/>
            <p:nvPr/>
          </p:nvSpPr>
          <p:spPr>
            <a:xfrm>
              <a:off x="4685380" y="5219192"/>
              <a:ext cx="16692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未通过置信度阈值的预测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65DAA49-77D2-4284-8AB1-79AB6D9572AB}"/>
                </a:ext>
              </a:extLst>
            </p:cNvPr>
            <p:cNvGrpSpPr/>
            <p:nvPr/>
          </p:nvGrpSpPr>
          <p:grpSpPr>
            <a:xfrm>
              <a:off x="4955853" y="4493490"/>
              <a:ext cx="924754" cy="622897"/>
              <a:chOff x="4492712" y="1094962"/>
              <a:chExt cx="505532" cy="430893"/>
            </a:xfrm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2FFA7E56-F035-44D8-9992-B45EA88E72EA}"/>
                  </a:ext>
                </a:extLst>
              </p:cNvPr>
              <p:cNvSpPr/>
              <p:nvPr/>
            </p:nvSpPr>
            <p:spPr>
              <a:xfrm>
                <a:off x="4492712" y="1094962"/>
                <a:ext cx="505532" cy="430893"/>
              </a:xfrm>
              <a:prstGeom prst="roundRect">
                <a:avLst>
                  <a:gd name="adj" fmla="val 14021"/>
                </a:avLst>
              </a:prstGeom>
              <a:solidFill>
                <a:srgbClr val="C8DAF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5DE4642F-ECD9-4EEC-867E-22C4461B5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4187" y="1201316"/>
                <a:ext cx="5040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D0E846F-E38A-4D47-ABBA-B9026C535C8C}"/>
                  </a:ext>
                </a:extLst>
              </p:cNvPr>
              <p:cNvSpPr/>
              <p:nvPr/>
            </p:nvSpPr>
            <p:spPr>
              <a:xfrm>
                <a:off x="4607155" y="1312265"/>
                <a:ext cx="109190" cy="210959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F667CF3-C676-475B-9BA2-FBB1BB1A5EC7}"/>
                  </a:ext>
                </a:extLst>
              </p:cNvPr>
              <p:cNvSpPr/>
              <p:nvPr/>
            </p:nvSpPr>
            <p:spPr>
              <a:xfrm>
                <a:off x="4754771" y="1257364"/>
                <a:ext cx="109191" cy="265860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6FB36C2-D3BB-4957-94B5-D1B0ACEE0BCE}"/>
                </a:ext>
              </a:extLst>
            </p:cNvPr>
            <p:cNvSpPr txBox="1"/>
            <p:nvPr/>
          </p:nvSpPr>
          <p:spPr>
            <a:xfrm>
              <a:off x="4685379" y="2917076"/>
              <a:ext cx="1755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未通过置信度阈值的预测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9E4AE57-6DC5-4899-9BA5-B97C8F965387}"/>
                </a:ext>
              </a:extLst>
            </p:cNvPr>
            <p:cNvSpPr txBox="1"/>
            <p:nvPr/>
          </p:nvSpPr>
          <p:spPr>
            <a:xfrm>
              <a:off x="4829482" y="3423746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通过置信度阈值的预测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1E1EE46-F029-4207-A255-335F8802B203}"/>
                </a:ext>
              </a:extLst>
            </p:cNvPr>
            <p:cNvSpPr txBox="1"/>
            <p:nvPr/>
          </p:nvSpPr>
          <p:spPr>
            <a:xfrm>
              <a:off x="7851682" y="4841685"/>
              <a:ext cx="608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伪标签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E86CB781-0E93-4A7A-BE46-E1CBC370131F}"/>
                </a:ext>
              </a:extLst>
            </p:cNvPr>
            <p:cNvGrpSpPr/>
            <p:nvPr/>
          </p:nvGrpSpPr>
          <p:grpSpPr>
            <a:xfrm>
              <a:off x="6412836" y="1877357"/>
              <a:ext cx="924755" cy="622897"/>
              <a:chOff x="4492712" y="1094962"/>
              <a:chExt cx="505532" cy="430893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CDE31239-76F2-474C-9ECB-3D9298FACD1A}"/>
                  </a:ext>
                </a:extLst>
              </p:cNvPr>
              <p:cNvSpPr/>
              <p:nvPr/>
            </p:nvSpPr>
            <p:spPr>
              <a:xfrm>
                <a:off x="4492712" y="1094962"/>
                <a:ext cx="505532" cy="430893"/>
              </a:xfrm>
              <a:prstGeom prst="roundRect">
                <a:avLst>
                  <a:gd name="adj" fmla="val 14021"/>
                </a:avLst>
              </a:prstGeom>
              <a:solidFill>
                <a:srgbClr val="F4CC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DECA442-6054-4B7B-9374-24FF9D3E5469}"/>
                  </a:ext>
                </a:extLst>
              </p:cNvPr>
              <p:cNvSpPr/>
              <p:nvPr/>
            </p:nvSpPr>
            <p:spPr>
              <a:xfrm>
                <a:off x="4607155" y="1423973"/>
                <a:ext cx="109190" cy="99250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06B617AA-A6A6-4BDE-BD01-6C05E4300176}"/>
                  </a:ext>
                </a:extLst>
              </p:cNvPr>
              <p:cNvSpPr/>
              <p:nvPr/>
            </p:nvSpPr>
            <p:spPr>
              <a:xfrm>
                <a:off x="4754771" y="1161438"/>
                <a:ext cx="109191" cy="361786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059B84F-CD9C-4910-9B40-2A18869A685C}"/>
                </a:ext>
              </a:extLst>
            </p:cNvPr>
            <p:cNvGrpSpPr/>
            <p:nvPr/>
          </p:nvGrpSpPr>
          <p:grpSpPr>
            <a:xfrm>
              <a:off x="6410311" y="4213652"/>
              <a:ext cx="924755" cy="622897"/>
              <a:chOff x="4492712" y="1094962"/>
              <a:chExt cx="505532" cy="430893"/>
            </a:xfrm>
          </p:grpSpPr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FB0A78AE-AB91-403D-AD13-B60F4779BE1E}"/>
                  </a:ext>
                </a:extLst>
              </p:cNvPr>
              <p:cNvSpPr/>
              <p:nvPr/>
            </p:nvSpPr>
            <p:spPr>
              <a:xfrm>
                <a:off x="4492712" y="1094962"/>
                <a:ext cx="505532" cy="430893"/>
              </a:xfrm>
              <a:prstGeom prst="roundRect">
                <a:avLst>
                  <a:gd name="adj" fmla="val 14021"/>
                </a:avLst>
              </a:prstGeom>
              <a:solidFill>
                <a:srgbClr val="C8DAF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CE09768-FDFA-4E70-B8B6-79C2AADC1A22}"/>
                  </a:ext>
                </a:extLst>
              </p:cNvPr>
              <p:cNvSpPr/>
              <p:nvPr/>
            </p:nvSpPr>
            <p:spPr>
              <a:xfrm>
                <a:off x="4607155" y="1463854"/>
                <a:ext cx="109190" cy="59369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98D19C9-55EA-43B5-8C3F-2FEE585C4B09}"/>
                  </a:ext>
                </a:extLst>
              </p:cNvPr>
              <p:cNvSpPr/>
              <p:nvPr/>
            </p:nvSpPr>
            <p:spPr>
              <a:xfrm>
                <a:off x="4754771" y="1118349"/>
                <a:ext cx="109191" cy="404875"/>
              </a:xfrm>
              <a:prstGeom prst="rect">
                <a:avLst/>
              </a:prstGeom>
              <a:solidFill>
                <a:srgbClr val="43434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5DC3B2E-FFC4-4495-BEE1-63B533CFF9F0}"/>
                </a:ext>
              </a:extLst>
            </p:cNvPr>
            <p:cNvSpPr txBox="1"/>
            <p:nvPr/>
          </p:nvSpPr>
          <p:spPr>
            <a:xfrm>
              <a:off x="6419252" y="4872786"/>
              <a:ext cx="1425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混合后的预测</a:t>
              </a: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1DDC594-45B0-4926-A43F-A199B383C0AF}"/>
                </a:ext>
              </a:extLst>
            </p:cNvPr>
            <p:cNvCxnSpPr>
              <a:cxnSpLocks/>
              <a:stCxn id="125" idx="0"/>
              <a:endCxn id="103" idx="2"/>
            </p:cNvCxnSpPr>
            <p:nvPr/>
          </p:nvCxnSpPr>
          <p:spPr>
            <a:xfrm flipH="1" flipV="1">
              <a:off x="6875214" y="2500254"/>
              <a:ext cx="1280843" cy="17401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9ECF2E6-BF44-485D-8AB7-CF01BA9E5C61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6885775" y="2484402"/>
              <a:ext cx="1263647" cy="17704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图片 123" descr="黑暗中的灯光&#10;&#10;描述已自动生成">
              <a:extLst>
                <a:ext uri="{FF2B5EF4-FFF2-40B4-BE49-F238E27FC236}">
                  <a16:creationId xmlns:a16="http://schemas.microsoft.com/office/drawing/2014/main" id="{CF82E7BA-179B-404F-8378-58375FA71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769" y="1886301"/>
              <a:ext cx="569304" cy="598102"/>
            </a:xfrm>
            <a:prstGeom prst="rect">
              <a:avLst/>
            </a:prstGeom>
          </p:spPr>
        </p:pic>
        <p:pic>
          <p:nvPicPr>
            <p:cNvPr id="125" name="图片 124" descr="黑暗中的灯光&#10;&#10;描述已自动生成">
              <a:extLst>
                <a:ext uri="{FF2B5EF4-FFF2-40B4-BE49-F238E27FC236}">
                  <a16:creationId xmlns:a16="http://schemas.microsoft.com/office/drawing/2014/main" id="{B5F22F3D-4276-44D0-AAD1-10B7748A4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405" y="4240448"/>
              <a:ext cx="569304" cy="569304"/>
            </a:xfrm>
            <a:prstGeom prst="rect">
              <a:avLst/>
            </a:prstGeom>
          </p:spPr>
        </p:pic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5209A56C-EAEF-4604-862C-E3B216ED335E}"/>
                </a:ext>
              </a:extLst>
            </p:cNvPr>
            <p:cNvCxnSpPr>
              <a:cxnSpLocks/>
              <a:stCxn id="5" idx="3"/>
              <a:endCxn id="34" idx="1"/>
            </p:cNvCxnSpPr>
            <p:nvPr/>
          </p:nvCxnSpPr>
          <p:spPr>
            <a:xfrm flipV="1">
              <a:off x="4649672" y="1722133"/>
              <a:ext cx="391450" cy="4323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2762BC2-A318-4FC2-AC35-C039146E7840}"/>
                </a:ext>
              </a:extLst>
            </p:cNvPr>
            <p:cNvCxnSpPr>
              <a:cxnSpLocks/>
              <a:stCxn id="5" idx="3"/>
              <a:endCxn id="57" idx="1"/>
            </p:cNvCxnSpPr>
            <p:nvPr/>
          </p:nvCxnSpPr>
          <p:spPr>
            <a:xfrm>
              <a:off x="4649672" y="2154503"/>
              <a:ext cx="381268" cy="41856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2AB021F-7DC7-4C20-882D-57AE2B7D0489}"/>
                </a:ext>
              </a:extLst>
            </p:cNvPr>
            <p:cNvCxnSpPr>
              <a:cxnSpLocks/>
              <a:stCxn id="34" idx="3"/>
              <a:endCxn id="103" idx="1"/>
            </p:cNvCxnSpPr>
            <p:nvPr/>
          </p:nvCxnSpPr>
          <p:spPr>
            <a:xfrm>
              <a:off x="5965877" y="1722133"/>
              <a:ext cx="446959" cy="4666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4714CE91-964C-4D91-A1AD-FB0F9C27BD74}"/>
                </a:ext>
              </a:extLst>
            </p:cNvPr>
            <p:cNvCxnSpPr>
              <a:stCxn id="57" idx="3"/>
              <a:endCxn id="103" idx="1"/>
            </p:cNvCxnSpPr>
            <p:nvPr/>
          </p:nvCxnSpPr>
          <p:spPr>
            <a:xfrm flipV="1">
              <a:off x="5960932" y="2188806"/>
              <a:ext cx="451904" cy="3842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350A3EF1-F943-4E30-B89C-19E62AEE90CB}"/>
                </a:ext>
              </a:extLst>
            </p:cNvPr>
            <p:cNvCxnSpPr>
              <a:cxnSpLocks/>
              <a:stCxn id="103" idx="3"/>
              <a:endCxn id="124" idx="1"/>
            </p:cNvCxnSpPr>
            <p:nvPr/>
          </p:nvCxnSpPr>
          <p:spPr>
            <a:xfrm flipV="1">
              <a:off x="7337591" y="2185352"/>
              <a:ext cx="527178" cy="34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CD51632D-7982-4441-BE18-3375D7838A5A}"/>
                </a:ext>
              </a:extLst>
            </p:cNvPr>
            <p:cNvCxnSpPr>
              <a:cxnSpLocks/>
              <a:stCxn id="10" idx="3"/>
              <a:endCxn id="72" idx="1"/>
            </p:cNvCxnSpPr>
            <p:nvPr/>
          </p:nvCxnSpPr>
          <p:spPr>
            <a:xfrm flipV="1">
              <a:off x="4638010" y="4062436"/>
              <a:ext cx="310866" cy="33460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3BE15FD5-3F7E-49DC-A389-C9F88BC1EE28}"/>
                </a:ext>
              </a:extLst>
            </p:cNvPr>
            <p:cNvCxnSpPr>
              <a:cxnSpLocks/>
              <a:stCxn id="10" idx="3"/>
              <a:endCxn id="84" idx="1"/>
            </p:cNvCxnSpPr>
            <p:nvPr/>
          </p:nvCxnSpPr>
          <p:spPr>
            <a:xfrm>
              <a:off x="4638010" y="4397042"/>
              <a:ext cx="317843" cy="407895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BFB75E85-B04B-43CA-9AC0-EB124691AFB8}"/>
                </a:ext>
              </a:extLst>
            </p:cNvPr>
            <p:cNvCxnSpPr>
              <a:cxnSpLocks/>
              <a:stCxn id="72" idx="3"/>
              <a:endCxn id="113" idx="1"/>
            </p:cNvCxnSpPr>
            <p:nvPr/>
          </p:nvCxnSpPr>
          <p:spPr>
            <a:xfrm>
              <a:off x="5873632" y="4062436"/>
              <a:ext cx="536679" cy="46266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26EB6C74-73FA-45AB-96D3-8D272632646A}"/>
                </a:ext>
              </a:extLst>
            </p:cNvPr>
            <p:cNvCxnSpPr>
              <a:cxnSpLocks/>
              <a:stCxn id="84" idx="3"/>
              <a:endCxn id="113" idx="1"/>
            </p:cNvCxnSpPr>
            <p:nvPr/>
          </p:nvCxnSpPr>
          <p:spPr>
            <a:xfrm flipV="1">
              <a:off x="5880607" y="4525101"/>
              <a:ext cx="529704" cy="27983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B260E22-BC83-4E8F-A947-38D8E9699091}"/>
                </a:ext>
              </a:extLst>
            </p:cNvPr>
            <p:cNvCxnSpPr>
              <a:stCxn id="113" idx="3"/>
              <a:endCxn id="125" idx="1"/>
            </p:cNvCxnSpPr>
            <p:nvPr/>
          </p:nvCxnSpPr>
          <p:spPr>
            <a:xfrm flipV="1">
              <a:off x="7335066" y="4525100"/>
              <a:ext cx="536339" cy="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C62E353-E1D6-48E6-A698-99CD79CFB262}"/>
              </a:ext>
            </a:extLst>
          </p:cNvPr>
          <p:cNvSpPr txBox="1"/>
          <p:nvPr/>
        </p:nvSpPr>
        <p:spPr>
          <a:xfrm>
            <a:off x="98433" y="677389"/>
            <a:ext cx="8947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新的伪标签混合策略，让通过置信阈值的伪标签和未通过置信阈值的伪标签（含有大量噪音）进行混合，置信度较高的样品具有较高的混合比，利用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对噪音具有很强的鲁棒性的特性，来缓解置信度低的伪标签带来的负影响，随着训练时间推移，混合比将不断扩大，实现大幅度扩充数据集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42780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主要研究内容三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943A83EC-6E08-45D2-833B-8B8183151665}"/>
              </a:ext>
            </a:extLst>
          </p:cNvPr>
          <p:cNvSpPr/>
          <p:nvPr/>
        </p:nvSpPr>
        <p:spPr>
          <a:xfrm rot="-2109038">
            <a:off x="3500378" y="3294464"/>
            <a:ext cx="871091" cy="1472823"/>
          </a:xfrm>
          <a:custGeom>
            <a:avLst/>
            <a:gdLst/>
            <a:ahLst/>
            <a:cxnLst>
              <a:cxn ang="0">
                <a:pos x="949031" y="3576"/>
              </a:cxn>
              <a:cxn ang="0">
                <a:pos x="815124" y="23841"/>
              </a:cxn>
              <a:cxn ang="0">
                <a:pos x="700679" y="51258"/>
              </a:cxn>
              <a:cxn ang="0">
                <a:pos x="594020" y="90596"/>
              </a:cxn>
              <a:cxn ang="0">
                <a:pos x="461670" y="152584"/>
              </a:cxn>
              <a:cxn ang="0">
                <a:pos x="349561" y="222915"/>
              </a:cxn>
              <a:cxn ang="0">
                <a:pos x="268593" y="290863"/>
              </a:cxn>
              <a:cxn ang="0">
                <a:pos x="203197" y="358811"/>
              </a:cxn>
              <a:cxn ang="0">
                <a:pos x="143250" y="436295"/>
              </a:cxn>
              <a:cxn ang="0">
                <a:pos x="91866" y="513779"/>
              </a:cxn>
              <a:cxn ang="0">
                <a:pos x="45154" y="615104"/>
              </a:cxn>
              <a:cxn ang="0">
                <a:pos x="16349" y="708085"/>
              </a:cxn>
              <a:cxn ang="0">
                <a:pos x="0" y="828484"/>
              </a:cxn>
              <a:cxn ang="0">
                <a:pos x="10899" y="935769"/>
              </a:cxn>
              <a:cxn ang="0">
                <a:pos x="36591" y="1039479"/>
              </a:cxn>
              <a:cxn ang="0">
                <a:pos x="71625" y="1127691"/>
              </a:cxn>
              <a:cxn ang="0">
                <a:pos x="139357" y="1240937"/>
              </a:cxn>
              <a:cxn ang="0">
                <a:pos x="210982" y="1329150"/>
              </a:cxn>
              <a:cxn ang="0">
                <a:pos x="293506" y="1401866"/>
              </a:cxn>
              <a:cxn ang="0">
                <a:pos x="398608" y="1482926"/>
              </a:cxn>
              <a:cxn ang="0">
                <a:pos x="519281" y="1552066"/>
              </a:cxn>
              <a:cxn ang="0">
                <a:pos x="761405" y="1636702"/>
              </a:cxn>
              <a:cxn ang="0">
                <a:pos x="971609" y="1672464"/>
              </a:cxn>
              <a:cxn ang="0">
                <a:pos x="1092281" y="1805975"/>
              </a:cxn>
              <a:cxn ang="0">
                <a:pos x="1087610" y="1229017"/>
              </a:cxn>
              <a:cxn ang="0">
                <a:pos x="967716" y="1349415"/>
              </a:cxn>
              <a:cxn ang="0">
                <a:pos x="783982" y="1308885"/>
              </a:cxn>
              <a:cxn ang="0">
                <a:pos x="589349" y="1221864"/>
              </a:cxn>
              <a:cxn ang="0">
                <a:pos x="481911" y="1140804"/>
              </a:cxn>
              <a:cxn ang="0">
                <a:pos x="393937" y="1058552"/>
              </a:cxn>
              <a:cxn ang="0">
                <a:pos x="324648" y="960803"/>
              </a:cxn>
              <a:cxn ang="0">
                <a:pos x="270929" y="843980"/>
              </a:cxn>
              <a:cxn ang="0">
                <a:pos x="248352" y="727158"/>
              </a:cxn>
              <a:cxn ang="0">
                <a:pos x="249909" y="622257"/>
              </a:cxn>
              <a:cxn ang="0">
                <a:pos x="270929" y="520931"/>
              </a:cxn>
              <a:cxn ang="0">
                <a:pos x="312191" y="418414"/>
              </a:cxn>
              <a:cxn ang="0">
                <a:pos x="396273" y="299207"/>
              </a:cxn>
              <a:cxn ang="0">
                <a:pos x="500596" y="201458"/>
              </a:cxn>
              <a:cxn ang="0">
                <a:pos x="605698" y="131126"/>
              </a:cxn>
              <a:cxn ang="0">
                <a:pos x="710800" y="81060"/>
              </a:cxn>
              <a:cxn ang="0">
                <a:pos x="794882" y="50066"/>
              </a:cxn>
              <a:cxn ang="0">
                <a:pos x="895313" y="29801"/>
              </a:cxn>
              <a:cxn ang="0">
                <a:pos x="1125758" y="0"/>
              </a:cxn>
            </a:cxnLst>
            <a:rect l="0" t="0" r="0" b="0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ED6A18CF-B2D9-49E0-A2B9-0089B7B5A90C}"/>
              </a:ext>
            </a:extLst>
          </p:cNvPr>
          <p:cNvSpPr/>
          <p:nvPr/>
        </p:nvSpPr>
        <p:spPr>
          <a:xfrm>
            <a:off x="3347865" y="2281436"/>
            <a:ext cx="1080120" cy="1080119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89D10649-0518-41BC-AD0C-6C609EF0365D}"/>
              </a:ext>
            </a:extLst>
          </p:cNvPr>
          <p:cNvSpPr/>
          <p:nvPr/>
        </p:nvSpPr>
        <p:spPr>
          <a:xfrm>
            <a:off x="4355976" y="3286612"/>
            <a:ext cx="1037555" cy="994891"/>
          </a:xfrm>
          <a:prstGeom prst="ellipse">
            <a:avLst/>
          </a:prstGeom>
          <a:solidFill>
            <a:srgbClr val="244C89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C2242B-E1B4-468E-89F6-2E04F04B043F}"/>
              </a:ext>
            </a:extLst>
          </p:cNvPr>
          <p:cNvGrpSpPr/>
          <p:nvPr/>
        </p:nvGrpSpPr>
        <p:grpSpPr>
          <a:xfrm>
            <a:off x="251521" y="1361666"/>
            <a:ext cx="372660" cy="364008"/>
            <a:chOff x="3554916" y="2857764"/>
            <a:chExt cx="605676" cy="60567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3CEA6A1-4D6C-4434-99DF-E38F35A4E53F}"/>
                </a:ext>
              </a:extLst>
            </p:cNvPr>
            <p:cNvSpPr/>
            <p:nvPr/>
          </p:nvSpPr>
          <p:spPr>
            <a:xfrm>
              <a:off x="35549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01A344-C4DA-44F8-9CD9-C30937495E76}"/>
                </a:ext>
              </a:extLst>
            </p:cNvPr>
            <p:cNvGrpSpPr/>
            <p:nvPr/>
          </p:nvGrpSpPr>
          <p:grpSpPr>
            <a:xfrm>
              <a:off x="3669345" y="3002908"/>
              <a:ext cx="376818" cy="305864"/>
              <a:chOff x="1998664" y="2974975"/>
              <a:chExt cx="623888" cy="506413"/>
            </a:xfrm>
            <a:solidFill>
              <a:schemeClr val="accent1"/>
            </a:solidFill>
          </p:grpSpPr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CB0E1A93-5BB1-40D9-A78D-5768C7176331}"/>
                  </a:ext>
                </a:extLst>
              </p:cNvPr>
              <p:cNvSpPr/>
              <p:nvPr/>
            </p:nvSpPr>
            <p:spPr bwMode="auto">
              <a:xfrm>
                <a:off x="2079625" y="3178175"/>
                <a:ext cx="206375" cy="41275"/>
              </a:xfrm>
              <a:custGeom>
                <a:avLst/>
                <a:gdLst>
                  <a:gd name="T0" fmla="*/ 107 w 118"/>
                  <a:gd name="T1" fmla="*/ 24 h 24"/>
                  <a:gd name="T2" fmla="*/ 12 w 118"/>
                  <a:gd name="T3" fmla="*/ 24 h 24"/>
                  <a:gd name="T4" fmla="*/ 0 w 118"/>
                  <a:gd name="T5" fmla="*/ 12 h 24"/>
                  <a:gd name="T6" fmla="*/ 12 w 118"/>
                  <a:gd name="T7" fmla="*/ 0 h 24"/>
                  <a:gd name="T8" fmla="*/ 107 w 118"/>
                  <a:gd name="T9" fmla="*/ 0 h 24"/>
                  <a:gd name="T10" fmla="*/ 118 w 118"/>
                  <a:gd name="T11" fmla="*/ 12 h 24"/>
                  <a:gd name="T12" fmla="*/ 107 w 1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4">
                    <a:moveTo>
                      <a:pt x="107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6"/>
                      <a:pt x="118" y="12"/>
                    </a:cubicBezTo>
                    <a:cubicBezTo>
                      <a:pt x="118" y="18"/>
                      <a:pt x="113" y="24"/>
                      <a:pt x="107" y="2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64079395-11CF-46EE-8FA9-9F94576B4AF5}"/>
                  </a:ext>
                </a:extLst>
              </p:cNvPr>
              <p:cNvSpPr/>
              <p:nvPr/>
            </p:nvSpPr>
            <p:spPr bwMode="auto">
              <a:xfrm>
                <a:off x="2105025" y="3182938"/>
                <a:ext cx="39688" cy="85725"/>
              </a:xfrm>
              <a:custGeom>
                <a:avLst/>
                <a:gdLst>
                  <a:gd name="T0" fmla="*/ 11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1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1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1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1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8A0ECA05-B3A0-4586-9AC2-C9F1634904C4}"/>
                  </a:ext>
                </a:extLst>
              </p:cNvPr>
              <p:cNvSpPr/>
              <p:nvPr/>
            </p:nvSpPr>
            <p:spPr bwMode="auto">
              <a:xfrm>
                <a:off x="2152650" y="3182938"/>
                <a:ext cx="41275" cy="85725"/>
              </a:xfrm>
              <a:custGeom>
                <a:avLst/>
                <a:gdLst>
                  <a:gd name="T0" fmla="*/ 12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2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2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2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2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CCD444CC-DB40-4B74-B244-E3EE064CE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2663" y="3111500"/>
                <a:ext cx="119063" cy="174625"/>
              </a:xfrm>
              <a:custGeom>
                <a:avLst/>
                <a:gdLst>
                  <a:gd name="T0" fmla="*/ 34 w 68"/>
                  <a:gd name="T1" fmla="*/ 100 h 100"/>
                  <a:gd name="T2" fmla="*/ 0 w 68"/>
                  <a:gd name="T3" fmla="*/ 66 h 100"/>
                  <a:gd name="T4" fmla="*/ 0 w 68"/>
                  <a:gd name="T5" fmla="*/ 34 h 100"/>
                  <a:gd name="T6" fmla="*/ 34 w 68"/>
                  <a:gd name="T7" fmla="*/ 0 h 100"/>
                  <a:gd name="T8" fmla="*/ 68 w 68"/>
                  <a:gd name="T9" fmla="*/ 34 h 100"/>
                  <a:gd name="T10" fmla="*/ 68 w 68"/>
                  <a:gd name="T11" fmla="*/ 66 h 100"/>
                  <a:gd name="T12" fmla="*/ 34 w 68"/>
                  <a:gd name="T13" fmla="*/ 100 h 100"/>
                  <a:gd name="T14" fmla="*/ 34 w 68"/>
                  <a:gd name="T15" fmla="*/ 23 h 100"/>
                  <a:gd name="T16" fmla="*/ 23 w 68"/>
                  <a:gd name="T17" fmla="*/ 34 h 100"/>
                  <a:gd name="T18" fmla="*/ 23 w 68"/>
                  <a:gd name="T19" fmla="*/ 66 h 100"/>
                  <a:gd name="T20" fmla="*/ 34 w 68"/>
                  <a:gd name="T21" fmla="*/ 77 h 100"/>
                  <a:gd name="T22" fmla="*/ 45 w 68"/>
                  <a:gd name="T23" fmla="*/ 66 h 100"/>
                  <a:gd name="T24" fmla="*/ 45 w 68"/>
                  <a:gd name="T25" fmla="*/ 34 h 100"/>
                  <a:gd name="T26" fmla="*/ 34 w 68"/>
                  <a:gd name="T27" fmla="*/ 2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00">
                    <a:moveTo>
                      <a:pt x="34" y="100"/>
                    </a:moveTo>
                    <a:cubicBezTo>
                      <a:pt x="16" y="100"/>
                      <a:pt x="0" y="84"/>
                      <a:pt x="0" y="6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84"/>
                      <a:pt x="53" y="100"/>
                      <a:pt x="34" y="100"/>
                    </a:cubicBezTo>
                    <a:close/>
                    <a:moveTo>
                      <a:pt x="34" y="23"/>
                    </a:moveTo>
                    <a:cubicBezTo>
                      <a:pt x="28" y="23"/>
                      <a:pt x="23" y="28"/>
                      <a:pt x="23" y="34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72"/>
                      <a:pt x="28" y="77"/>
                      <a:pt x="34" y="77"/>
                    </a:cubicBezTo>
                    <a:cubicBezTo>
                      <a:pt x="40" y="77"/>
                      <a:pt x="45" y="72"/>
                      <a:pt x="45" y="66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28"/>
                      <a:pt x="40" y="23"/>
                      <a:pt x="34" y="2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698CBB53-B639-4502-960F-7FF26E90B9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8664" y="2974975"/>
                <a:ext cx="623888" cy="506413"/>
              </a:xfrm>
              <a:custGeom>
                <a:avLst/>
                <a:gdLst>
                  <a:gd name="T0" fmla="*/ 341 w 356"/>
                  <a:gd name="T1" fmla="*/ 240 h 289"/>
                  <a:gd name="T2" fmla="*/ 272 w 356"/>
                  <a:gd name="T3" fmla="*/ 196 h 289"/>
                  <a:gd name="T4" fmla="*/ 252 w 356"/>
                  <a:gd name="T5" fmla="*/ 192 h 289"/>
                  <a:gd name="T6" fmla="*/ 246 w 356"/>
                  <a:gd name="T7" fmla="*/ 195 h 289"/>
                  <a:gd name="T8" fmla="*/ 234 w 356"/>
                  <a:gd name="T9" fmla="*/ 187 h 289"/>
                  <a:gd name="T10" fmla="*/ 246 w 356"/>
                  <a:gd name="T11" fmla="*/ 103 h 289"/>
                  <a:gd name="T12" fmla="*/ 102 w 356"/>
                  <a:gd name="T13" fmla="*/ 16 h 289"/>
                  <a:gd name="T14" fmla="*/ 15 w 356"/>
                  <a:gd name="T15" fmla="*/ 159 h 289"/>
                  <a:gd name="T16" fmla="*/ 158 w 356"/>
                  <a:gd name="T17" fmla="*/ 246 h 289"/>
                  <a:gd name="T18" fmla="*/ 220 w 356"/>
                  <a:gd name="T19" fmla="*/ 208 h 289"/>
                  <a:gd name="T20" fmla="*/ 232 w 356"/>
                  <a:gd name="T21" fmla="*/ 216 h 289"/>
                  <a:gd name="T22" fmla="*/ 244 w 356"/>
                  <a:gd name="T23" fmla="*/ 239 h 289"/>
                  <a:gd name="T24" fmla="*/ 313 w 356"/>
                  <a:gd name="T25" fmla="*/ 284 h 289"/>
                  <a:gd name="T26" fmla="*/ 333 w 356"/>
                  <a:gd name="T27" fmla="*/ 287 h 289"/>
                  <a:gd name="T28" fmla="*/ 349 w 356"/>
                  <a:gd name="T29" fmla="*/ 276 h 289"/>
                  <a:gd name="T30" fmla="*/ 341 w 356"/>
                  <a:gd name="T31" fmla="*/ 240 h 289"/>
                  <a:gd name="T32" fmla="*/ 153 w 356"/>
                  <a:gd name="T33" fmla="*/ 225 h 289"/>
                  <a:gd name="T34" fmla="*/ 37 w 356"/>
                  <a:gd name="T35" fmla="*/ 154 h 289"/>
                  <a:gd name="T36" fmla="*/ 108 w 356"/>
                  <a:gd name="T37" fmla="*/ 37 h 289"/>
                  <a:gd name="T38" fmla="*/ 224 w 356"/>
                  <a:gd name="T39" fmla="*/ 108 h 289"/>
                  <a:gd name="T40" fmla="*/ 153 w 356"/>
                  <a:gd name="T41" fmla="*/ 2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289">
                    <a:moveTo>
                      <a:pt x="341" y="240"/>
                    </a:moveTo>
                    <a:cubicBezTo>
                      <a:pt x="272" y="196"/>
                      <a:pt x="272" y="196"/>
                      <a:pt x="272" y="196"/>
                    </a:cubicBezTo>
                    <a:cubicBezTo>
                      <a:pt x="266" y="192"/>
                      <a:pt x="259" y="191"/>
                      <a:pt x="252" y="192"/>
                    </a:cubicBezTo>
                    <a:cubicBezTo>
                      <a:pt x="250" y="193"/>
                      <a:pt x="248" y="194"/>
                      <a:pt x="246" y="195"/>
                    </a:cubicBezTo>
                    <a:cubicBezTo>
                      <a:pt x="234" y="187"/>
                      <a:pt x="234" y="187"/>
                      <a:pt x="234" y="187"/>
                    </a:cubicBezTo>
                    <a:cubicBezTo>
                      <a:pt x="248" y="163"/>
                      <a:pt x="253" y="133"/>
                      <a:pt x="246" y="103"/>
                    </a:cubicBezTo>
                    <a:cubicBezTo>
                      <a:pt x="230" y="40"/>
                      <a:pt x="166" y="0"/>
                      <a:pt x="102" y="16"/>
                    </a:cubicBezTo>
                    <a:cubicBezTo>
                      <a:pt x="39" y="31"/>
                      <a:pt x="0" y="96"/>
                      <a:pt x="15" y="159"/>
                    </a:cubicBezTo>
                    <a:cubicBezTo>
                      <a:pt x="31" y="223"/>
                      <a:pt x="95" y="262"/>
                      <a:pt x="158" y="246"/>
                    </a:cubicBezTo>
                    <a:cubicBezTo>
                      <a:pt x="183" y="240"/>
                      <a:pt x="205" y="226"/>
                      <a:pt x="220" y="208"/>
                    </a:cubicBezTo>
                    <a:cubicBezTo>
                      <a:pt x="232" y="216"/>
                      <a:pt x="232" y="216"/>
                      <a:pt x="232" y="216"/>
                    </a:cubicBezTo>
                    <a:cubicBezTo>
                      <a:pt x="232" y="225"/>
                      <a:pt x="235" y="234"/>
                      <a:pt x="244" y="239"/>
                    </a:cubicBezTo>
                    <a:cubicBezTo>
                      <a:pt x="313" y="284"/>
                      <a:pt x="313" y="284"/>
                      <a:pt x="313" y="284"/>
                    </a:cubicBezTo>
                    <a:cubicBezTo>
                      <a:pt x="319" y="288"/>
                      <a:pt x="326" y="289"/>
                      <a:pt x="333" y="287"/>
                    </a:cubicBezTo>
                    <a:cubicBezTo>
                      <a:pt x="339" y="286"/>
                      <a:pt x="345" y="282"/>
                      <a:pt x="349" y="276"/>
                    </a:cubicBezTo>
                    <a:cubicBezTo>
                      <a:pt x="356" y="264"/>
                      <a:pt x="353" y="248"/>
                      <a:pt x="341" y="240"/>
                    </a:cubicBezTo>
                    <a:close/>
                    <a:moveTo>
                      <a:pt x="153" y="225"/>
                    </a:moveTo>
                    <a:cubicBezTo>
                      <a:pt x="101" y="238"/>
                      <a:pt x="49" y="206"/>
                      <a:pt x="37" y="154"/>
                    </a:cubicBezTo>
                    <a:cubicBezTo>
                      <a:pt x="24" y="102"/>
                      <a:pt x="56" y="50"/>
                      <a:pt x="108" y="37"/>
                    </a:cubicBezTo>
                    <a:cubicBezTo>
                      <a:pt x="159" y="25"/>
                      <a:pt x="212" y="56"/>
                      <a:pt x="224" y="108"/>
                    </a:cubicBezTo>
                    <a:cubicBezTo>
                      <a:pt x="237" y="160"/>
                      <a:pt x="205" y="212"/>
                      <a:pt x="153" y="225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BFF91A-5E86-4153-876C-723DC4657D6E}"/>
              </a:ext>
            </a:extLst>
          </p:cNvPr>
          <p:cNvGrpSpPr/>
          <p:nvPr/>
        </p:nvGrpSpPr>
        <p:grpSpPr>
          <a:xfrm>
            <a:off x="251520" y="1332760"/>
            <a:ext cx="4464495" cy="485978"/>
            <a:chOff x="469900" y="1095114"/>
            <a:chExt cx="3860241" cy="424122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C62DE51D-8203-4058-985B-A7F1146D2B77}"/>
                </a:ext>
              </a:extLst>
            </p:cNvPr>
            <p:cNvSpPr txBox="1"/>
            <p:nvPr/>
          </p:nvSpPr>
          <p:spPr>
            <a:xfrm>
              <a:off x="873737" y="1095114"/>
              <a:ext cx="3456404" cy="346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如何增强扰动来提高分割模型泛化性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512C7A9-64B6-436E-A96E-3D01A8E0F072}"/>
                </a:ext>
              </a:extLst>
            </p:cNvPr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F787E23-DBD7-4311-ABD2-978E1A39BA21}"/>
              </a:ext>
            </a:extLst>
          </p:cNvPr>
          <p:cNvGrpSpPr/>
          <p:nvPr/>
        </p:nvGrpSpPr>
        <p:grpSpPr>
          <a:xfrm>
            <a:off x="5508104" y="4794160"/>
            <a:ext cx="3240359" cy="492633"/>
            <a:chOff x="5257195" y="3125080"/>
            <a:chExt cx="3696217" cy="403439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B5E50071-0C93-43E3-A9D9-C92A57A0E1D1}"/>
                </a:ext>
              </a:extLst>
            </p:cNvPr>
            <p:cNvSpPr txBox="1"/>
            <p:nvPr/>
          </p:nvSpPr>
          <p:spPr>
            <a:xfrm>
              <a:off x="6070747" y="3125080"/>
              <a:ext cx="2882665" cy="324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313D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研究一致性正则化策略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776D7E8-5BD9-4056-90B7-D60CD10675D0}"/>
                </a:ext>
              </a:extLst>
            </p:cNvPr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F79F2E-2F68-4D7F-8926-AB6F6332F6F6}"/>
              </a:ext>
            </a:extLst>
          </p:cNvPr>
          <p:cNvGrpSpPr/>
          <p:nvPr/>
        </p:nvGrpSpPr>
        <p:grpSpPr>
          <a:xfrm>
            <a:off x="5753735" y="4823151"/>
            <a:ext cx="362277" cy="367592"/>
            <a:chOff x="8012616" y="2857764"/>
            <a:chExt cx="605676" cy="60567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C753AF3-CF8F-482A-9ABA-706C479FCD11}"/>
                </a:ext>
              </a:extLst>
            </p:cNvPr>
            <p:cNvSpPr/>
            <p:nvPr/>
          </p:nvSpPr>
          <p:spPr>
            <a:xfrm>
              <a:off x="80126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0000"/>
                </a:lnSpc>
              </a:pPr>
              <a:endParaRPr lang="zh-CN" altLang="en-US" strike="noStrike" noProof="1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2A142A8-8391-4515-80B7-805B62B51176}"/>
                </a:ext>
              </a:extLst>
            </p:cNvPr>
            <p:cNvGrpSpPr/>
            <p:nvPr/>
          </p:nvGrpSpPr>
          <p:grpSpPr>
            <a:xfrm>
              <a:off x="8188677" y="3015744"/>
              <a:ext cx="253548" cy="319248"/>
              <a:chOff x="6098454" y="4517151"/>
              <a:chExt cx="378389" cy="476437"/>
            </a:xfrm>
            <a:solidFill>
              <a:schemeClr val="accent2"/>
            </a:solidFill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id="{3CCDC69B-B856-4DE1-A1D0-5B3E213F9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8454" y="4517151"/>
                <a:ext cx="378389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84E505FD-53B9-4748-90A2-E3B1D64418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016" y="4614918"/>
                <a:ext cx="174004" cy="172621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lnSpc>
                    <a:spcPct val="120000"/>
                  </a:lnSpc>
                </a:pPr>
                <a:endParaRPr lang="en-US" strike="noStrike" noProof="1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EBD3E72-4F98-414E-9B86-184499C897F2}"/>
              </a:ext>
            </a:extLst>
          </p:cNvPr>
          <p:cNvSpPr txBox="1"/>
          <p:nvPr/>
        </p:nvSpPr>
        <p:spPr>
          <a:xfrm>
            <a:off x="342082" y="2537000"/>
            <a:ext cx="2645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在模型训练后期，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一般的扰动方式将不能让模型做出错误判断，没有带来新的信息，一致性学习的效率会大幅度下降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EABDE2-02F0-4E48-9731-713D559016B5}"/>
              </a:ext>
            </a:extLst>
          </p:cNvPr>
          <p:cNvSpPr txBox="1"/>
          <p:nvPr/>
        </p:nvSpPr>
        <p:spPr>
          <a:xfrm>
            <a:off x="5724128" y="1746838"/>
            <a:ext cx="31683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在交叉教学的基础上进行改进，实现联合训练和联合教学的有效结合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结合基于插值和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CutMix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的两种一致性正则化方案，对其进行融合与改进，对模型的预测结果生成具有挑战性的对抗性噪声，使模型在训练后期保持较高效率和稳定，以此增强分割模型的泛化能力。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6275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7" grpId="0" bldLvl="0" animBg="1"/>
      <p:bldP spid="18" grpId="0" bldLvl="0" animBg="1"/>
      <p:bldP spid="1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391400" y="1920825"/>
            <a:ext cx="1752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0" y="1920825"/>
            <a:ext cx="4191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WordArt 293"/>
          <p:cNvSpPr>
            <a:spLocks noChangeArrowheads="1" noChangeShapeType="1" noTextEdit="1"/>
          </p:cNvSpPr>
          <p:nvPr/>
        </p:nvSpPr>
        <p:spPr bwMode="auto">
          <a:xfrm>
            <a:off x="467544" y="2137420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zh-CN" altLang="en-US" sz="5400" kern="10" spc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WordArt 294"/>
          <p:cNvSpPr>
            <a:spLocks noChangeArrowheads="1" noChangeShapeType="1" noTextEdit="1"/>
          </p:cNvSpPr>
          <p:nvPr/>
        </p:nvSpPr>
        <p:spPr bwMode="auto">
          <a:xfrm>
            <a:off x="1259512" y="3073524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en-US" altLang="zh-CN" sz="2800" b="1" kern="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CONTENTS   </a:t>
            </a:r>
            <a:endParaRPr lang="zh-CN" altLang="en-US" sz="2800" b="1" kern="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3635896" y="1491580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cs typeface="Arial"/>
              </a:rPr>
              <a:t>1</a:t>
            </a:r>
            <a:endParaRPr lang="zh-CN" altLang="en-US" sz="3600" b="1" kern="10" dirty="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93096" y="1489348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选题来源及意义</a:t>
            </a: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3940696" y="217738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cs typeface="Arial"/>
              </a:rPr>
              <a:t>2</a:t>
            </a:r>
            <a:endParaRPr lang="zh-CN" altLang="en-US" sz="3600" b="1" kern="1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397896" y="2175148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国内外研究现状</a:t>
            </a: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/>
        </p:nvSpPr>
        <p:spPr bwMode="auto">
          <a:xfrm>
            <a:off x="4321696" y="285841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cs typeface="Arial"/>
              </a:rPr>
              <a:t>3</a:t>
            </a:r>
            <a:endParaRPr lang="zh-CN" altLang="en-US" sz="3600" b="1" kern="1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778896" y="2856186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研究内容与方案</a:t>
            </a:r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4702696" y="35537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52E65"/>
                </a:solidFill>
                <a:latin typeface="Arial"/>
                <a:cs typeface="Arial"/>
              </a:rPr>
              <a:t>4</a:t>
            </a:r>
            <a:endParaRPr lang="zh-CN" altLang="en-US" sz="3600" b="1" kern="10">
              <a:solidFill>
                <a:srgbClr val="052E65"/>
              </a:solidFill>
              <a:latin typeface="Arial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236096" y="3514304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时间进度安排</a:t>
            </a:r>
          </a:p>
        </p:txBody>
      </p:sp>
    </p:spTree>
    <p:extLst>
      <p:ext uri="{BB962C8B-B14F-4D97-AF65-F5344CB8AC3E}">
        <p14:creationId xmlns:p14="http://schemas.microsoft.com/office/powerpoint/2010/main" val="10764655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85CD1CE-6DB8-4989-8B4B-7950E94EE00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38195" y="1940776"/>
            <a:ext cx="1578854" cy="54547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80B7CF9-4C2D-4106-983E-CCA44C12137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43903" y="3742221"/>
            <a:ext cx="1743772" cy="55301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主要研究内容三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712978B-4A2D-45BE-B336-D0F2927EB03F}"/>
              </a:ext>
            </a:extLst>
          </p:cNvPr>
          <p:cNvSpPr/>
          <p:nvPr/>
        </p:nvSpPr>
        <p:spPr>
          <a:xfrm>
            <a:off x="2989943" y="1740720"/>
            <a:ext cx="2048252" cy="400111"/>
          </a:xfrm>
          <a:prstGeom prst="roundRect">
            <a:avLst/>
          </a:prstGeom>
          <a:solidFill>
            <a:srgbClr val="D9E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CNN+Transformer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F584BF-58B7-4E28-85C0-282E4FE72717}"/>
              </a:ext>
            </a:extLst>
          </p:cNvPr>
          <p:cNvSpPr/>
          <p:nvPr/>
        </p:nvSpPr>
        <p:spPr>
          <a:xfrm>
            <a:off x="2895650" y="4095179"/>
            <a:ext cx="2048253" cy="400111"/>
          </a:xfrm>
          <a:prstGeom prst="roundRect">
            <a:avLst/>
          </a:prstGeom>
          <a:solidFill>
            <a:srgbClr val="D9E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CNN+Transformer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8658E3-0E50-4489-AA70-0BA0CD8ED21C}"/>
              </a:ext>
            </a:extLst>
          </p:cNvPr>
          <p:cNvCxnSpPr>
            <a:cxnSpLocks/>
            <a:stCxn id="153" idx="3"/>
            <a:endCxn id="151" idx="1"/>
          </p:cNvCxnSpPr>
          <p:nvPr/>
        </p:nvCxnSpPr>
        <p:spPr>
          <a:xfrm>
            <a:off x="833882" y="3030911"/>
            <a:ext cx="857810" cy="126838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813C9CB-A640-4344-B4ED-79AC096B684D}"/>
              </a:ext>
            </a:extLst>
          </p:cNvPr>
          <p:cNvSpPr txBox="1"/>
          <p:nvPr/>
        </p:nvSpPr>
        <p:spPr>
          <a:xfrm>
            <a:off x="1713708" y="3504221"/>
            <a:ext cx="778553" cy="2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数据增强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F7816D-C4D5-472E-9AEB-7AB645E6BE9A}"/>
              </a:ext>
            </a:extLst>
          </p:cNvPr>
          <p:cNvSpPr txBox="1"/>
          <p:nvPr/>
        </p:nvSpPr>
        <p:spPr>
          <a:xfrm>
            <a:off x="4391482" y="5260976"/>
            <a:ext cx="1862842" cy="23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未通过置信度阈值的预测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015C865-C586-4D1F-AA7F-15C90D08C384}"/>
              </a:ext>
            </a:extLst>
          </p:cNvPr>
          <p:cNvSpPr/>
          <p:nvPr/>
        </p:nvSpPr>
        <p:spPr>
          <a:xfrm>
            <a:off x="935722" y="3523037"/>
            <a:ext cx="648882" cy="307778"/>
          </a:xfrm>
          <a:prstGeom prst="roundRect">
            <a:avLst/>
          </a:prstGeom>
          <a:solidFill>
            <a:srgbClr val="F4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插值</a:t>
            </a:r>
            <a:r>
              <a:rPr lang="en-US" altLang="zh-CN" sz="1000" dirty="0">
                <a:solidFill>
                  <a:schemeClr val="tx1"/>
                </a:solidFill>
              </a:rPr>
              <a:t>+</a:t>
            </a:r>
            <a:r>
              <a:rPr lang="en-US" altLang="zh-CN" sz="1000" dirty="0" err="1">
                <a:solidFill>
                  <a:schemeClr val="tx1"/>
                </a:solidFill>
              </a:rPr>
              <a:t>CutMix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2CFB4861-F155-436A-AD13-9EA2A4CB91E3}"/>
              </a:ext>
            </a:extLst>
          </p:cNvPr>
          <p:cNvGrpSpPr/>
          <p:nvPr/>
        </p:nvGrpSpPr>
        <p:grpSpPr>
          <a:xfrm>
            <a:off x="6669449" y="1036510"/>
            <a:ext cx="976371" cy="1809727"/>
            <a:chOff x="6287404" y="1042808"/>
            <a:chExt cx="970021" cy="1809727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BE549C5-69AD-46E2-B51F-5709F540CD35}"/>
                </a:ext>
              </a:extLst>
            </p:cNvPr>
            <p:cNvSpPr/>
            <p:nvPr/>
          </p:nvSpPr>
          <p:spPr>
            <a:xfrm>
              <a:off x="6287404" y="1042808"/>
              <a:ext cx="970021" cy="17223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DFDEF332-8715-44FB-8473-BA8567B5C3F5}"/>
                </a:ext>
              </a:extLst>
            </p:cNvPr>
            <p:cNvGrpSpPr/>
            <p:nvPr/>
          </p:nvGrpSpPr>
          <p:grpSpPr>
            <a:xfrm>
              <a:off x="6313623" y="1120625"/>
              <a:ext cx="850666" cy="1731910"/>
              <a:chOff x="8214757" y="1834536"/>
              <a:chExt cx="552884" cy="1195327"/>
            </a:xfrm>
          </p:grpSpPr>
          <p:pic>
            <p:nvPicPr>
              <p:cNvPr id="33" name="图片 32" descr="黑暗中的灯光&#10;&#10;描述已自动生成">
                <a:extLst>
                  <a:ext uri="{FF2B5EF4-FFF2-40B4-BE49-F238E27FC236}">
                    <a16:creationId xmlns:a16="http://schemas.microsoft.com/office/drawing/2014/main" id="{325B3745-058F-494E-AD68-CAC42592E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307" y="1834536"/>
                <a:ext cx="515334" cy="525031"/>
              </a:xfrm>
              <a:prstGeom prst="rect">
                <a:avLst/>
              </a:prstGeom>
            </p:spPr>
          </p:pic>
          <p:pic>
            <p:nvPicPr>
              <p:cNvPr id="105" name="图片 104" descr="图片包含 游戏机, 笔记本, 灯光&#10;&#10;描述已自动生成">
                <a:extLst>
                  <a:ext uri="{FF2B5EF4-FFF2-40B4-BE49-F238E27FC236}">
                    <a16:creationId xmlns:a16="http://schemas.microsoft.com/office/drawing/2014/main" id="{A8CAEFDD-1E1E-480B-AA83-16FB2EED6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0917" y="2376370"/>
                <a:ext cx="516724" cy="525031"/>
              </a:xfrm>
              <a:prstGeom prst="rect">
                <a:avLst/>
              </a:prstGeom>
            </p:spPr>
          </p:pic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AE54F80-BA84-472C-9D43-ABC92A43CE91}"/>
                  </a:ext>
                </a:extLst>
              </p:cNvPr>
              <p:cNvSpPr txBox="1"/>
              <p:nvPr/>
            </p:nvSpPr>
            <p:spPr>
              <a:xfrm>
                <a:off x="8224413" y="2217443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9295A1B-6E43-4EDA-A952-D4390C973FD3}"/>
                  </a:ext>
                </a:extLst>
              </p:cNvPr>
              <p:cNvSpPr txBox="1"/>
              <p:nvPr/>
            </p:nvSpPr>
            <p:spPr>
              <a:xfrm>
                <a:off x="8214757" y="2752864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无</a:t>
                </a:r>
              </a:p>
            </p:txBody>
          </p:sp>
        </p:grpSp>
      </p:grp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E336BD5-BA0D-43DA-81E9-9EED2931DA16}"/>
              </a:ext>
            </a:extLst>
          </p:cNvPr>
          <p:cNvSpPr/>
          <p:nvPr/>
        </p:nvSpPr>
        <p:spPr>
          <a:xfrm>
            <a:off x="5405359" y="2047577"/>
            <a:ext cx="848965" cy="355366"/>
          </a:xfrm>
          <a:prstGeom prst="roundRect">
            <a:avLst/>
          </a:prstGeom>
          <a:solidFill>
            <a:srgbClr val="C3E2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伪标签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混合策略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C823933A-D6F7-4685-A2DC-753E79297992}"/>
              </a:ext>
            </a:extLst>
          </p:cNvPr>
          <p:cNvSpPr/>
          <p:nvPr/>
        </p:nvSpPr>
        <p:spPr>
          <a:xfrm>
            <a:off x="5405359" y="3826650"/>
            <a:ext cx="866171" cy="355366"/>
          </a:xfrm>
          <a:prstGeom prst="roundRect">
            <a:avLst/>
          </a:prstGeom>
          <a:solidFill>
            <a:srgbClr val="C3E2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伪标签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混合策略</a:t>
            </a:r>
          </a:p>
        </p:txBody>
      </p:sp>
      <p:pic>
        <p:nvPicPr>
          <p:cNvPr id="131" name="图片 130" descr="黑暗中的灯光&#10;&#10;描述已自动生成">
            <a:extLst>
              <a:ext uri="{FF2B5EF4-FFF2-40B4-BE49-F238E27FC236}">
                <a16:creationId xmlns:a16="http://schemas.microsoft.com/office/drawing/2014/main" id="{EFA234F3-07AE-4BBA-86EA-27865BE28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64" y="2695164"/>
            <a:ext cx="744974" cy="742958"/>
          </a:xfrm>
          <a:prstGeom prst="rect">
            <a:avLst/>
          </a:prstGeom>
        </p:spPr>
      </p:pic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7BC9DE8-DB06-48D2-94F3-5EE266B74A1B}"/>
              </a:ext>
            </a:extLst>
          </p:cNvPr>
          <p:cNvCxnSpPr>
            <a:cxnSpLocks/>
            <a:stCxn id="153" idx="3"/>
            <a:endCxn id="149" idx="1"/>
          </p:cNvCxnSpPr>
          <p:nvPr/>
        </p:nvCxnSpPr>
        <p:spPr>
          <a:xfrm flipV="1">
            <a:off x="833882" y="1941600"/>
            <a:ext cx="940608" cy="108931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480BE06D-C1BD-4A51-8AC6-D7D1947E391E}"/>
              </a:ext>
            </a:extLst>
          </p:cNvPr>
          <p:cNvSpPr/>
          <p:nvPr/>
        </p:nvSpPr>
        <p:spPr>
          <a:xfrm>
            <a:off x="987152" y="2279837"/>
            <a:ext cx="648882" cy="307778"/>
          </a:xfrm>
          <a:prstGeom prst="roundRect">
            <a:avLst/>
          </a:prstGeom>
          <a:solidFill>
            <a:srgbClr val="F4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插值</a:t>
            </a:r>
            <a:r>
              <a:rPr lang="en-US" altLang="zh-CN" sz="1000" dirty="0">
                <a:solidFill>
                  <a:schemeClr val="tx1"/>
                </a:solidFill>
              </a:rPr>
              <a:t>+</a:t>
            </a:r>
            <a:r>
              <a:rPr lang="en-US" altLang="zh-CN" sz="1000" dirty="0" err="1">
                <a:solidFill>
                  <a:schemeClr val="tx1"/>
                </a:solidFill>
              </a:rPr>
              <a:t>CutMix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AF401E5A-1918-430E-ABB8-61F434C7EA55}"/>
              </a:ext>
            </a:extLst>
          </p:cNvPr>
          <p:cNvGrpSpPr/>
          <p:nvPr/>
        </p:nvGrpSpPr>
        <p:grpSpPr>
          <a:xfrm>
            <a:off x="6695840" y="3439420"/>
            <a:ext cx="928658" cy="1813190"/>
            <a:chOff x="6295515" y="3742221"/>
            <a:chExt cx="1012790" cy="1897652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197A272E-030A-4468-BF4E-DDC93F66EBBB}"/>
                </a:ext>
              </a:extLst>
            </p:cNvPr>
            <p:cNvGrpSpPr/>
            <p:nvPr/>
          </p:nvGrpSpPr>
          <p:grpSpPr>
            <a:xfrm>
              <a:off x="6330033" y="3811936"/>
              <a:ext cx="911656" cy="1827937"/>
              <a:chOff x="8225141" y="1824590"/>
              <a:chExt cx="546642" cy="1192964"/>
            </a:xfrm>
          </p:grpSpPr>
          <p:pic>
            <p:nvPicPr>
              <p:cNvPr id="118" name="图片 117" descr="黑暗中的灯光&#10;&#10;描述已自动生成">
                <a:extLst>
                  <a:ext uri="{FF2B5EF4-FFF2-40B4-BE49-F238E27FC236}">
                    <a16:creationId xmlns:a16="http://schemas.microsoft.com/office/drawing/2014/main" id="{83420B22-1AEF-4B5E-8089-44DA0A81D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4726" y="2393807"/>
                <a:ext cx="515334" cy="525031"/>
              </a:xfrm>
              <a:prstGeom prst="rect">
                <a:avLst/>
              </a:prstGeom>
            </p:spPr>
          </p:pic>
          <p:pic>
            <p:nvPicPr>
              <p:cNvPr id="119" name="图片 118" descr="图片包含 游戏机, 笔记本, 灯光&#10;&#10;描述已自动生成">
                <a:extLst>
                  <a:ext uri="{FF2B5EF4-FFF2-40B4-BE49-F238E27FC236}">
                    <a16:creationId xmlns:a16="http://schemas.microsoft.com/office/drawing/2014/main" id="{A5052566-76D7-4D66-BFBB-0D0076ED9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5059" y="1824590"/>
                <a:ext cx="516724" cy="525031"/>
              </a:xfrm>
              <a:prstGeom prst="rect">
                <a:avLst/>
              </a:prstGeom>
            </p:spPr>
          </p:pic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F0B472F-E50E-4630-9729-BAE482B64F7B}"/>
                  </a:ext>
                </a:extLst>
              </p:cNvPr>
              <p:cNvSpPr txBox="1"/>
              <p:nvPr/>
            </p:nvSpPr>
            <p:spPr>
              <a:xfrm>
                <a:off x="8228116" y="2740555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3834E2ED-3293-435F-9AA8-3AA4D85CF4A6}"/>
                  </a:ext>
                </a:extLst>
              </p:cNvPr>
              <p:cNvSpPr txBox="1"/>
              <p:nvPr/>
            </p:nvSpPr>
            <p:spPr>
              <a:xfrm>
                <a:off x="8225141" y="2206720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无</a:t>
                </a:r>
              </a:p>
            </p:txBody>
          </p:sp>
        </p:grp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E000BF6-35B5-4E2E-A9F6-BACA29FFAB72}"/>
                </a:ext>
              </a:extLst>
            </p:cNvPr>
            <p:cNvSpPr/>
            <p:nvPr/>
          </p:nvSpPr>
          <p:spPr>
            <a:xfrm>
              <a:off x="6295515" y="3742221"/>
              <a:ext cx="1012790" cy="181409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FFAC2F5-B322-43F2-9884-940F646D0E01}"/>
              </a:ext>
            </a:extLst>
          </p:cNvPr>
          <p:cNvGrpSpPr/>
          <p:nvPr/>
        </p:nvGrpSpPr>
        <p:grpSpPr>
          <a:xfrm>
            <a:off x="1774490" y="1080428"/>
            <a:ext cx="970021" cy="1736011"/>
            <a:chOff x="1511731" y="1043633"/>
            <a:chExt cx="970021" cy="173601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315F323-6532-497C-B593-054C2ADAE7D9}"/>
                </a:ext>
              </a:extLst>
            </p:cNvPr>
            <p:cNvGrpSpPr/>
            <p:nvPr/>
          </p:nvGrpSpPr>
          <p:grpSpPr>
            <a:xfrm>
              <a:off x="1556764" y="1116467"/>
              <a:ext cx="860581" cy="1663177"/>
              <a:chOff x="1487491" y="2157489"/>
              <a:chExt cx="680286" cy="1356271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974135C5-3DA0-47D9-99DD-C6E9ECC68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8299" y="2157489"/>
                <a:ext cx="639478" cy="632639"/>
              </a:xfrm>
              <a:prstGeom prst="rect">
                <a:avLst/>
              </a:prstGeom>
            </p:spPr>
          </p:pic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B1F61475-D5B0-4022-B892-C843D352A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008" y="2799683"/>
                <a:ext cx="634077" cy="632639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2FF2561-3B0B-4420-8E69-61C5EB4DB545}"/>
                  </a:ext>
                </a:extLst>
              </p:cNvPr>
              <p:cNvSpPr txBox="1"/>
              <p:nvPr/>
            </p:nvSpPr>
            <p:spPr>
              <a:xfrm>
                <a:off x="1489769" y="3236761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无</a:t>
                </a: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2D83C27-15EE-4278-8A89-A01C7FC2D1B5}"/>
                  </a:ext>
                </a:extLst>
              </p:cNvPr>
              <p:cNvSpPr txBox="1"/>
              <p:nvPr/>
            </p:nvSpPr>
            <p:spPr>
              <a:xfrm>
                <a:off x="1487491" y="2570003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</p:grp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4A26C15-60C9-4EB6-81AD-1C981417AD87}"/>
                </a:ext>
              </a:extLst>
            </p:cNvPr>
            <p:cNvSpPr/>
            <p:nvPr/>
          </p:nvSpPr>
          <p:spPr>
            <a:xfrm>
              <a:off x="1511731" y="1043633"/>
              <a:ext cx="970021" cy="17223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1D37E38-7447-46BE-97EF-6ECF0E405F4B}"/>
              </a:ext>
            </a:extLst>
          </p:cNvPr>
          <p:cNvGrpSpPr/>
          <p:nvPr/>
        </p:nvGrpSpPr>
        <p:grpSpPr>
          <a:xfrm>
            <a:off x="1691692" y="3438122"/>
            <a:ext cx="970021" cy="1808189"/>
            <a:chOff x="1511731" y="3841724"/>
            <a:chExt cx="970021" cy="1808189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174B6459-C478-41FC-8001-A1D5681A9767}"/>
                </a:ext>
              </a:extLst>
            </p:cNvPr>
            <p:cNvGrpSpPr/>
            <p:nvPr/>
          </p:nvGrpSpPr>
          <p:grpSpPr>
            <a:xfrm>
              <a:off x="1511731" y="3939541"/>
              <a:ext cx="877661" cy="1710372"/>
              <a:chOff x="1514055" y="4021610"/>
              <a:chExt cx="611374" cy="1218119"/>
            </a:xfrm>
          </p:grpSpPr>
          <p:pic>
            <p:nvPicPr>
              <p:cNvPr id="123" name="图片 122" descr="碗里面&#10;&#10;描述已自动生成">
                <a:extLst>
                  <a:ext uri="{FF2B5EF4-FFF2-40B4-BE49-F238E27FC236}">
                    <a16:creationId xmlns:a16="http://schemas.microsoft.com/office/drawing/2014/main" id="{93B3DE19-06A2-4EB3-8EAD-43399DAB5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9957" y="4021610"/>
                <a:ext cx="555472" cy="536997"/>
              </a:xfrm>
              <a:prstGeom prst="rect">
                <a:avLst/>
              </a:prstGeom>
            </p:spPr>
          </p:pic>
          <p:pic>
            <p:nvPicPr>
              <p:cNvPr id="125" name="图片 124" descr="图片包含 男人, 站, 雪, 滑雪&#10;&#10;描述已自动生成">
                <a:extLst>
                  <a:ext uri="{FF2B5EF4-FFF2-40B4-BE49-F238E27FC236}">
                    <a16:creationId xmlns:a16="http://schemas.microsoft.com/office/drawing/2014/main" id="{39856A3D-7E0F-4934-AB62-573038F66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944" y="4593015"/>
                <a:ext cx="564483" cy="533549"/>
              </a:xfrm>
              <a:prstGeom prst="rect">
                <a:avLst/>
              </a:prstGeom>
            </p:spPr>
          </p:pic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E732E43-9AB2-4E05-AA7F-667593B7D055}"/>
                  </a:ext>
                </a:extLst>
              </p:cNvPr>
              <p:cNvSpPr txBox="1"/>
              <p:nvPr/>
            </p:nvSpPr>
            <p:spPr>
              <a:xfrm>
                <a:off x="1517645" y="4962730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无</a:t>
                </a: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D81E57C-0138-490B-84F7-B97EB4C8829D}"/>
                  </a:ext>
                </a:extLst>
              </p:cNvPr>
              <p:cNvSpPr txBox="1"/>
              <p:nvPr/>
            </p:nvSpPr>
            <p:spPr>
              <a:xfrm>
                <a:off x="1514055" y="4393377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903568B-2BB2-401E-B0CC-BDE2256C0F66}"/>
                </a:ext>
              </a:extLst>
            </p:cNvPr>
            <p:cNvSpPr/>
            <p:nvPr/>
          </p:nvSpPr>
          <p:spPr>
            <a:xfrm>
              <a:off x="1511731" y="3841724"/>
              <a:ext cx="970021" cy="17223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06747EE-F1D4-49DB-9FD6-BCAE9299FB7D}"/>
              </a:ext>
            </a:extLst>
          </p:cNvPr>
          <p:cNvGrpSpPr/>
          <p:nvPr/>
        </p:nvGrpSpPr>
        <p:grpSpPr>
          <a:xfrm>
            <a:off x="32694" y="2319600"/>
            <a:ext cx="801188" cy="1427503"/>
            <a:chOff x="32694" y="2319600"/>
            <a:chExt cx="801188" cy="1427503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2667F6F-BD41-40D0-A7E1-01A059743A71}"/>
                </a:ext>
              </a:extLst>
            </p:cNvPr>
            <p:cNvGrpSpPr/>
            <p:nvPr/>
          </p:nvGrpSpPr>
          <p:grpSpPr>
            <a:xfrm>
              <a:off x="32694" y="2390317"/>
              <a:ext cx="737792" cy="1356786"/>
              <a:chOff x="1795334" y="2567884"/>
              <a:chExt cx="610153" cy="1170871"/>
            </a:xfrm>
          </p:grpSpPr>
          <p:pic>
            <p:nvPicPr>
              <p:cNvPr id="9" name="图片 8" descr="图片包含 桌子, 照片, 甜甜圈, 盘子&#10;&#10;描述已自动生成">
                <a:extLst>
                  <a:ext uri="{FF2B5EF4-FFF2-40B4-BE49-F238E27FC236}">
                    <a16:creationId xmlns:a16="http://schemas.microsoft.com/office/drawing/2014/main" id="{D27CAA85-99CF-4055-80F4-20DF618D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401" y="2567884"/>
                <a:ext cx="533086" cy="556831"/>
              </a:xfrm>
              <a:prstGeom prst="rect">
                <a:avLst/>
              </a:prstGeom>
            </p:spPr>
          </p:pic>
          <p:pic>
            <p:nvPicPr>
              <p:cNvPr id="80" name="图片 79" descr="图片包含 桌子, 照片, 小, 侧面&#10;&#10;描述已自动生成">
                <a:extLst>
                  <a:ext uri="{FF2B5EF4-FFF2-40B4-BE49-F238E27FC236}">
                    <a16:creationId xmlns:a16="http://schemas.microsoft.com/office/drawing/2014/main" id="{2F437AB5-6A3C-4A0F-8586-B95452B3B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401" y="3134497"/>
                <a:ext cx="533086" cy="536926"/>
              </a:xfrm>
              <a:prstGeom prst="rect">
                <a:avLst/>
              </a:prstGeom>
            </p:spPr>
          </p:pic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28413D5-E1EF-4AE4-9D37-899DC2BCF6C7}"/>
                  </a:ext>
                </a:extLst>
              </p:cNvPr>
              <p:cNvSpPr txBox="1"/>
              <p:nvPr/>
            </p:nvSpPr>
            <p:spPr>
              <a:xfrm>
                <a:off x="1799670" y="3430978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有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95CA706-94F9-454F-A770-97CE1F25C8D8}"/>
                  </a:ext>
                </a:extLst>
              </p:cNvPr>
              <p:cNvSpPr txBox="1"/>
              <p:nvPr/>
            </p:nvSpPr>
            <p:spPr>
              <a:xfrm>
                <a:off x="1795334" y="2903647"/>
                <a:ext cx="298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无</a:t>
                </a:r>
              </a:p>
            </p:txBody>
          </p:sp>
        </p:grp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306F87-C325-4DD3-8AFE-34BD0946FE85}"/>
                </a:ext>
              </a:extLst>
            </p:cNvPr>
            <p:cNvSpPr/>
            <p:nvPr/>
          </p:nvSpPr>
          <p:spPr>
            <a:xfrm>
              <a:off x="65330" y="2319600"/>
              <a:ext cx="768552" cy="142262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B67EFB4-EB2E-4D5F-B7CB-F4E4D87199A7}"/>
              </a:ext>
            </a:extLst>
          </p:cNvPr>
          <p:cNvCxnSpPr>
            <a:stCxn id="149" idx="3"/>
            <a:endCxn id="6" idx="1"/>
          </p:cNvCxnSpPr>
          <p:nvPr/>
        </p:nvCxnSpPr>
        <p:spPr>
          <a:xfrm flipV="1">
            <a:off x="2744511" y="1940776"/>
            <a:ext cx="245432" cy="82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B807300-1464-4108-9852-F3922A490506}"/>
              </a:ext>
            </a:extLst>
          </p:cNvPr>
          <p:cNvCxnSpPr>
            <a:stCxn id="151" idx="3"/>
            <a:endCxn id="8" idx="1"/>
          </p:cNvCxnSpPr>
          <p:nvPr/>
        </p:nvCxnSpPr>
        <p:spPr>
          <a:xfrm flipV="1">
            <a:off x="2661713" y="4295235"/>
            <a:ext cx="233937" cy="405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07F8B1-7864-4F8A-8C0E-1AFB467D1BB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43903" y="4295235"/>
            <a:ext cx="1725546" cy="56213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8F813CC-D154-4B30-A05E-CB809811C7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38195" y="1525901"/>
            <a:ext cx="1619900" cy="4148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2FDD6CF-4538-49E0-A6C9-1258FEB41F34}"/>
              </a:ext>
            </a:extLst>
          </p:cNvPr>
          <p:cNvCxnSpPr>
            <a:endCxn id="131" idx="1"/>
          </p:cNvCxnSpPr>
          <p:nvPr/>
        </p:nvCxnSpPr>
        <p:spPr>
          <a:xfrm>
            <a:off x="7653334" y="1492168"/>
            <a:ext cx="598730" cy="157447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8183958-29F7-4F17-9507-47F557A3316B}"/>
              </a:ext>
            </a:extLst>
          </p:cNvPr>
          <p:cNvCxnSpPr>
            <a:stCxn id="131" idx="1"/>
          </p:cNvCxnSpPr>
          <p:nvPr/>
        </p:nvCxnSpPr>
        <p:spPr>
          <a:xfrm flipH="1">
            <a:off x="7653334" y="3066643"/>
            <a:ext cx="598730" cy="175699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CC01C842-F9E3-4B1F-9147-0D527030EA98}"/>
              </a:ext>
            </a:extLst>
          </p:cNvPr>
          <p:cNvSpPr/>
          <p:nvPr/>
        </p:nvSpPr>
        <p:spPr>
          <a:xfrm>
            <a:off x="7653334" y="2270994"/>
            <a:ext cx="183356" cy="1658764"/>
          </a:xfrm>
          <a:custGeom>
            <a:avLst/>
            <a:gdLst>
              <a:gd name="connsiteX0" fmla="*/ 0 w 183356"/>
              <a:gd name="connsiteY0" fmla="*/ 0 h 916782"/>
              <a:gd name="connsiteX1" fmla="*/ 176212 w 183356"/>
              <a:gd name="connsiteY1" fmla="*/ 2382 h 916782"/>
              <a:gd name="connsiteX2" fmla="*/ 183356 w 183356"/>
              <a:gd name="connsiteY2" fmla="*/ 916782 h 916782"/>
              <a:gd name="connsiteX3" fmla="*/ 7144 w 183356"/>
              <a:gd name="connsiteY3" fmla="*/ 916782 h 9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56" h="916782">
                <a:moveTo>
                  <a:pt x="0" y="0"/>
                </a:moveTo>
                <a:lnTo>
                  <a:pt x="176212" y="2382"/>
                </a:lnTo>
                <a:cubicBezTo>
                  <a:pt x="178593" y="307182"/>
                  <a:pt x="180975" y="611982"/>
                  <a:pt x="183356" y="916782"/>
                </a:cubicBezTo>
                <a:lnTo>
                  <a:pt x="7144" y="916782"/>
                </a:lnTo>
              </a:path>
            </a:pathLst>
          </a:custGeom>
          <a:noFill/>
          <a:ln w="12700">
            <a:solidFill>
              <a:srgbClr val="00B05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E339EF9-58C9-461B-BDF0-2D7BCB31CBE5}"/>
              </a:ext>
            </a:extLst>
          </p:cNvPr>
          <p:cNvSpPr txBox="1"/>
          <p:nvPr/>
        </p:nvSpPr>
        <p:spPr>
          <a:xfrm>
            <a:off x="8280900" y="34922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2303140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已开展工作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8BF23E-7309-402A-8CF9-5711C8B74CE9}"/>
              </a:ext>
            </a:extLst>
          </p:cNvPr>
          <p:cNvGrpSpPr/>
          <p:nvPr/>
        </p:nvGrpSpPr>
        <p:grpSpPr>
          <a:xfrm>
            <a:off x="241360" y="1979107"/>
            <a:ext cx="1398137" cy="1951267"/>
            <a:chOff x="2330" y="3930"/>
            <a:chExt cx="2328" cy="331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E6F7213-623F-4484-941B-CACA9122A65D}"/>
                </a:ext>
              </a:extLst>
            </p:cNvPr>
            <p:cNvSpPr/>
            <p:nvPr/>
          </p:nvSpPr>
          <p:spPr bwMode="auto">
            <a:xfrm>
              <a:off x="2330" y="3930"/>
              <a:ext cx="2328" cy="3318"/>
            </a:xfrm>
            <a:custGeom>
              <a:avLst/>
              <a:gdLst>
                <a:gd name="T0" fmla="*/ 26345 w 238"/>
                <a:gd name="T1" fmla="*/ 13076 h 340"/>
                <a:gd name="T2" fmla="*/ 13173 w 238"/>
                <a:gd name="T3" fmla="*/ 0 h 340"/>
                <a:gd name="T4" fmla="*/ 0 w 238"/>
                <a:gd name="T5" fmla="*/ 13076 h 340"/>
                <a:gd name="T6" fmla="*/ 8638 w 238"/>
                <a:gd name="T7" fmla="*/ 25397 h 340"/>
                <a:gd name="T8" fmla="*/ 8638 w 238"/>
                <a:gd name="T9" fmla="*/ 27609 h 340"/>
                <a:gd name="T10" fmla="*/ 6072 w 238"/>
                <a:gd name="T11" fmla="*/ 27609 h 340"/>
                <a:gd name="T12" fmla="*/ 13173 w 238"/>
                <a:gd name="T13" fmla="*/ 37382 h 340"/>
                <a:gd name="T14" fmla="*/ 20276 w 238"/>
                <a:gd name="T15" fmla="*/ 27609 h 340"/>
                <a:gd name="T16" fmla="*/ 17613 w 238"/>
                <a:gd name="T17" fmla="*/ 27609 h 340"/>
                <a:gd name="T18" fmla="*/ 17613 w 238"/>
                <a:gd name="T19" fmla="*/ 25397 h 340"/>
                <a:gd name="T20" fmla="*/ 26345 w 238"/>
                <a:gd name="T21" fmla="*/ 1307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3" y="0"/>
                    <a:pt x="0" y="53"/>
                    <a:pt x="0" y="119"/>
                  </a:cubicBezTo>
                  <a:cubicBezTo>
                    <a:pt x="0" y="170"/>
                    <a:pt x="32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1"/>
                    <a:pt x="159" y="231"/>
                    <a:pt x="159" y="231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 dirty="0">
                <a:cs typeface="+mn-ea"/>
                <a:sym typeface="+mn-lt"/>
              </a:endParaRPr>
            </a:p>
          </p:txBody>
        </p:sp>
        <p:sp>
          <p:nvSpPr>
            <p:cNvPr id="19" name="TextBox 682">
              <a:extLst>
                <a:ext uri="{FF2B5EF4-FFF2-40B4-BE49-F238E27FC236}">
                  <a16:creationId xmlns:a16="http://schemas.microsoft.com/office/drawing/2014/main" id="{50991C1B-4901-4361-946B-0EDA00A92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4193"/>
              <a:ext cx="291" cy="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692">
              <a:extLst>
                <a:ext uri="{FF2B5EF4-FFF2-40B4-BE49-F238E27FC236}">
                  <a16:creationId xmlns:a16="http://schemas.microsoft.com/office/drawing/2014/main" id="{E860F8C4-D4D3-4F58-B1D7-1385EF81E644}"/>
                </a:ext>
              </a:extLst>
            </p:cNvPr>
            <p:cNvSpPr txBox="1"/>
            <p:nvPr/>
          </p:nvSpPr>
          <p:spPr bwMode="auto">
            <a:xfrm>
              <a:off x="2433" y="4810"/>
              <a:ext cx="2113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转换格式</a:t>
              </a:r>
            </a:p>
          </p:txBody>
        </p:sp>
      </p:grpSp>
      <p:sp>
        <p:nvSpPr>
          <p:cNvPr id="21" name="矩形 1">
            <a:extLst>
              <a:ext uri="{FF2B5EF4-FFF2-40B4-BE49-F238E27FC236}">
                <a16:creationId xmlns:a16="http://schemas.microsoft.com/office/drawing/2014/main" id="{EA774F1E-D6BD-465F-94EC-76DCF681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150" y="4235152"/>
            <a:ext cx="1943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dcm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格式转为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png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格式。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EC88E5F1-7528-414D-9C2A-5C31963F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4" y="1201316"/>
            <a:ext cx="9569450" cy="37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实验使用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LIDC-IDRI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肺结节数据集，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该数据集中，共收录了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1018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个研究实例。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E93A40-2128-4582-8EF5-289DB14F3AEE}"/>
              </a:ext>
            </a:extLst>
          </p:cNvPr>
          <p:cNvGrpSpPr/>
          <p:nvPr/>
        </p:nvGrpSpPr>
        <p:grpSpPr>
          <a:xfrm>
            <a:off x="1976812" y="1978852"/>
            <a:ext cx="1372632" cy="1951267"/>
            <a:chOff x="5213" y="3930"/>
            <a:chExt cx="2337" cy="3318"/>
          </a:xfrm>
        </p:grpSpPr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A12FE6A-7858-41C0-88E9-8114794FEB06}"/>
                </a:ext>
              </a:extLst>
            </p:cNvPr>
            <p:cNvSpPr/>
            <p:nvPr/>
          </p:nvSpPr>
          <p:spPr bwMode="auto">
            <a:xfrm>
              <a:off x="5213" y="3930"/>
              <a:ext cx="2337" cy="3318"/>
            </a:xfrm>
            <a:custGeom>
              <a:avLst/>
              <a:gdLst>
                <a:gd name="T0" fmla="*/ 2147483646 w 239"/>
                <a:gd name="T1" fmla="*/ 2147483646 h 340"/>
                <a:gd name="T2" fmla="*/ 2147483646 w 239"/>
                <a:gd name="T3" fmla="*/ 0 h 340"/>
                <a:gd name="T4" fmla="*/ 0 w 239"/>
                <a:gd name="T5" fmla="*/ 2147483646 h 340"/>
                <a:gd name="T6" fmla="*/ 2147483646 w 239"/>
                <a:gd name="T7" fmla="*/ 2147483646 h 340"/>
                <a:gd name="T8" fmla="*/ 2147483646 w 239"/>
                <a:gd name="T9" fmla="*/ 2147483646 h 340"/>
                <a:gd name="T10" fmla="*/ 2147483646 w 239"/>
                <a:gd name="T11" fmla="*/ 2147483646 h 340"/>
                <a:gd name="T12" fmla="*/ 2147483646 w 239"/>
                <a:gd name="T13" fmla="*/ 2147483646 h 340"/>
                <a:gd name="T14" fmla="*/ 2147483646 w 239"/>
                <a:gd name="T15" fmla="*/ 2147483646 h 340"/>
                <a:gd name="T16" fmla="*/ 2147483646 w 239"/>
                <a:gd name="T17" fmla="*/ 2147483646 h 340"/>
                <a:gd name="T18" fmla="*/ 2147483646 w 239"/>
                <a:gd name="T19" fmla="*/ 2147483646 h 340"/>
                <a:gd name="T20" fmla="*/ 2147483646 w 239"/>
                <a:gd name="T21" fmla="*/ 214748364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9" h="340">
                  <a:moveTo>
                    <a:pt x="239" y="119"/>
                  </a:moveTo>
                  <a:cubicBezTo>
                    <a:pt x="239" y="53"/>
                    <a:pt x="185" y="0"/>
                    <a:pt x="120" y="0"/>
                  </a:cubicBezTo>
                  <a:cubicBezTo>
                    <a:pt x="54" y="0"/>
                    <a:pt x="0" y="53"/>
                    <a:pt x="0" y="119"/>
                  </a:cubicBezTo>
                  <a:cubicBezTo>
                    <a:pt x="0" y="170"/>
                    <a:pt x="33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6" y="251"/>
                    <a:pt x="56" y="251"/>
                    <a:pt x="56" y="251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60" y="251"/>
                    <a:pt x="160" y="251"/>
                    <a:pt x="160" y="25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206" y="215"/>
                    <a:pt x="239" y="171"/>
                    <a:pt x="239" y="119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TextBox 682">
              <a:extLst>
                <a:ext uri="{FF2B5EF4-FFF2-40B4-BE49-F238E27FC236}">
                  <a16:creationId xmlns:a16="http://schemas.microsoft.com/office/drawing/2014/main" id="{597F6279-8B84-4B1B-9C4D-AF05C3D8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0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TextBox 692">
              <a:extLst>
                <a:ext uri="{FF2B5EF4-FFF2-40B4-BE49-F238E27FC236}">
                  <a16:creationId xmlns:a16="http://schemas.microsoft.com/office/drawing/2014/main" id="{89173215-C353-4A31-8029-D8568C6C4776}"/>
                </a:ext>
              </a:extLst>
            </p:cNvPr>
            <p:cNvSpPr txBox="1"/>
            <p:nvPr/>
          </p:nvSpPr>
          <p:spPr bwMode="auto">
            <a:xfrm>
              <a:off x="5339" y="4590"/>
              <a:ext cx="2113" cy="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提取带肺结节图片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BC6BB5A-BF08-420C-BBFF-B05495E67DE9}"/>
              </a:ext>
            </a:extLst>
          </p:cNvPr>
          <p:cNvGrpSpPr/>
          <p:nvPr/>
        </p:nvGrpSpPr>
        <p:grpSpPr>
          <a:xfrm>
            <a:off x="3812614" y="1915283"/>
            <a:ext cx="1478279" cy="2106295"/>
            <a:chOff x="8293" y="3793"/>
            <a:chExt cx="2327" cy="3320"/>
          </a:xfrm>
        </p:grpSpPr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7F05B7F8-9157-415D-B05F-D064EF7A5EF9}"/>
                </a:ext>
              </a:extLst>
            </p:cNvPr>
            <p:cNvSpPr/>
            <p:nvPr/>
          </p:nvSpPr>
          <p:spPr bwMode="auto">
            <a:xfrm>
              <a:off x="8293" y="3793"/>
              <a:ext cx="2327" cy="3320"/>
            </a:xfrm>
            <a:custGeom>
              <a:avLst/>
              <a:gdLst>
                <a:gd name="T0" fmla="*/ 26345 w 238"/>
                <a:gd name="T1" fmla="*/ 13076 h 340"/>
                <a:gd name="T2" fmla="*/ 13173 w 238"/>
                <a:gd name="T3" fmla="*/ 0 h 340"/>
                <a:gd name="T4" fmla="*/ 0 w 238"/>
                <a:gd name="T5" fmla="*/ 13076 h 340"/>
                <a:gd name="T6" fmla="*/ 8638 w 238"/>
                <a:gd name="T7" fmla="*/ 25397 h 340"/>
                <a:gd name="T8" fmla="*/ 8638 w 238"/>
                <a:gd name="T9" fmla="*/ 27609 h 340"/>
                <a:gd name="T10" fmla="*/ 6072 w 238"/>
                <a:gd name="T11" fmla="*/ 27609 h 340"/>
                <a:gd name="T12" fmla="*/ 13173 w 238"/>
                <a:gd name="T13" fmla="*/ 37382 h 340"/>
                <a:gd name="T14" fmla="*/ 20276 w 238"/>
                <a:gd name="T15" fmla="*/ 27609 h 340"/>
                <a:gd name="T16" fmla="*/ 17613 w 238"/>
                <a:gd name="T17" fmla="*/ 27609 h 340"/>
                <a:gd name="T18" fmla="*/ 17613 w 238"/>
                <a:gd name="T19" fmla="*/ 25501 h 340"/>
                <a:gd name="T20" fmla="*/ 26345 w 238"/>
                <a:gd name="T21" fmla="*/ 1307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4"/>
                    <a:pt x="185" y="0"/>
                    <a:pt x="119" y="0"/>
                  </a:cubicBezTo>
                  <a:cubicBezTo>
                    <a:pt x="53" y="0"/>
                    <a:pt x="0" y="54"/>
                    <a:pt x="0" y="119"/>
                  </a:cubicBezTo>
                  <a:cubicBezTo>
                    <a:pt x="0" y="171"/>
                    <a:pt x="33" y="215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solidFill>
              <a:srgbClr val="5362A5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cs typeface="+mn-ea"/>
                <a:sym typeface="+mn-lt"/>
              </a:endParaRPr>
            </a:p>
          </p:txBody>
        </p:sp>
        <p:sp>
          <p:nvSpPr>
            <p:cNvPr id="29" name="TextBox 682">
              <a:extLst>
                <a:ext uri="{FF2B5EF4-FFF2-40B4-BE49-F238E27FC236}">
                  <a16:creationId xmlns:a16="http://schemas.microsoft.com/office/drawing/2014/main" id="{EF45811F-509C-4F05-BBBA-EE682B1CC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4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692">
              <a:extLst>
                <a:ext uri="{FF2B5EF4-FFF2-40B4-BE49-F238E27FC236}">
                  <a16:creationId xmlns:a16="http://schemas.microsoft.com/office/drawing/2014/main" id="{07A50370-3FB2-46EC-8ADD-A37124AC56FB}"/>
                </a:ext>
              </a:extLst>
            </p:cNvPr>
            <p:cNvSpPr txBox="1"/>
            <p:nvPr/>
          </p:nvSpPr>
          <p:spPr bwMode="auto">
            <a:xfrm>
              <a:off x="8449" y="4730"/>
              <a:ext cx="2113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提取</a:t>
              </a:r>
              <a:r>
                <a:rPr lang="en-US" altLang="zh-CN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ROI</a:t>
              </a:r>
              <a:endPara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8FBE6E-55D0-4DFD-85C8-1C77AE081603}"/>
              </a:ext>
            </a:extLst>
          </p:cNvPr>
          <p:cNvGrpSpPr/>
          <p:nvPr/>
        </p:nvGrpSpPr>
        <p:grpSpPr>
          <a:xfrm>
            <a:off x="5592847" y="1881616"/>
            <a:ext cx="1476560" cy="2135495"/>
            <a:chOff x="11234" y="3785"/>
            <a:chExt cx="2323" cy="3317"/>
          </a:xfrm>
        </p:grpSpPr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F1F97A71-3939-4E8B-98E2-54DD3D70122B}"/>
                </a:ext>
              </a:extLst>
            </p:cNvPr>
            <p:cNvSpPr/>
            <p:nvPr/>
          </p:nvSpPr>
          <p:spPr bwMode="auto">
            <a:xfrm>
              <a:off x="11234" y="3785"/>
              <a:ext cx="2323" cy="3317"/>
            </a:xfrm>
            <a:custGeom>
              <a:avLst/>
              <a:gdLst>
                <a:gd name="T0" fmla="*/ 2147483646 w 238"/>
                <a:gd name="T1" fmla="*/ 2147483646 h 340"/>
                <a:gd name="T2" fmla="*/ 2147483646 w 238"/>
                <a:gd name="T3" fmla="*/ 0 h 340"/>
                <a:gd name="T4" fmla="*/ 0 w 238"/>
                <a:gd name="T5" fmla="*/ 2147483646 h 340"/>
                <a:gd name="T6" fmla="*/ 2147483646 w 238"/>
                <a:gd name="T7" fmla="*/ 2147483646 h 340"/>
                <a:gd name="T8" fmla="*/ 2147483646 w 238"/>
                <a:gd name="T9" fmla="*/ 2147483646 h 340"/>
                <a:gd name="T10" fmla="*/ 2147483646 w 238"/>
                <a:gd name="T11" fmla="*/ 2147483646 h 340"/>
                <a:gd name="T12" fmla="*/ 2147483646 w 238"/>
                <a:gd name="T13" fmla="*/ 2147483646 h 340"/>
                <a:gd name="T14" fmla="*/ 2147483646 w 238"/>
                <a:gd name="T15" fmla="*/ 2147483646 h 340"/>
                <a:gd name="T16" fmla="*/ 2147483646 w 238"/>
                <a:gd name="T17" fmla="*/ 2147483646 h 340"/>
                <a:gd name="T18" fmla="*/ 2147483646 w 238"/>
                <a:gd name="T19" fmla="*/ 2147483646 h 340"/>
                <a:gd name="T20" fmla="*/ 2147483646 w 238"/>
                <a:gd name="T21" fmla="*/ 2147483646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3" y="0"/>
                    <a:pt x="0" y="53"/>
                    <a:pt x="0" y="119"/>
                  </a:cubicBezTo>
                  <a:cubicBezTo>
                    <a:pt x="0" y="171"/>
                    <a:pt x="33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solidFill>
              <a:srgbClr val="69C6E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TextBox 682">
              <a:extLst>
                <a:ext uri="{FF2B5EF4-FFF2-40B4-BE49-F238E27FC236}">
                  <a16:creationId xmlns:a16="http://schemas.microsoft.com/office/drawing/2014/main" id="{D92BB1C4-FD14-4ED6-9E70-630E24BBF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9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xtBox 692">
              <a:extLst>
                <a:ext uri="{FF2B5EF4-FFF2-40B4-BE49-F238E27FC236}">
                  <a16:creationId xmlns:a16="http://schemas.microsoft.com/office/drawing/2014/main" id="{5278DB70-1EE7-40C7-8F25-118C9912C395}"/>
                </a:ext>
              </a:extLst>
            </p:cNvPr>
            <p:cNvSpPr txBox="1"/>
            <p:nvPr/>
          </p:nvSpPr>
          <p:spPr bwMode="auto">
            <a:xfrm>
              <a:off x="11373" y="4462"/>
              <a:ext cx="2113" cy="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划分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数据集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20FD78A-CEC7-4164-8E7E-D8EB74A36B05}"/>
              </a:ext>
            </a:extLst>
          </p:cNvPr>
          <p:cNvGrpSpPr/>
          <p:nvPr/>
        </p:nvGrpSpPr>
        <p:grpSpPr>
          <a:xfrm>
            <a:off x="7424360" y="1830007"/>
            <a:ext cx="1478280" cy="2165805"/>
            <a:chOff x="14360" y="3893"/>
            <a:chExt cx="2328" cy="3317"/>
          </a:xfrm>
        </p:grpSpPr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6B496A29-C8C6-4F1C-9988-7C72D916E388}"/>
                </a:ext>
              </a:extLst>
            </p:cNvPr>
            <p:cNvSpPr/>
            <p:nvPr/>
          </p:nvSpPr>
          <p:spPr bwMode="auto">
            <a:xfrm>
              <a:off x="14360" y="3893"/>
              <a:ext cx="2328" cy="3317"/>
            </a:xfrm>
            <a:custGeom>
              <a:avLst/>
              <a:gdLst>
                <a:gd name="T0" fmla="*/ 26345 w 238"/>
                <a:gd name="T1" fmla="*/ 13041 h 340"/>
                <a:gd name="T2" fmla="*/ 13173 w 238"/>
                <a:gd name="T3" fmla="*/ 0 h 340"/>
                <a:gd name="T4" fmla="*/ 0 w 238"/>
                <a:gd name="T5" fmla="*/ 13041 h 340"/>
                <a:gd name="T6" fmla="*/ 8638 w 238"/>
                <a:gd name="T7" fmla="*/ 25300 h 340"/>
                <a:gd name="T8" fmla="*/ 8638 w 238"/>
                <a:gd name="T9" fmla="*/ 27497 h 340"/>
                <a:gd name="T10" fmla="*/ 6072 w 238"/>
                <a:gd name="T11" fmla="*/ 27497 h 340"/>
                <a:gd name="T12" fmla="*/ 13173 w 238"/>
                <a:gd name="T13" fmla="*/ 37251 h 340"/>
                <a:gd name="T14" fmla="*/ 20276 w 238"/>
                <a:gd name="T15" fmla="*/ 27497 h 340"/>
                <a:gd name="T16" fmla="*/ 17613 w 238"/>
                <a:gd name="T17" fmla="*/ 27497 h 340"/>
                <a:gd name="T18" fmla="*/ 17613 w 238"/>
                <a:gd name="T19" fmla="*/ 25436 h 340"/>
                <a:gd name="T20" fmla="*/ 26345 w 238"/>
                <a:gd name="T21" fmla="*/ 13041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8" h="340">
                  <a:moveTo>
                    <a:pt x="238" y="119"/>
                  </a:moveTo>
                  <a:cubicBezTo>
                    <a:pt x="238" y="53"/>
                    <a:pt x="185" y="0"/>
                    <a:pt x="119" y="0"/>
                  </a:cubicBezTo>
                  <a:cubicBezTo>
                    <a:pt x="53" y="0"/>
                    <a:pt x="0" y="53"/>
                    <a:pt x="0" y="119"/>
                  </a:cubicBezTo>
                  <a:cubicBezTo>
                    <a:pt x="0" y="171"/>
                    <a:pt x="33" y="214"/>
                    <a:pt x="78" y="231"/>
                  </a:cubicBezTo>
                  <a:cubicBezTo>
                    <a:pt x="78" y="251"/>
                    <a:pt x="78" y="251"/>
                    <a:pt x="78" y="251"/>
                  </a:cubicBezTo>
                  <a:cubicBezTo>
                    <a:pt x="55" y="251"/>
                    <a:pt x="55" y="251"/>
                    <a:pt x="55" y="251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83" y="251"/>
                    <a:pt x="183" y="251"/>
                    <a:pt x="183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205" y="215"/>
                    <a:pt x="238" y="171"/>
                    <a:pt x="238" y="119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cs typeface="+mn-ea"/>
                <a:sym typeface="+mn-lt"/>
              </a:endParaRPr>
            </a:p>
          </p:txBody>
        </p:sp>
        <p:sp>
          <p:nvSpPr>
            <p:cNvPr id="49" name="TextBox 682">
              <a:extLst>
                <a:ext uri="{FF2B5EF4-FFF2-40B4-BE49-F238E27FC236}">
                  <a16:creationId xmlns:a16="http://schemas.microsoft.com/office/drawing/2014/main" id="{BE89F68B-3726-4F28-A43E-794BA4FB8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" y="4093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TextBox 692">
              <a:extLst>
                <a:ext uri="{FF2B5EF4-FFF2-40B4-BE49-F238E27FC236}">
                  <a16:creationId xmlns:a16="http://schemas.microsoft.com/office/drawing/2014/main" id="{51837535-C421-4B65-9EC7-62A5EE54EC7D}"/>
                </a:ext>
              </a:extLst>
            </p:cNvPr>
            <p:cNvSpPr txBox="1"/>
            <p:nvPr/>
          </p:nvSpPr>
          <p:spPr bwMode="auto">
            <a:xfrm>
              <a:off x="14467" y="4782"/>
              <a:ext cx="2113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数据增强</a:t>
              </a:r>
            </a:p>
          </p:txBody>
        </p:sp>
      </p:grpSp>
      <p:sp>
        <p:nvSpPr>
          <p:cNvPr id="51" name="矩形 1">
            <a:extLst>
              <a:ext uri="{FF2B5EF4-FFF2-40B4-BE49-F238E27FC236}">
                <a16:creationId xmlns:a16="http://schemas.microsoft.com/office/drawing/2014/main" id="{2E44FCD0-65FA-42D2-B211-2E5582DA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03" y="4235152"/>
            <a:ext cx="1749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提取带肺结节的图片及掩码，共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7521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张图片。</a:t>
            </a:r>
          </a:p>
        </p:txBody>
      </p:sp>
      <p:sp>
        <p:nvSpPr>
          <p:cNvPr id="52" name="矩形 1">
            <a:extLst>
              <a:ext uri="{FF2B5EF4-FFF2-40B4-BE49-F238E27FC236}">
                <a16:creationId xmlns:a16="http://schemas.microsoft.com/office/drawing/2014/main" id="{F1F342A2-FA51-498A-8119-9A6D4184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893" y="4320128"/>
            <a:ext cx="19691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将数据集按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7:1:2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的比例划分为训练集，验证集，测试集。</a:t>
            </a:r>
          </a:p>
        </p:txBody>
      </p:sp>
      <p:sp>
        <p:nvSpPr>
          <p:cNvPr id="53" name="矩形 1">
            <a:extLst>
              <a:ext uri="{FF2B5EF4-FFF2-40B4-BE49-F238E27FC236}">
                <a16:creationId xmlns:a16="http://schemas.microsoft.com/office/drawing/2014/main" id="{B15AB33D-BE7F-4C3E-AEBF-04EDEF6E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910" y="4425707"/>
            <a:ext cx="17494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截取固定大小的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ROI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区域。</a:t>
            </a:r>
          </a:p>
        </p:txBody>
      </p:sp>
      <p:sp>
        <p:nvSpPr>
          <p:cNvPr id="54" name="矩形 1">
            <a:extLst>
              <a:ext uri="{FF2B5EF4-FFF2-40B4-BE49-F238E27FC236}">
                <a16:creationId xmlns:a16="http://schemas.microsoft.com/office/drawing/2014/main" id="{98069242-EFDC-4313-BA58-2EDEDE84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00" y="4320128"/>
            <a:ext cx="20375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做图像旋转，加噪等。根据实验结果调整数据增强方式。</a:t>
            </a: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1" grpId="0"/>
      <p:bldP spid="22" grpId="0"/>
      <p:bldP spid="51" grpId="0"/>
      <p:bldP spid="52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已开展工作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F8E33CC-93BB-4230-A60C-506CD3AA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3" y="2276530"/>
            <a:ext cx="1658003" cy="164233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75B65FD-8990-4BA8-A307-35ACEEE9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6" y="2272338"/>
            <a:ext cx="1660857" cy="1642338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0577E50-7E2C-4A81-B46C-6ECCFE1990D0}"/>
              </a:ext>
            </a:extLst>
          </p:cNvPr>
          <p:cNvSpPr txBox="1"/>
          <p:nvPr/>
        </p:nvSpPr>
        <p:spPr>
          <a:xfrm>
            <a:off x="697712" y="4087814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true_pic1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047A66-4F24-4185-B689-5EEB282AA5F1}"/>
              </a:ext>
            </a:extLst>
          </p:cNvPr>
          <p:cNvSpPr txBox="1"/>
          <p:nvPr/>
        </p:nvSpPr>
        <p:spPr>
          <a:xfrm>
            <a:off x="2739237" y="407681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pic1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86056DD-93AC-498C-8923-AE1EF4E9D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194" y="2267183"/>
            <a:ext cx="1542588" cy="163323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D01B7E3-CC98-447F-AC33-C827A90E6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2272338"/>
            <a:ext cx="1568206" cy="155212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F8F547CE-6BD6-4DC8-89F6-B7E75908845A}"/>
              </a:ext>
            </a:extLst>
          </p:cNvPr>
          <p:cNvSpPr txBox="1"/>
          <p:nvPr/>
        </p:nvSpPr>
        <p:spPr>
          <a:xfrm>
            <a:off x="5153230" y="4076810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true_pic2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41EEC5F-DE5A-41AE-96CF-640B0603B5A4}"/>
              </a:ext>
            </a:extLst>
          </p:cNvPr>
          <p:cNvSpPr txBox="1"/>
          <p:nvPr/>
        </p:nvSpPr>
        <p:spPr>
          <a:xfrm>
            <a:off x="7093281" y="4076810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pic2</a:t>
            </a:r>
          </a:p>
        </p:txBody>
      </p:sp>
      <p:sp>
        <p:nvSpPr>
          <p:cNvPr id="45" name="圆角矩形 13">
            <a:extLst>
              <a:ext uri="{FF2B5EF4-FFF2-40B4-BE49-F238E27FC236}">
                <a16:creationId xmlns:a16="http://schemas.microsoft.com/office/drawing/2014/main" id="{4CEDE498-A052-43BE-BA37-73B523E72AAE}"/>
              </a:ext>
            </a:extLst>
          </p:cNvPr>
          <p:cNvSpPr/>
          <p:nvPr/>
        </p:nvSpPr>
        <p:spPr>
          <a:xfrm>
            <a:off x="297581" y="2079786"/>
            <a:ext cx="3914379" cy="249354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9">
            <a:extLst>
              <a:ext uri="{FF2B5EF4-FFF2-40B4-BE49-F238E27FC236}">
                <a16:creationId xmlns:a16="http://schemas.microsoft.com/office/drawing/2014/main" id="{718B6E12-A2E4-4C58-8BB7-EB11800F105F}"/>
              </a:ext>
            </a:extLst>
          </p:cNvPr>
          <p:cNvSpPr/>
          <p:nvPr/>
        </p:nvSpPr>
        <p:spPr>
          <a:xfrm>
            <a:off x="4670719" y="2079785"/>
            <a:ext cx="3914379" cy="249354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0B20A8E-AAEE-46F9-9B04-84A5DAB955F2}"/>
              </a:ext>
            </a:extLst>
          </p:cNvPr>
          <p:cNvSpPr txBox="1"/>
          <p:nvPr/>
        </p:nvSpPr>
        <p:spPr>
          <a:xfrm>
            <a:off x="455324" y="1437170"/>
            <a:ext cx="4379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初步实验结果</a:t>
            </a:r>
          </a:p>
        </p:txBody>
      </p:sp>
    </p:spTree>
    <p:extLst>
      <p:ext uri="{BB962C8B-B14F-4D97-AF65-F5344CB8AC3E}">
        <p14:creationId xmlns:p14="http://schemas.microsoft.com/office/powerpoint/2010/main" val="35827331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时间进度安排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4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工作中存在的不足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对角圆角矩形 4"/>
          <p:cNvSpPr/>
          <p:nvPr/>
        </p:nvSpPr>
        <p:spPr>
          <a:xfrm>
            <a:off x="755576" y="1763369"/>
            <a:ext cx="1343546" cy="573340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1756819" y="2569467"/>
            <a:ext cx="1345257" cy="573342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758059" y="3375566"/>
            <a:ext cx="1345257" cy="573340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761011" y="4181664"/>
            <a:ext cx="1343546" cy="573342"/>
          </a:xfrm>
          <a:prstGeom prst="round2Diag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251448" y="2018536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065090" y="1763369"/>
            <a:ext cx="4603255" cy="619549"/>
            <a:chOff x="3024807" y="1419622"/>
            <a:chExt cx="4269685" cy="574675"/>
          </a:xfrm>
        </p:grpSpPr>
        <p:sp>
          <p:nvSpPr>
            <p:cNvPr id="11" name="文本框 8"/>
            <p:cNvSpPr txBox="1">
              <a:spLocks noChangeArrowheads="1"/>
            </p:cNvSpPr>
            <p:nvPr/>
          </p:nvSpPr>
          <p:spPr bwMode="auto">
            <a:xfrm>
              <a:off x="3024807" y="1419622"/>
              <a:ext cx="2800304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2022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11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3024807" y="1705372"/>
              <a:ext cx="4269685" cy="288925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改进并完善所提网络结构，在所选数据集上验证其性能。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3238997" y="2838326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96692" y="2539677"/>
            <a:ext cx="3527635" cy="617838"/>
            <a:chOff x="3888902" y="2139702"/>
            <a:chExt cx="3272009" cy="573088"/>
          </a:xfrm>
        </p:grpSpPr>
        <p:sp>
          <p:nvSpPr>
            <p:cNvPr id="15" name="文本框 11"/>
            <p:cNvSpPr txBox="1">
              <a:spLocks noChangeArrowheads="1"/>
            </p:cNvSpPr>
            <p:nvPr/>
          </p:nvSpPr>
          <p:spPr bwMode="auto">
            <a:xfrm>
              <a:off x="3888903" y="2139702"/>
              <a:ext cx="2804479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5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16" name="文本框 12"/>
            <p:cNvSpPr txBox="1"/>
            <p:nvPr/>
          </p:nvSpPr>
          <p:spPr>
            <a:xfrm>
              <a:off x="3888902" y="2425452"/>
              <a:ext cx="3272009" cy="287338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撰写小论文，完善实验，准备中期答辩。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4226546" y="3658117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912867" y="3396826"/>
            <a:ext cx="4267646" cy="617837"/>
            <a:chOff x="4738688" y="2934767"/>
            <a:chExt cx="3958396" cy="573087"/>
          </a:xfrm>
        </p:grpSpPr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4738688" y="2934767"/>
              <a:ext cx="288975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6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-2023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12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20" name="文本框 15"/>
            <p:cNvSpPr txBox="1"/>
            <p:nvPr/>
          </p:nvSpPr>
          <p:spPr>
            <a:xfrm>
              <a:off x="4738688" y="3220517"/>
              <a:ext cx="3958396" cy="287337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进行大量的测试实验和对比实验，总结与分析实验结果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5214095" y="4477907"/>
            <a:ext cx="664071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896993" y="4173133"/>
            <a:ext cx="3247007" cy="617838"/>
            <a:chOff x="5651499" y="3654846"/>
            <a:chExt cx="3011716" cy="573088"/>
          </a:xfrm>
        </p:grpSpPr>
        <p:sp>
          <p:nvSpPr>
            <p:cNvPr id="23" name="文本框 17"/>
            <p:cNvSpPr txBox="1">
              <a:spLocks noChangeArrowheads="1"/>
            </p:cNvSpPr>
            <p:nvPr/>
          </p:nvSpPr>
          <p:spPr bwMode="auto">
            <a:xfrm>
              <a:off x="5651500" y="3654846"/>
              <a:ext cx="257805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2024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1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-2024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年</a:t>
              </a:r>
              <a:r>
                <a:rPr lang="en-US" altLang="zh-CN" sz="1900" dirty="0">
                  <a:solidFill>
                    <a:srgbClr val="052E65"/>
                  </a:solidFill>
                  <a:latin typeface="微软雅黑" pitchFamily="34" charset="-122"/>
                </a:rPr>
                <a:t>5</a:t>
              </a:r>
              <a:r>
                <a:rPr lang="zh-CN" altLang="en-US" sz="1900" dirty="0">
                  <a:solidFill>
                    <a:srgbClr val="052E65"/>
                  </a:solidFill>
                  <a:latin typeface="微软雅黑" pitchFamily="34" charset="-122"/>
                </a:rPr>
                <a:t>月</a:t>
              </a:r>
            </a:p>
          </p:txBody>
        </p:sp>
        <p:sp>
          <p:nvSpPr>
            <p:cNvPr id="24" name="文本框 18"/>
            <p:cNvSpPr txBox="1"/>
            <p:nvPr/>
          </p:nvSpPr>
          <p:spPr>
            <a:xfrm>
              <a:off x="5651499" y="3940596"/>
              <a:ext cx="3011716" cy="287338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撰写大论文，修改论文，准备毕业答辩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直角上箭头 24"/>
          <p:cNvSpPr/>
          <p:nvPr/>
        </p:nvSpPr>
        <p:spPr>
          <a:xfrm rot="5400000">
            <a:off x="1103026" y="2453103"/>
            <a:ext cx="580186" cy="569938"/>
          </a:xfrm>
          <a:prstGeom prst="bentUp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26" name="直角上箭头 25"/>
          <p:cNvSpPr/>
          <p:nvPr/>
        </p:nvSpPr>
        <p:spPr>
          <a:xfrm rot="5400000">
            <a:off x="2116248" y="3248933"/>
            <a:ext cx="581897" cy="568226"/>
          </a:xfrm>
          <a:prstGeom prst="bentUp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27" name="直角上箭头 26"/>
          <p:cNvSpPr/>
          <p:nvPr/>
        </p:nvSpPr>
        <p:spPr>
          <a:xfrm rot="5400000">
            <a:off x="3130326" y="4043908"/>
            <a:ext cx="581897" cy="569937"/>
          </a:xfrm>
          <a:prstGeom prst="bentUp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700"/>
          </a:p>
        </p:txBody>
      </p:sp>
    </p:spTree>
    <p:extLst>
      <p:ext uri="{BB962C8B-B14F-4D97-AF65-F5344CB8AC3E}">
        <p14:creationId xmlns:p14="http://schemas.microsoft.com/office/powerpoint/2010/main" val="888837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2">
            <a:extLst>
              <a:ext uri="{FF2B5EF4-FFF2-40B4-BE49-F238E27FC236}">
                <a16:creationId xmlns:a16="http://schemas.microsoft.com/office/drawing/2014/main" id="{1B7116AF-A0D0-49A8-BD29-5D9A895558E5}"/>
              </a:ext>
            </a:extLst>
          </p:cNvPr>
          <p:cNvSpPr txBox="1"/>
          <p:nvPr/>
        </p:nvSpPr>
        <p:spPr>
          <a:xfrm>
            <a:off x="513795" y="1525125"/>
            <a:ext cx="8116409" cy="769474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</a:rPr>
              <a:t>请各位老师批评指正</a:t>
            </a:r>
          </a:p>
        </p:txBody>
      </p:sp>
      <p:pic>
        <p:nvPicPr>
          <p:cNvPr id="38" name="图片 5" descr="e9e346b0288fe895aa654270a4770879">
            <a:extLst>
              <a:ext uri="{FF2B5EF4-FFF2-40B4-BE49-F238E27FC236}">
                <a16:creationId xmlns:a16="http://schemas.microsoft.com/office/drawing/2014/main" id="{8B49B41A-66B9-44A8-80BD-F1959F04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5" y="81894"/>
            <a:ext cx="2736304" cy="70315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2A97F4-B9AB-4DFC-B3E7-98269BC43F35}"/>
              </a:ext>
            </a:extLst>
          </p:cNvPr>
          <p:cNvGrpSpPr/>
          <p:nvPr/>
        </p:nvGrpSpPr>
        <p:grpSpPr>
          <a:xfrm>
            <a:off x="107505" y="3051586"/>
            <a:ext cx="9013568" cy="45719"/>
            <a:chOff x="-1" y="3794229"/>
            <a:chExt cx="12195977" cy="7173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AF5C54-EF8D-4407-9C65-3F2D68EAE44D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50FE54F-206A-4DD0-9CD3-E7D9D8344337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05A0845-1AFA-4D25-B7AD-1D43974D02D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1E4A2F1-CA77-42DC-BDA3-E7DD8F0DB545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AE5E166-7FFC-47ED-8540-0A75C09F39FA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1DCDBD5-0265-42EE-9352-64F72DB6D051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0CB80C5-FD56-45FB-954D-405819BCECF3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14E8069-B096-442F-AE11-4EF6F59F58A4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6B2AFB-88F3-4BA5-B101-8A62E37BA87F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D0F8AB2-09C6-4238-8224-AA8F95981988}"/>
              </a:ext>
            </a:extLst>
          </p:cNvPr>
          <p:cNvSpPr txBox="1"/>
          <p:nvPr/>
        </p:nvSpPr>
        <p:spPr>
          <a:xfrm>
            <a:off x="5651669" y="3240060"/>
            <a:ext cx="338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答辩学生：李飞翔</a:t>
            </a:r>
            <a:endParaRPr lang="zh-CN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C524C7-1F77-4240-BE52-B07E42DB2434}"/>
              </a:ext>
            </a:extLst>
          </p:cNvPr>
          <p:cNvSpPr txBox="1"/>
          <p:nvPr/>
        </p:nvSpPr>
        <p:spPr>
          <a:xfrm>
            <a:off x="5685215" y="3768641"/>
            <a:ext cx="312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指导老师：降爱莲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5A4C5-507E-426D-A5EE-BCA9868131E8}"/>
              </a:ext>
            </a:extLst>
          </p:cNvPr>
          <p:cNvSpPr txBox="1"/>
          <p:nvPr/>
        </p:nvSpPr>
        <p:spPr>
          <a:xfrm>
            <a:off x="5685215" y="4308632"/>
            <a:ext cx="32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答辩日期：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lt"/>
              </a:rPr>
              <a:t>2022.11.9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902FE4-DDB8-42BD-A537-543C72021238}"/>
              </a:ext>
            </a:extLst>
          </p:cNvPr>
          <p:cNvSpPr txBox="1"/>
          <p:nvPr/>
        </p:nvSpPr>
        <p:spPr>
          <a:xfrm>
            <a:off x="2313183" y="5207927"/>
            <a:ext cx="451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太原理工大学信息与计算机学院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5234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选题来源及意义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1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选题来源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2C2209E-9858-4069-8AED-620B55790014}"/>
              </a:ext>
            </a:extLst>
          </p:cNvPr>
          <p:cNvSpPr txBox="1"/>
          <p:nvPr/>
        </p:nvSpPr>
        <p:spPr>
          <a:xfrm>
            <a:off x="624180" y="1312916"/>
            <a:ext cx="7549820" cy="86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肺癌是发病率和死亡率增长最快，对人群健康和生命威胁最大的恶性肿瘤之一。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598B20C-D62F-4A63-BAC3-2BE844D2009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2773706"/>
              </p:ext>
            </p:extLst>
          </p:nvPr>
        </p:nvGraphicFramePr>
        <p:xfrm>
          <a:off x="688896" y="2425452"/>
          <a:ext cx="7549819" cy="116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新增肺癌患者</a:t>
                      </a: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占比（新增癌症病例）</a:t>
                      </a: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发病率（所有癌症）</a:t>
                      </a:r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全世界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220</a:t>
                      </a: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中国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81.6</a:t>
                      </a: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FC3AA32-75E3-4575-8B7A-2982008E3B9A}"/>
              </a:ext>
            </a:extLst>
          </p:cNvPr>
          <p:cNvSpPr txBox="1"/>
          <p:nvPr/>
        </p:nvSpPr>
        <p:spPr>
          <a:xfrm>
            <a:off x="404825" y="4513685"/>
            <a:ext cx="83436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[1] Siegel R L, Miller K D, Jemal A. Cancer statistics, 2020[J]. CA Cancer J Clin, 2020, 70(1): 7-30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选题来源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358D8F-ED30-4EF2-BD9E-8C58295CD2DC}"/>
              </a:ext>
            </a:extLst>
          </p:cNvPr>
          <p:cNvSpPr txBox="1"/>
          <p:nvPr/>
        </p:nvSpPr>
        <p:spPr>
          <a:xfrm>
            <a:off x="472729" y="1508147"/>
            <a:ext cx="32715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+mn-ea"/>
              </a:rPr>
              <a:t>医学图像目前现状</a:t>
            </a:r>
            <a:endParaRPr lang="en-US" altLang="zh-CN" b="1" i="0" dirty="0">
              <a:effectLst/>
              <a:latin typeface="+mn-ea"/>
            </a:endParaRPr>
          </a:p>
          <a:p>
            <a:endParaRPr lang="en-US" altLang="zh-CN" b="1" i="0" dirty="0">
              <a:effectLst/>
              <a:latin typeface="+mn-ea"/>
            </a:endParaRPr>
          </a:p>
          <a:p>
            <a:r>
              <a:rPr lang="en-US" altLang="zh-CN" b="1" i="0" dirty="0">
                <a:effectLst/>
                <a:latin typeface="+mn-ea"/>
              </a:rPr>
              <a:t>1. </a:t>
            </a:r>
            <a:r>
              <a:rPr lang="zh-CN" altLang="en-US" b="1" i="0" dirty="0">
                <a:effectLst/>
                <a:latin typeface="+mn-ea"/>
              </a:rPr>
              <a:t>医学图像数据量较大。</a:t>
            </a:r>
            <a:endParaRPr lang="en-US" altLang="zh-CN" b="1" dirty="0">
              <a:latin typeface="+mn-ea"/>
            </a:endParaRPr>
          </a:p>
          <a:p>
            <a:r>
              <a:rPr lang="en-US" altLang="zh-CN" b="1" i="0" dirty="0">
                <a:effectLst/>
                <a:latin typeface="+mn-ea"/>
              </a:rPr>
              <a:t>2. </a:t>
            </a:r>
            <a:r>
              <a:rPr lang="zh-CN" altLang="zh-CN" b="1" kern="100" dirty="0">
                <a:effectLst/>
                <a:latin typeface="+mn-ea"/>
                <a:cs typeface="Times New Roman" panose="02020603050405020304" pitchFamily="18" charset="0"/>
              </a:rPr>
              <a:t>高质量标注需要专业知识和临床经验</a:t>
            </a:r>
            <a:r>
              <a:rPr lang="zh-CN" altLang="en-US" b="1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b="1" i="0" dirty="0">
                <a:effectLst/>
                <a:latin typeface="+mn-ea"/>
              </a:rPr>
              <a:t>人工标记非常的耗时费力。</a:t>
            </a:r>
            <a:endParaRPr lang="en-US" altLang="zh-CN" b="1" i="0" dirty="0">
              <a:effectLst/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E49DB3-6C48-45D4-B1DC-3C42097D2346}"/>
              </a:ext>
            </a:extLst>
          </p:cNvPr>
          <p:cNvSpPr/>
          <p:nvPr/>
        </p:nvSpPr>
        <p:spPr>
          <a:xfrm>
            <a:off x="418929" y="3585852"/>
            <a:ext cx="2988332" cy="15292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C9D4B9DC-512F-4039-BF98-EAB95285D473}"/>
              </a:ext>
            </a:extLst>
          </p:cNvPr>
          <p:cNvSpPr/>
          <p:nvPr/>
        </p:nvSpPr>
        <p:spPr>
          <a:xfrm>
            <a:off x="710107" y="4274192"/>
            <a:ext cx="774045" cy="6995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有标记数据</a:t>
            </a: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D1445121-CE66-48A6-B01A-924374028C61}"/>
              </a:ext>
            </a:extLst>
          </p:cNvPr>
          <p:cNvSpPr/>
          <p:nvPr/>
        </p:nvSpPr>
        <p:spPr>
          <a:xfrm>
            <a:off x="1733505" y="3669916"/>
            <a:ext cx="1446887" cy="136116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未标记数据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0A23946-264B-40CB-A2A3-0CA0847FB168}"/>
              </a:ext>
            </a:extLst>
          </p:cNvPr>
          <p:cNvSpPr/>
          <p:nvPr/>
        </p:nvSpPr>
        <p:spPr>
          <a:xfrm>
            <a:off x="3515181" y="4063583"/>
            <a:ext cx="1080120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训练</a:t>
            </a: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BD2BD809-2BA8-4432-B278-F38B7D8BB174}"/>
              </a:ext>
            </a:extLst>
          </p:cNvPr>
          <p:cNvSpPr/>
          <p:nvPr/>
        </p:nvSpPr>
        <p:spPr>
          <a:xfrm>
            <a:off x="4703221" y="3671666"/>
            <a:ext cx="1512168" cy="1302041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7C8BAD0-97FF-4625-AF86-99FD3531FCC6}"/>
              </a:ext>
            </a:extLst>
          </p:cNvPr>
          <p:cNvSpPr/>
          <p:nvPr/>
        </p:nvSpPr>
        <p:spPr>
          <a:xfrm>
            <a:off x="6330375" y="4095208"/>
            <a:ext cx="1080120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5118C378-1187-44B4-8C66-2BB244B41347}"/>
              </a:ext>
            </a:extLst>
          </p:cNvPr>
          <p:cNvSpPr/>
          <p:nvPr/>
        </p:nvSpPr>
        <p:spPr>
          <a:xfrm>
            <a:off x="7527214" y="3610637"/>
            <a:ext cx="849100" cy="136307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待检测数据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F758A9-A342-47F0-8095-D2AE9367FEB1}"/>
              </a:ext>
            </a:extLst>
          </p:cNvPr>
          <p:cNvSpPr txBox="1"/>
          <p:nvPr/>
        </p:nvSpPr>
        <p:spPr>
          <a:xfrm>
            <a:off x="732592" y="37941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少量的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7FC30F-CFAB-4439-A998-49C56D31CA0E}"/>
              </a:ext>
            </a:extLst>
          </p:cNvPr>
          <p:cNvSpPr txBox="1"/>
          <p:nvPr/>
        </p:nvSpPr>
        <p:spPr>
          <a:xfrm>
            <a:off x="4549010" y="1353800"/>
            <a:ext cx="40435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+mn-ea"/>
              </a:rPr>
              <a:t>目前的深度学习算法主要依靠训练数据，需要大量的手工标记数据用于训练。</a:t>
            </a:r>
            <a:endParaRPr lang="en-US" altLang="zh-CN" b="1" i="0" dirty="0">
              <a:effectLst/>
              <a:latin typeface="+mn-ea"/>
            </a:endParaRPr>
          </a:p>
          <a:p>
            <a:endParaRPr lang="en-US" altLang="zh-CN" b="1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b="1" kern="100" dirty="0">
                <a:effectLst/>
                <a:latin typeface="+mn-ea"/>
                <a:cs typeface="Times New Roman" panose="02020603050405020304" pitchFamily="18" charset="0"/>
              </a:rPr>
              <a:t>这种困境使得半监督分割成为一种廉价而实用的方法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15349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选题意义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EECFF2-D05A-4F94-B250-C29FA3A8F52A}"/>
              </a:ext>
            </a:extLst>
          </p:cNvPr>
          <p:cNvSpPr/>
          <p:nvPr/>
        </p:nvSpPr>
        <p:spPr>
          <a:xfrm>
            <a:off x="1115616" y="1345332"/>
            <a:ext cx="6840760" cy="302433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endParaRPr lang="zh-CN" altLang="en-US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F4A4CA-FB74-4569-B03E-6B1E6437D5E2}"/>
              </a:ext>
            </a:extLst>
          </p:cNvPr>
          <p:cNvSpPr txBox="1"/>
          <p:nvPr/>
        </p:nvSpPr>
        <p:spPr>
          <a:xfrm>
            <a:off x="1385646" y="1570353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基于混合</a:t>
            </a: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的半监督肺结节分割方法的研究</a:t>
            </a:r>
            <a:endParaRPr lang="en-US" altLang="zh-CN" sz="2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60D253-2F55-4B32-8207-C97E89F5581E}"/>
              </a:ext>
            </a:extLst>
          </p:cNvPr>
          <p:cNvSpPr txBox="1"/>
          <p:nvPr/>
        </p:nvSpPr>
        <p:spPr>
          <a:xfrm>
            <a:off x="1439652" y="2425501"/>
            <a:ext cx="6156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  <a:cs typeface="华文中宋" panose="02010600040101010101" pitchFamily="2" charset="-122"/>
                <a:sym typeface="+mn-ea"/>
              </a:rPr>
              <a:t>减少影像医生的工作量，提高工作效率，降低误诊率</a:t>
            </a:r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r>
              <a:rPr lang="en-US" altLang="zh-CN" sz="1600" b="1" dirty="0">
                <a:latin typeface="+mn-ea"/>
                <a:cs typeface="华文中宋" panose="02010600040101010101" pitchFamily="2" charset="-122"/>
                <a:sym typeface="+mn-ea"/>
              </a:rPr>
              <a:t>2.</a:t>
            </a:r>
            <a:r>
              <a:rPr lang="zh-CN" altLang="en-US" sz="1600" b="1" dirty="0">
                <a:latin typeface="+mn-ea"/>
                <a:cs typeface="华文中宋" panose="02010600040101010101" pitchFamily="2" charset="-122"/>
                <a:sym typeface="+mn-ea"/>
              </a:rPr>
              <a:t>降低漏检率，以更低的医疗成本实现更好的预后效果</a:t>
            </a:r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endParaRPr lang="en-US" altLang="zh-CN" sz="1600" b="1" dirty="0">
              <a:latin typeface="+mn-ea"/>
              <a:cs typeface="华文中宋" panose="02010600040101010101" pitchFamily="2" charset="-122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3.</a:t>
            </a:r>
            <a:r>
              <a:rPr lang="zh-CN" altLang="en-US" sz="1600" b="1" dirty="0">
                <a:latin typeface="+mn-ea"/>
                <a:sym typeface="+mn-ea"/>
              </a:rPr>
              <a:t>降低对人工标注</a:t>
            </a:r>
            <a:r>
              <a:rPr lang="zh-CN" altLang="en-US" sz="1600" b="1" i="0" dirty="0">
                <a:effectLst/>
                <a:latin typeface="+mn-ea"/>
              </a:rPr>
              <a:t>的需求量，充分利用未标注数据与有限的数据集，提高模型性能与泛化能力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8616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171701" y="2069482"/>
            <a:ext cx="47938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国内外研究现状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2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国内外研究现状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33C84B-93C9-4DBD-9A77-42DFEBA8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981187"/>
            <a:ext cx="5112568" cy="3752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81F44D-8608-41B8-95DC-7A794F39AA84}"/>
              </a:ext>
            </a:extLst>
          </p:cNvPr>
          <p:cNvSpPr txBox="1"/>
          <p:nvPr/>
        </p:nvSpPr>
        <p:spPr>
          <a:xfrm>
            <a:off x="1763688" y="4864432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-2022</a:t>
            </a:r>
            <a:r>
              <a:rPr lang="zh-CN" altLang="en-US" dirty="0"/>
              <a:t>年半监督医学图像分割学术发展趋势图</a:t>
            </a:r>
          </a:p>
        </p:txBody>
      </p:sp>
    </p:spTree>
    <p:extLst>
      <p:ext uri="{BB962C8B-B14F-4D97-AF65-F5344CB8AC3E}">
        <p14:creationId xmlns:p14="http://schemas.microsoft.com/office/powerpoint/2010/main" val="14733195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半监督方法思维导图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53E701E-CC9E-4DDB-8505-C7258527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356"/>
            <a:ext cx="9144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464838-a229-409c-ab45-df956c315c18}"/>
</p:tagLst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1540</Words>
  <Application>Microsoft Office PowerPoint</Application>
  <PresentationFormat>全屏显示(16:10)</PresentationFormat>
  <Paragraphs>238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Adobe Gothic Std B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jokerak</cp:lastModifiedBy>
  <cp:revision>126</cp:revision>
  <dcterms:created xsi:type="dcterms:W3CDTF">2014-12-21T11:18:20Z</dcterms:created>
  <dcterms:modified xsi:type="dcterms:W3CDTF">2022-11-07T11:01:13Z</dcterms:modified>
</cp:coreProperties>
</file>