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03" r:id="rId3"/>
    <p:sldId id="696" r:id="rId5"/>
    <p:sldId id="688" r:id="rId6"/>
    <p:sldId id="697" r:id="rId7"/>
    <p:sldId id="723" r:id="rId8"/>
  </p:sldIdLst>
  <p:sldSz cx="9144000" cy="5143500" type="screen16x9"/>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6679" autoAdjust="0"/>
  </p:normalViewPr>
  <p:slideViewPr>
    <p:cSldViewPr>
      <p:cViewPr varScale="1">
        <p:scale>
          <a:sx n="111" d="100"/>
          <a:sy n="111" d="100"/>
        </p:scale>
        <p:origin x="792" y="108"/>
      </p:cViewPr>
      <p:guideLst>
        <p:guide orient="horz" pos="1618"/>
        <p:guide pos="2854"/>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77"/>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3.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慢性疼痛有很多原因，但《英国医学杂志》的统计显示，43%的人在一生中的某个时候会遭受某种形式的长期疼痛。</a:t>
            </a:r>
            <a:endParaRPr lang="zh-CN" altLang="en-US"/>
          </a:p>
          <a:p>
            <a:endParaRPr lang="zh-CN" altLang="en-US"/>
          </a:p>
          <a:p>
            <a:r>
              <a:rPr lang="zh-CN" altLang="en-US"/>
              <a:t>NCPS报告说，英国10.4%到14.3%的人口说，他们患有严重致残性慢性疼痛，这种慢性疼痛是中度或重度限制性慢性疼痛。</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美国疾病控制和预防中心（Centers for Disease Control and Prevention）的一份最新报告显示，美国的预期寿命在几十年稳步上升之后，已经连续三年持平。这项研究还发现，心脏病、癌症、中风和肾病等慢性疾病仍然是美国的主要死因。</a:t>
            </a:r>
            <a:endParaRPr lang="zh-CN" altLang="en-US"/>
          </a:p>
          <a:p>
            <a:r>
              <a:rPr lang="zh-CN" altLang="en-US"/>
              <a:t>我们国家需要一个新的战略来改善美国人的健康和长寿。特别是，我们的领导人需要集中精力进行改革，通过预防、医疗创新和改善获得护理的机会来防治慢性病。通过提升这三个优先事项，政策制定者可以帮助2016年成为美国慢性病危机结束的开始。</a:t>
            </a:r>
            <a:endParaRPr lang="zh-CN" altLang="en-US"/>
          </a:p>
          <a:p>
            <a:r>
              <a:rPr lang="zh-CN" altLang="en-US"/>
              <a:t>AFTER RISING STEADILY for decades, U.S. life expectancy has flat-lined for three consecutive years, according to a new report from the Centers for Disease Control and Prevention. The study also finds that chronic conditions like heart disease, cancer, stroke and kidney disease remain among the leading causes of death in the United States.</a:t>
            </a:r>
            <a:endParaRPr lang="zh-CN" altLang="en-US"/>
          </a:p>
          <a:p>
            <a:r>
              <a:rPr lang="zh-CN" altLang="en-US"/>
              <a:t>Our country requires a new strategy for improving the health and longevity of Americans. In particular, our leaders need to focus on reforms aimed at combating chronic diseases through prevention, medical innovation and improved access to care. By elevating these three priorities, policymakers can help make 2016 the beginning of the end of America's chronic disease crisis.</a:t>
            </a:r>
            <a:endParaRPr lang="zh-CN" altLang="en-US"/>
          </a:p>
          <a:p>
            <a:r>
              <a:rPr lang="zh-CN" altLang="en-US"/>
              <a:t>Chronic conditions represent the single largest threat to health in America. According to the CDC's latest statistics, roughly half of all adults suffer from at least one chronic disease, with a quarter of all adults suffering from two or more. In 2014, seven chronic conditions were responsible for nearly 65 percent of all deaths.</a:t>
            </a:r>
            <a:endParaRPr lang="zh-CN" altLang="en-US"/>
          </a:p>
          <a:p>
            <a:r>
              <a:rPr lang="zh-CN" altLang="en-US"/>
              <a:t>慢性病是美国最大的健康威胁。根据疾控中心的最新统计，大约一半的成年人患有至少一种慢性病，四分之一的成年人患有两种或两种以上的慢性病。2014年，7种慢性病导致了近65%的死亡。</a:t>
            </a:r>
            <a:endParaRPr lang="zh-CN" altLang="en-US"/>
          </a:p>
          <a:p>
            <a:endParaRPr lang="zh-CN" altLang="en-US"/>
          </a:p>
          <a:p>
            <a:r>
              <a:rPr lang="zh-CN" altLang="en-US"/>
              <a:t>在美国，慢性病就占到医疗支出总额的近75%，即人均年支出约5300美元。在公共保险方面，慢性病的治疗在支出中所占比例更大：医疗保险为96美分/美元，医疗补助为83美分/美元[4,10,11,12]。因此，了解、管理和预防慢性病是一个社会为公民提供更高质量的医疗保健和提高其整体生活质量的重要目标。</a:t>
            </a:r>
            <a:endParaRPr lang="zh-CN" altLang="en-US"/>
          </a:p>
          <a:p>
            <a:endParaRPr lang="zh-CN" altLang="en-US"/>
          </a:p>
          <a:p>
            <a:r>
              <a:rPr lang="zh-CN" altLang="en-US"/>
              <a:t>根据美国目前的人口统计，从现在起到2029年底，每天将有10000名美国人年满65岁[5]，有理由预计，合并症患者的总数将大大增加。</a:t>
            </a:r>
            <a:endParaRPr lang="zh-CN" altLang="en-US"/>
          </a:p>
          <a:p>
            <a:r>
              <a:rPr lang="zh-CN" altLang="en-US"/>
              <a:t> Given America’s current demographics, wherein 10,000 Americans will turn 65 each day from now through the end of 2029 [5], it is reasonable to expect that the overall number of patients with comorbidities will increase greatly.</a:t>
            </a:r>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改善疾病病症减少医疗费用</a:t>
            </a:r>
            <a:endPar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r>
              <a:rPr lang="en-US" altLang="zh-CN"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       疾病管理以整合式的照护系统来改善疾病症状及减少医疗成本为最高原则，涵盖所有慢性疾病人群;通过预防、循证干预、制定专业性高的议定书施加干预以及借助病人的自我管理来达到医疗管理最优化;不断评估健康状况和衡量干预成果来改善整体患者健康，从而提高生活质量和降低医疗成本。疾病管理的整个实施过程极为重视结果、持续品质的改进、回馈和沟通。</a:t>
            </a:r>
            <a:endParaRPr lang="en-US" altLang="zh-CN"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r>
              <a:rPr lang="zh-CN" altLang="en-US"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慢性病远程管理模式</a:t>
            </a:r>
            <a:endParaRPr lang="zh-CN" altLang="en-US"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r>
              <a:rPr lang="en-US" altLang="zh-CN"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       在CCM基础上构建出慢性病远程管理模式，其主要是以家庭为基础的无线设备和应用程序，将网络技术应用到慢性病管理的领域，建立慢性病患者专项档案，实时监测慢性病患者的相关指标，并上传患者院外的用药、治疗情况及病情控制情况，根据慢性病分级管理，一旦出现异常数据，经过专业培训的慢性病医生会及时联系患者、调整治疗方案，同时医护人员会为患者提供关于慢性病管理方面的相关知识，适时提醒慢性病患者加强自我管理。</a:t>
            </a:r>
            <a:endParaRPr lang="en-US" altLang="zh-CN"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r>
              <a:rPr lang="zh-CN" altLang="en-US"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延缓病程降低病死率</a:t>
            </a:r>
            <a:endPar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r>
              <a:rPr lang="en-US" altLang="zh-CN" dirty="0">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       美国是最早研究及初步应用慢性病管理模型(CCM)的国家，动员政府、医护人员、患者均参与到管理活动当中，政府在政策上支持，把慢性病管理工作作为公共卫生服务重点投入的项目。此模式覆盖性广，调动了个人、集体、社会的积极性，增强了全民健康意识，强调医疗资源的优化配置，满足了慢性病患者的健康需求，从根本上延缓并发症的发生、发展，降低了医疗费用，提高了美国整体的健康水平。</a:t>
            </a:r>
            <a:endParaRPr lang="en-US" altLang="zh-CN"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endPar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nSpc>
                <a:spcPct val="120000"/>
              </a:lnSpc>
            </a:pP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中国防治慢性病中长期规划（2017-2025年）》则对我国慢病防控进行了长期规划，明确了2020年和2025年两个阶段性目标。到2020年，慢性病防控环境显著改善，降低因慢性病导致的过早死亡率，力争30—70岁人群因心脑血管疾病、癌症、慢性呼吸系统疾病和糖尿病导致的过早死亡率较2015年降低10%。到2025年，慢性病危险因素得到有效控制，实现全人群全生命周期健康管理，力争30—70岁人群因心脑血管疾病、癌症、慢性呼吸系统疾病和糖尿病导致的过早死亡率较2015年降低20%。逐步提高居民健康期望寿命，有效控制慢性病疾病负担。</a:t>
            </a:r>
            <a:endParaRPr lang="zh-CN" altLang="en-US"/>
          </a:p>
          <a:p>
            <a:r>
              <a:rPr lang="zh-CN" altLang="en-US"/>
              <a:t>以广东为例：</a:t>
            </a:r>
            <a:endParaRPr lang="zh-CN" altLang="en-US"/>
          </a:p>
          <a:p>
            <a:r>
              <a:rPr lang="en-US" altLang="zh-CN"/>
              <a:t>      广东发布了多项政策，致力于提高广东医疗服务水平，促进广东省全面健康生活方式的培养和慢病防控的提升。此外，广东省明确部署了家庭医生服务团队的培训项目，意在提升广东省家庭医生的服务水平，提高慢病防控的服务能力。广东省还重点对慢病防治的重点人群进行了规划部署，《广东省“十三五”健康老龄化规划》明确提出，要进一步推动老年人健康产业发展，满足老年人的多样化需求，为老年人提供健康指导、慢病管理、安全监护等服务。</a:t>
            </a:r>
            <a:endParaRPr lang="en-US" altLang="zh-CN"/>
          </a:p>
          <a:p>
            <a:endParaRPr lang="en-US" altLang="zh-CN"/>
          </a:p>
          <a:p>
            <a:r>
              <a:rPr lang="en-US" altLang="zh-CN"/>
              <a:t>人民网北京11月29日电 （记者崔元苑）28日上午，国家医保局召开新闻发布会，介绍2019年国家医保谈判准入药品名单（国家医保局、人力资源社会保障部印发2019年国家医保谈判准入药品名单）及成效。据悉，谈判成功的药品多为近年来新上市且具有较高临床价值的药品，涉及癌症、罕见病、肝炎、糖尿病、耐多药结核、风湿免疫、心脑血管、消化等10余个临床治疗领域。保守估计，通过谈判降价和医保报销，患者个人负担水平将降至原来的20%以下，明年起患者将能感受到明显降幅。</a:t>
            </a:r>
            <a:endParaRPr lang="en-US" altLang="zh-CN"/>
          </a:p>
          <a:p>
            <a:r>
              <a:rPr lang="en-US" altLang="zh-CN"/>
              <a:t>22个抗癌药谈判成功、进口药给出全球最低价</a:t>
            </a:r>
            <a:endParaRPr lang="en-US" altLang="zh-CN"/>
          </a:p>
          <a:p>
            <a:endParaRPr lang="en-US" altLang="zh-CN"/>
          </a:p>
          <a:p>
            <a:r>
              <a:rPr lang="en-US" altLang="zh-CN"/>
              <a:t>据国家医保局医药服务管理司司长熊先军介绍，由专家评审、投票遴选提出了128个谈判药品备选名单，经向企业确认谈判意向，最终确定119个药品作为新增谈判品种。此外，2017年谈判准入的药品中，有31个需要再次谈判确定能否续约。两者相加共计150个，新增谈判药品数量和谈判药品总量均创历史新高。</a:t>
            </a:r>
            <a:endParaRPr lang="en-US" altLang="zh-CN"/>
          </a:p>
          <a:p>
            <a:endParaRPr lang="en-US" altLang="zh-CN"/>
          </a:p>
          <a:p>
            <a:r>
              <a:rPr lang="en-US" altLang="zh-CN"/>
              <a:t>最终，150个药品共谈成97个，全部纳入目录乙类药品范围。三种丙肝治疗用药降幅平均在85%以上，肿瘤、糖尿病等治疗用药的降幅平均在65%左右。多个全球知名的“贵族药”开出了“平民价”，进口药品基本都给出了全球最低价。</a:t>
            </a:r>
            <a:endParaRPr lang="en-US" altLang="zh-CN"/>
          </a:p>
          <a:p>
            <a:endParaRPr lang="en-US" altLang="zh-CN"/>
          </a:p>
          <a:p>
            <a:r>
              <a:rPr lang="en-US" altLang="zh-CN"/>
              <a:t>从重点领域看，5个基本药物全部谈判成功，22个抗癌药、7个罕见病用药、14个慢性病（含糖尿病、乙肝、风湿性关节炎等）用药、4个儿童用药谈判成功，目录结构得到进一步优化。</a:t>
            </a:r>
            <a:endParaRPr lang="en-US" altLang="zh-CN"/>
          </a:p>
          <a:p>
            <a:endParaRPr lang="en-US" altLang="zh-CN"/>
          </a:p>
          <a:p>
            <a:r>
              <a:rPr lang="en-US" altLang="zh-CN"/>
              <a:t>通过常规准入和谈判准入，2019年《国家基本医疗保险、工伤保险和生育保险药品目录》共收录药品2709个。与2017年版相比，调入药品218个，调出药品154个，净增64个。</a:t>
            </a:r>
            <a:endParaRPr lang="en-US" altLang="zh-CN"/>
          </a:p>
          <a:p>
            <a:endParaRPr lang="en-US" altLang="zh-CN"/>
          </a:p>
          <a:p>
            <a:r>
              <a:rPr lang="en-US" altLang="zh-CN"/>
              <a:t>用药保障能力提升 国产重大创新药品得到鼓励</a:t>
            </a:r>
            <a:endParaRPr lang="en-US" altLang="zh-CN"/>
          </a:p>
          <a:p>
            <a:endParaRPr lang="en-US" altLang="zh-CN"/>
          </a:p>
          <a:p>
            <a:endParaRPr lang="en-US" altLang="zh-CN"/>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3" name="矩形 12"/>
          <p:cNvSpPr/>
          <p:nvPr userDrawn="1"/>
        </p:nvSpPr>
        <p:spPr>
          <a:xfrm>
            <a:off x="354" y="195486"/>
            <a:ext cx="179158" cy="481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14" name="文本框 37"/>
          <p:cNvSpPr txBox="1"/>
          <p:nvPr userDrawn="1"/>
        </p:nvSpPr>
        <p:spPr>
          <a:xfrm>
            <a:off x="179512" y="217455"/>
            <a:ext cx="1990115" cy="312819"/>
          </a:xfrm>
          <a:prstGeom prst="rect">
            <a:avLst/>
          </a:prstGeom>
          <a:noFill/>
        </p:spPr>
        <p:txBody>
          <a:bodyPr wrap="none" lIns="96434" tIns="48217" rIns="96434" bIns="48217" rtlCol="0">
            <a:spAutoFit/>
          </a:bodyPr>
          <a:lstStyle/>
          <a:p>
            <a:pPr defTabSz="964565"/>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179512" y="410756"/>
            <a:ext cx="1804166" cy="266653"/>
          </a:xfrm>
          <a:prstGeom prst="rect">
            <a:avLst/>
          </a:prstGeom>
          <a:noFill/>
        </p:spPr>
        <p:txBody>
          <a:bodyPr wrap="none" lIns="96434" tIns="48217" rIns="96434" bIns="48217" rtlCol="0">
            <a:spAutoFit/>
          </a:bodyPr>
          <a:lstStyle/>
          <a:p>
            <a:pPr defTabSz="964565"/>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Click="0" advTm="7000">
    <p:cover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28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8EB618-3004-49F5-BD56-B4A0C0CD26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9DA58E-532F-41E9-A14C-57F0126E1521}"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4" name="Text Placeholder 7"/>
          <p:cNvSpPr>
            <a:spLocks noGrp="1"/>
          </p:cNvSpPr>
          <p:nvPr>
            <p:ph type="body" sz="quarter" idx="40" hasCustomPrompt="1"/>
          </p:nvPr>
        </p:nvSpPr>
        <p:spPr>
          <a:xfrm>
            <a:off x="452439" y="1100821"/>
            <a:ext cx="2948682" cy="323835"/>
          </a:xfrm>
          <a:prstGeom prst="rect">
            <a:avLst/>
          </a:prstGeom>
        </p:spPr>
        <p:txBody>
          <a:bodyPr vert="horz" lIns="0" tIns="40504" rIns="0" bIns="40504" anchor="ctr"/>
          <a:lstStyle>
            <a:lvl1pPr marL="0" indent="0" algn="l">
              <a:lnSpc>
                <a:spcPct val="100000"/>
              </a:lnSpc>
              <a:spcBef>
                <a:spcPts val="0"/>
              </a:spcBef>
              <a:buNone/>
              <a:defRPr sz="1440" b="1">
                <a:solidFill>
                  <a:schemeClr val="bg1"/>
                </a:solidFill>
                <a:latin typeface="Lato Light"/>
                <a:cs typeface="Lato Light"/>
              </a:defRPr>
            </a:lvl1pPr>
          </a:lstStyle>
          <a:p>
            <a:pPr lvl="0"/>
            <a:r>
              <a:rPr lang="es-ES_tradnl" dirty="0" err="1"/>
              <a:t>Title</a:t>
            </a:r>
            <a:r>
              <a:rPr lang="es-ES_tradnl" dirty="0"/>
              <a:t> </a:t>
            </a:r>
            <a:r>
              <a:rPr lang="es-ES_tradnl" dirty="0" err="1"/>
              <a:t>example</a:t>
            </a:r>
            <a:r>
              <a:rPr lang="es-ES_tradnl" dirty="0"/>
              <a:t> </a:t>
            </a:r>
            <a:r>
              <a:rPr lang="es-ES_tradnl" dirty="0" err="1"/>
              <a:t>here</a:t>
            </a:r>
            <a:endParaRPr lang="es-ES_tradnl" dirty="0"/>
          </a:p>
        </p:txBody>
      </p:sp>
      <p:sp>
        <p:nvSpPr>
          <p:cNvPr id="5" name="Text Placeholder 7"/>
          <p:cNvSpPr>
            <a:spLocks noGrp="1"/>
          </p:cNvSpPr>
          <p:nvPr>
            <p:ph type="body" sz="quarter" idx="41" hasCustomPrompt="1"/>
          </p:nvPr>
        </p:nvSpPr>
        <p:spPr>
          <a:xfrm>
            <a:off x="452441" y="1462467"/>
            <a:ext cx="2948683" cy="171338"/>
          </a:xfrm>
          <a:prstGeom prst="rect">
            <a:avLst/>
          </a:prstGeom>
        </p:spPr>
        <p:txBody>
          <a:bodyPr vert="horz" lIns="0" tIns="40504" rIns="0" bIns="40504" anchor="ctr"/>
          <a:lstStyle>
            <a:lvl1pPr marL="0" indent="0" algn="l">
              <a:lnSpc>
                <a:spcPct val="100000"/>
              </a:lnSpc>
              <a:spcBef>
                <a:spcPts val="0"/>
              </a:spcBef>
              <a:spcAft>
                <a:spcPts val="0"/>
              </a:spcAft>
              <a:buNone/>
              <a:defRPr sz="108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7" name="Text Placeholder 2"/>
          <p:cNvSpPr>
            <a:spLocks noGrp="1"/>
          </p:cNvSpPr>
          <p:nvPr>
            <p:ph type="body" sz="quarter" idx="42" hasCustomPrompt="1"/>
          </p:nvPr>
        </p:nvSpPr>
        <p:spPr>
          <a:xfrm>
            <a:off x="467787" y="1710698"/>
            <a:ext cx="2932641" cy="1614211"/>
          </a:xfrm>
          <a:prstGeom prst="rect">
            <a:avLst/>
          </a:prstGeom>
        </p:spPr>
        <p:txBody>
          <a:bodyPr vert="horz" lIns="0" tIns="0" rIns="0" bIns="0"/>
          <a:lstStyle>
            <a:lvl1pPr marL="0" marR="0" indent="0" algn="just" defTabSz="364490" rtl="0" eaLnBrk="1" fontAlgn="auto" latinLnBrk="0" hangingPunct="1">
              <a:lnSpc>
                <a:spcPct val="130000"/>
              </a:lnSpc>
              <a:spcBef>
                <a:spcPct val="20000"/>
              </a:spcBef>
              <a:spcAft>
                <a:spcPts val="0"/>
              </a:spcAft>
              <a:buClrTx/>
              <a:buSzTx/>
              <a:buFont typeface="Arial" panose="020B0604020202020204"/>
              <a:buNone/>
              <a:defRPr sz="81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endParaRPr lang="en-US" dirty="0"/>
          </a:p>
          <a:p>
            <a:pPr lvl="0"/>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fringillascipit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endParaRPr lang="en-US" dirty="0"/>
          </a:p>
        </p:txBody>
      </p:sp>
      <p:sp>
        <p:nvSpPr>
          <p:cNvPr id="9" name="Text Placeholder 2"/>
          <p:cNvSpPr>
            <a:spLocks noGrp="1"/>
          </p:cNvSpPr>
          <p:nvPr>
            <p:ph type="body" sz="quarter" idx="64" hasCustomPrompt="1"/>
          </p:nvPr>
        </p:nvSpPr>
        <p:spPr>
          <a:xfrm>
            <a:off x="467786" y="4070930"/>
            <a:ext cx="2932641" cy="631045"/>
          </a:xfrm>
          <a:prstGeom prst="rect">
            <a:avLst/>
          </a:prstGeom>
        </p:spPr>
        <p:txBody>
          <a:bodyPr vert="horz" lIns="0" tIns="0" rIns="0" bIns="0"/>
          <a:lstStyle>
            <a:lvl1pPr marL="0" indent="0" algn="just">
              <a:lnSpc>
                <a:spcPct val="130000"/>
              </a:lnSpc>
              <a:buNone/>
              <a:defRPr sz="81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US" dirty="0"/>
          </a:p>
        </p:txBody>
      </p:sp>
      <p:sp>
        <p:nvSpPr>
          <p:cNvPr id="10" name="Text Placeholder 7"/>
          <p:cNvSpPr>
            <a:spLocks noGrp="1"/>
          </p:cNvSpPr>
          <p:nvPr>
            <p:ph type="body" sz="quarter" idx="18" hasCustomPrompt="1"/>
          </p:nvPr>
        </p:nvSpPr>
        <p:spPr>
          <a:xfrm>
            <a:off x="467786" y="3577125"/>
            <a:ext cx="2932641" cy="259035"/>
          </a:xfrm>
          <a:prstGeom prst="rect">
            <a:avLst/>
          </a:prstGeom>
        </p:spPr>
        <p:txBody>
          <a:bodyPr vert="horz" lIns="0" tIns="40504" rIns="0" bIns="40504"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a:t>RESULT 1</a:t>
            </a:r>
            <a:endParaRPr lang="es-ES_tradnl" dirty="0"/>
          </a:p>
        </p:txBody>
      </p:sp>
      <p:sp>
        <p:nvSpPr>
          <p:cNvPr id="11" name="Text Placeholder 7"/>
          <p:cNvSpPr>
            <a:spLocks noGrp="1"/>
          </p:cNvSpPr>
          <p:nvPr>
            <p:ph type="body" sz="quarter" idx="65" hasCustomPrompt="1"/>
          </p:nvPr>
        </p:nvSpPr>
        <p:spPr>
          <a:xfrm>
            <a:off x="467786" y="3885817"/>
            <a:ext cx="2932641" cy="171338"/>
          </a:xfrm>
          <a:prstGeom prst="rect">
            <a:avLst/>
          </a:prstGeom>
        </p:spPr>
        <p:txBody>
          <a:bodyPr vert="horz" lIns="0" tIns="40504" rIns="0" bIns="40504" anchor="ctr"/>
          <a:lstStyle>
            <a:lvl1pPr marL="0" indent="0" algn="l">
              <a:lnSpc>
                <a:spcPct val="100000"/>
              </a:lnSpc>
              <a:spcBef>
                <a:spcPts val="0"/>
              </a:spcBef>
              <a:spcAft>
                <a:spcPts val="0"/>
              </a:spcAft>
              <a:buNone/>
              <a:defRPr sz="108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par>
                                <p:cTn id="24" presetID="42" presetClass="entr" presetSubtype="0" fill="hold" grpId="0" nodeType="withEffect">
                                  <p:stCondLst>
                                    <p:cond delay="20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400"/>
                                        <p:tgtEl>
                                          <p:spTgt spid="10">
                                            <p:txEl>
                                              <p:pRg st="0" end="0"/>
                                            </p:txEl>
                                          </p:spTgt>
                                        </p:tgtEl>
                                      </p:cBhvr>
                                    </p:animEffect>
                                    <p:anim calcmode="lin" valueType="num">
                                      <p:cBhvr>
                                        <p:cTn id="27"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400" fill="hold"/>
                                        <p:tgtEl>
                                          <p:spTgt spid="10">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0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anim calcmode="lin" valueType="num">
                                      <p:cBhvr>
                                        <p:cTn id="3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anim calcmode="lin" valueType="num">
                      <p:cBhvr>
                        <p:cTn dur="500" fill="hold"/>
                        <p:tgtEl>
                          <p:spTgt spid="5"/>
                        </p:tgtEl>
                        <p:attrNameLst>
                          <p:attrName>ppt_x</p:attrName>
                        </p:attrNameLst>
                      </p:cBhvr>
                      <p:tavLst>
                        <p:tav tm="0">
                          <p:val>
                            <p:strVal val="#ppt_x"/>
                          </p:val>
                        </p:tav>
                        <p:tav tm="100000">
                          <p:val>
                            <p:strVal val="#ppt_x"/>
                          </p:val>
                        </p:tav>
                      </p:tavLst>
                    </p:anim>
                    <p:anim calcmode="lin" valueType="num">
                      <p:cBhvr>
                        <p:cTn dur="5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10" presetClass="entr" presetSubtype="0" fill="hold" nodeType="withEffect">
                  <p:stCondLst>
                    <p:cond delay="8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69"/>
          <p:cNvGrpSpPr/>
          <p:nvPr/>
        </p:nvGrpSpPr>
        <p:grpSpPr>
          <a:xfrm>
            <a:off x="3829417" y="1291401"/>
            <a:ext cx="1485165" cy="1485165"/>
            <a:chOff x="731404" y="2060848"/>
            <a:chExt cx="1980220" cy="1980220"/>
          </a:xfrm>
        </p:grpSpPr>
        <p:sp>
          <p:nvSpPr>
            <p:cNvPr id="49" name="Diamond 2"/>
            <p:cNvSpPr/>
            <p:nvPr/>
          </p:nvSpPr>
          <p:spPr bwMode="auto">
            <a:xfrm>
              <a:off x="731404" y="2060848"/>
              <a:ext cx="1980220" cy="1980220"/>
            </a:xfrm>
            <a:prstGeom prst="diamond">
              <a:avLst/>
            </a:prstGeom>
            <a:solidFill>
              <a:schemeClr val="accent1">
                <a:lumMod val="100000"/>
              </a:schemeClr>
            </a:solidFill>
            <a:ln w="19050">
              <a:noFill/>
              <a:round/>
            </a:ln>
          </p:spPr>
          <p:txBody>
            <a:bodyPr anchor="ctr"/>
            <a:lstStyle/>
            <a:p>
              <a:pPr algn="ctr"/>
              <a:endParaRPr>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TextBox 33"/>
            <p:cNvSpPr txBox="1"/>
            <p:nvPr/>
          </p:nvSpPr>
          <p:spPr>
            <a:xfrm>
              <a:off x="917232" y="2828933"/>
              <a:ext cx="1608565" cy="610759"/>
            </a:xfrm>
            <a:prstGeom prst="rect">
              <a:avLst/>
            </a:prstGeom>
            <a:noFill/>
          </p:spPr>
          <p:txBody>
            <a:bodyPr wrap="none">
              <a:normAutofit fontScale="70000" lnSpcReduction="20000"/>
            </a:bodyPr>
            <a:lstStyle/>
            <a:p>
              <a:pPr algn="ctr"/>
              <a:r>
                <a:rPr lang="en-US" altLang="zh-CN" sz="4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en-US" altLang="zh-CN" sz="4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 name="文本框 1"/>
          <p:cNvSpPr txBox="1"/>
          <p:nvPr/>
        </p:nvSpPr>
        <p:spPr>
          <a:xfrm>
            <a:off x="3770114" y="3107343"/>
            <a:ext cx="1605280" cy="521970"/>
          </a:xfrm>
          <a:prstGeom prst="rect">
            <a:avLst/>
          </a:prstGeom>
          <a:noFill/>
        </p:spPr>
        <p:txBody>
          <a:bodyPr wrap="none" rtlCol="0">
            <a:spAutoFit/>
          </a:bodyPr>
          <a:lstStyle/>
          <a:p>
            <a:r>
              <a:rPr lang="zh-CN" altLang="en-US" sz="2800" dirty="0">
                <a:solidFill>
                  <a:schemeClr val="tx1">
                    <a:lumMod val="75000"/>
                    <a:lumOff val="25000"/>
                  </a:schemeClr>
                </a:solidFill>
                <a:latin typeface="inpin heiti" panose="00000500000000000000" pitchFamily="2" charset="-122"/>
                <a:ea typeface="inpin heiti" panose="00000500000000000000" pitchFamily="2" charset="-122"/>
                <a:sym typeface="inpin heiti" panose="00000500000000000000" pitchFamily="2" charset="-122"/>
              </a:rPr>
              <a:t>其他地区</a:t>
            </a:r>
            <a:endParaRPr lang="zh-CN" altLang="en-US" sz="2800" dirty="0">
              <a:solidFill>
                <a:schemeClr val="tx1">
                  <a:lumMod val="75000"/>
                  <a:lumOff val="2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4060719" y="1822211"/>
            <a:ext cx="3226979" cy="2078935"/>
            <a:chOff x="6598556" y="1837747"/>
            <a:chExt cx="4954757" cy="3192032"/>
          </a:xfrm>
        </p:grpSpPr>
        <p:sp>
          <p:nvSpPr>
            <p:cNvPr id="21" name="Rounded Rectangle 20"/>
            <p:cNvSpPr/>
            <p:nvPr/>
          </p:nvSpPr>
          <p:spPr>
            <a:xfrm>
              <a:off x="6598556"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2" name="Rounded Rectangle 21"/>
            <p:cNvSpPr/>
            <p:nvPr/>
          </p:nvSpPr>
          <p:spPr>
            <a:xfrm>
              <a:off x="7476919"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3" name="Rounded Rectangle 22"/>
            <p:cNvSpPr/>
            <p:nvPr/>
          </p:nvSpPr>
          <p:spPr>
            <a:xfrm>
              <a:off x="8440056"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4" name="Rounded Rectangle 23"/>
            <p:cNvSpPr/>
            <p:nvPr/>
          </p:nvSpPr>
          <p:spPr>
            <a:xfrm>
              <a:off x="9318419"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5" name="Rounded Rectangle 24"/>
            <p:cNvSpPr/>
            <p:nvPr/>
          </p:nvSpPr>
          <p:spPr>
            <a:xfrm>
              <a:off x="10281454"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6" name="Rounded Rectangle 25"/>
            <p:cNvSpPr/>
            <p:nvPr/>
          </p:nvSpPr>
          <p:spPr>
            <a:xfrm>
              <a:off x="11159817" y="1837747"/>
              <a:ext cx="393496" cy="319203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
        <p:nvSpPr>
          <p:cNvPr id="3" name="Rounded Rectangle 2"/>
          <p:cNvSpPr/>
          <p:nvPr/>
        </p:nvSpPr>
        <p:spPr>
          <a:xfrm>
            <a:off x="4060717" y="3041322"/>
            <a:ext cx="256412" cy="864358"/>
          </a:xfrm>
          <a:prstGeom prst="roundRect">
            <a:avLst>
              <a:gd name="adj" fmla="val 50000"/>
            </a:avLst>
          </a:prstGeom>
          <a:gradFill flip="none" rotWithShape="1">
            <a:gsLst>
              <a:gs pos="0">
                <a:schemeClr val="accent1"/>
              </a:gs>
              <a:gs pos="100000">
                <a:schemeClr val="accent1">
                  <a:lumMod val="75000"/>
                  <a:alpha val="7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Rounded Rectangle 4"/>
          <p:cNvSpPr/>
          <p:nvPr/>
        </p:nvSpPr>
        <p:spPr>
          <a:xfrm>
            <a:off x="4631441" y="2733628"/>
            <a:ext cx="256412" cy="1172053"/>
          </a:xfrm>
          <a:prstGeom prst="roundRect">
            <a:avLst>
              <a:gd name="adj" fmla="val 50000"/>
            </a:avLst>
          </a:prstGeom>
          <a:gradFill>
            <a:gsLst>
              <a:gs pos="0">
                <a:schemeClr val="accent2"/>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 name="Rounded Rectangle 6"/>
          <p:cNvSpPr/>
          <p:nvPr/>
        </p:nvSpPr>
        <p:spPr>
          <a:xfrm>
            <a:off x="5259933" y="3358943"/>
            <a:ext cx="256412" cy="546738"/>
          </a:xfrm>
          <a:prstGeom prst="roundRect">
            <a:avLst>
              <a:gd name="adj" fmla="val 50000"/>
            </a:avLst>
          </a:prstGeom>
          <a:gradFill>
            <a:gsLst>
              <a:gs pos="0">
                <a:schemeClr val="accent3"/>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Rounded Rectangle 8"/>
          <p:cNvSpPr/>
          <p:nvPr/>
        </p:nvSpPr>
        <p:spPr>
          <a:xfrm>
            <a:off x="5830657" y="3135616"/>
            <a:ext cx="256412" cy="770064"/>
          </a:xfrm>
          <a:prstGeom prst="roundRect">
            <a:avLst>
              <a:gd name="adj" fmla="val 50000"/>
            </a:avLst>
          </a:prstGeom>
          <a:gradFill>
            <a:gsLst>
              <a:gs pos="0">
                <a:schemeClr val="accent4"/>
              </a:gs>
              <a:gs pos="100000">
                <a:schemeClr val="accent4">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Rounded Rectangle 10"/>
          <p:cNvSpPr/>
          <p:nvPr/>
        </p:nvSpPr>
        <p:spPr>
          <a:xfrm>
            <a:off x="6459148" y="2341564"/>
            <a:ext cx="256412" cy="1564116"/>
          </a:xfrm>
          <a:prstGeom prst="roundRect">
            <a:avLst>
              <a:gd name="adj" fmla="val 50000"/>
            </a:avLst>
          </a:prstGeom>
          <a:gradFill>
            <a:gsLst>
              <a:gs pos="0">
                <a:schemeClr val="accent5"/>
              </a:gs>
              <a:gs pos="100000">
                <a:schemeClr val="accent5">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3" name="Rounded Rectangle 12"/>
          <p:cNvSpPr/>
          <p:nvPr/>
        </p:nvSpPr>
        <p:spPr>
          <a:xfrm>
            <a:off x="7029873" y="2768368"/>
            <a:ext cx="256412" cy="1137313"/>
          </a:xfrm>
          <a:prstGeom prst="roundRect">
            <a:avLst>
              <a:gd name="adj" fmla="val 50000"/>
            </a:avLst>
          </a:prstGeom>
          <a:gradFill>
            <a:gsLst>
              <a:gs pos="0">
                <a:schemeClr val="accent6"/>
              </a:gs>
              <a:gs pos="100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495">
              <a:solidFill>
                <a:schemeClr val="bg1">
                  <a:lumMod val="65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43" name="TextBox 42"/>
          <p:cNvSpPr txBox="1"/>
          <p:nvPr/>
        </p:nvSpPr>
        <p:spPr>
          <a:xfrm>
            <a:off x="135890" y="1543050"/>
            <a:ext cx="3478530" cy="2637790"/>
          </a:xfrm>
          <a:prstGeom prst="rect">
            <a:avLst/>
          </a:prstGeom>
          <a:noFill/>
        </p:spPr>
        <p:txBody>
          <a:bodyPr wrap="square" lIns="0" tIns="0" rIns="0" bIns="0" rtlCol="0">
            <a:spAutoFit/>
          </a:bodyPr>
          <a:lstStyle/>
          <a:p>
            <a:pPr algn="just">
              <a:lnSpc>
                <a:spcPct val="120000"/>
              </a:lnSpc>
            </a:pPr>
            <a:r>
              <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Chronic pain can have many causes but statistics from the British Medical Journal show that </a:t>
            </a:r>
            <a:r>
              <a:rPr sz="1300" b="1"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43 percent</a:t>
            </a:r>
            <a:r>
              <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 of the population will suffer some form of long-lasting pain at some point in their life.</a:t>
            </a:r>
            <a:endPar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endParaRPr>
          </a:p>
          <a:p>
            <a:pPr algn="just">
              <a:lnSpc>
                <a:spcPct val="120000"/>
              </a:lnSpc>
            </a:pPr>
            <a:endPar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endParaRPr>
          </a:p>
          <a:p>
            <a:pPr algn="just">
              <a:lnSpc>
                <a:spcPct val="120000"/>
              </a:lnSpc>
            </a:pPr>
            <a:r>
              <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The NCPS report that between </a:t>
            </a:r>
            <a:r>
              <a:rPr sz="1300" b="1"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10.4 percent</a:t>
            </a:r>
            <a:r>
              <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 and </a:t>
            </a:r>
            <a:r>
              <a:rPr sz="1300" b="1"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14.3 percent</a:t>
            </a:r>
            <a:r>
              <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rPr>
              <a:t> of the UK's population say they suffer with severely disabling chronic pain that is either moderately or severely limiting chronic pain.</a:t>
            </a:r>
            <a:endParaRPr sz="13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cs typeface="+mn-ea"/>
              <a:sym typeface="inpin heiti" panose="00000500000000000000" pitchFamily="2" charset="-122"/>
            </a:endParaRPr>
          </a:p>
        </p:txBody>
      </p:sp>
      <p:cxnSp>
        <p:nvCxnSpPr>
          <p:cNvPr id="47" name="Straight Connector 46"/>
          <p:cNvCxnSpPr/>
          <p:nvPr/>
        </p:nvCxnSpPr>
        <p:spPr>
          <a:xfrm>
            <a:off x="3731515" y="1904720"/>
            <a:ext cx="3906" cy="2136117"/>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10185" y="130810"/>
            <a:ext cx="2232025" cy="6483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矩形 14"/>
          <p:cNvSpPr/>
          <p:nvPr/>
        </p:nvSpPr>
        <p:spPr>
          <a:xfrm>
            <a:off x="-188595" y="-21590"/>
            <a:ext cx="3325495" cy="860425"/>
          </a:xfrm>
          <a:prstGeom prst="rect">
            <a:avLst/>
          </a:prstGeom>
          <a:noFill/>
          <a:ln>
            <a:noFill/>
          </a:ln>
        </p:spPr>
        <p:txBody>
          <a:bodyPr wrap="square" rtlCol="0" anchor="t">
            <a:spAutoFit/>
          </a:bodyPr>
          <a:p>
            <a:pPr algn="ctr"/>
            <a:r>
              <a:rPr lang="en-US" altLang="zh-CN" sz="5000" b="1">
                <a:solidFill>
                  <a:schemeClr val="accent1"/>
                </a:solidFill>
                <a:effectLst>
                  <a:outerShdw blurRad="38100" dist="25400" dir="5400000" algn="ctr" rotWithShape="0">
                    <a:srgbClr val="6E747A">
                      <a:alpha val="43000"/>
                    </a:srgbClr>
                  </a:outerShdw>
                </a:effectLst>
              </a:rPr>
              <a:t>Europe</a:t>
            </a:r>
            <a:endParaRPr lang="en-US" altLang="zh-CN" sz="5000"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1000"/>
                            </p:stCondLst>
                            <p:childTnLst>
                              <p:par>
                                <p:cTn id="31" presetID="16" presetClass="entr" presetSubtype="42"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barn(outHorizontal)">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3"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0185" y="130810"/>
            <a:ext cx="2232025" cy="6483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2" name="图片 1" descr="chronic-disease-leading"/>
          <p:cNvPicPr>
            <a:picLocks noChangeAspect="1"/>
          </p:cNvPicPr>
          <p:nvPr>
            <p:custDataLst>
              <p:tags r:id="rId1"/>
            </p:custDataLst>
          </p:nvPr>
        </p:nvPicPr>
        <p:blipFill>
          <a:blip r:embed="rId2"/>
          <a:stretch>
            <a:fillRect/>
          </a:stretch>
        </p:blipFill>
        <p:spPr>
          <a:xfrm>
            <a:off x="556895" y="3463925"/>
            <a:ext cx="7877810" cy="1468120"/>
          </a:xfrm>
          <a:prstGeom prst="rect">
            <a:avLst/>
          </a:prstGeom>
        </p:spPr>
      </p:pic>
      <p:pic>
        <p:nvPicPr>
          <p:cNvPr id="5" name="图片 4" descr="people"/>
          <p:cNvPicPr>
            <a:picLocks noChangeAspect="1"/>
          </p:cNvPicPr>
          <p:nvPr>
            <p:custDataLst>
              <p:tags r:id="rId3"/>
            </p:custDataLst>
          </p:nvPr>
        </p:nvPicPr>
        <p:blipFill>
          <a:blip r:embed="rId4"/>
          <a:stretch>
            <a:fillRect/>
          </a:stretch>
        </p:blipFill>
        <p:spPr>
          <a:xfrm>
            <a:off x="2550795" y="659130"/>
            <a:ext cx="3890010" cy="1822450"/>
          </a:xfrm>
          <a:prstGeom prst="rect">
            <a:avLst/>
          </a:prstGeom>
        </p:spPr>
      </p:pic>
      <p:sp>
        <p:nvSpPr>
          <p:cNvPr id="11" name="文本框 10"/>
          <p:cNvSpPr txBox="1"/>
          <p:nvPr/>
        </p:nvSpPr>
        <p:spPr>
          <a:xfrm>
            <a:off x="210185" y="1097915"/>
            <a:ext cx="2369185" cy="1137285"/>
          </a:xfrm>
          <a:prstGeom prst="rect">
            <a:avLst/>
          </a:prstGeom>
          <a:noFill/>
        </p:spPr>
        <p:txBody>
          <a:bodyPr wrap="square" rtlCol="0">
            <a:spAutoFit/>
          </a:bodyPr>
          <a:p>
            <a:pPr algn="ctr"/>
            <a:r>
              <a:rPr lang="en-US" altLang="zh-CN" sz="3200"/>
              <a:t>6</a:t>
            </a:r>
            <a:r>
              <a:rPr lang="en-US" altLang="zh-CN"/>
              <a:t> IN </a:t>
            </a:r>
            <a:r>
              <a:rPr lang="en-US" altLang="zh-CN" sz="3200"/>
              <a:t>10</a:t>
            </a:r>
            <a:endParaRPr lang="en-US" altLang="zh-CN"/>
          </a:p>
          <a:p>
            <a:pPr algn="ctr"/>
            <a:r>
              <a:rPr lang="en-US" altLang="zh-CN"/>
              <a:t>Adults in the US</a:t>
            </a:r>
            <a:endParaRPr lang="en-US" altLang="zh-CN"/>
          </a:p>
          <a:p>
            <a:pPr algn="ctr"/>
            <a:r>
              <a:rPr lang="en-US" altLang="zh-CN"/>
              <a:t>have a </a:t>
            </a:r>
            <a:r>
              <a:rPr lang="en-US" altLang="zh-CN" b="1"/>
              <a:t>chronic disease</a:t>
            </a:r>
            <a:endParaRPr lang="en-US" altLang="zh-CN" b="1"/>
          </a:p>
        </p:txBody>
      </p:sp>
      <p:sp>
        <p:nvSpPr>
          <p:cNvPr id="22" name="文本框 21"/>
          <p:cNvSpPr txBox="1"/>
          <p:nvPr/>
        </p:nvSpPr>
        <p:spPr>
          <a:xfrm>
            <a:off x="6530340" y="1097915"/>
            <a:ext cx="2350770" cy="1137285"/>
          </a:xfrm>
          <a:prstGeom prst="rect">
            <a:avLst/>
          </a:prstGeom>
          <a:noFill/>
        </p:spPr>
        <p:txBody>
          <a:bodyPr wrap="square" rtlCol="0">
            <a:spAutoFit/>
          </a:bodyPr>
          <a:p>
            <a:pPr algn="ctr"/>
            <a:r>
              <a:rPr lang="en-US" altLang="zh-CN" sz="3200"/>
              <a:t>4</a:t>
            </a:r>
            <a:r>
              <a:rPr lang="en-US" altLang="zh-CN"/>
              <a:t> IN </a:t>
            </a:r>
            <a:r>
              <a:rPr lang="en-US" altLang="zh-CN" sz="3200"/>
              <a:t>10</a:t>
            </a:r>
            <a:endParaRPr lang="en-US" altLang="zh-CN"/>
          </a:p>
          <a:p>
            <a:pPr algn="ctr"/>
            <a:r>
              <a:rPr lang="en-US" altLang="zh-CN"/>
              <a:t>Adults in the US</a:t>
            </a:r>
            <a:endParaRPr lang="en-US" altLang="zh-CN"/>
          </a:p>
          <a:p>
            <a:pPr algn="ctr"/>
            <a:r>
              <a:rPr lang="en-US" altLang="zh-CN"/>
              <a:t>have  </a:t>
            </a:r>
            <a:r>
              <a:rPr lang="en-US" altLang="zh-CN" b="1"/>
              <a:t>two or more</a:t>
            </a:r>
            <a:endParaRPr lang="en-US" altLang="zh-CN" b="1"/>
          </a:p>
        </p:txBody>
      </p:sp>
      <p:sp>
        <p:nvSpPr>
          <p:cNvPr id="23" name="文本框 22"/>
          <p:cNvSpPr txBox="1"/>
          <p:nvPr/>
        </p:nvSpPr>
        <p:spPr>
          <a:xfrm>
            <a:off x="752475" y="2453640"/>
            <a:ext cx="7564120" cy="645160"/>
          </a:xfrm>
          <a:prstGeom prst="rect">
            <a:avLst/>
          </a:prstGeom>
          <a:noFill/>
        </p:spPr>
        <p:txBody>
          <a:bodyPr wrap="square" rtlCol="0">
            <a:spAutoFit/>
          </a:bodyPr>
          <a:p>
            <a:pPr algn="ctr"/>
            <a:r>
              <a:rPr lang="zh-CN" altLang="en-US" b="1"/>
              <a:t>THE LEADING CAUSES</a:t>
            </a:r>
            <a:r>
              <a:rPr lang="zh-CN" altLang="en-US"/>
              <a:t> OF DEATH AND DISABILITY</a:t>
            </a:r>
            <a:endParaRPr lang="zh-CN" altLang="en-US"/>
          </a:p>
          <a:p>
            <a:pPr algn="ctr"/>
            <a:r>
              <a:rPr lang="zh-CN" altLang="en-US"/>
              <a:t>and Leading Drivers of the Nation</a:t>
            </a:r>
            <a:r>
              <a:rPr lang="en-US" altLang="zh-CN"/>
              <a:t>’</a:t>
            </a:r>
            <a:r>
              <a:rPr lang="zh-CN" altLang="en-US"/>
              <a:t>s </a:t>
            </a:r>
            <a:r>
              <a:rPr lang="zh-CN" altLang="en-US" b="1"/>
              <a:t>$3.5 Trillion</a:t>
            </a:r>
            <a:r>
              <a:rPr lang="zh-CN" altLang="en-US"/>
              <a:t> in Annual Health Care Costs</a:t>
            </a:r>
            <a:endParaRPr lang="zh-CN" altLang="en-US"/>
          </a:p>
        </p:txBody>
      </p:sp>
      <p:sp>
        <p:nvSpPr>
          <p:cNvPr id="24" name="矩形 23"/>
          <p:cNvSpPr/>
          <p:nvPr/>
        </p:nvSpPr>
        <p:spPr>
          <a:xfrm>
            <a:off x="-188595" y="-21590"/>
            <a:ext cx="3325495" cy="860425"/>
          </a:xfrm>
          <a:prstGeom prst="rect">
            <a:avLst/>
          </a:prstGeom>
          <a:noFill/>
          <a:ln>
            <a:noFill/>
          </a:ln>
        </p:spPr>
        <p:txBody>
          <a:bodyPr wrap="square" rtlCol="0" anchor="t">
            <a:spAutoFit/>
          </a:bodyPr>
          <a:p>
            <a:pPr algn="ctr"/>
            <a:r>
              <a:rPr lang="en-US" altLang="zh-CN" sz="5000" b="1">
                <a:solidFill>
                  <a:schemeClr val="accent1"/>
                </a:solidFill>
                <a:effectLst>
                  <a:outerShdw blurRad="38100" dist="25400" dir="5400000" algn="ctr" rotWithShape="0">
                    <a:srgbClr val="6E747A">
                      <a:alpha val="43000"/>
                    </a:srgbClr>
                  </a:outerShdw>
                </a:effectLst>
              </a:rPr>
              <a:t>US</a:t>
            </a:r>
            <a:endParaRPr lang="en-US" altLang="zh-CN" sz="5000"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1"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2000"/>
                                        <p:tgtEl>
                                          <p:spTgt spid="23"/>
                                        </p:tgtEl>
                                      </p:cBhvr>
                                    </p:animEffect>
                                  </p:childTnLst>
                                </p:cTn>
                              </p:par>
                              <p:par>
                                <p:cTn id="19" presetID="4" presetClass="entr" presetSubtype="16"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3369610" y="2464744"/>
            <a:ext cx="995308" cy="1420338"/>
          </a:xfrm>
          <a:custGeom>
            <a:avLst/>
            <a:gdLst>
              <a:gd name="T0" fmla="*/ 542 w 588"/>
              <a:gd name="T1" fmla="*/ 636 h 840"/>
              <a:gd name="T2" fmla="*/ 384 w 588"/>
              <a:gd name="T3" fmla="*/ 624 h 840"/>
              <a:gd name="T4" fmla="*/ 382 w 588"/>
              <a:gd name="T5" fmla="*/ 469 h 840"/>
              <a:gd name="T6" fmla="*/ 541 w 588"/>
              <a:gd name="T7" fmla="*/ 455 h 840"/>
              <a:gd name="T8" fmla="*/ 583 w 588"/>
              <a:gd name="T9" fmla="*/ 476 h 840"/>
              <a:gd name="T10" fmla="*/ 585 w 588"/>
              <a:gd name="T11" fmla="*/ 449 h 840"/>
              <a:gd name="T12" fmla="*/ 585 w 588"/>
              <a:gd name="T13" fmla="*/ 327 h 840"/>
              <a:gd name="T14" fmla="*/ 494 w 588"/>
              <a:gd name="T15" fmla="*/ 239 h 840"/>
              <a:gd name="T16" fmla="*/ 322 w 588"/>
              <a:gd name="T17" fmla="*/ 239 h 840"/>
              <a:gd name="T18" fmla="*/ 354 w 588"/>
              <a:gd name="T19" fmla="*/ 159 h 840"/>
              <a:gd name="T20" fmla="*/ 342 w 588"/>
              <a:gd name="T21" fmla="*/ 31 h 840"/>
              <a:gd name="T22" fmla="*/ 213 w 588"/>
              <a:gd name="T23" fmla="*/ 34 h 840"/>
              <a:gd name="T24" fmla="*/ 205 w 588"/>
              <a:gd name="T25" fmla="*/ 163 h 840"/>
              <a:gd name="T26" fmla="*/ 234 w 588"/>
              <a:gd name="T27" fmla="*/ 239 h 840"/>
              <a:gd name="T28" fmla="*/ 75 w 588"/>
              <a:gd name="T29" fmla="*/ 239 h 840"/>
              <a:gd name="T30" fmla="*/ 0 w 588"/>
              <a:gd name="T31" fmla="*/ 259 h 840"/>
              <a:gd name="T32" fmla="*/ 8 w 588"/>
              <a:gd name="T33" fmla="*/ 338 h 840"/>
              <a:gd name="T34" fmla="*/ 552 w 588"/>
              <a:gd name="T35" fmla="*/ 840 h 840"/>
              <a:gd name="T36" fmla="*/ 584 w 588"/>
              <a:gd name="T37" fmla="*/ 786 h 840"/>
              <a:gd name="T38" fmla="*/ 585 w 588"/>
              <a:gd name="T39" fmla="*/ 613 h 840"/>
              <a:gd name="T40" fmla="*/ 542 w 588"/>
              <a:gd name="T41" fmla="*/ 63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840">
                <a:moveTo>
                  <a:pt x="542" y="636"/>
                </a:moveTo>
                <a:cubicBezTo>
                  <a:pt x="487" y="672"/>
                  <a:pt x="423" y="668"/>
                  <a:pt x="384" y="624"/>
                </a:cubicBezTo>
                <a:cubicBezTo>
                  <a:pt x="344" y="580"/>
                  <a:pt x="343" y="514"/>
                  <a:pt x="382" y="469"/>
                </a:cubicBezTo>
                <a:cubicBezTo>
                  <a:pt x="420" y="425"/>
                  <a:pt x="486" y="420"/>
                  <a:pt x="541" y="455"/>
                </a:cubicBezTo>
                <a:cubicBezTo>
                  <a:pt x="553" y="463"/>
                  <a:pt x="567" y="468"/>
                  <a:pt x="583" y="476"/>
                </a:cubicBezTo>
                <a:cubicBezTo>
                  <a:pt x="584" y="461"/>
                  <a:pt x="585" y="455"/>
                  <a:pt x="585" y="449"/>
                </a:cubicBezTo>
                <a:cubicBezTo>
                  <a:pt x="586" y="408"/>
                  <a:pt x="586" y="368"/>
                  <a:pt x="585" y="327"/>
                </a:cubicBezTo>
                <a:cubicBezTo>
                  <a:pt x="584" y="267"/>
                  <a:pt x="556" y="240"/>
                  <a:pt x="494" y="239"/>
                </a:cubicBezTo>
                <a:cubicBezTo>
                  <a:pt x="441" y="239"/>
                  <a:pt x="388" y="239"/>
                  <a:pt x="322" y="239"/>
                </a:cubicBezTo>
                <a:cubicBezTo>
                  <a:pt x="335" y="206"/>
                  <a:pt x="341" y="181"/>
                  <a:pt x="354" y="159"/>
                </a:cubicBezTo>
                <a:cubicBezTo>
                  <a:pt x="381" y="115"/>
                  <a:pt x="377" y="63"/>
                  <a:pt x="342" y="31"/>
                </a:cubicBezTo>
                <a:cubicBezTo>
                  <a:pt x="306" y="0"/>
                  <a:pt x="248" y="1"/>
                  <a:pt x="213" y="34"/>
                </a:cubicBezTo>
                <a:cubicBezTo>
                  <a:pt x="179" y="67"/>
                  <a:pt x="178" y="120"/>
                  <a:pt x="205" y="163"/>
                </a:cubicBezTo>
                <a:cubicBezTo>
                  <a:pt x="218" y="184"/>
                  <a:pt x="223" y="209"/>
                  <a:pt x="234" y="239"/>
                </a:cubicBezTo>
                <a:cubicBezTo>
                  <a:pt x="172" y="239"/>
                  <a:pt x="124" y="242"/>
                  <a:pt x="75" y="239"/>
                </a:cubicBezTo>
                <a:cubicBezTo>
                  <a:pt x="45" y="237"/>
                  <a:pt x="21" y="243"/>
                  <a:pt x="0" y="259"/>
                </a:cubicBezTo>
                <a:cubicBezTo>
                  <a:pt x="1" y="285"/>
                  <a:pt x="3" y="311"/>
                  <a:pt x="8" y="338"/>
                </a:cubicBezTo>
                <a:cubicBezTo>
                  <a:pt x="51" y="614"/>
                  <a:pt x="285" y="817"/>
                  <a:pt x="552" y="840"/>
                </a:cubicBezTo>
                <a:cubicBezTo>
                  <a:pt x="570" y="830"/>
                  <a:pt x="581" y="811"/>
                  <a:pt x="584" y="786"/>
                </a:cubicBezTo>
                <a:cubicBezTo>
                  <a:pt x="588" y="732"/>
                  <a:pt x="585" y="677"/>
                  <a:pt x="585" y="613"/>
                </a:cubicBezTo>
                <a:cubicBezTo>
                  <a:pt x="566" y="623"/>
                  <a:pt x="554" y="628"/>
                  <a:pt x="542" y="636"/>
                </a:cubicBezTo>
                <a:close/>
              </a:path>
            </a:pathLst>
          </a:custGeom>
          <a:solidFill>
            <a:schemeClr val="accent4"/>
          </a:solidFill>
          <a:ln>
            <a:noFill/>
          </a:ln>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6"/>
          <p:cNvSpPr/>
          <p:nvPr/>
        </p:nvSpPr>
        <p:spPr bwMode="auto">
          <a:xfrm>
            <a:off x="4389920" y="1796841"/>
            <a:ext cx="1016738" cy="1444149"/>
          </a:xfrm>
          <a:custGeom>
            <a:avLst/>
            <a:gdLst>
              <a:gd name="T0" fmla="*/ 562 w 601"/>
              <a:gd name="T1" fmla="*/ 417 h 854"/>
              <a:gd name="T2" fmla="*/ 244 w 601"/>
              <a:gd name="T3" fmla="*/ 82 h 854"/>
              <a:gd name="T4" fmla="*/ 222 w 601"/>
              <a:gd name="T5" fmla="*/ 50 h 854"/>
              <a:gd name="T6" fmla="*/ 223 w 601"/>
              <a:gd name="T7" fmla="*/ 0 h 854"/>
              <a:gd name="T8" fmla="*/ 79 w 601"/>
              <a:gd name="T9" fmla="*/ 0 h 854"/>
              <a:gd name="T10" fmla="*/ 4 w 601"/>
              <a:gd name="T11" fmla="*/ 69 h 854"/>
              <a:gd name="T12" fmla="*/ 3 w 601"/>
              <a:gd name="T13" fmla="*/ 267 h 854"/>
              <a:gd name="T14" fmla="*/ 87 w 601"/>
              <a:gd name="T15" fmla="*/ 230 h 854"/>
              <a:gd name="T16" fmla="*/ 214 w 601"/>
              <a:gd name="T17" fmla="*/ 249 h 854"/>
              <a:gd name="T18" fmla="*/ 208 w 601"/>
              <a:gd name="T19" fmla="*/ 373 h 854"/>
              <a:gd name="T20" fmla="*/ 84 w 601"/>
              <a:gd name="T21" fmla="*/ 384 h 854"/>
              <a:gd name="T22" fmla="*/ 3 w 601"/>
              <a:gd name="T23" fmla="*/ 352 h 854"/>
              <a:gd name="T24" fmla="*/ 3 w 601"/>
              <a:gd name="T25" fmla="*/ 522 h 854"/>
              <a:gd name="T26" fmla="*/ 94 w 601"/>
              <a:gd name="T27" fmla="*/ 614 h 854"/>
              <a:gd name="T28" fmla="*/ 266 w 601"/>
              <a:gd name="T29" fmla="*/ 614 h 854"/>
              <a:gd name="T30" fmla="*/ 233 w 601"/>
              <a:gd name="T31" fmla="*/ 694 h 854"/>
              <a:gd name="T32" fmla="*/ 247 w 601"/>
              <a:gd name="T33" fmla="*/ 822 h 854"/>
              <a:gd name="T34" fmla="*/ 371 w 601"/>
              <a:gd name="T35" fmla="*/ 822 h 854"/>
              <a:gd name="T36" fmla="*/ 385 w 601"/>
              <a:gd name="T37" fmla="*/ 695 h 854"/>
              <a:gd name="T38" fmla="*/ 351 w 601"/>
              <a:gd name="T39" fmla="*/ 614 h 854"/>
              <a:gd name="T40" fmla="*/ 533 w 601"/>
              <a:gd name="T41" fmla="*/ 614 h 854"/>
              <a:gd name="T42" fmla="*/ 601 w 601"/>
              <a:gd name="T43" fmla="*/ 585 h 854"/>
              <a:gd name="T44" fmla="*/ 562 w 601"/>
              <a:gd name="T45" fmla="*/ 417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1" h="854">
                <a:moveTo>
                  <a:pt x="562" y="417"/>
                </a:moveTo>
                <a:cubicBezTo>
                  <a:pt x="503" y="262"/>
                  <a:pt x="395" y="151"/>
                  <a:pt x="244" y="82"/>
                </a:cubicBezTo>
                <a:cubicBezTo>
                  <a:pt x="228" y="75"/>
                  <a:pt x="221" y="67"/>
                  <a:pt x="222" y="50"/>
                </a:cubicBezTo>
                <a:cubicBezTo>
                  <a:pt x="223" y="33"/>
                  <a:pt x="223" y="16"/>
                  <a:pt x="223" y="0"/>
                </a:cubicBezTo>
                <a:cubicBezTo>
                  <a:pt x="175" y="0"/>
                  <a:pt x="127" y="0"/>
                  <a:pt x="79" y="0"/>
                </a:cubicBezTo>
                <a:cubicBezTo>
                  <a:pt x="36" y="1"/>
                  <a:pt x="7" y="27"/>
                  <a:pt x="4" y="69"/>
                </a:cubicBezTo>
                <a:cubicBezTo>
                  <a:pt x="0" y="130"/>
                  <a:pt x="3" y="191"/>
                  <a:pt x="3" y="267"/>
                </a:cubicBezTo>
                <a:cubicBezTo>
                  <a:pt x="38" y="252"/>
                  <a:pt x="64" y="243"/>
                  <a:pt x="87" y="230"/>
                </a:cubicBezTo>
                <a:cubicBezTo>
                  <a:pt x="131" y="204"/>
                  <a:pt x="184" y="211"/>
                  <a:pt x="214" y="249"/>
                </a:cubicBezTo>
                <a:cubicBezTo>
                  <a:pt x="244" y="286"/>
                  <a:pt x="242" y="338"/>
                  <a:pt x="208" y="373"/>
                </a:cubicBezTo>
                <a:cubicBezTo>
                  <a:pt x="176" y="407"/>
                  <a:pt x="125" y="409"/>
                  <a:pt x="84" y="384"/>
                </a:cubicBezTo>
                <a:cubicBezTo>
                  <a:pt x="62" y="370"/>
                  <a:pt x="35" y="364"/>
                  <a:pt x="3" y="352"/>
                </a:cubicBezTo>
                <a:cubicBezTo>
                  <a:pt x="3" y="418"/>
                  <a:pt x="2" y="470"/>
                  <a:pt x="3" y="522"/>
                </a:cubicBezTo>
                <a:cubicBezTo>
                  <a:pt x="3" y="586"/>
                  <a:pt x="30" y="613"/>
                  <a:pt x="94" y="614"/>
                </a:cubicBezTo>
                <a:cubicBezTo>
                  <a:pt x="147" y="615"/>
                  <a:pt x="200" y="614"/>
                  <a:pt x="266" y="614"/>
                </a:cubicBezTo>
                <a:cubicBezTo>
                  <a:pt x="253" y="647"/>
                  <a:pt x="246" y="672"/>
                  <a:pt x="233" y="694"/>
                </a:cubicBezTo>
                <a:cubicBezTo>
                  <a:pt x="206" y="738"/>
                  <a:pt x="210" y="790"/>
                  <a:pt x="247" y="822"/>
                </a:cubicBezTo>
                <a:cubicBezTo>
                  <a:pt x="283" y="854"/>
                  <a:pt x="334" y="854"/>
                  <a:pt x="371" y="822"/>
                </a:cubicBezTo>
                <a:cubicBezTo>
                  <a:pt x="408" y="791"/>
                  <a:pt x="412" y="738"/>
                  <a:pt x="385" y="695"/>
                </a:cubicBezTo>
                <a:cubicBezTo>
                  <a:pt x="372" y="673"/>
                  <a:pt x="365" y="648"/>
                  <a:pt x="351" y="614"/>
                </a:cubicBezTo>
                <a:cubicBezTo>
                  <a:pt x="423" y="614"/>
                  <a:pt x="478" y="615"/>
                  <a:pt x="533" y="614"/>
                </a:cubicBezTo>
                <a:cubicBezTo>
                  <a:pt x="564" y="613"/>
                  <a:pt x="587" y="603"/>
                  <a:pt x="601" y="585"/>
                </a:cubicBezTo>
                <a:cubicBezTo>
                  <a:pt x="596" y="529"/>
                  <a:pt x="584" y="473"/>
                  <a:pt x="562" y="417"/>
                </a:cubicBezTo>
                <a:close/>
              </a:path>
            </a:pathLst>
          </a:custGeom>
          <a:solidFill>
            <a:schemeClr val="accent2"/>
          </a:solidFill>
          <a:ln>
            <a:noFill/>
          </a:ln>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7"/>
          <p:cNvSpPr/>
          <p:nvPr/>
        </p:nvSpPr>
        <p:spPr bwMode="auto">
          <a:xfrm>
            <a:off x="3988701" y="2867153"/>
            <a:ext cx="1419147" cy="1020310"/>
          </a:xfrm>
          <a:custGeom>
            <a:avLst/>
            <a:gdLst>
              <a:gd name="T0" fmla="*/ 839 w 839"/>
              <a:gd name="T1" fmla="*/ 33 h 603"/>
              <a:gd name="T2" fmla="*/ 778 w 839"/>
              <a:gd name="T3" fmla="*/ 2 h 603"/>
              <a:gd name="T4" fmla="*/ 622 w 839"/>
              <a:gd name="T5" fmla="*/ 2 h 603"/>
              <a:gd name="T6" fmla="*/ 620 w 839"/>
              <a:gd name="T7" fmla="*/ 18 h 603"/>
              <a:gd name="T8" fmla="*/ 638 w 839"/>
              <a:gd name="T9" fmla="*/ 47 h 603"/>
              <a:gd name="T10" fmla="*/ 622 w 839"/>
              <a:gd name="T11" fmla="*/ 205 h 603"/>
              <a:gd name="T12" fmla="*/ 471 w 839"/>
              <a:gd name="T13" fmla="*/ 206 h 603"/>
              <a:gd name="T14" fmla="*/ 454 w 839"/>
              <a:gd name="T15" fmla="*/ 48 h 603"/>
              <a:gd name="T16" fmla="*/ 479 w 839"/>
              <a:gd name="T17" fmla="*/ 1 h 603"/>
              <a:gd name="T18" fmla="*/ 340 w 839"/>
              <a:gd name="T19" fmla="*/ 1 h 603"/>
              <a:gd name="T20" fmla="*/ 239 w 839"/>
              <a:gd name="T21" fmla="*/ 100 h 603"/>
              <a:gd name="T22" fmla="*/ 239 w 839"/>
              <a:gd name="T23" fmla="*/ 266 h 603"/>
              <a:gd name="T24" fmla="*/ 158 w 839"/>
              <a:gd name="T25" fmla="*/ 231 h 603"/>
              <a:gd name="T26" fmla="*/ 30 w 839"/>
              <a:gd name="T27" fmla="*/ 247 h 603"/>
              <a:gd name="T28" fmla="*/ 33 w 839"/>
              <a:gd name="T29" fmla="*/ 371 h 603"/>
              <a:gd name="T30" fmla="*/ 161 w 839"/>
              <a:gd name="T31" fmla="*/ 384 h 603"/>
              <a:gd name="T32" fmla="*/ 240 w 839"/>
              <a:gd name="T33" fmla="*/ 350 h 603"/>
              <a:gd name="T34" fmla="*/ 240 w 839"/>
              <a:gd name="T35" fmla="*/ 533 h 603"/>
              <a:gd name="T36" fmla="*/ 276 w 839"/>
              <a:gd name="T37" fmla="*/ 603 h 603"/>
              <a:gd name="T38" fmla="*/ 351 w 839"/>
              <a:gd name="T39" fmla="*/ 593 h 603"/>
              <a:gd name="T40" fmla="*/ 839 w 839"/>
              <a:gd name="T41" fmla="*/ 3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9" h="603">
                <a:moveTo>
                  <a:pt x="839" y="33"/>
                </a:moveTo>
                <a:cubicBezTo>
                  <a:pt x="827" y="14"/>
                  <a:pt x="806" y="3"/>
                  <a:pt x="778" y="2"/>
                </a:cubicBezTo>
                <a:cubicBezTo>
                  <a:pt x="727" y="0"/>
                  <a:pt x="675" y="2"/>
                  <a:pt x="622" y="2"/>
                </a:cubicBezTo>
                <a:cubicBezTo>
                  <a:pt x="621" y="12"/>
                  <a:pt x="619" y="16"/>
                  <a:pt x="620" y="18"/>
                </a:cubicBezTo>
                <a:cubicBezTo>
                  <a:pt x="626" y="28"/>
                  <a:pt x="631" y="37"/>
                  <a:pt x="638" y="47"/>
                </a:cubicBezTo>
                <a:cubicBezTo>
                  <a:pt x="674" y="101"/>
                  <a:pt x="668" y="166"/>
                  <a:pt x="622" y="205"/>
                </a:cubicBezTo>
                <a:cubicBezTo>
                  <a:pt x="578" y="243"/>
                  <a:pt x="517" y="244"/>
                  <a:pt x="471" y="206"/>
                </a:cubicBezTo>
                <a:cubicBezTo>
                  <a:pt x="426" y="169"/>
                  <a:pt x="419" y="102"/>
                  <a:pt x="454" y="48"/>
                </a:cubicBezTo>
                <a:cubicBezTo>
                  <a:pt x="462" y="36"/>
                  <a:pt x="468" y="22"/>
                  <a:pt x="479" y="1"/>
                </a:cubicBezTo>
                <a:cubicBezTo>
                  <a:pt x="426" y="1"/>
                  <a:pt x="383" y="1"/>
                  <a:pt x="340" y="1"/>
                </a:cubicBezTo>
                <a:cubicBezTo>
                  <a:pt x="266" y="2"/>
                  <a:pt x="240" y="27"/>
                  <a:pt x="239" y="100"/>
                </a:cubicBezTo>
                <a:cubicBezTo>
                  <a:pt x="239" y="151"/>
                  <a:pt x="239" y="202"/>
                  <a:pt x="239" y="266"/>
                </a:cubicBezTo>
                <a:cubicBezTo>
                  <a:pt x="205" y="252"/>
                  <a:pt x="180" y="244"/>
                  <a:pt x="158" y="231"/>
                </a:cubicBezTo>
                <a:cubicBezTo>
                  <a:pt x="114" y="205"/>
                  <a:pt x="61" y="210"/>
                  <a:pt x="30" y="247"/>
                </a:cubicBezTo>
                <a:cubicBezTo>
                  <a:pt x="0" y="284"/>
                  <a:pt x="1" y="335"/>
                  <a:pt x="33" y="371"/>
                </a:cubicBezTo>
                <a:cubicBezTo>
                  <a:pt x="65" y="407"/>
                  <a:pt x="118" y="411"/>
                  <a:pt x="161" y="384"/>
                </a:cubicBezTo>
                <a:cubicBezTo>
                  <a:pt x="182" y="370"/>
                  <a:pt x="207" y="364"/>
                  <a:pt x="240" y="350"/>
                </a:cubicBezTo>
                <a:cubicBezTo>
                  <a:pt x="240" y="420"/>
                  <a:pt x="239" y="477"/>
                  <a:pt x="240" y="533"/>
                </a:cubicBezTo>
                <a:cubicBezTo>
                  <a:pt x="241" y="567"/>
                  <a:pt x="253" y="591"/>
                  <a:pt x="276" y="603"/>
                </a:cubicBezTo>
                <a:cubicBezTo>
                  <a:pt x="301" y="602"/>
                  <a:pt x="326" y="598"/>
                  <a:pt x="351" y="593"/>
                </a:cubicBezTo>
                <a:cubicBezTo>
                  <a:pt x="634" y="537"/>
                  <a:pt x="825" y="300"/>
                  <a:pt x="839" y="33"/>
                </a:cubicBezTo>
                <a:close/>
              </a:path>
            </a:pathLst>
          </a:custGeom>
          <a:solidFill>
            <a:schemeClr val="accent3"/>
          </a:solidFill>
          <a:ln>
            <a:noFill/>
          </a:ln>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8"/>
          <p:cNvSpPr/>
          <p:nvPr/>
        </p:nvSpPr>
        <p:spPr bwMode="auto">
          <a:xfrm>
            <a:off x="4395702" y="1226562"/>
            <a:ext cx="1358429" cy="395266"/>
          </a:xfrm>
          <a:custGeom>
            <a:avLst/>
            <a:gdLst>
              <a:gd name="T0" fmla="*/ 679 w 803"/>
              <a:gd name="T1" fmla="*/ 91 h 234"/>
              <a:gd name="T2" fmla="*/ 415 w 803"/>
              <a:gd name="T3" fmla="*/ 68 h 234"/>
              <a:gd name="T4" fmla="*/ 307 w 803"/>
              <a:gd name="T5" fmla="*/ 27 h 234"/>
              <a:gd name="T6" fmla="*/ 101 w 803"/>
              <a:gd name="T7" fmla="*/ 60 h 234"/>
              <a:gd name="T8" fmla="*/ 0 w 803"/>
              <a:gd name="T9" fmla="*/ 234 h 234"/>
              <a:gd name="T10" fmla="*/ 75 w 803"/>
              <a:gd name="T11" fmla="*/ 234 h 234"/>
              <a:gd name="T12" fmla="*/ 80 w 803"/>
              <a:gd name="T13" fmla="*/ 213 h 234"/>
              <a:gd name="T14" fmla="*/ 283 w 803"/>
              <a:gd name="T15" fmla="*/ 97 h 234"/>
              <a:gd name="T16" fmla="*/ 389 w 803"/>
              <a:gd name="T17" fmla="*/ 137 h 234"/>
              <a:gd name="T18" fmla="*/ 613 w 803"/>
              <a:gd name="T19" fmla="*/ 177 h 234"/>
              <a:gd name="T20" fmla="*/ 803 w 803"/>
              <a:gd name="T21" fmla="*/ 142 h 234"/>
              <a:gd name="T22" fmla="*/ 803 w 803"/>
              <a:gd name="T23" fmla="*/ 63 h 234"/>
              <a:gd name="T24" fmla="*/ 679 w 803"/>
              <a:gd name="T25" fmla="*/ 9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3" h="234">
                <a:moveTo>
                  <a:pt x="679" y="91"/>
                </a:moveTo>
                <a:cubicBezTo>
                  <a:pt x="588" y="115"/>
                  <a:pt x="501" y="109"/>
                  <a:pt x="415" y="68"/>
                </a:cubicBezTo>
                <a:cubicBezTo>
                  <a:pt x="381" y="52"/>
                  <a:pt x="344" y="40"/>
                  <a:pt x="307" y="27"/>
                </a:cubicBezTo>
                <a:cubicBezTo>
                  <a:pt x="233" y="0"/>
                  <a:pt x="164" y="17"/>
                  <a:pt x="101" y="60"/>
                </a:cubicBezTo>
                <a:cubicBezTo>
                  <a:pt x="40" y="101"/>
                  <a:pt x="11" y="162"/>
                  <a:pt x="0" y="234"/>
                </a:cubicBezTo>
                <a:cubicBezTo>
                  <a:pt x="75" y="234"/>
                  <a:pt x="75" y="234"/>
                  <a:pt x="75" y="234"/>
                </a:cubicBezTo>
                <a:cubicBezTo>
                  <a:pt x="77" y="226"/>
                  <a:pt x="78" y="219"/>
                  <a:pt x="80" y="213"/>
                </a:cubicBezTo>
                <a:cubicBezTo>
                  <a:pt x="103" y="118"/>
                  <a:pt x="212" y="67"/>
                  <a:pt x="283" y="97"/>
                </a:cubicBezTo>
                <a:cubicBezTo>
                  <a:pt x="317" y="112"/>
                  <a:pt x="354" y="123"/>
                  <a:pt x="389" y="137"/>
                </a:cubicBezTo>
                <a:cubicBezTo>
                  <a:pt x="461" y="166"/>
                  <a:pt x="533" y="192"/>
                  <a:pt x="613" y="177"/>
                </a:cubicBezTo>
                <a:cubicBezTo>
                  <a:pt x="677" y="164"/>
                  <a:pt x="740" y="153"/>
                  <a:pt x="803" y="142"/>
                </a:cubicBezTo>
                <a:cubicBezTo>
                  <a:pt x="803" y="113"/>
                  <a:pt x="803" y="89"/>
                  <a:pt x="803" y="63"/>
                </a:cubicBezTo>
                <a:cubicBezTo>
                  <a:pt x="760" y="73"/>
                  <a:pt x="719" y="80"/>
                  <a:pt x="679" y="91"/>
                </a:cubicBezTo>
                <a:close/>
              </a:path>
            </a:pathLst>
          </a:custGeom>
          <a:solidFill>
            <a:schemeClr val="accent1"/>
          </a:solidFill>
          <a:ln>
            <a:noFill/>
          </a:ln>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 name="Group 9"/>
          <p:cNvGrpSpPr/>
          <p:nvPr/>
        </p:nvGrpSpPr>
        <p:grpSpPr>
          <a:xfrm>
            <a:off x="5174917" y="1774494"/>
            <a:ext cx="1782269" cy="435834"/>
            <a:chOff x="5431395" y="2368916"/>
            <a:chExt cx="2376489" cy="581144"/>
          </a:xfrm>
          <a:solidFill>
            <a:schemeClr val="accent2"/>
          </a:solidFill>
        </p:grpSpPr>
        <p:cxnSp>
          <p:nvCxnSpPr>
            <p:cNvPr id="11" name="Straight Connector 10"/>
            <p:cNvCxnSpPr/>
            <p:nvPr/>
          </p:nvCxnSpPr>
          <p:spPr bwMode="auto">
            <a:xfrm flipV="1">
              <a:off x="5431395" y="2573456"/>
              <a:ext cx="403756" cy="376604"/>
            </a:xfrm>
            <a:prstGeom prst="line">
              <a:avLst/>
            </a:prstGeom>
            <a:grpFill/>
            <a:ln w="12700" cap="flat" cmpd="sng" algn="ctr">
              <a:solidFill>
                <a:schemeClr val="accent2"/>
              </a:solidFill>
              <a:prstDash val="sysDash"/>
              <a:round/>
              <a:headEnd type="none" w="med" len="med"/>
              <a:tailEnd type="none" w="med" len="med"/>
            </a:ln>
            <a:effectLst/>
          </p:spPr>
        </p:cxnSp>
        <p:cxnSp>
          <p:nvCxnSpPr>
            <p:cNvPr id="12" name="Straight Connector 11"/>
            <p:cNvCxnSpPr/>
            <p:nvPr/>
          </p:nvCxnSpPr>
          <p:spPr bwMode="auto">
            <a:xfrm>
              <a:off x="6022960" y="2463861"/>
              <a:ext cx="1599407" cy="0"/>
            </a:xfrm>
            <a:prstGeom prst="line">
              <a:avLst/>
            </a:prstGeom>
            <a:grpFill/>
            <a:ln w="12700" cap="flat" cmpd="sng" algn="ctr">
              <a:solidFill>
                <a:schemeClr val="accent2"/>
              </a:solidFill>
              <a:prstDash val="sysDash"/>
              <a:round/>
              <a:headEnd type="none" w="med" len="med"/>
              <a:tailEnd type="none" w="med" len="med"/>
            </a:ln>
            <a:effectLst/>
          </p:spPr>
        </p:cxnSp>
        <p:grpSp>
          <p:nvGrpSpPr>
            <p:cNvPr id="3" name="Group 12"/>
            <p:cNvGrpSpPr/>
            <p:nvPr/>
          </p:nvGrpSpPr>
          <p:grpSpPr>
            <a:xfrm flipV="1">
              <a:off x="5828053" y="2384381"/>
              <a:ext cx="194907" cy="194907"/>
              <a:chOff x="6511702" y="5419514"/>
              <a:chExt cx="194907" cy="194907"/>
            </a:xfrm>
            <a:grpFill/>
          </p:grpSpPr>
          <p:sp>
            <p:nvSpPr>
              <p:cNvPr id="17"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2"/>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4" name="Group 13"/>
            <p:cNvGrpSpPr/>
            <p:nvPr/>
          </p:nvGrpSpPr>
          <p:grpSpPr>
            <a:xfrm flipV="1">
              <a:off x="7612977" y="2368916"/>
              <a:ext cx="194907" cy="194907"/>
              <a:chOff x="6511702" y="5419514"/>
              <a:chExt cx="194907" cy="194907"/>
            </a:xfrm>
            <a:grpFill/>
          </p:grpSpPr>
          <p:sp>
            <p:nvSpPr>
              <p:cNvPr id="15"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2"/>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5" name="Group 18"/>
          <p:cNvGrpSpPr/>
          <p:nvPr/>
        </p:nvGrpSpPr>
        <p:grpSpPr>
          <a:xfrm>
            <a:off x="4997454" y="3649901"/>
            <a:ext cx="1782269" cy="435834"/>
            <a:chOff x="5194765" y="4869597"/>
            <a:chExt cx="2376489" cy="581144"/>
          </a:xfrm>
          <a:solidFill>
            <a:schemeClr val="accent3"/>
          </a:solidFill>
        </p:grpSpPr>
        <p:cxnSp>
          <p:nvCxnSpPr>
            <p:cNvPr id="20" name="Straight Connector 19"/>
            <p:cNvCxnSpPr/>
            <p:nvPr/>
          </p:nvCxnSpPr>
          <p:spPr bwMode="auto">
            <a:xfrm>
              <a:off x="5194765" y="4869597"/>
              <a:ext cx="403756" cy="376604"/>
            </a:xfrm>
            <a:prstGeom prst="line">
              <a:avLst/>
            </a:prstGeom>
            <a:grpFill/>
            <a:ln w="12700" cap="flat" cmpd="sng" algn="ctr">
              <a:solidFill>
                <a:schemeClr val="accent3"/>
              </a:solidFill>
              <a:prstDash val="sysDash"/>
              <a:round/>
              <a:headEnd type="none" w="med" len="med"/>
              <a:tailEnd type="none" w="med" len="med"/>
            </a:ln>
            <a:effectLst/>
          </p:spPr>
        </p:cxnSp>
        <p:cxnSp>
          <p:nvCxnSpPr>
            <p:cNvPr id="21" name="Straight Connector 20"/>
            <p:cNvCxnSpPr/>
            <p:nvPr/>
          </p:nvCxnSpPr>
          <p:spPr bwMode="auto">
            <a:xfrm flipV="1">
              <a:off x="5786330" y="5355796"/>
              <a:ext cx="1599407" cy="0"/>
            </a:xfrm>
            <a:prstGeom prst="line">
              <a:avLst/>
            </a:prstGeom>
            <a:grpFill/>
            <a:ln w="12700" cap="flat" cmpd="sng" algn="ctr">
              <a:solidFill>
                <a:schemeClr val="accent3"/>
              </a:solidFill>
              <a:prstDash val="sysDash"/>
              <a:round/>
              <a:headEnd type="none" w="med" len="med"/>
              <a:tailEnd type="none" w="med" len="med"/>
            </a:ln>
            <a:effectLst/>
          </p:spPr>
        </p:cxnSp>
        <p:grpSp>
          <p:nvGrpSpPr>
            <p:cNvPr id="10" name="Group 21"/>
            <p:cNvGrpSpPr/>
            <p:nvPr/>
          </p:nvGrpSpPr>
          <p:grpSpPr>
            <a:xfrm>
              <a:off x="5591423" y="5240369"/>
              <a:ext cx="194907" cy="194907"/>
              <a:chOff x="6511702" y="5419514"/>
              <a:chExt cx="194907" cy="194907"/>
            </a:xfrm>
            <a:grpFill/>
          </p:grpSpPr>
          <p:sp>
            <p:nvSpPr>
              <p:cNvPr id="26"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3"/>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3"/>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3" name="Group 22"/>
            <p:cNvGrpSpPr/>
            <p:nvPr/>
          </p:nvGrpSpPr>
          <p:grpSpPr>
            <a:xfrm>
              <a:off x="7376347" y="5255834"/>
              <a:ext cx="194907" cy="194907"/>
              <a:chOff x="6511702" y="5419514"/>
              <a:chExt cx="194907" cy="194907"/>
            </a:xfrm>
            <a:grpFill/>
          </p:grpSpPr>
          <p:sp>
            <p:nvSpPr>
              <p:cNvPr id="24"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3"/>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3"/>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cxnSp>
        <p:nvCxnSpPr>
          <p:cNvPr id="28" name="Straight Connector 27"/>
          <p:cNvCxnSpPr/>
          <p:nvPr/>
        </p:nvCxnSpPr>
        <p:spPr bwMode="auto">
          <a:xfrm flipH="1">
            <a:off x="3339161" y="3559136"/>
            <a:ext cx="302800" cy="282438"/>
          </a:xfrm>
          <a:prstGeom prst="line">
            <a:avLst/>
          </a:prstGeom>
          <a:noFill/>
          <a:ln w="12700" cap="flat" cmpd="sng" algn="ctr">
            <a:solidFill>
              <a:schemeClr val="accent4"/>
            </a:solidFill>
            <a:prstDash val="sysDash"/>
            <a:round/>
            <a:headEnd type="none" w="med" len="med"/>
            <a:tailEnd type="none" w="med" len="med"/>
          </a:ln>
          <a:effectLst/>
        </p:spPr>
      </p:cxnSp>
      <p:cxnSp>
        <p:nvCxnSpPr>
          <p:cNvPr id="29" name="Straight Connector 28"/>
          <p:cNvCxnSpPr/>
          <p:nvPr/>
        </p:nvCxnSpPr>
        <p:spPr bwMode="auto">
          <a:xfrm flipH="1" flipV="1">
            <a:off x="1998823" y="3923766"/>
            <a:ext cx="1199489" cy="0"/>
          </a:xfrm>
          <a:prstGeom prst="line">
            <a:avLst/>
          </a:prstGeom>
          <a:noFill/>
          <a:ln w="12700" cap="flat" cmpd="sng" algn="ctr">
            <a:solidFill>
              <a:schemeClr val="accent4"/>
            </a:solidFill>
            <a:prstDash val="sysDash"/>
            <a:round/>
            <a:headEnd type="none" w="med" len="med"/>
            <a:tailEnd type="none" w="med" len="med"/>
          </a:ln>
          <a:effectLst/>
        </p:spPr>
      </p:cxnSp>
      <p:grpSp>
        <p:nvGrpSpPr>
          <p:cNvPr id="14" name="Group 29"/>
          <p:cNvGrpSpPr/>
          <p:nvPr/>
        </p:nvGrpSpPr>
        <p:grpSpPr>
          <a:xfrm flipH="1">
            <a:off x="3198313" y="3837201"/>
            <a:ext cx="146172" cy="146172"/>
            <a:chOff x="6511702" y="5419514"/>
            <a:chExt cx="194907" cy="194907"/>
          </a:xfrm>
          <a:solidFill>
            <a:schemeClr val="accent4"/>
          </a:solidFill>
        </p:grpSpPr>
        <p:sp>
          <p:nvSpPr>
            <p:cNvPr id="31"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4"/>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4"/>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 name="Group 32"/>
          <p:cNvGrpSpPr/>
          <p:nvPr/>
        </p:nvGrpSpPr>
        <p:grpSpPr>
          <a:xfrm flipH="1">
            <a:off x="1859693" y="3848799"/>
            <a:ext cx="146172" cy="146172"/>
            <a:chOff x="6511702" y="5419514"/>
            <a:chExt cx="194907" cy="194907"/>
          </a:xfrm>
          <a:solidFill>
            <a:schemeClr val="accent4"/>
          </a:solidFill>
        </p:grpSpPr>
        <p:sp>
          <p:nvSpPr>
            <p:cNvPr id="34"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4"/>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5"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4"/>
              </a:solidFill>
              <a:round/>
            </a:ln>
          </p:spPr>
          <p:txBody>
            <a:bodyPr vert="horz" wrap="square" lIns="68576" tIns="34288" rIns="68576" bIns="34288" numCol="1" anchor="t" anchorCtr="0" compatLnSpc="1"/>
            <a:lstStyle/>
            <a:p>
              <a:pPr>
                <a:lnSpc>
                  <a:spcPct val="120000"/>
                </a:lnSpc>
              </a:pPr>
              <a:endParaRPr lang="en-US"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22" name="Group 35"/>
          <p:cNvGrpSpPr/>
          <p:nvPr/>
        </p:nvGrpSpPr>
        <p:grpSpPr>
          <a:xfrm>
            <a:off x="3592474" y="2985921"/>
            <a:ext cx="301548" cy="297802"/>
            <a:chOff x="-2792595" y="1299030"/>
            <a:chExt cx="1030470" cy="1017672"/>
          </a:xfrm>
          <a:solidFill>
            <a:schemeClr val="bg1"/>
          </a:solidFill>
        </p:grpSpPr>
        <p:sp>
          <p:nvSpPr>
            <p:cNvPr id="37" name="Freeform 57"/>
            <p:cNvSpPr/>
            <p:nvPr/>
          </p:nvSpPr>
          <p:spPr bwMode="auto">
            <a:xfrm>
              <a:off x="-2670185" y="1319617"/>
              <a:ext cx="908060" cy="669917"/>
            </a:xfrm>
            <a:custGeom>
              <a:avLst/>
              <a:gdLst>
                <a:gd name="T0" fmla="*/ 1182 w 1528"/>
                <a:gd name="T1" fmla="*/ 61 h 1127"/>
                <a:gd name="T2" fmla="*/ 1386 w 1528"/>
                <a:gd name="T3" fmla="*/ 25 h 1127"/>
                <a:gd name="T4" fmla="*/ 1508 w 1528"/>
                <a:gd name="T5" fmla="*/ 4 h 1127"/>
                <a:gd name="T6" fmla="*/ 1525 w 1528"/>
                <a:gd name="T7" fmla="*/ 20 h 1127"/>
                <a:gd name="T8" fmla="*/ 1471 w 1528"/>
                <a:gd name="T9" fmla="*/ 296 h 1127"/>
                <a:gd name="T10" fmla="*/ 1460 w 1528"/>
                <a:gd name="T11" fmla="*/ 353 h 1127"/>
                <a:gd name="T12" fmla="*/ 1403 w 1528"/>
                <a:gd name="T13" fmla="*/ 292 h 1127"/>
                <a:gd name="T14" fmla="*/ 1369 w 1528"/>
                <a:gd name="T15" fmla="*/ 290 h 1127"/>
                <a:gd name="T16" fmla="*/ 1185 w 1528"/>
                <a:gd name="T17" fmla="*/ 471 h 1127"/>
                <a:gd name="T18" fmla="*/ 741 w 1528"/>
                <a:gd name="T19" fmla="*/ 904 h 1127"/>
                <a:gd name="T20" fmla="*/ 713 w 1528"/>
                <a:gd name="T21" fmla="*/ 904 h 1127"/>
                <a:gd name="T22" fmla="*/ 546 w 1528"/>
                <a:gd name="T23" fmla="*/ 744 h 1127"/>
                <a:gd name="T24" fmla="*/ 516 w 1528"/>
                <a:gd name="T25" fmla="*/ 744 h 1127"/>
                <a:gd name="T26" fmla="*/ 147 w 1528"/>
                <a:gd name="T27" fmla="*/ 1114 h 1127"/>
                <a:gd name="T28" fmla="*/ 115 w 1528"/>
                <a:gd name="T29" fmla="*/ 1113 h 1127"/>
                <a:gd name="T30" fmla="*/ 12 w 1528"/>
                <a:gd name="T31" fmla="*/ 1011 h 1127"/>
                <a:gd name="T32" fmla="*/ 10 w 1528"/>
                <a:gd name="T33" fmla="*/ 988 h 1127"/>
                <a:gd name="T34" fmla="*/ 524 w 1528"/>
                <a:gd name="T35" fmla="*/ 475 h 1127"/>
                <a:gd name="T36" fmla="*/ 548 w 1528"/>
                <a:gd name="T37" fmla="*/ 477 h 1127"/>
                <a:gd name="T38" fmla="*/ 716 w 1528"/>
                <a:gd name="T39" fmla="*/ 636 h 1127"/>
                <a:gd name="T40" fmla="*/ 738 w 1528"/>
                <a:gd name="T41" fmla="*/ 636 h 1127"/>
                <a:gd name="T42" fmla="*/ 1147 w 1528"/>
                <a:gd name="T43" fmla="*/ 242 h 1127"/>
                <a:gd name="T44" fmla="*/ 1241 w 1528"/>
                <a:gd name="T45" fmla="*/ 153 h 1127"/>
                <a:gd name="T46" fmla="*/ 1242 w 1528"/>
                <a:gd name="T47" fmla="*/ 127 h 1127"/>
                <a:gd name="T48" fmla="*/ 1178 w 1528"/>
                <a:gd name="T49" fmla="*/ 67 h 1127"/>
                <a:gd name="T50" fmla="*/ 1182 w 1528"/>
                <a:gd name="T51" fmla="*/ 6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8" h="1127">
                  <a:moveTo>
                    <a:pt x="1182" y="61"/>
                  </a:moveTo>
                  <a:cubicBezTo>
                    <a:pt x="1250" y="49"/>
                    <a:pt x="1318" y="37"/>
                    <a:pt x="1386" y="25"/>
                  </a:cubicBezTo>
                  <a:cubicBezTo>
                    <a:pt x="1427" y="18"/>
                    <a:pt x="1468" y="12"/>
                    <a:pt x="1508" y="4"/>
                  </a:cubicBezTo>
                  <a:cubicBezTo>
                    <a:pt x="1525" y="0"/>
                    <a:pt x="1528" y="5"/>
                    <a:pt x="1525" y="20"/>
                  </a:cubicBezTo>
                  <a:cubicBezTo>
                    <a:pt x="1506" y="112"/>
                    <a:pt x="1489" y="204"/>
                    <a:pt x="1471" y="296"/>
                  </a:cubicBezTo>
                  <a:cubicBezTo>
                    <a:pt x="1468" y="313"/>
                    <a:pt x="1464" y="330"/>
                    <a:pt x="1460" y="353"/>
                  </a:cubicBezTo>
                  <a:cubicBezTo>
                    <a:pt x="1439" y="330"/>
                    <a:pt x="1420" y="312"/>
                    <a:pt x="1403" y="292"/>
                  </a:cubicBezTo>
                  <a:cubicBezTo>
                    <a:pt x="1391" y="277"/>
                    <a:pt x="1383" y="276"/>
                    <a:pt x="1369" y="290"/>
                  </a:cubicBezTo>
                  <a:cubicBezTo>
                    <a:pt x="1308" y="351"/>
                    <a:pt x="1246" y="411"/>
                    <a:pt x="1185" y="471"/>
                  </a:cubicBezTo>
                  <a:cubicBezTo>
                    <a:pt x="1037" y="615"/>
                    <a:pt x="889" y="759"/>
                    <a:pt x="741" y="904"/>
                  </a:cubicBezTo>
                  <a:cubicBezTo>
                    <a:pt x="730" y="915"/>
                    <a:pt x="725" y="915"/>
                    <a:pt x="713" y="904"/>
                  </a:cubicBezTo>
                  <a:cubicBezTo>
                    <a:pt x="658" y="850"/>
                    <a:pt x="601" y="798"/>
                    <a:pt x="546" y="744"/>
                  </a:cubicBezTo>
                  <a:cubicBezTo>
                    <a:pt x="534" y="733"/>
                    <a:pt x="528" y="732"/>
                    <a:pt x="516" y="744"/>
                  </a:cubicBezTo>
                  <a:cubicBezTo>
                    <a:pt x="393" y="868"/>
                    <a:pt x="270" y="990"/>
                    <a:pt x="147" y="1114"/>
                  </a:cubicBezTo>
                  <a:cubicBezTo>
                    <a:pt x="134" y="1127"/>
                    <a:pt x="128" y="1126"/>
                    <a:pt x="115" y="1113"/>
                  </a:cubicBezTo>
                  <a:cubicBezTo>
                    <a:pt x="82" y="1078"/>
                    <a:pt x="47" y="1045"/>
                    <a:pt x="12" y="1011"/>
                  </a:cubicBezTo>
                  <a:cubicBezTo>
                    <a:pt x="3" y="1003"/>
                    <a:pt x="0" y="998"/>
                    <a:pt x="10" y="988"/>
                  </a:cubicBezTo>
                  <a:cubicBezTo>
                    <a:pt x="182" y="817"/>
                    <a:pt x="353" y="647"/>
                    <a:pt x="524" y="475"/>
                  </a:cubicBezTo>
                  <a:cubicBezTo>
                    <a:pt x="535" y="465"/>
                    <a:pt x="540" y="469"/>
                    <a:pt x="548" y="477"/>
                  </a:cubicBezTo>
                  <a:cubicBezTo>
                    <a:pt x="604" y="530"/>
                    <a:pt x="661" y="582"/>
                    <a:pt x="716" y="636"/>
                  </a:cubicBezTo>
                  <a:cubicBezTo>
                    <a:pt x="725" y="644"/>
                    <a:pt x="729" y="644"/>
                    <a:pt x="738" y="636"/>
                  </a:cubicBezTo>
                  <a:cubicBezTo>
                    <a:pt x="874" y="504"/>
                    <a:pt x="1011" y="373"/>
                    <a:pt x="1147" y="242"/>
                  </a:cubicBezTo>
                  <a:cubicBezTo>
                    <a:pt x="1178" y="212"/>
                    <a:pt x="1209" y="182"/>
                    <a:pt x="1241" y="153"/>
                  </a:cubicBezTo>
                  <a:cubicBezTo>
                    <a:pt x="1251" y="143"/>
                    <a:pt x="1254" y="137"/>
                    <a:pt x="1242" y="127"/>
                  </a:cubicBezTo>
                  <a:cubicBezTo>
                    <a:pt x="1220" y="108"/>
                    <a:pt x="1199" y="87"/>
                    <a:pt x="1178" y="67"/>
                  </a:cubicBezTo>
                  <a:cubicBezTo>
                    <a:pt x="1179" y="65"/>
                    <a:pt x="1181" y="63"/>
                    <a:pt x="118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Freeform 58"/>
            <p:cNvSpPr/>
            <p:nvPr/>
          </p:nvSpPr>
          <p:spPr bwMode="auto">
            <a:xfrm>
              <a:off x="-2024750" y="1775316"/>
              <a:ext cx="258730" cy="524694"/>
            </a:xfrm>
            <a:custGeom>
              <a:avLst/>
              <a:gdLst>
                <a:gd name="T0" fmla="*/ 435 w 435"/>
                <a:gd name="T1" fmla="*/ 443 h 883"/>
                <a:gd name="T2" fmla="*/ 435 w 435"/>
                <a:gd name="T3" fmla="*/ 863 h 883"/>
                <a:gd name="T4" fmla="*/ 415 w 435"/>
                <a:gd name="T5" fmla="*/ 883 h 883"/>
                <a:gd name="T6" fmla="*/ 19 w 435"/>
                <a:gd name="T7" fmla="*/ 883 h 883"/>
                <a:gd name="T8" fmla="*/ 0 w 435"/>
                <a:gd name="T9" fmla="*/ 864 h 883"/>
                <a:gd name="T10" fmla="*/ 0 w 435"/>
                <a:gd name="T11" fmla="*/ 21 h 883"/>
                <a:gd name="T12" fmla="*/ 20 w 435"/>
                <a:gd name="T13" fmla="*/ 0 h 883"/>
                <a:gd name="T14" fmla="*/ 416 w 435"/>
                <a:gd name="T15" fmla="*/ 0 h 883"/>
                <a:gd name="T16" fmla="*/ 435 w 435"/>
                <a:gd name="T17" fmla="*/ 19 h 883"/>
                <a:gd name="T18" fmla="*/ 435 w 435"/>
                <a:gd name="T19" fmla="*/ 443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83">
                  <a:moveTo>
                    <a:pt x="435" y="443"/>
                  </a:moveTo>
                  <a:cubicBezTo>
                    <a:pt x="435" y="583"/>
                    <a:pt x="434" y="723"/>
                    <a:pt x="435" y="863"/>
                  </a:cubicBezTo>
                  <a:cubicBezTo>
                    <a:pt x="435" y="879"/>
                    <a:pt x="431" y="883"/>
                    <a:pt x="415" y="883"/>
                  </a:cubicBezTo>
                  <a:cubicBezTo>
                    <a:pt x="283" y="883"/>
                    <a:pt x="151" y="883"/>
                    <a:pt x="19" y="883"/>
                  </a:cubicBezTo>
                  <a:cubicBezTo>
                    <a:pt x="4" y="883"/>
                    <a:pt x="0" y="879"/>
                    <a:pt x="0" y="864"/>
                  </a:cubicBezTo>
                  <a:cubicBezTo>
                    <a:pt x="1" y="583"/>
                    <a:pt x="1" y="302"/>
                    <a:pt x="0" y="21"/>
                  </a:cubicBezTo>
                  <a:cubicBezTo>
                    <a:pt x="0" y="5"/>
                    <a:pt x="4" y="0"/>
                    <a:pt x="20" y="0"/>
                  </a:cubicBezTo>
                  <a:cubicBezTo>
                    <a:pt x="152" y="1"/>
                    <a:pt x="284" y="1"/>
                    <a:pt x="416" y="0"/>
                  </a:cubicBezTo>
                  <a:cubicBezTo>
                    <a:pt x="432" y="0"/>
                    <a:pt x="435" y="5"/>
                    <a:pt x="435" y="19"/>
                  </a:cubicBezTo>
                  <a:cubicBezTo>
                    <a:pt x="434" y="161"/>
                    <a:pt x="435" y="302"/>
                    <a:pt x="435" y="4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9" name="Freeform 59"/>
            <p:cNvSpPr/>
            <p:nvPr/>
          </p:nvSpPr>
          <p:spPr bwMode="auto">
            <a:xfrm>
              <a:off x="-2353588" y="1935562"/>
              <a:ext cx="257618" cy="364448"/>
            </a:xfrm>
            <a:custGeom>
              <a:avLst/>
              <a:gdLst>
                <a:gd name="T0" fmla="*/ 0 w 433"/>
                <a:gd name="T1" fmla="*/ 307 h 613"/>
                <a:gd name="T2" fmla="*/ 0 w 433"/>
                <a:gd name="T3" fmla="*/ 21 h 613"/>
                <a:gd name="T4" fmla="*/ 20 w 433"/>
                <a:gd name="T5" fmla="*/ 0 h 613"/>
                <a:gd name="T6" fmla="*/ 414 w 433"/>
                <a:gd name="T7" fmla="*/ 0 h 613"/>
                <a:gd name="T8" fmla="*/ 433 w 433"/>
                <a:gd name="T9" fmla="*/ 19 h 613"/>
                <a:gd name="T10" fmla="*/ 432 w 433"/>
                <a:gd name="T11" fmla="*/ 594 h 613"/>
                <a:gd name="T12" fmla="*/ 414 w 433"/>
                <a:gd name="T13" fmla="*/ 613 h 613"/>
                <a:gd name="T14" fmla="*/ 19 w 433"/>
                <a:gd name="T15" fmla="*/ 613 h 613"/>
                <a:gd name="T16" fmla="*/ 0 w 433"/>
                <a:gd name="T17" fmla="*/ 595 h 613"/>
                <a:gd name="T18" fmla="*/ 0 w 433"/>
                <a:gd name="T19" fmla="*/ 30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613">
                  <a:moveTo>
                    <a:pt x="0" y="307"/>
                  </a:moveTo>
                  <a:cubicBezTo>
                    <a:pt x="0" y="212"/>
                    <a:pt x="0" y="116"/>
                    <a:pt x="0" y="21"/>
                  </a:cubicBezTo>
                  <a:cubicBezTo>
                    <a:pt x="0" y="5"/>
                    <a:pt x="2" y="0"/>
                    <a:pt x="20" y="0"/>
                  </a:cubicBezTo>
                  <a:cubicBezTo>
                    <a:pt x="151" y="1"/>
                    <a:pt x="282" y="1"/>
                    <a:pt x="414" y="0"/>
                  </a:cubicBezTo>
                  <a:cubicBezTo>
                    <a:pt x="428" y="0"/>
                    <a:pt x="433" y="3"/>
                    <a:pt x="433" y="19"/>
                  </a:cubicBezTo>
                  <a:cubicBezTo>
                    <a:pt x="432" y="210"/>
                    <a:pt x="432" y="402"/>
                    <a:pt x="432" y="594"/>
                  </a:cubicBezTo>
                  <a:cubicBezTo>
                    <a:pt x="432" y="608"/>
                    <a:pt x="430" y="613"/>
                    <a:pt x="414" y="613"/>
                  </a:cubicBezTo>
                  <a:cubicBezTo>
                    <a:pt x="282" y="613"/>
                    <a:pt x="151" y="613"/>
                    <a:pt x="19" y="613"/>
                  </a:cubicBezTo>
                  <a:cubicBezTo>
                    <a:pt x="4" y="613"/>
                    <a:pt x="0" y="610"/>
                    <a:pt x="0" y="595"/>
                  </a:cubicBezTo>
                  <a:cubicBezTo>
                    <a:pt x="1" y="499"/>
                    <a:pt x="0" y="403"/>
                    <a:pt x="0" y="3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0" name="Freeform 60"/>
            <p:cNvSpPr>
              <a:spLocks noEditPoints="1"/>
            </p:cNvSpPr>
            <p:nvPr/>
          </p:nvSpPr>
          <p:spPr bwMode="auto">
            <a:xfrm>
              <a:off x="-2353588" y="1299030"/>
              <a:ext cx="200307" cy="296010"/>
            </a:xfrm>
            <a:custGeom>
              <a:avLst/>
              <a:gdLst>
                <a:gd name="T0" fmla="*/ 201 w 337"/>
                <a:gd name="T1" fmla="*/ 446 h 498"/>
                <a:gd name="T2" fmla="*/ 201 w 337"/>
                <a:gd name="T3" fmla="*/ 498 h 498"/>
                <a:gd name="T4" fmla="*/ 127 w 337"/>
                <a:gd name="T5" fmla="*/ 498 h 498"/>
                <a:gd name="T6" fmla="*/ 127 w 337"/>
                <a:gd name="T7" fmla="*/ 447 h 498"/>
                <a:gd name="T8" fmla="*/ 0 w 337"/>
                <a:gd name="T9" fmla="*/ 309 h 498"/>
                <a:gd name="T10" fmla="*/ 79 w 337"/>
                <a:gd name="T11" fmla="*/ 309 h 498"/>
                <a:gd name="T12" fmla="*/ 125 w 337"/>
                <a:gd name="T13" fmla="*/ 366 h 498"/>
                <a:gd name="T14" fmla="*/ 125 w 337"/>
                <a:gd name="T15" fmla="*/ 279 h 498"/>
                <a:gd name="T16" fmla="*/ 6 w 337"/>
                <a:gd name="T17" fmla="*/ 171 h 498"/>
                <a:gd name="T18" fmla="*/ 126 w 337"/>
                <a:gd name="T19" fmla="*/ 50 h 498"/>
                <a:gd name="T20" fmla="*/ 126 w 337"/>
                <a:gd name="T21" fmla="*/ 0 h 498"/>
                <a:gd name="T22" fmla="*/ 201 w 337"/>
                <a:gd name="T23" fmla="*/ 0 h 498"/>
                <a:gd name="T24" fmla="*/ 201 w 337"/>
                <a:gd name="T25" fmla="*/ 37 h 498"/>
                <a:gd name="T26" fmla="*/ 216 w 337"/>
                <a:gd name="T27" fmla="*/ 55 h 498"/>
                <a:gd name="T28" fmla="*/ 321 w 337"/>
                <a:gd name="T29" fmla="*/ 154 h 498"/>
                <a:gd name="T30" fmla="*/ 323 w 337"/>
                <a:gd name="T31" fmla="*/ 178 h 498"/>
                <a:gd name="T32" fmla="*/ 254 w 337"/>
                <a:gd name="T33" fmla="*/ 178 h 498"/>
                <a:gd name="T34" fmla="*/ 243 w 337"/>
                <a:gd name="T35" fmla="*/ 166 h 498"/>
                <a:gd name="T36" fmla="*/ 203 w 337"/>
                <a:gd name="T37" fmla="*/ 130 h 498"/>
                <a:gd name="T38" fmla="*/ 203 w 337"/>
                <a:gd name="T39" fmla="*/ 210 h 498"/>
                <a:gd name="T40" fmla="*/ 251 w 337"/>
                <a:gd name="T41" fmla="*/ 220 h 498"/>
                <a:gd name="T42" fmla="*/ 329 w 337"/>
                <a:gd name="T43" fmla="*/ 299 h 498"/>
                <a:gd name="T44" fmla="*/ 289 w 337"/>
                <a:gd name="T45" fmla="*/ 409 h 498"/>
                <a:gd name="T46" fmla="*/ 201 w 337"/>
                <a:gd name="T47" fmla="*/ 446 h 498"/>
                <a:gd name="T48" fmla="*/ 202 w 337"/>
                <a:gd name="T49" fmla="*/ 368 h 498"/>
                <a:gd name="T50" fmla="*/ 254 w 337"/>
                <a:gd name="T51" fmla="*/ 324 h 498"/>
                <a:gd name="T52" fmla="*/ 202 w 337"/>
                <a:gd name="T53" fmla="*/ 293 h 498"/>
                <a:gd name="T54" fmla="*/ 202 w 337"/>
                <a:gd name="T55" fmla="*/ 368 h 498"/>
                <a:gd name="T56" fmla="*/ 126 w 337"/>
                <a:gd name="T57" fmla="*/ 197 h 498"/>
                <a:gd name="T58" fmla="*/ 126 w 337"/>
                <a:gd name="T59" fmla="*/ 131 h 498"/>
                <a:gd name="T60" fmla="*/ 87 w 337"/>
                <a:gd name="T61" fmla="*/ 170 h 498"/>
                <a:gd name="T62" fmla="*/ 126 w 337"/>
                <a:gd name="T63" fmla="*/ 1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7" h="498">
                  <a:moveTo>
                    <a:pt x="201" y="446"/>
                  </a:moveTo>
                  <a:cubicBezTo>
                    <a:pt x="201" y="465"/>
                    <a:pt x="201" y="481"/>
                    <a:pt x="201" y="498"/>
                  </a:cubicBezTo>
                  <a:cubicBezTo>
                    <a:pt x="176" y="498"/>
                    <a:pt x="153" y="498"/>
                    <a:pt x="127" y="498"/>
                  </a:cubicBezTo>
                  <a:cubicBezTo>
                    <a:pt x="127" y="481"/>
                    <a:pt x="127" y="464"/>
                    <a:pt x="127" y="447"/>
                  </a:cubicBezTo>
                  <a:cubicBezTo>
                    <a:pt x="56" y="426"/>
                    <a:pt x="8" y="386"/>
                    <a:pt x="0" y="309"/>
                  </a:cubicBezTo>
                  <a:cubicBezTo>
                    <a:pt x="27" y="309"/>
                    <a:pt x="53" y="309"/>
                    <a:pt x="79" y="309"/>
                  </a:cubicBezTo>
                  <a:cubicBezTo>
                    <a:pt x="86" y="334"/>
                    <a:pt x="95" y="357"/>
                    <a:pt x="125" y="366"/>
                  </a:cubicBezTo>
                  <a:cubicBezTo>
                    <a:pt x="125" y="336"/>
                    <a:pt x="125" y="308"/>
                    <a:pt x="125" y="279"/>
                  </a:cubicBezTo>
                  <a:cubicBezTo>
                    <a:pt x="63" y="267"/>
                    <a:pt x="8" y="247"/>
                    <a:pt x="6" y="171"/>
                  </a:cubicBezTo>
                  <a:cubicBezTo>
                    <a:pt x="4" y="113"/>
                    <a:pt x="39" y="79"/>
                    <a:pt x="126" y="50"/>
                  </a:cubicBezTo>
                  <a:cubicBezTo>
                    <a:pt x="126" y="35"/>
                    <a:pt x="126" y="18"/>
                    <a:pt x="126" y="0"/>
                  </a:cubicBezTo>
                  <a:cubicBezTo>
                    <a:pt x="150" y="0"/>
                    <a:pt x="174" y="0"/>
                    <a:pt x="201" y="0"/>
                  </a:cubicBezTo>
                  <a:cubicBezTo>
                    <a:pt x="201" y="12"/>
                    <a:pt x="202" y="24"/>
                    <a:pt x="201" y="37"/>
                  </a:cubicBezTo>
                  <a:cubicBezTo>
                    <a:pt x="200" y="48"/>
                    <a:pt x="204" y="53"/>
                    <a:pt x="216" y="55"/>
                  </a:cubicBezTo>
                  <a:cubicBezTo>
                    <a:pt x="270" y="67"/>
                    <a:pt x="308" y="98"/>
                    <a:pt x="321" y="154"/>
                  </a:cubicBezTo>
                  <a:cubicBezTo>
                    <a:pt x="323" y="161"/>
                    <a:pt x="323" y="169"/>
                    <a:pt x="323" y="178"/>
                  </a:cubicBezTo>
                  <a:cubicBezTo>
                    <a:pt x="299" y="178"/>
                    <a:pt x="277" y="179"/>
                    <a:pt x="254" y="178"/>
                  </a:cubicBezTo>
                  <a:cubicBezTo>
                    <a:pt x="250" y="178"/>
                    <a:pt x="244" y="171"/>
                    <a:pt x="243" y="166"/>
                  </a:cubicBezTo>
                  <a:cubicBezTo>
                    <a:pt x="235" y="148"/>
                    <a:pt x="225" y="135"/>
                    <a:pt x="203" y="130"/>
                  </a:cubicBezTo>
                  <a:cubicBezTo>
                    <a:pt x="203" y="157"/>
                    <a:pt x="203" y="183"/>
                    <a:pt x="203" y="210"/>
                  </a:cubicBezTo>
                  <a:cubicBezTo>
                    <a:pt x="219" y="213"/>
                    <a:pt x="235" y="216"/>
                    <a:pt x="251" y="220"/>
                  </a:cubicBezTo>
                  <a:cubicBezTo>
                    <a:pt x="291" y="232"/>
                    <a:pt x="322" y="255"/>
                    <a:pt x="329" y="299"/>
                  </a:cubicBezTo>
                  <a:cubicBezTo>
                    <a:pt x="337" y="343"/>
                    <a:pt x="322" y="379"/>
                    <a:pt x="289" y="409"/>
                  </a:cubicBezTo>
                  <a:cubicBezTo>
                    <a:pt x="264" y="430"/>
                    <a:pt x="235" y="442"/>
                    <a:pt x="201" y="446"/>
                  </a:cubicBezTo>
                  <a:close/>
                  <a:moveTo>
                    <a:pt x="202" y="368"/>
                  </a:moveTo>
                  <a:cubicBezTo>
                    <a:pt x="237" y="363"/>
                    <a:pt x="257" y="345"/>
                    <a:pt x="254" y="324"/>
                  </a:cubicBezTo>
                  <a:cubicBezTo>
                    <a:pt x="252" y="304"/>
                    <a:pt x="229" y="290"/>
                    <a:pt x="202" y="293"/>
                  </a:cubicBezTo>
                  <a:cubicBezTo>
                    <a:pt x="202" y="317"/>
                    <a:pt x="202" y="342"/>
                    <a:pt x="202" y="368"/>
                  </a:cubicBezTo>
                  <a:close/>
                  <a:moveTo>
                    <a:pt x="126" y="197"/>
                  </a:moveTo>
                  <a:cubicBezTo>
                    <a:pt x="126" y="175"/>
                    <a:pt x="126" y="153"/>
                    <a:pt x="126" y="131"/>
                  </a:cubicBezTo>
                  <a:cubicBezTo>
                    <a:pt x="99" y="136"/>
                    <a:pt x="85" y="150"/>
                    <a:pt x="87" y="170"/>
                  </a:cubicBezTo>
                  <a:cubicBezTo>
                    <a:pt x="89" y="187"/>
                    <a:pt x="102" y="197"/>
                    <a:pt x="126"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1" name="Freeform 61"/>
            <p:cNvSpPr>
              <a:spLocks noEditPoints="1"/>
            </p:cNvSpPr>
            <p:nvPr/>
          </p:nvSpPr>
          <p:spPr bwMode="auto">
            <a:xfrm>
              <a:off x="-2792595" y="1961156"/>
              <a:ext cx="391156" cy="355546"/>
            </a:xfrm>
            <a:custGeom>
              <a:avLst/>
              <a:gdLst>
                <a:gd name="T0" fmla="*/ 150 w 658"/>
                <a:gd name="T1" fmla="*/ 281 h 598"/>
                <a:gd name="T2" fmla="*/ 78 w 658"/>
                <a:gd name="T3" fmla="*/ 52 h 598"/>
                <a:gd name="T4" fmla="*/ 26 w 658"/>
                <a:gd name="T5" fmla="*/ 47 h 598"/>
                <a:gd name="T6" fmla="*/ 25 w 658"/>
                <a:gd name="T7" fmla="*/ 0 h 598"/>
                <a:gd name="T8" fmla="*/ 116 w 658"/>
                <a:gd name="T9" fmla="*/ 19 h 598"/>
                <a:gd name="T10" fmla="*/ 147 w 658"/>
                <a:gd name="T11" fmla="*/ 94 h 598"/>
                <a:gd name="T12" fmla="*/ 475 w 658"/>
                <a:gd name="T13" fmla="*/ 94 h 598"/>
                <a:gd name="T14" fmla="*/ 654 w 658"/>
                <a:gd name="T15" fmla="*/ 126 h 598"/>
                <a:gd name="T16" fmla="*/ 585 w 658"/>
                <a:gd name="T17" fmla="*/ 400 h 598"/>
                <a:gd name="T18" fmla="*/ 465 w 658"/>
                <a:gd name="T19" fmla="*/ 421 h 598"/>
                <a:gd name="T20" fmla="*/ 227 w 658"/>
                <a:gd name="T21" fmla="*/ 421 h 598"/>
                <a:gd name="T22" fmla="*/ 165 w 658"/>
                <a:gd name="T23" fmla="*/ 447 h 598"/>
                <a:gd name="T24" fmla="*/ 195 w 658"/>
                <a:gd name="T25" fmla="*/ 484 h 598"/>
                <a:gd name="T26" fmla="*/ 320 w 658"/>
                <a:gd name="T27" fmla="*/ 485 h 598"/>
                <a:gd name="T28" fmla="*/ 418 w 658"/>
                <a:gd name="T29" fmla="*/ 492 h 598"/>
                <a:gd name="T30" fmla="*/ 492 w 658"/>
                <a:gd name="T31" fmla="*/ 445 h 598"/>
                <a:gd name="T32" fmla="*/ 564 w 658"/>
                <a:gd name="T33" fmla="*/ 492 h 598"/>
                <a:gd name="T34" fmla="*/ 608 w 658"/>
                <a:gd name="T35" fmla="*/ 515 h 598"/>
                <a:gd name="T36" fmla="*/ 564 w 658"/>
                <a:gd name="T37" fmla="*/ 537 h 598"/>
                <a:gd name="T38" fmla="*/ 444 w 658"/>
                <a:gd name="T39" fmla="*/ 564 h 598"/>
                <a:gd name="T40" fmla="*/ 421 w 658"/>
                <a:gd name="T41" fmla="*/ 537 h 598"/>
                <a:gd name="T42" fmla="*/ 321 w 658"/>
                <a:gd name="T43" fmla="*/ 543 h 598"/>
                <a:gd name="T44" fmla="*/ 195 w 658"/>
                <a:gd name="T45" fmla="*/ 543 h 598"/>
                <a:gd name="T46" fmla="*/ 118 w 658"/>
                <a:gd name="T47" fmla="*/ 456 h 598"/>
                <a:gd name="T48" fmla="*/ 181 w 658"/>
                <a:gd name="T49" fmla="*/ 379 h 598"/>
                <a:gd name="T50" fmla="*/ 167 w 658"/>
                <a:gd name="T51" fmla="*/ 182 h 598"/>
                <a:gd name="T52" fmla="*/ 275 w 658"/>
                <a:gd name="T53" fmla="*/ 188 h 598"/>
                <a:gd name="T54" fmla="*/ 282 w 658"/>
                <a:gd name="T55" fmla="*/ 150 h 598"/>
                <a:gd name="T56" fmla="*/ 171 w 658"/>
                <a:gd name="T57" fmla="*/ 140 h 598"/>
                <a:gd name="T58" fmla="*/ 445 w 658"/>
                <a:gd name="T59" fmla="*/ 140 h 598"/>
                <a:gd name="T60" fmla="*/ 328 w 658"/>
                <a:gd name="T61" fmla="*/ 187 h 598"/>
                <a:gd name="T62" fmla="*/ 445 w 658"/>
                <a:gd name="T63" fmla="*/ 140 h 598"/>
                <a:gd name="T64" fmla="*/ 444 w 658"/>
                <a:gd name="T65" fmla="*/ 328 h 598"/>
                <a:gd name="T66" fmla="*/ 328 w 658"/>
                <a:gd name="T67" fmla="*/ 374 h 598"/>
                <a:gd name="T68" fmla="*/ 328 w 658"/>
                <a:gd name="T69" fmla="*/ 280 h 598"/>
                <a:gd name="T70" fmla="*/ 445 w 658"/>
                <a:gd name="T71" fmla="*/ 234 h 598"/>
                <a:gd name="T72" fmla="*/ 328 w 658"/>
                <a:gd name="T73" fmla="*/ 280 h 598"/>
                <a:gd name="T74" fmla="*/ 600 w 658"/>
                <a:gd name="T75" fmla="*/ 140 h 598"/>
                <a:gd name="T76" fmla="*/ 491 w 658"/>
                <a:gd name="T77" fmla="*/ 145 h 598"/>
                <a:gd name="T78" fmla="*/ 496 w 658"/>
                <a:gd name="T79" fmla="*/ 188 h 598"/>
                <a:gd name="T80" fmla="*/ 603 w 658"/>
                <a:gd name="T81" fmla="*/ 141 h 598"/>
                <a:gd name="T82" fmla="*/ 196 w 658"/>
                <a:gd name="T83" fmla="*/ 275 h 598"/>
                <a:gd name="T84" fmla="*/ 276 w 658"/>
                <a:gd name="T85" fmla="*/ 281 h 598"/>
                <a:gd name="T86" fmla="*/ 281 w 658"/>
                <a:gd name="T87" fmla="*/ 234 h 598"/>
                <a:gd name="T88" fmla="*/ 492 w 658"/>
                <a:gd name="T89" fmla="*/ 281 h 598"/>
                <a:gd name="T90" fmla="*/ 555 w 658"/>
                <a:gd name="T91" fmla="*/ 281 h 598"/>
                <a:gd name="T92" fmla="*/ 579 w 658"/>
                <a:gd name="T93" fmla="*/ 234 h 598"/>
                <a:gd name="T94" fmla="*/ 492 w 658"/>
                <a:gd name="T95" fmla="*/ 281 h 598"/>
                <a:gd name="T96" fmla="*/ 227 w 658"/>
                <a:gd name="T97" fmla="*/ 372 h 598"/>
                <a:gd name="T98" fmla="*/ 277 w 658"/>
                <a:gd name="T99" fmla="*/ 375 h 598"/>
                <a:gd name="T100" fmla="*/ 281 w 658"/>
                <a:gd name="T101" fmla="*/ 345 h 598"/>
                <a:gd name="T102" fmla="*/ 213 w 658"/>
                <a:gd name="T103" fmla="*/ 327 h 598"/>
                <a:gd name="T104" fmla="*/ 495 w 658"/>
                <a:gd name="T105" fmla="*/ 327 h 598"/>
                <a:gd name="T106" fmla="*/ 492 w 658"/>
                <a:gd name="T107" fmla="*/ 370 h 598"/>
                <a:gd name="T108" fmla="*/ 540 w 658"/>
                <a:gd name="T109" fmla="*/ 375 h 598"/>
                <a:gd name="T110" fmla="*/ 556 w 658"/>
                <a:gd name="T111" fmla="*/ 327 h 598"/>
                <a:gd name="T112" fmla="*/ 256 w 658"/>
                <a:gd name="T113" fmla="*/ 541 h 598"/>
                <a:gd name="T114" fmla="*/ 259 w 658"/>
                <a:gd name="T115" fmla="*/ 488 h 598"/>
                <a:gd name="T116" fmla="*/ 466 w 658"/>
                <a:gd name="T117" fmla="*/ 515 h 598"/>
                <a:gd name="T118" fmla="*/ 518 w 658"/>
                <a:gd name="T119" fmla="*/ 514 h 598"/>
                <a:gd name="T120" fmla="*/ 466 w 658"/>
                <a:gd name="T121" fmla="*/ 51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598">
                  <a:moveTo>
                    <a:pt x="181" y="379"/>
                  </a:moveTo>
                  <a:cubicBezTo>
                    <a:pt x="170" y="346"/>
                    <a:pt x="160" y="313"/>
                    <a:pt x="150" y="281"/>
                  </a:cubicBezTo>
                  <a:cubicBezTo>
                    <a:pt x="134" y="230"/>
                    <a:pt x="118" y="179"/>
                    <a:pt x="102" y="128"/>
                  </a:cubicBezTo>
                  <a:cubicBezTo>
                    <a:pt x="94" y="103"/>
                    <a:pt x="86" y="77"/>
                    <a:pt x="78" y="52"/>
                  </a:cubicBezTo>
                  <a:cubicBezTo>
                    <a:pt x="77" y="48"/>
                    <a:pt x="75" y="46"/>
                    <a:pt x="71" y="46"/>
                  </a:cubicBezTo>
                  <a:cubicBezTo>
                    <a:pt x="56" y="47"/>
                    <a:pt x="41" y="47"/>
                    <a:pt x="26" y="47"/>
                  </a:cubicBezTo>
                  <a:cubicBezTo>
                    <a:pt x="11" y="47"/>
                    <a:pt x="0" y="37"/>
                    <a:pt x="0" y="23"/>
                  </a:cubicBezTo>
                  <a:cubicBezTo>
                    <a:pt x="0" y="10"/>
                    <a:pt x="11" y="1"/>
                    <a:pt x="25" y="0"/>
                  </a:cubicBezTo>
                  <a:cubicBezTo>
                    <a:pt x="47" y="0"/>
                    <a:pt x="69" y="0"/>
                    <a:pt x="91" y="0"/>
                  </a:cubicBezTo>
                  <a:cubicBezTo>
                    <a:pt x="105" y="1"/>
                    <a:pt x="112" y="6"/>
                    <a:pt x="116" y="19"/>
                  </a:cubicBezTo>
                  <a:cubicBezTo>
                    <a:pt x="124" y="42"/>
                    <a:pt x="131" y="65"/>
                    <a:pt x="138" y="88"/>
                  </a:cubicBezTo>
                  <a:cubicBezTo>
                    <a:pt x="139" y="93"/>
                    <a:pt x="142" y="94"/>
                    <a:pt x="147" y="94"/>
                  </a:cubicBezTo>
                  <a:cubicBezTo>
                    <a:pt x="201" y="94"/>
                    <a:pt x="255" y="94"/>
                    <a:pt x="309" y="94"/>
                  </a:cubicBezTo>
                  <a:cubicBezTo>
                    <a:pt x="364" y="94"/>
                    <a:pt x="419" y="94"/>
                    <a:pt x="475" y="94"/>
                  </a:cubicBezTo>
                  <a:cubicBezTo>
                    <a:pt x="526" y="94"/>
                    <a:pt x="578" y="94"/>
                    <a:pt x="629" y="94"/>
                  </a:cubicBezTo>
                  <a:cubicBezTo>
                    <a:pt x="649" y="94"/>
                    <a:pt x="658" y="110"/>
                    <a:pt x="654" y="126"/>
                  </a:cubicBezTo>
                  <a:cubicBezTo>
                    <a:pt x="632" y="210"/>
                    <a:pt x="611" y="295"/>
                    <a:pt x="590" y="380"/>
                  </a:cubicBezTo>
                  <a:cubicBezTo>
                    <a:pt x="589" y="387"/>
                    <a:pt x="587" y="393"/>
                    <a:pt x="585" y="400"/>
                  </a:cubicBezTo>
                  <a:cubicBezTo>
                    <a:pt x="582" y="414"/>
                    <a:pt x="574" y="420"/>
                    <a:pt x="560" y="420"/>
                  </a:cubicBezTo>
                  <a:cubicBezTo>
                    <a:pt x="528" y="421"/>
                    <a:pt x="497" y="421"/>
                    <a:pt x="465" y="421"/>
                  </a:cubicBezTo>
                  <a:cubicBezTo>
                    <a:pt x="418" y="421"/>
                    <a:pt x="371" y="421"/>
                    <a:pt x="324" y="421"/>
                  </a:cubicBezTo>
                  <a:cubicBezTo>
                    <a:pt x="292" y="421"/>
                    <a:pt x="259" y="420"/>
                    <a:pt x="227" y="421"/>
                  </a:cubicBezTo>
                  <a:cubicBezTo>
                    <a:pt x="216" y="421"/>
                    <a:pt x="205" y="421"/>
                    <a:pt x="194" y="423"/>
                  </a:cubicBezTo>
                  <a:cubicBezTo>
                    <a:pt x="180" y="425"/>
                    <a:pt x="170" y="433"/>
                    <a:pt x="165" y="447"/>
                  </a:cubicBezTo>
                  <a:cubicBezTo>
                    <a:pt x="159" y="464"/>
                    <a:pt x="171" y="485"/>
                    <a:pt x="189" y="488"/>
                  </a:cubicBezTo>
                  <a:cubicBezTo>
                    <a:pt x="191" y="488"/>
                    <a:pt x="194" y="486"/>
                    <a:pt x="195" y="484"/>
                  </a:cubicBezTo>
                  <a:cubicBezTo>
                    <a:pt x="207" y="462"/>
                    <a:pt x="224" y="449"/>
                    <a:pt x="249" y="446"/>
                  </a:cubicBezTo>
                  <a:cubicBezTo>
                    <a:pt x="279" y="442"/>
                    <a:pt x="307" y="457"/>
                    <a:pt x="320" y="485"/>
                  </a:cubicBezTo>
                  <a:cubicBezTo>
                    <a:pt x="323" y="490"/>
                    <a:pt x="326" y="492"/>
                    <a:pt x="331" y="492"/>
                  </a:cubicBezTo>
                  <a:cubicBezTo>
                    <a:pt x="360" y="492"/>
                    <a:pt x="389" y="492"/>
                    <a:pt x="418" y="492"/>
                  </a:cubicBezTo>
                  <a:cubicBezTo>
                    <a:pt x="424" y="492"/>
                    <a:pt x="426" y="490"/>
                    <a:pt x="429" y="485"/>
                  </a:cubicBezTo>
                  <a:cubicBezTo>
                    <a:pt x="442" y="459"/>
                    <a:pt x="463" y="445"/>
                    <a:pt x="492" y="445"/>
                  </a:cubicBezTo>
                  <a:cubicBezTo>
                    <a:pt x="521" y="445"/>
                    <a:pt x="543" y="460"/>
                    <a:pt x="555" y="486"/>
                  </a:cubicBezTo>
                  <a:cubicBezTo>
                    <a:pt x="557" y="490"/>
                    <a:pt x="559" y="492"/>
                    <a:pt x="564" y="492"/>
                  </a:cubicBezTo>
                  <a:cubicBezTo>
                    <a:pt x="571" y="491"/>
                    <a:pt x="578" y="492"/>
                    <a:pt x="585" y="492"/>
                  </a:cubicBezTo>
                  <a:cubicBezTo>
                    <a:pt x="599" y="492"/>
                    <a:pt x="608" y="502"/>
                    <a:pt x="608" y="515"/>
                  </a:cubicBezTo>
                  <a:cubicBezTo>
                    <a:pt x="608" y="527"/>
                    <a:pt x="598" y="537"/>
                    <a:pt x="585" y="538"/>
                  </a:cubicBezTo>
                  <a:cubicBezTo>
                    <a:pt x="578" y="538"/>
                    <a:pt x="571" y="538"/>
                    <a:pt x="564" y="537"/>
                  </a:cubicBezTo>
                  <a:cubicBezTo>
                    <a:pt x="559" y="537"/>
                    <a:pt x="557" y="539"/>
                    <a:pt x="555" y="544"/>
                  </a:cubicBezTo>
                  <a:cubicBezTo>
                    <a:pt x="533" y="588"/>
                    <a:pt x="478" y="598"/>
                    <a:pt x="444" y="564"/>
                  </a:cubicBezTo>
                  <a:cubicBezTo>
                    <a:pt x="437" y="558"/>
                    <a:pt x="433" y="550"/>
                    <a:pt x="428" y="542"/>
                  </a:cubicBezTo>
                  <a:cubicBezTo>
                    <a:pt x="426" y="539"/>
                    <a:pt x="425" y="537"/>
                    <a:pt x="421" y="537"/>
                  </a:cubicBezTo>
                  <a:cubicBezTo>
                    <a:pt x="390" y="537"/>
                    <a:pt x="360" y="537"/>
                    <a:pt x="329" y="537"/>
                  </a:cubicBezTo>
                  <a:cubicBezTo>
                    <a:pt x="325" y="537"/>
                    <a:pt x="323" y="539"/>
                    <a:pt x="321" y="543"/>
                  </a:cubicBezTo>
                  <a:cubicBezTo>
                    <a:pt x="310" y="566"/>
                    <a:pt x="292" y="580"/>
                    <a:pt x="266" y="584"/>
                  </a:cubicBezTo>
                  <a:cubicBezTo>
                    <a:pt x="237" y="588"/>
                    <a:pt x="207" y="571"/>
                    <a:pt x="195" y="543"/>
                  </a:cubicBezTo>
                  <a:cubicBezTo>
                    <a:pt x="192" y="538"/>
                    <a:pt x="189" y="535"/>
                    <a:pt x="183" y="534"/>
                  </a:cubicBezTo>
                  <a:cubicBezTo>
                    <a:pt x="145" y="526"/>
                    <a:pt x="118" y="495"/>
                    <a:pt x="118" y="456"/>
                  </a:cubicBezTo>
                  <a:cubicBezTo>
                    <a:pt x="117" y="424"/>
                    <a:pt x="139" y="394"/>
                    <a:pt x="172" y="382"/>
                  </a:cubicBezTo>
                  <a:cubicBezTo>
                    <a:pt x="174" y="381"/>
                    <a:pt x="177" y="380"/>
                    <a:pt x="181" y="379"/>
                  </a:cubicBezTo>
                  <a:close/>
                  <a:moveTo>
                    <a:pt x="154" y="140"/>
                  </a:moveTo>
                  <a:cubicBezTo>
                    <a:pt x="159" y="155"/>
                    <a:pt x="163" y="169"/>
                    <a:pt x="167" y="182"/>
                  </a:cubicBezTo>
                  <a:cubicBezTo>
                    <a:pt x="169" y="187"/>
                    <a:pt x="171" y="188"/>
                    <a:pt x="175" y="188"/>
                  </a:cubicBezTo>
                  <a:cubicBezTo>
                    <a:pt x="208" y="188"/>
                    <a:pt x="242" y="188"/>
                    <a:pt x="275" y="188"/>
                  </a:cubicBezTo>
                  <a:cubicBezTo>
                    <a:pt x="277" y="188"/>
                    <a:pt x="279" y="187"/>
                    <a:pt x="282" y="187"/>
                  </a:cubicBezTo>
                  <a:cubicBezTo>
                    <a:pt x="282" y="174"/>
                    <a:pt x="282" y="162"/>
                    <a:pt x="282" y="150"/>
                  </a:cubicBezTo>
                  <a:cubicBezTo>
                    <a:pt x="282" y="140"/>
                    <a:pt x="282" y="140"/>
                    <a:pt x="272" y="140"/>
                  </a:cubicBezTo>
                  <a:cubicBezTo>
                    <a:pt x="238" y="140"/>
                    <a:pt x="204" y="140"/>
                    <a:pt x="171" y="140"/>
                  </a:cubicBezTo>
                  <a:cubicBezTo>
                    <a:pt x="166" y="140"/>
                    <a:pt x="161" y="140"/>
                    <a:pt x="154" y="140"/>
                  </a:cubicBezTo>
                  <a:close/>
                  <a:moveTo>
                    <a:pt x="445" y="140"/>
                  </a:moveTo>
                  <a:cubicBezTo>
                    <a:pt x="405" y="140"/>
                    <a:pt x="367" y="140"/>
                    <a:pt x="328" y="140"/>
                  </a:cubicBezTo>
                  <a:cubicBezTo>
                    <a:pt x="328" y="156"/>
                    <a:pt x="328" y="172"/>
                    <a:pt x="328" y="187"/>
                  </a:cubicBezTo>
                  <a:cubicBezTo>
                    <a:pt x="367" y="187"/>
                    <a:pt x="406" y="187"/>
                    <a:pt x="445" y="187"/>
                  </a:cubicBezTo>
                  <a:cubicBezTo>
                    <a:pt x="445" y="171"/>
                    <a:pt x="445" y="156"/>
                    <a:pt x="445" y="140"/>
                  </a:cubicBezTo>
                  <a:close/>
                  <a:moveTo>
                    <a:pt x="444" y="374"/>
                  </a:moveTo>
                  <a:cubicBezTo>
                    <a:pt x="444" y="358"/>
                    <a:pt x="444" y="343"/>
                    <a:pt x="444" y="328"/>
                  </a:cubicBezTo>
                  <a:cubicBezTo>
                    <a:pt x="405" y="328"/>
                    <a:pt x="367" y="328"/>
                    <a:pt x="328" y="328"/>
                  </a:cubicBezTo>
                  <a:cubicBezTo>
                    <a:pt x="328" y="343"/>
                    <a:pt x="328" y="359"/>
                    <a:pt x="328" y="374"/>
                  </a:cubicBezTo>
                  <a:cubicBezTo>
                    <a:pt x="367" y="374"/>
                    <a:pt x="406" y="374"/>
                    <a:pt x="444" y="374"/>
                  </a:cubicBezTo>
                  <a:close/>
                  <a:moveTo>
                    <a:pt x="328" y="280"/>
                  </a:moveTo>
                  <a:cubicBezTo>
                    <a:pt x="367" y="280"/>
                    <a:pt x="406" y="280"/>
                    <a:pt x="445" y="280"/>
                  </a:cubicBezTo>
                  <a:cubicBezTo>
                    <a:pt x="445" y="265"/>
                    <a:pt x="445" y="250"/>
                    <a:pt x="445" y="234"/>
                  </a:cubicBezTo>
                  <a:cubicBezTo>
                    <a:pt x="406" y="234"/>
                    <a:pt x="367" y="234"/>
                    <a:pt x="328" y="234"/>
                  </a:cubicBezTo>
                  <a:cubicBezTo>
                    <a:pt x="328" y="250"/>
                    <a:pt x="328" y="265"/>
                    <a:pt x="328" y="280"/>
                  </a:cubicBezTo>
                  <a:close/>
                  <a:moveTo>
                    <a:pt x="603" y="141"/>
                  </a:moveTo>
                  <a:cubicBezTo>
                    <a:pt x="601" y="141"/>
                    <a:pt x="600" y="140"/>
                    <a:pt x="600" y="140"/>
                  </a:cubicBezTo>
                  <a:cubicBezTo>
                    <a:pt x="565" y="140"/>
                    <a:pt x="530" y="140"/>
                    <a:pt x="496" y="140"/>
                  </a:cubicBezTo>
                  <a:cubicBezTo>
                    <a:pt x="492" y="140"/>
                    <a:pt x="491" y="142"/>
                    <a:pt x="491" y="145"/>
                  </a:cubicBezTo>
                  <a:cubicBezTo>
                    <a:pt x="491" y="158"/>
                    <a:pt x="491" y="170"/>
                    <a:pt x="491" y="183"/>
                  </a:cubicBezTo>
                  <a:cubicBezTo>
                    <a:pt x="491" y="187"/>
                    <a:pt x="493" y="188"/>
                    <a:pt x="496" y="188"/>
                  </a:cubicBezTo>
                  <a:cubicBezTo>
                    <a:pt x="528" y="188"/>
                    <a:pt x="559" y="188"/>
                    <a:pt x="591" y="188"/>
                  </a:cubicBezTo>
                  <a:cubicBezTo>
                    <a:pt x="595" y="172"/>
                    <a:pt x="599" y="157"/>
                    <a:pt x="603" y="141"/>
                  </a:cubicBezTo>
                  <a:close/>
                  <a:moveTo>
                    <a:pt x="184" y="234"/>
                  </a:moveTo>
                  <a:cubicBezTo>
                    <a:pt x="188" y="248"/>
                    <a:pt x="192" y="262"/>
                    <a:pt x="196" y="275"/>
                  </a:cubicBezTo>
                  <a:cubicBezTo>
                    <a:pt x="198" y="280"/>
                    <a:pt x="200" y="281"/>
                    <a:pt x="205" y="281"/>
                  </a:cubicBezTo>
                  <a:cubicBezTo>
                    <a:pt x="229" y="281"/>
                    <a:pt x="252" y="281"/>
                    <a:pt x="276" y="281"/>
                  </a:cubicBezTo>
                  <a:cubicBezTo>
                    <a:pt x="278" y="281"/>
                    <a:pt x="279" y="281"/>
                    <a:pt x="281" y="280"/>
                  </a:cubicBezTo>
                  <a:cubicBezTo>
                    <a:pt x="281" y="265"/>
                    <a:pt x="281" y="250"/>
                    <a:pt x="281" y="234"/>
                  </a:cubicBezTo>
                  <a:cubicBezTo>
                    <a:pt x="249" y="234"/>
                    <a:pt x="217" y="234"/>
                    <a:pt x="184" y="234"/>
                  </a:cubicBezTo>
                  <a:close/>
                  <a:moveTo>
                    <a:pt x="492" y="281"/>
                  </a:moveTo>
                  <a:cubicBezTo>
                    <a:pt x="495" y="281"/>
                    <a:pt x="498" y="281"/>
                    <a:pt x="501" y="281"/>
                  </a:cubicBezTo>
                  <a:cubicBezTo>
                    <a:pt x="519" y="281"/>
                    <a:pt x="537" y="281"/>
                    <a:pt x="555" y="281"/>
                  </a:cubicBezTo>
                  <a:cubicBezTo>
                    <a:pt x="568" y="281"/>
                    <a:pt x="568" y="281"/>
                    <a:pt x="571" y="268"/>
                  </a:cubicBezTo>
                  <a:cubicBezTo>
                    <a:pt x="574" y="257"/>
                    <a:pt x="576" y="246"/>
                    <a:pt x="579" y="234"/>
                  </a:cubicBezTo>
                  <a:cubicBezTo>
                    <a:pt x="549" y="234"/>
                    <a:pt x="521" y="234"/>
                    <a:pt x="492" y="234"/>
                  </a:cubicBezTo>
                  <a:cubicBezTo>
                    <a:pt x="492" y="250"/>
                    <a:pt x="492" y="265"/>
                    <a:pt x="492" y="281"/>
                  </a:cubicBezTo>
                  <a:close/>
                  <a:moveTo>
                    <a:pt x="213" y="327"/>
                  </a:moveTo>
                  <a:cubicBezTo>
                    <a:pt x="218" y="343"/>
                    <a:pt x="222" y="357"/>
                    <a:pt x="227" y="372"/>
                  </a:cubicBezTo>
                  <a:cubicBezTo>
                    <a:pt x="228" y="373"/>
                    <a:pt x="230" y="375"/>
                    <a:pt x="232" y="375"/>
                  </a:cubicBezTo>
                  <a:cubicBezTo>
                    <a:pt x="247" y="375"/>
                    <a:pt x="262" y="375"/>
                    <a:pt x="277" y="375"/>
                  </a:cubicBezTo>
                  <a:cubicBezTo>
                    <a:pt x="280" y="375"/>
                    <a:pt x="282" y="373"/>
                    <a:pt x="282" y="370"/>
                  </a:cubicBezTo>
                  <a:cubicBezTo>
                    <a:pt x="281" y="361"/>
                    <a:pt x="281" y="353"/>
                    <a:pt x="281" y="345"/>
                  </a:cubicBezTo>
                  <a:cubicBezTo>
                    <a:pt x="281" y="339"/>
                    <a:pt x="281" y="333"/>
                    <a:pt x="281" y="327"/>
                  </a:cubicBezTo>
                  <a:cubicBezTo>
                    <a:pt x="258" y="327"/>
                    <a:pt x="236" y="327"/>
                    <a:pt x="213" y="327"/>
                  </a:cubicBezTo>
                  <a:close/>
                  <a:moveTo>
                    <a:pt x="556" y="327"/>
                  </a:moveTo>
                  <a:cubicBezTo>
                    <a:pt x="535" y="327"/>
                    <a:pt x="515" y="327"/>
                    <a:pt x="495" y="327"/>
                  </a:cubicBezTo>
                  <a:cubicBezTo>
                    <a:pt x="494" y="327"/>
                    <a:pt x="491" y="330"/>
                    <a:pt x="491" y="332"/>
                  </a:cubicBezTo>
                  <a:cubicBezTo>
                    <a:pt x="491" y="345"/>
                    <a:pt x="491" y="357"/>
                    <a:pt x="492" y="370"/>
                  </a:cubicBezTo>
                  <a:cubicBezTo>
                    <a:pt x="492" y="372"/>
                    <a:pt x="494" y="375"/>
                    <a:pt x="496" y="375"/>
                  </a:cubicBezTo>
                  <a:cubicBezTo>
                    <a:pt x="511" y="375"/>
                    <a:pt x="525" y="375"/>
                    <a:pt x="540" y="375"/>
                  </a:cubicBezTo>
                  <a:cubicBezTo>
                    <a:pt x="541" y="375"/>
                    <a:pt x="544" y="373"/>
                    <a:pt x="544" y="372"/>
                  </a:cubicBezTo>
                  <a:cubicBezTo>
                    <a:pt x="548" y="358"/>
                    <a:pt x="552" y="343"/>
                    <a:pt x="556" y="327"/>
                  </a:cubicBezTo>
                  <a:close/>
                  <a:moveTo>
                    <a:pt x="231" y="514"/>
                  </a:moveTo>
                  <a:cubicBezTo>
                    <a:pt x="231" y="528"/>
                    <a:pt x="243" y="540"/>
                    <a:pt x="256" y="541"/>
                  </a:cubicBezTo>
                  <a:cubicBezTo>
                    <a:pt x="271" y="541"/>
                    <a:pt x="283" y="530"/>
                    <a:pt x="284" y="515"/>
                  </a:cubicBezTo>
                  <a:cubicBezTo>
                    <a:pt x="284" y="502"/>
                    <a:pt x="273" y="489"/>
                    <a:pt x="259" y="488"/>
                  </a:cubicBezTo>
                  <a:cubicBezTo>
                    <a:pt x="244" y="488"/>
                    <a:pt x="232" y="499"/>
                    <a:pt x="231" y="514"/>
                  </a:cubicBezTo>
                  <a:close/>
                  <a:moveTo>
                    <a:pt x="466" y="515"/>
                  </a:moveTo>
                  <a:cubicBezTo>
                    <a:pt x="466" y="529"/>
                    <a:pt x="478" y="541"/>
                    <a:pt x="491" y="541"/>
                  </a:cubicBezTo>
                  <a:cubicBezTo>
                    <a:pt x="506" y="541"/>
                    <a:pt x="518" y="529"/>
                    <a:pt x="518" y="514"/>
                  </a:cubicBezTo>
                  <a:cubicBezTo>
                    <a:pt x="518" y="501"/>
                    <a:pt x="506" y="488"/>
                    <a:pt x="492" y="488"/>
                  </a:cubicBezTo>
                  <a:cubicBezTo>
                    <a:pt x="477" y="488"/>
                    <a:pt x="466" y="500"/>
                    <a:pt x="466" y="5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23" name="Group 41"/>
          <p:cNvGrpSpPr/>
          <p:nvPr/>
        </p:nvGrpSpPr>
        <p:grpSpPr>
          <a:xfrm>
            <a:off x="4827627" y="2402910"/>
            <a:ext cx="269899" cy="333207"/>
            <a:chOff x="-4268788" y="1825625"/>
            <a:chExt cx="3032125" cy="3743325"/>
          </a:xfrm>
          <a:solidFill>
            <a:schemeClr val="bg1"/>
          </a:solidFill>
        </p:grpSpPr>
        <p:sp>
          <p:nvSpPr>
            <p:cNvPr id="43" name="Freeform 65"/>
            <p:cNvSpPr>
              <a:spLocks noEditPoints="1"/>
            </p:cNvSpPr>
            <p:nvPr/>
          </p:nvSpPr>
          <p:spPr bwMode="auto">
            <a:xfrm>
              <a:off x="-3871913" y="2701925"/>
              <a:ext cx="2635250" cy="1855787"/>
            </a:xfrm>
            <a:custGeom>
              <a:avLst/>
              <a:gdLst>
                <a:gd name="T0" fmla="*/ 692 w 1384"/>
                <a:gd name="T1" fmla="*/ 0 h 976"/>
                <a:gd name="T2" fmla="*/ 1236 w 1384"/>
                <a:gd name="T3" fmla="*/ 0 h 976"/>
                <a:gd name="T4" fmla="*/ 1384 w 1384"/>
                <a:gd name="T5" fmla="*/ 149 h 976"/>
                <a:gd name="T6" fmla="*/ 1384 w 1384"/>
                <a:gd name="T7" fmla="*/ 827 h 976"/>
                <a:gd name="T8" fmla="*/ 1235 w 1384"/>
                <a:gd name="T9" fmla="*/ 975 h 976"/>
                <a:gd name="T10" fmla="*/ 155 w 1384"/>
                <a:gd name="T11" fmla="*/ 976 h 976"/>
                <a:gd name="T12" fmla="*/ 15 w 1384"/>
                <a:gd name="T13" fmla="*/ 897 h 976"/>
                <a:gd name="T14" fmla="*/ 1 w 1384"/>
                <a:gd name="T15" fmla="*/ 835 h 976"/>
                <a:gd name="T16" fmla="*/ 1 w 1384"/>
                <a:gd name="T17" fmla="*/ 140 h 976"/>
                <a:gd name="T18" fmla="*/ 146 w 1384"/>
                <a:gd name="T19" fmla="*/ 0 h 976"/>
                <a:gd name="T20" fmla="*/ 692 w 1384"/>
                <a:gd name="T21" fmla="*/ 0 h 976"/>
                <a:gd name="T22" fmla="*/ 599 w 1384"/>
                <a:gd name="T23" fmla="*/ 498 h 976"/>
                <a:gd name="T24" fmla="*/ 625 w 1384"/>
                <a:gd name="T25" fmla="*/ 516 h 976"/>
                <a:gd name="T26" fmla="*/ 801 w 1384"/>
                <a:gd name="T27" fmla="*/ 638 h 976"/>
                <a:gd name="T28" fmla="*/ 815 w 1384"/>
                <a:gd name="T29" fmla="*/ 665 h 976"/>
                <a:gd name="T30" fmla="*/ 866 w 1384"/>
                <a:gd name="T31" fmla="*/ 742 h 976"/>
                <a:gd name="T32" fmla="*/ 958 w 1384"/>
                <a:gd name="T33" fmla="*/ 726 h 976"/>
                <a:gd name="T34" fmla="*/ 978 w 1384"/>
                <a:gd name="T35" fmla="*/ 634 h 976"/>
                <a:gd name="T36" fmla="*/ 983 w 1384"/>
                <a:gd name="T37" fmla="*/ 604 h 976"/>
                <a:gd name="T38" fmla="*/ 1157 w 1384"/>
                <a:gd name="T39" fmla="*/ 387 h 976"/>
                <a:gd name="T40" fmla="*/ 1167 w 1384"/>
                <a:gd name="T41" fmla="*/ 376 h 976"/>
                <a:gd name="T42" fmla="*/ 1237 w 1384"/>
                <a:gd name="T43" fmla="*/ 428 h 976"/>
                <a:gd name="T44" fmla="*/ 1310 w 1384"/>
                <a:gd name="T45" fmla="*/ 157 h 976"/>
                <a:gd name="T46" fmla="*/ 1306 w 1384"/>
                <a:gd name="T47" fmla="*/ 154 h 976"/>
                <a:gd name="T48" fmla="*/ 1063 w 1384"/>
                <a:gd name="T49" fmla="*/ 295 h 976"/>
                <a:gd name="T50" fmla="*/ 1124 w 1384"/>
                <a:gd name="T51" fmla="*/ 343 h 976"/>
                <a:gd name="T52" fmla="*/ 936 w 1384"/>
                <a:gd name="T53" fmla="*/ 577 h 976"/>
                <a:gd name="T54" fmla="*/ 919 w 1384"/>
                <a:gd name="T55" fmla="*/ 581 h 976"/>
                <a:gd name="T56" fmla="*/ 854 w 1384"/>
                <a:gd name="T57" fmla="*/ 593 h 976"/>
                <a:gd name="T58" fmla="*/ 828 w 1384"/>
                <a:gd name="T59" fmla="*/ 593 h 976"/>
                <a:gd name="T60" fmla="*/ 637 w 1384"/>
                <a:gd name="T61" fmla="*/ 459 h 976"/>
                <a:gd name="T62" fmla="*/ 626 w 1384"/>
                <a:gd name="T63" fmla="*/ 437 h 976"/>
                <a:gd name="T64" fmla="*/ 539 w 1384"/>
                <a:gd name="T65" fmla="*/ 349 h 976"/>
                <a:gd name="T66" fmla="*/ 456 w 1384"/>
                <a:gd name="T67" fmla="*/ 442 h 976"/>
                <a:gd name="T68" fmla="*/ 450 w 1384"/>
                <a:gd name="T69" fmla="*/ 461 h 976"/>
                <a:gd name="T70" fmla="*/ 254 w 1384"/>
                <a:gd name="T71" fmla="*/ 597 h 976"/>
                <a:gd name="T72" fmla="*/ 199 w 1384"/>
                <a:gd name="T73" fmla="*/ 580 h 976"/>
                <a:gd name="T74" fmla="*/ 108 w 1384"/>
                <a:gd name="T75" fmla="*/ 663 h 976"/>
                <a:gd name="T76" fmla="*/ 194 w 1384"/>
                <a:gd name="T77" fmla="*/ 749 h 976"/>
                <a:gd name="T78" fmla="*/ 278 w 1384"/>
                <a:gd name="T79" fmla="*/ 659 h 976"/>
                <a:gd name="T80" fmla="*/ 284 w 1384"/>
                <a:gd name="T81" fmla="*/ 641 h 976"/>
                <a:gd name="T82" fmla="*/ 486 w 1384"/>
                <a:gd name="T83" fmla="*/ 501 h 976"/>
                <a:gd name="T84" fmla="*/ 599 w 1384"/>
                <a:gd name="T85" fmla="*/ 498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4" h="976">
                  <a:moveTo>
                    <a:pt x="692" y="0"/>
                  </a:moveTo>
                  <a:cubicBezTo>
                    <a:pt x="873" y="0"/>
                    <a:pt x="1055" y="0"/>
                    <a:pt x="1236" y="0"/>
                  </a:cubicBezTo>
                  <a:cubicBezTo>
                    <a:pt x="1328" y="1"/>
                    <a:pt x="1384" y="57"/>
                    <a:pt x="1384" y="149"/>
                  </a:cubicBezTo>
                  <a:cubicBezTo>
                    <a:pt x="1384" y="375"/>
                    <a:pt x="1384" y="601"/>
                    <a:pt x="1384" y="827"/>
                  </a:cubicBezTo>
                  <a:cubicBezTo>
                    <a:pt x="1384" y="919"/>
                    <a:pt x="1327" y="975"/>
                    <a:pt x="1235" y="975"/>
                  </a:cubicBezTo>
                  <a:cubicBezTo>
                    <a:pt x="875" y="975"/>
                    <a:pt x="515" y="975"/>
                    <a:pt x="155" y="976"/>
                  </a:cubicBezTo>
                  <a:cubicBezTo>
                    <a:pt x="93" y="976"/>
                    <a:pt x="42" y="956"/>
                    <a:pt x="15" y="897"/>
                  </a:cubicBezTo>
                  <a:cubicBezTo>
                    <a:pt x="6" y="878"/>
                    <a:pt x="1" y="856"/>
                    <a:pt x="1" y="835"/>
                  </a:cubicBezTo>
                  <a:cubicBezTo>
                    <a:pt x="0" y="603"/>
                    <a:pt x="0" y="371"/>
                    <a:pt x="1" y="140"/>
                  </a:cubicBezTo>
                  <a:cubicBezTo>
                    <a:pt x="1" y="56"/>
                    <a:pt x="61" y="0"/>
                    <a:pt x="146" y="0"/>
                  </a:cubicBezTo>
                  <a:cubicBezTo>
                    <a:pt x="328" y="0"/>
                    <a:pt x="510" y="0"/>
                    <a:pt x="692" y="0"/>
                  </a:cubicBezTo>
                  <a:close/>
                  <a:moveTo>
                    <a:pt x="599" y="498"/>
                  </a:moveTo>
                  <a:cubicBezTo>
                    <a:pt x="608" y="504"/>
                    <a:pt x="616" y="510"/>
                    <a:pt x="625" y="516"/>
                  </a:cubicBezTo>
                  <a:cubicBezTo>
                    <a:pt x="684" y="557"/>
                    <a:pt x="742" y="598"/>
                    <a:pt x="801" y="638"/>
                  </a:cubicBezTo>
                  <a:cubicBezTo>
                    <a:pt x="811" y="645"/>
                    <a:pt x="816" y="652"/>
                    <a:pt x="815" y="665"/>
                  </a:cubicBezTo>
                  <a:cubicBezTo>
                    <a:pt x="815" y="701"/>
                    <a:pt x="833" y="728"/>
                    <a:pt x="866" y="742"/>
                  </a:cubicBezTo>
                  <a:cubicBezTo>
                    <a:pt x="900" y="756"/>
                    <a:pt x="931" y="751"/>
                    <a:pt x="958" y="726"/>
                  </a:cubicBezTo>
                  <a:cubicBezTo>
                    <a:pt x="984" y="702"/>
                    <a:pt x="992" y="667"/>
                    <a:pt x="978" y="634"/>
                  </a:cubicBezTo>
                  <a:cubicBezTo>
                    <a:pt x="972" y="622"/>
                    <a:pt x="975" y="614"/>
                    <a:pt x="983" y="604"/>
                  </a:cubicBezTo>
                  <a:cubicBezTo>
                    <a:pt x="1041" y="532"/>
                    <a:pt x="1099" y="460"/>
                    <a:pt x="1157" y="387"/>
                  </a:cubicBezTo>
                  <a:cubicBezTo>
                    <a:pt x="1160" y="383"/>
                    <a:pt x="1163" y="380"/>
                    <a:pt x="1167" y="376"/>
                  </a:cubicBezTo>
                  <a:cubicBezTo>
                    <a:pt x="1190" y="393"/>
                    <a:pt x="1212" y="410"/>
                    <a:pt x="1237" y="428"/>
                  </a:cubicBezTo>
                  <a:cubicBezTo>
                    <a:pt x="1262" y="336"/>
                    <a:pt x="1286" y="247"/>
                    <a:pt x="1310" y="157"/>
                  </a:cubicBezTo>
                  <a:cubicBezTo>
                    <a:pt x="1309" y="156"/>
                    <a:pt x="1307" y="155"/>
                    <a:pt x="1306" y="154"/>
                  </a:cubicBezTo>
                  <a:cubicBezTo>
                    <a:pt x="1226" y="201"/>
                    <a:pt x="1145" y="247"/>
                    <a:pt x="1063" y="295"/>
                  </a:cubicBezTo>
                  <a:cubicBezTo>
                    <a:pt x="1085" y="312"/>
                    <a:pt x="1104" y="327"/>
                    <a:pt x="1124" y="343"/>
                  </a:cubicBezTo>
                  <a:cubicBezTo>
                    <a:pt x="1061" y="422"/>
                    <a:pt x="999" y="500"/>
                    <a:pt x="936" y="577"/>
                  </a:cubicBezTo>
                  <a:cubicBezTo>
                    <a:pt x="933" y="581"/>
                    <a:pt x="924" y="582"/>
                    <a:pt x="919" y="581"/>
                  </a:cubicBezTo>
                  <a:cubicBezTo>
                    <a:pt x="896" y="576"/>
                    <a:pt x="874" y="580"/>
                    <a:pt x="854" y="593"/>
                  </a:cubicBezTo>
                  <a:cubicBezTo>
                    <a:pt x="844" y="600"/>
                    <a:pt x="838" y="600"/>
                    <a:pt x="828" y="593"/>
                  </a:cubicBezTo>
                  <a:cubicBezTo>
                    <a:pt x="764" y="548"/>
                    <a:pt x="700" y="504"/>
                    <a:pt x="637" y="459"/>
                  </a:cubicBezTo>
                  <a:cubicBezTo>
                    <a:pt x="631" y="455"/>
                    <a:pt x="626" y="444"/>
                    <a:pt x="626" y="437"/>
                  </a:cubicBezTo>
                  <a:cubicBezTo>
                    <a:pt x="625" y="386"/>
                    <a:pt x="588" y="348"/>
                    <a:pt x="539" y="349"/>
                  </a:cubicBezTo>
                  <a:cubicBezTo>
                    <a:pt x="490" y="350"/>
                    <a:pt x="454" y="391"/>
                    <a:pt x="456" y="442"/>
                  </a:cubicBezTo>
                  <a:cubicBezTo>
                    <a:pt x="456" y="449"/>
                    <a:pt x="454" y="458"/>
                    <a:pt x="450" y="461"/>
                  </a:cubicBezTo>
                  <a:cubicBezTo>
                    <a:pt x="383" y="508"/>
                    <a:pt x="317" y="554"/>
                    <a:pt x="254" y="597"/>
                  </a:cubicBezTo>
                  <a:cubicBezTo>
                    <a:pt x="233" y="590"/>
                    <a:pt x="217" y="582"/>
                    <a:pt x="199" y="580"/>
                  </a:cubicBezTo>
                  <a:cubicBezTo>
                    <a:pt x="151" y="576"/>
                    <a:pt x="109" y="615"/>
                    <a:pt x="108" y="663"/>
                  </a:cubicBezTo>
                  <a:cubicBezTo>
                    <a:pt x="107" y="710"/>
                    <a:pt x="146" y="750"/>
                    <a:pt x="194" y="749"/>
                  </a:cubicBezTo>
                  <a:cubicBezTo>
                    <a:pt x="243" y="749"/>
                    <a:pt x="280" y="709"/>
                    <a:pt x="278" y="659"/>
                  </a:cubicBezTo>
                  <a:cubicBezTo>
                    <a:pt x="278" y="653"/>
                    <a:pt x="280" y="644"/>
                    <a:pt x="284" y="641"/>
                  </a:cubicBezTo>
                  <a:cubicBezTo>
                    <a:pt x="351" y="594"/>
                    <a:pt x="419" y="547"/>
                    <a:pt x="486" y="501"/>
                  </a:cubicBezTo>
                  <a:cubicBezTo>
                    <a:pt x="532" y="526"/>
                    <a:pt x="556" y="526"/>
                    <a:pt x="599" y="4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4" name="Freeform 66"/>
            <p:cNvSpPr>
              <a:spLocks noEditPoints="1"/>
            </p:cNvSpPr>
            <p:nvPr/>
          </p:nvSpPr>
          <p:spPr bwMode="auto">
            <a:xfrm>
              <a:off x="-4268788" y="1825625"/>
              <a:ext cx="2368550" cy="3743325"/>
            </a:xfrm>
            <a:custGeom>
              <a:avLst/>
              <a:gdLst>
                <a:gd name="T0" fmla="*/ 1244 w 1244"/>
                <a:gd name="T1" fmla="*/ 419 h 1967"/>
                <a:gd name="T2" fmla="*/ 1220 w 1244"/>
                <a:gd name="T3" fmla="*/ 419 h 1967"/>
                <a:gd name="T4" fmla="*/ 1145 w 1244"/>
                <a:gd name="T5" fmla="*/ 419 h 1967"/>
                <a:gd name="T6" fmla="*/ 1145 w 1244"/>
                <a:gd name="T7" fmla="*/ 161 h 1967"/>
                <a:gd name="T8" fmla="*/ 101 w 1244"/>
                <a:gd name="T9" fmla="*/ 161 h 1967"/>
                <a:gd name="T10" fmla="*/ 101 w 1244"/>
                <a:gd name="T11" fmla="*/ 1703 h 1967"/>
                <a:gd name="T12" fmla="*/ 1144 w 1244"/>
                <a:gd name="T13" fmla="*/ 1703 h 1967"/>
                <a:gd name="T14" fmla="*/ 1144 w 1244"/>
                <a:gd name="T15" fmla="*/ 1477 h 1967"/>
                <a:gd name="T16" fmla="*/ 1243 w 1244"/>
                <a:gd name="T17" fmla="*/ 1477 h 1967"/>
                <a:gd name="T18" fmla="*/ 1244 w 1244"/>
                <a:gd name="T19" fmla="*/ 1495 h 1967"/>
                <a:gd name="T20" fmla="*/ 1244 w 1244"/>
                <a:gd name="T21" fmla="*/ 1879 h 1967"/>
                <a:gd name="T22" fmla="*/ 1155 w 1244"/>
                <a:gd name="T23" fmla="*/ 1967 h 1967"/>
                <a:gd name="T24" fmla="*/ 85 w 1244"/>
                <a:gd name="T25" fmla="*/ 1967 h 1967"/>
                <a:gd name="T26" fmla="*/ 0 w 1244"/>
                <a:gd name="T27" fmla="*/ 1880 h 1967"/>
                <a:gd name="T28" fmla="*/ 1 w 1244"/>
                <a:gd name="T29" fmla="*/ 1056 h 1967"/>
                <a:gd name="T30" fmla="*/ 1 w 1244"/>
                <a:gd name="T31" fmla="*/ 96 h 1967"/>
                <a:gd name="T32" fmla="*/ 95 w 1244"/>
                <a:gd name="T33" fmla="*/ 0 h 1967"/>
                <a:gd name="T34" fmla="*/ 1155 w 1244"/>
                <a:gd name="T35" fmla="*/ 0 h 1967"/>
                <a:gd name="T36" fmla="*/ 1244 w 1244"/>
                <a:gd name="T37" fmla="*/ 88 h 1967"/>
                <a:gd name="T38" fmla="*/ 1244 w 1244"/>
                <a:gd name="T39" fmla="*/ 394 h 1967"/>
                <a:gd name="T40" fmla="*/ 1244 w 1244"/>
                <a:gd name="T41" fmla="*/ 419 h 1967"/>
                <a:gd name="T42" fmla="*/ 625 w 1244"/>
                <a:gd name="T43" fmla="*/ 1767 h 1967"/>
                <a:gd name="T44" fmla="*/ 552 w 1244"/>
                <a:gd name="T45" fmla="*/ 1839 h 1967"/>
                <a:gd name="T46" fmla="*/ 625 w 1244"/>
                <a:gd name="T47" fmla="*/ 1912 h 1967"/>
                <a:gd name="T48" fmla="*/ 696 w 1244"/>
                <a:gd name="T49" fmla="*/ 1840 h 1967"/>
                <a:gd name="T50" fmla="*/ 625 w 1244"/>
                <a:gd name="T51" fmla="*/ 1767 h 1967"/>
                <a:gd name="T52" fmla="*/ 505 w 1244"/>
                <a:gd name="T53" fmla="*/ 52 h 1967"/>
                <a:gd name="T54" fmla="*/ 505 w 1244"/>
                <a:gd name="T55" fmla="*/ 107 h 1967"/>
                <a:gd name="T56" fmla="*/ 743 w 1244"/>
                <a:gd name="T57" fmla="*/ 107 h 1967"/>
                <a:gd name="T58" fmla="*/ 743 w 1244"/>
                <a:gd name="T59" fmla="*/ 52 h 1967"/>
                <a:gd name="T60" fmla="*/ 505 w 1244"/>
                <a:gd name="T61" fmla="*/ 52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4" h="1967">
                  <a:moveTo>
                    <a:pt x="1244" y="419"/>
                  </a:moveTo>
                  <a:cubicBezTo>
                    <a:pt x="1234" y="419"/>
                    <a:pt x="1227" y="419"/>
                    <a:pt x="1220" y="419"/>
                  </a:cubicBezTo>
                  <a:cubicBezTo>
                    <a:pt x="1195" y="419"/>
                    <a:pt x="1171" y="419"/>
                    <a:pt x="1145" y="419"/>
                  </a:cubicBezTo>
                  <a:cubicBezTo>
                    <a:pt x="1145" y="332"/>
                    <a:pt x="1145" y="247"/>
                    <a:pt x="1145" y="161"/>
                  </a:cubicBezTo>
                  <a:cubicBezTo>
                    <a:pt x="796" y="161"/>
                    <a:pt x="450" y="161"/>
                    <a:pt x="101" y="161"/>
                  </a:cubicBezTo>
                  <a:cubicBezTo>
                    <a:pt x="101" y="674"/>
                    <a:pt x="101" y="1187"/>
                    <a:pt x="101" y="1703"/>
                  </a:cubicBezTo>
                  <a:cubicBezTo>
                    <a:pt x="448" y="1703"/>
                    <a:pt x="795" y="1703"/>
                    <a:pt x="1144" y="1703"/>
                  </a:cubicBezTo>
                  <a:cubicBezTo>
                    <a:pt x="1144" y="1628"/>
                    <a:pt x="1144" y="1553"/>
                    <a:pt x="1144" y="1477"/>
                  </a:cubicBezTo>
                  <a:cubicBezTo>
                    <a:pt x="1178" y="1477"/>
                    <a:pt x="1210" y="1477"/>
                    <a:pt x="1243" y="1477"/>
                  </a:cubicBezTo>
                  <a:cubicBezTo>
                    <a:pt x="1243" y="1484"/>
                    <a:pt x="1244" y="1490"/>
                    <a:pt x="1244" y="1495"/>
                  </a:cubicBezTo>
                  <a:cubicBezTo>
                    <a:pt x="1244" y="1623"/>
                    <a:pt x="1244" y="1751"/>
                    <a:pt x="1244" y="1879"/>
                  </a:cubicBezTo>
                  <a:cubicBezTo>
                    <a:pt x="1243" y="1936"/>
                    <a:pt x="1212" y="1967"/>
                    <a:pt x="1155" y="1967"/>
                  </a:cubicBezTo>
                  <a:cubicBezTo>
                    <a:pt x="799" y="1967"/>
                    <a:pt x="442" y="1967"/>
                    <a:pt x="85" y="1967"/>
                  </a:cubicBezTo>
                  <a:cubicBezTo>
                    <a:pt x="33" y="1967"/>
                    <a:pt x="0" y="1933"/>
                    <a:pt x="0" y="1880"/>
                  </a:cubicBezTo>
                  <a:cubicBezTo>
                    <a:pt x="1" y="1605"/>
                    <a:pt x="1" y="1330"/>
                    <a:pt x="1" y="1056"/>
                  </a:cubicBezTo>
                  <a:cubicBezTo>
                    <a:pt x="1" y="736"/>
                    <a:pt x="1" y="416"/>
                    <a:pt x="1" y="96"/>
                  </a:cubicBezTo>
                  <a:cubicBezTo>
                    <a:pt x="1" y="30"/>
                    <a:pt x="30" y="0"/>
                    <a:pt x="95" y="0"/>
                  </a:cubicBezTo>
                  <a:cubicBezTo>
                    <a:pt x="448" y="0"/>
                    <a:pt x="802" y="0"/>
                    <a:pt x="1155" y="0"/>
                  </a:cubicBezTo>
                  <a:cubicBezTo>
                    <a:pt x="1211" y="0"/>
                    <a:pt x="1244" y="33"/>
                    <a:pt x="1244" y="88"/>
                  </a:cubicBezTo>
                  <a:cubicBezTo>
                    <a:pt x="1244" y="190"/>
                    <a:pt x="1244" y="292"/>
                    <a:pt x="1244" y="394"/>
                  </a:cubicBezTo>
                  <a:cubicBezTo>
                    <a:pt x="1244" y="401"/>
                    <a:pt x="1244" y="409"/>
                    <a:pt x="1244" y="419"/>
                  </a:cubicBezTo>
                  <a:close/>
                  <a:moveTo>
                    <a:pt x="625" y="1767"/>
                  </a:moveTo>
                  <a:cubicBezTo>
                    <a:pt x="585" y="1767"/>
                    <a:pt x="552" y="1799"/>
                    <a:pt x="552" y="1839"/>
                  </a:cubicBezTo>
                  <a:cubicBezTo>
                    <a:pt x="551" y="1879"/>
                    <a:pt x="584" y="1912"/>
                    <a:pt x="625" y="1912"/>
                  </a:cubicBezTo>
                  <a:cubicBezTo>
                    <a:pt x="664" y="1912"/>
                    <a:pt x="696" y="1879"/>
                    <a:pt x="696" y="1840"/>
                  </a:cubicBezTo>
                  <a:cubicBezTo>
                    <a:pt x="696" y="1800"/>
                    <a:pt x="665" y="1768"/>
                    <a:pt x="625" y="1767"/>
                  </a:cubicBezTo>
                  <a:close/>
                  <a:moveTo>
                    <a:pt x="505" y="52"/>
                  </a:moveTo>
                  <a:cubicBezTo>
                    <a:pt x="505" y="72"/>
                    <a:pt x="505" y="89"/>
                    <a:pt x="505" y="107"/>
                  </a:cubicBezTo>
                  <a:cubicBezTo>
                    <a:pt x="585" y="107"/>
                    <a:pt x="664" y="107"/>
                    <a:pt x="743" y="107"/>
                  </a:cubicBezTo>
                  <a:cubicBezTo>
                    <a:pt x="743" y="88"/>
                    <a:pt x="743" y="70"/>
                    <a:pt x="743" y="52"/>
                  </a:cubicBezTo>
                  <a:cubicBezTo>
                    <a:pt x="663" y="52"/>
                    <a:pt x="585" y="52"/>
                    <a:pt x="505"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5" name="Freeform 67"/>
            <p:cNvSpPr/>
            <p:nvPr/>
          </p:nvSpPr>
          <p:spPr bwMode="auto">
            <a:xfrm>
              <a:off x="-3590925" y="3879850"/>
              <a:ext cx="176213" cy="174625"/>
            </a:xfrm>
            <a:custGeom>
              <a:avLst/>
              <a:gdLst>
                <a:gd name="T0" fmla="*/ 46 w 92"/>
                <a:gd name="T1" fmla="*/ 0 h 92"/>
                <a:gd name="T2" fmla="*/ 91 w 92"/>
                <a:gd name="T3" fmla="*/ 44 h 92"/>
                <a:gd name="T4" fmla="*/ 44 w 92"/>
                <a:gd name="T5" fmla="*/ 91 h 92"/>
                <a:gd name="T6" fmla="*/ 0 w 92"/>
                <a:gd name="T7" fmla="*/ 46 h 92"/>
                <a:gd name="T8" fmla="*/ 46 w 92"/>
                <a:gd name="T9" fmla="*/ 0 h 92"/>
              </a:gdLst>
              <a:ahLst/>
              <a:cxnLst>
                <a:cxn ang="0">
                  <a:pos x="T0" y="T1"/>
                </a:cxn>
                <a:cxn ang="0">
                  <a:pos x="T2" y="T3"/>
                </a:cxn>
                <a:cxn ang="0">
                  <a:pos x="T4" y="T5"/>
                </a:cxn>
                <a:cxn ang="0">
                  <a:pos x="T6" y="T7"/>
                </a:cxn>
                <a:cxn ang="0">
                  <a:pos x="T8" y="T9"/>
                </a:cxn>
              </a:cxnLst>
              <a:rect l="0" t="0" r="r" b="b"/>
              <a:pathLst>
                <a:path w="92" h="92">
                  <a:moveTo>
                    <a:pt x="46" y="0"/>
                  </a:moveTo>
                  <a:cubicBezTo>
                    <a:pt x="69" y="0"/>
                    <a:pt x="91" y="21"/>
                    <a:pt x="91" y="44"/>
                  </a:cubicBezTo>
                  <a:cubicBezTo>
                    <a:pt x="92" y="69"/>
                    <a:pt x="69" y="92"/>
                    <a:pt x="44" y="91"/>
                  </a:cubicBezTo>
                  <a:cubicBezTo>
                    <a:pt x="20" y="90"/>
                    <a:pt x="0" y="70"/>
                    <a:pt x="0" y="46"/>
                  </a:cubicBezTo>
                  <a:cubicBezTo>
                    <a:pt x="0" y="21"/>
                    <a:pt x="20"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6" name="Freeform 68"/>
            <p:cNvSpPr/>
            <p:nvPr/>
          </p:nvSpPr>
          <p:spPr bwMode="auto">
            <a:xfrm>
              <a:off x="-2927350" y="3440113"/>
              <a:ext cx="173038" cy="174625"/>
            </a:xfrm>
            <a:custGeom>
              <a:avLst/>
              <a:gdLst>
                <a:gd name="T0" fmla="*/ 0 w 91"/>
                <a:gd name="T1" fmla="*/ 45 h 92"/>
                <a:gd name="T2" fmla="*/ 46 w 91"/>
                <a:gd name="T3" fmla="*/ 1 h 92"/>
                <a:gd name="T4" fmla="*/ 91 w 91"/>
                <a:gd name="T5" fmla="*/ 46 h 92"/>
                <a:gd name="T6" fmla="*/ 45 w 91"/>
                <a:gd name="T7" fmla="*/ 91 h 92"/>
                <a:gd name="T8" fmla="*/ 0 w 91"/>
                <a:gd name="T9" fmla="*/ 45 h 92"/>
              </a:gdLst>
              <a:ahLst/>
              <a:cxnLst>
                <a:cxn ang="0">
                  <a:pos x="T0" y="T1"/>
                </a:cxn>
                <a:cxn ang="0">
                  <a:pos x="T2" y="T3"/>
                </a:cxn>
                <a:cxn ang="0">
                  <a:pos x="T4" y="T5"/>
                </a:cxn>
                <a:cxn ang="0">
                  <a:pos x="T6" y="T7"/>
                </a:cxn>
                <a:cxn ang="0">
                  <a:pos x="T8" y="T9"/>
                </a:cxn>
              </a:cxnLst>
              <a:rect l="0" t="0" r="r" b="b"/>
              <a:pathLst>
                <a:path w="91" h="92">
                  <a:moveTo>
                    <a:pt x="0" y="45"/>
                  </a:moveTo>
                  <a:cubicBezTo>
                    <a:pt x="0" y="21"/>
                    <a:pt x="22" y="0"/>
                    <a:pt x="46" y="1"/>
                  </a:cubicBezTo>
                  <a:cubicBezTo>
                    <a:pt x="70" y="2"/>
                    <a:pt x="90" y="22"/>
                    <a:pt x="91" y="46"/>
                  </a:cubicBezTo>
                  <a:cubicBezTo>
                    <a:pt x="91" y="70"/>
                    <a:pt x="69" y="92"/>
                    <a:pt x="45" y="91"/>
                  </a:cubicBezTo>
                  <a:cubicBezTo>
                    <a:pt x="20" y="91"/>
                    <a:pt x="0" y="71"/>
                    <a:pt x="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7" name="Freeform 69"/>
            <p:cNvSpPr/>
            <p:nvPr/>
          </p:nvSpPr>
          <p:spPr bwMode="auto">
            <a:xfrm>
              <a:off x="-2246313" y="3879850"/>
              <a:ext cx="173038" cy="174625"/>
            </a:xfrm>
            <a:custGeom>
              <a:avLst/>
              <a:gdLst>
                <a:gd name="T0" fmla="*/ 45 w 91"/>
                <a:gd name="T1" fmla="*/ 1 h 92"/>
                <a:gd name="T2" fmla="*/ 91 w 91"/>
                <a:gd name="T3" fmla="*/ 45 h 92"/>
                <a:gd name="T4" fmla="*/ 47 w 91"/>
                <a:gd name="T5" fmla="*/ 91 h 92"/>
                <a:gd name="T6" fmla="*/ 0 w 91"/>
                <a:gd name="T7" fmla="*/ 47 h 92"/>
                <a:gd name="T8" fmla="*/ 45 w 91"/>
                <a:gd name="T9" fmla="*/ 1 h 92"/>
              </a:gdLst>
              <a:ahLst/>
              <a:cxnLst>
                <a:cxn ang="0">
                  <a:pos x="T0" y="T1"/>
                </a:cxn>
                <a:cxn ang="0">
                  <a:pos x="T2" y="T3"/>
                </a:cxn>
                <a:cxn ang="0">
                  <a:pos x="T4" y="T5"/>
                </a:cxn>
                <a:cxn ang="0">
                  <a:pos x="T6" y="T7"/>
                </a:cxn>
                <a:cxn ang="0">
                  <a:pos x="T8" y="T9"/>
                </a:cxn>
              </a:cxnLst>
              <a:rect l="0" t="0" r="r" b="b"/>
              <a:pathLst>
                <a:path w="91" h="92">
                  <a:moveTo>
                    <a:pt x="45" y="1"/>
                  </a:moveTo>
                  <a:cubicBezTo>
                    <a:pt x="71" y="0"/>
                    <a:pt x="90" y="20"/>
                    <a:pt x="91" y="45"/>
                  </a:cubicBezTo>
                  <a:cubicBezTo>
                    <a:pt x="91" y="69"/>
                    <a:pt x="71" y="90"/>
                    <a:pt x="47" y="91"/>
                  </a:cubicBezTo>
                  <a:cubicBezTo>
                    <a:pt x="23" y="92"/>
                    <a:pt x="1" y="71"/>
                    <a:pt x="0" y="47"/>
                  </a:cubicBezTo>
                  <a:cubicBezTo>
                    <a:pt x="0" y="22"/>
                    <a:pt x="20" y="1"/>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0" name="Group 47"/>
          <p:cNvGrpSpPr/>
          <p:nvPr/>
        </p:nvGrpSpPr>
        <p:grpSpPr>
          <a:xfrm>
            <a:off x="4531412" y="3301651"/>
            <a:ext cx="260560" cy="287588"/>
            <a:chOff x="588963" y="8343900"/>
            <a:chExt cx="1147763" cy="1266825"/>
          </a:xfrm>
        </p:grpSpPr>
        <p:sp>
          <p:nvSpPr>
            <p:cNvPr id="49" name="Freeform 12"/>
            <p:cNvSpPr>
              <a:spLocks noEditPoints="1"/>
            </p:cNvSpPr>
            <p:nvPr/>
          </p:nvSpPr>
          <p:spPr bwMode="auto">
            <a:xfrm>
              <a:off x="760413" y="8343900"/>
              <a:ext cx="809625" cy="836612"/>
            </a:xfrm>
            <a:custGeom>
              <a:avLst/>
              <a:gdLst>
                <a:gd name="T0" fmla="*/ 131 w 237"/>
                <a:gd name="T1" fmla="*/ 0 h 245"/>
                <a:gd name="T2" fmla="*/ 174 w 237"/>
                <a:gd name="T3" fmla="*/ 16 h 245"/>
                <a:gd name="T4" fmla="*/ 228 w 237"/>
                <a:gd name="T5" fmla="*/ 94 h 245"/>
                <a:gd name="T6" fmla="*/ 230 w 237"/>
                <a:gd name="T7" fmla="*/ 99 h 245"/>
                <a:gd name="T8" fmla="*/ 236 w 237"/>
                <a:gd name="T9" fmla="*/ 120 h 245"/>
                <a:gd name="T10" fmla="*/ 236 w 237"/>
                <a:gd name="T11" fmla="*/ 145 h 245"/>
                <a:gd name="T12" fmla="*/ 221 w 237"/>
                <a:gd name="T13" fmla="*/ 165 h 245"/>
                <a:gd name="T14" fmla="*/ 202 w 237"/>
                <a:gd name="T15" fmla="*/ 149 h 245"/>
                <a:gd name="T16" fmla="*/ 202 w 237"/>
                <a:gd name="T17" fmla="*/ 149 h 245"/>
                <a:gd name="T18" fmla="*/ 184 w 237"/>
                <a:gd name="T19" fmla="*/ 187 h 245"/>
                <a:gd name="T20" fmla="*/ 151 w 237"/>
                <a:gd name="T21" fmla="*/ 222 h 245"/>
                <a:gd name="T22" fmla="*/ 74 w 237"/>
                <a:gd name="T23" fmla="*/ 213 h 245"/>
                <a:gd name="T24" fmla="*/ 36 w 237"/>
                <a:gd name="T25" fmla="*/ 148 h 245"/>
                <a:gd name="T26" fmla="*/ 24 w 237"/>
                <a:gd name="T27" fmla="*/ 168 h 245"/>
                <a:gd name="T28" fmla="*/ 63 w 237"/>
                <a:gd name="T29" fmla="*/ 220 h 245"/>
                <a:gd name="T30" fmla="*/ 70 w 237"/>
                <a:gd name="T31" fmla="*/ 221 h 245"/>
                <a:gd name="T32" fmla="*/ 86 w 237"/>
                <a:gd name="T33" fmla="*/ 230 h 245"/>
                <a:gd name="T34" fmla="*/ 79 w 237"/>
                <a:gd name="T35" fmla="*/ 245 h 245"/>
                <a:gd name="T36" fmla="*/ 60 w 237"/>
                <a:gd name="T37" fmla="*/ 235 h 245"/>
                <a:gd name="T38" fmla="*/ 53 w 237"/>
                <a:gd name="T39" fmla="*/ 227 h 245"/>
                <a:gd name="T40" fmla="*/ 13 w 237"/>
                <a:gd name="T41" fmla="*/ 170 h 245"/>
                <a:gd name="T42" fmla="*/ 7 w 237"/>
                <a:gd name="T43" fmla="*/ 162 h 245"/>
                <a:gd name="T44" fmla="*/ 1 w 237"/>
                <a:gd name="T45" fmla="*/ 148 h 245"/>
                <a:gd name="T46" fmla="*/ 0 w 237"/>
                <a:gd name="T47" fmla="*/ 114 h 245"/>
                <a:gd name="T48" fmla="*/ 3 w 237"/>
                <a:gd name="T49" fmla="*/ 105 h 245"/>
                <a:gd name="T50" fmla="*/ 11 w 237"/>
                <a:gd name="T51" fmla="*/ 84 h 245"/>
                <a:gd name="T52" fmla="*/ 102 w 237"/>
                <a:gd name="T53" fmla="*/ 1 h 245"/>
                <a:gd name="T54" fmla="*/ 105 w 237"/>
                <a:gd name="T55" fmla="*/ 0 h 245"/>
                <a:gd name="T56" fmla="*/ 131 w 237"/>
                <a:gd name="T57" fmla="*/ 0 h 245"/>
                <a:gd name="T58" fmla="*/ 32 w 237"/>
                <a:gd name="T59" fmla="*/ 103 h 245"/>
                <a:gd name="T60" fmla="*/ 33 w 237"/>
                <a:gd name="T61" fmla="*/ 102 h 245"/>
                <a:gd name="T62" fmla="*/ 33 w 237"/>
                <a:gd name="T63" fmla="*/ 100 h 245"/>
                <a:gd name="T64" fmla="*/ 66 w 237"/>
                <a:gd name="T65" fmla="*/ 48 h 245"/>
                <a:gd name="T66" fmla="*/ 131 w 237"/>
                <a:gd name="T67" fmla="*/ 34 h 245"/>
                <a:gd name="T68" fmla="*/ 198 w 237"/>
                <a:gd name="T69" fmla="*/ 81 h 245"/>
                <a:gd name="T70" fmla="*/ 205 w 237"/>
                <a:gd name="T71" fmla="*/ 103 h 245"/>
                <a:gd name="T72" fmla="*/ 216 w 237"/>
                <a:gd name="T73" fmla="*/ 95 h 245"/>
                <a:gd name="T74" fmla="*/ 216 w 237"/>
                <a:gd name="T75" fmla="*/ 91 h 245"/>
                <a:gd name="T76" fmla="*/ 128 w 237"/>
                <a:gd name="T77" fmla="*/ 12 h 245"/>
                <a:gd name="T78" fmla="*/ 24 w 237"/>
                <a:gd name="T79" fmla="*/ 79 h 245"/>
                <a:gd name="T80" fmla="*/ 30 w 237"/>
                <a:gd name="T81" fmla="*/ 102 h 245"/>
                <a:gd name="T82" fmla="*/ 32 w 237"/>
                <a:gd name="T83"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45">
                  <a:moveTo>
                    <a:pt x="131" y="0"/>
                  </a:moveTo>
                  <a:cubicBezTo>
                    <a:pt x="146" y="5"/>
                    <a:pt x="161" y="8"/>
                    <a:pt x="174" y="16"/>
                  </a:cubicBezTo>
                  <a:cubicBezTo>
                    <a:pt x="204" y="33"/>
                    <a:pt x="222" y="60"/>
                    <a:pt x="228" y="94"/>
                  </a:cubicBezTo>
                  <a:cubicBezTo>
                    <a:pt x="228" y="96"/>
                    <a:pt x="228" y="98"/>
                    <a:pt x="230" y="99"/>
                  </a:cubicBezTo>
                  <a:cubicBezTo>
                    <a:pt x="236" y="105"/>
                    <a:pt x="237" y="112"/>
                    <a:pt x="236" y="120"/>
                  </a:cubicBezTo>
                  <a:cubicBezTo>
                    <a:pt x="236" y="128"/>
                    <a:pt x="236" y="137"/>
                    <a:pt x="236" y="145"/>
                  </a:cubicBezTo>
                  <a:cubicBezTo>
                    <a:pt x="236" y="157"/>
                    <a:pt x="231" y="164"/>
                    <a:pt x="221" y="165"/>
                  </a:cubicBezTo>
                  <a:cubicBezTo>
                    <a:pt x="214" y="167"/>
                    <a:pt x="204" y="162"/>
                    <a:pt x="202" y="149"/>
                  </a:cubicBezTo>
                  <a:cubicBezTo>
                    <a:pt x="202" y="148"/>
                    <a:pt x="202" y="148"/>
                    <a:pt x="202" y="149"/>
                  </a:cubicBezTo>
                  <a:cubicBezTo>
                    <a:pt x="196" y="161"/>
                    <a:pt x="191" y="174"/>
                    <a:pt x="184" y="187"/>
                  </a:cubicBezTo>
                  <a:cubicBezTo>
                    <a:pt x="176" y="201"/>
                    <a:pt x="165" y="213"/>
                    <a:pt x="151" y="222"/>
                  </a:cubicBezTo>
                  <a:cubicBezTo>
                    <a:pt x="125" y="237"/>
                    <a:pt x="96" y="233"/>
                    <a:pt x="74" y="213"/>
                  </a:cubicBezTo>
                  <a:cubicBezTo>
                    <a:pt x="55" y="195"/>
                    <a:pt x="43" y="173"/>
                    <a:pt x="36" y="148"/>
                  </a:cubicBezTo>
                  <a:cubicBezTo>
                    <a:pt x="33" y="154"/>
                    <a:pt x="29" y="160"/>
                    <a:pt x="24" y="168"/>
                  </a:cubicBezTo>
                  <a:cubicBezTo>
                    <a:pt x="30" y="188"/>
                    <a:pt x="43" y="206"/>
                    <a:pt x="63" y="220"/>
                  </a:cubicBezTo>
                  <a:cubicBezTo>
                    <a:pt x="65" y="221"/>
                    <a:pt x="67" y="220"/>
                    <a:pt x="70" y="221"/>
                  </a:cubicBezTo>
                  <a:cubicBezTo>
                    <a:pt x="77" y="221"/>
                    <a:pt x="83" y="224"/>
                    <a:pt x="86" y="230"/>
                  </a:cubicBezTo>
                  <a:cubicBezTo>
                    <a:pt x="90" y="237"/>
                    <a:pt x="87" y="244"/>
                    <a:pt x="79" y="245"/>
                  </a:cubicBezTo>
                  <a:cubicBezTo>
                    <a:pt x="71" y="245"/>
                    <a:pt x="64" y="241"/>
                    <a:pt x="60" y="235"/>
                  </a:cubicBezTo>
                  <a:cubicBezTo>
                    <a:pt x="58" y="232"/>
                    <a:pt x="56" y="229"/>
                    <a:pt x="53" y="227"/>
                  </a:cubicBezTo>
                  <a:cubicBezTo>
                    <a:pt x="34" y="212"/>
                    <a:pt x="20" y="193"/>
                    <a:pt x="13" y="170"/>
                  </a:cubicBezTo>
                  <a:cubicBezTo>
                    <a:pt x="12" y="167"/>
                    <a:pt x="9" y="165"/>
                    <a:pt x="7" y="162"/>
                  </a:cubicBezTo>
                  <a:cubicBezTo>
                    <a:pt x="5" y="158"/>
                    <a:pt x="1" y="153"/>
                    <a:pt x="1" y="148"/>
                  </a:cubicBezTo>
                  <a:cubicBezTo>
                    <a:pt x="0" y="137"/>
                    <a:pt x="0" y="125"/>
                    <a:pt x="0" y="114"/>
                  </a:cubicBezTo>
                  <a:cubicBezTo>
                    <a:pt x="1" y="111"/>
                    <a:pt x="1" y="107"/>
                    <a:pt x="3" y="105"/>
                  </a:cubicBezTo>
                  <a:cubicBezTo>
                    <a:pt x="9" y="99"/>
                    <a:pt x="9" y="91"/>
                    <a:pt x="11" y="84"/>
                  </a:cubicBezTo>
                  <a:cubicBezTo>
                    <a:pt x="25" y="38"/>
                    <a:pt x="55" y="10"/>
                    <a:pt x="102" y="1"/>
                  </a:cubicBezTo>
                  <a:cubicBezTo>
                    <a:pt x="103" y="1"/>
                    <a:pt x="104" y="0"/>
                    <a:pt x="105" y="0"/>
                  </a:cubicBezTo>
                  <a:cubicBezTo>
                    <a:pt x="114" y="0"/>
                    <a:pt x="123" y="0"/>
                    <a:pt x="131" y="0"/>
                  </a:cubicBezTo>
                  <a:close/>
                  <a:moveTo>
                    <a:pt x="32" y="103"/>
                  </a:moveTo>
                  <a:cubicBezTo>
                    <a:pt x="33" y="103"/>
                    <a:pt x="33" y="103"/>
                    <a:pt x="33" y="102"/>
                  </a:cubicBezTo>
                  <a:cubicBezTo>
                    <a:pt x="33" y="101"/>
                    <a:pt x="33" y="101"/>
                    <a:pt x="33" y="100"/>
                  </a:cubicBezTo>
                  <a:cubicBezTo>
                    <a:pt x="37" y="78"/>
                    <a:pt x="47" y="60"/>
                    <a:pt x="66" y="48"/>
                  </a:cubicBezTo>
                  <a:cubicBezTo>
                    <a:pt x="86" y="34"/>
                    <a:pt x="108" y="31"/>
                    <a:pt x="131" y="34"/>
                  </a:cubicBezTo>
                  <a:cubicBezTo>
                    <a:pt x="161" y="37"/>
                    <a:pt x="185" y="51"/>
                    <a:pt x="198" y="81"/>
                  </a:cubicBezTo>
                  <a:cubicBezTo>
                    <a:pt x="201" y="88"/>
                    <a:pt x="202" y="95"/>
                    <a:pt x="205" y="103"/>
                  </a:cubicBezTo>
                  <a:cubicBezTo>
                    <a:pt x="208" y="100"/>
                    <a:pt x="212" y="98"/>
                    <a:pt x="216" y="95"/>
                  </a:cubicBezTo>
                  <a:cubicBezTo>
                    <a:pt x="216" y="94"/>
                    <a:pt x="216" y="93"/>
                    <a:pt x="216" y="91"/>
                  </a:cubicBezTo>
                  <a:cubicBezTo>
                    <a:pt x="207" y="48"/>
                    <a:pt x="169" y="14"/>
                    <a:pt x="128" y="12"/>
                  </a:cubicBezTo>
                  <a:cubicBezTo>
                    <a:pt x="80" y="9"/>
                    <a:pt x="39" y="35"/>
                    <a:pt x="24" y="79"/>
                  </a:cubicBezTo>
                  <a:cubicBezTo>
                    <a:pt x="20" y="92"/>
                    <a:pt x="20" y="92"/>
                    <a:pt x="30" y="102"/>
                  </a:cubicBezTo>
                  <a:cubicBezTo>
                    <a:pt x="31" y="102"/>
                    <a:pt x="31" y="103"/>
                    <a:pt x="32" y="10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Freeform 13"/>
            <p:cNvSpPr/>
            <p:nvPr/>
          </p:nvSpPr>
          <p:spPr bwMode="auto">
            <a:xfrm>
              <a:off x="588963" y="9136063"/>
              <a:ext cx="1147763" cy="474662"/>
            </a:xfrm>
            <a:custGeom>
              <a:avLst/>
              <a:gdLst>
                <a:gd name="T0" fmla="*/ 1 w 336"/>
                <a:gd name="T1" fmla="*/ 139 h 139"/>
                <a:gd name="T2" fmla="*/ 1 w 336"/>
                <a:gd name="T3" fmla="*/ 97 h 139"/>
                <a:gd name="T4" fmla="*/ 37 w 336"/>
                <a:gd name="T5" fmla="*/ 31 h 139"/>
                <a:gd name="T6" fmla="*/ 100 w 336"/>
                <a:gd name="T7" fmla="*/ 0 h 139"/>
                <a:gd name="T8" fmla="*/ 119 w 336"/>
                <a:gd name="T9" fmla="*/ 39 h 139"/>
                <a:gd name="T10" fmla="*/ 137 w 336"/>
                <a:gd name="T11" fmla="*/ 78 h 139"/>
                <a:gd name="T12" fmla="*/ 156 w 336"/>
                <a:gd name="T13" fmla="*/ 27 h 139"/>
                <a:gd name="T14" fmla="*/ 180 w 336"/>
                <a:gd name="T15" fmla="*/ 27 h 139"/>
                <a:gd name="T16" fmla="*/ 198 w 336"/>
                <a:gd name="T17" fmla="*/ 76 h 139"/>
                <a:gd name="T18" fmla="*/ 235 w 336"/>
                <a:gd name="T19" fmla="*/ 0 h 139"/>
                <a:gd name="T20" fmla="*/ 240 w 336"/>
                <a:gd name="T21" fmla="*/ 1 h 139"/>
                <a:gd name="T22" fmla="*/ 296 w 336"/>
                <a:gd name="T23" fmla="*/ 29 h 139"/>
                <a:gd name="T24" fmla="*/ 335 w 336"/>
                <a:gd name="T25" fmla="*/ 97 h 139"/>
                <a:gd name="T26" fmla="*/ 335 w 336"/>
                <a:gd name="T27" fmla="*/ 139 h 139"/>
                <a:gd name="T28" fmla="*/ 1 w 33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6" h="139">
                  <a:moveTo>
                    <a:pt x="1" y="139"/>
                  </a:moveTo>
                  <a:cubicBezTo>
                    <a:pt x="1" y="125"/>
                    <a:pt x="2" y="111"/>
                    <a:pt x="1" y="97"/>
                  </a:cubicBezTo>
                  <a:cubicBezTo>
                    <a:pt x="0" y="68"/>
                    <a:pt x="14" y="46"/>
                    <a:pt x="37" y="31"/>
                  </a:cubicBezTo>
                  <a:cubicBezTo>
                    <a:pt x="57" y="19"/>
                    <a:pt x="78" y="10"/>
                    <a:pt x="100" y="0"/>
                  </a:cubicBezTo>
                  <a:cubicBezTo>
                    <a:pt x="106" y="13"/>
                    <a:pt x="113" y="26"/>
                    <a:pt x="119" y="39"/>
                  </a:cubicBezTo>
                  <a:cubicBezTo>
                    <a:pt x="125" y="52"/>
                    <a:pt x="131" y="65"/>
                    <a:pt x="137" y="78"/>
                  </a:cubicBezTo>
                  <a:cubicBezTo>
                    <a:pt x="144" y="61"/>
                    <a:pt x="150" y="44"/>
                    <a:pt x="156" y="27"/>
                  </a:cubicBezTo>
                  <a:cubicBezTo>
                    <a:pt x="164" y="27"/>
                    <a:pt x="172" y="27"/>
                    <a:pt x="180" y="27"/>
                  </a:cubicBezTo>
                  <a:cubicBezTo>
                    <a:pt x="186" y="42"/>
                    <a:pt x="192" y="58"/>
                    <a:pt x="198" y="76"/>
                  </a:cubicBezTo>
                  <a:cubicBezTo>
                    <a:pt x="211" y="50"/>
                    <a:pt x="223" y="25"/>
                    <a:pt x="235" y="0"/>
                  </a:cubicBezTo>
                  <a:cubicBezTo>
                    <a:pt x="237" y="0"/>
                    <a:pt x="238" y="1"/>
                    <a:pt x="240" y="1"/>
                  </a:cubicBezTo>
                  <a:cubicBezTo>
                    <a:pt x="259" y="10"/>
                    <a:pt x="278" y="18"/>
                    <a:pt x="296" y="29"/>
                  </a:cubicBezTo>
                  <a:cubicBezTo>
                    <a:pt x="321" y="44"/>
                    <a:pt x="336" y="66"/>
                    <a:pt x="335" y="97"/>
                  </a:cubicBezTo>
                  <a:cubicBezTo>
                    <a:pt x="335" y="111"/>
                    <a:pt x="335" y="125"/>
                    <a:pt x="335" y="139"/>
                  </a:cubicBezTo>
                  <a:cubicBezTo>
                    <a:pt x="224" y="139"/>
                    <a:pt x="113" y="139"/>
                    <a:pt x="1" y="1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pPr>
                <a:lnSpc>
                  <a:spcPct val="120000"/>
                </a:lnSpc>
              </a:pPr>
              <a:endParaRPr lang="en-IN" sz="128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2" name="TextBox 51"/>
          <p:cNvSpPr txBox="1"/>
          <p:nvPr/>
        </p:nvSpPr>
        <p:spPr>
          <a:xfrm>
            <a:off x="5915660" y="294640"/>
            <a:ext cx="2855595" cy="1415415"/>
          </a:xfrm>
          <a:prstGeom prst="rect">
            <a:avLst/>
          </a:prstGeom>
          <a:noFill/>
        </p:spPr>
        <p:txBody>
          <a:bodyPr wrap="square" lIns="0" tIns="0" rIns="0" bIns="0" rtlCol="0">
            <a:spAutoFit/>
          </a:bodyPr>
          <a:lstStyle/>
          <a:p>
            <a:pPr algn="ctr"/>
            <a:r>
              <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Improve disease</a:t>
            </a:r>
            <a:endPar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gn="ctr"/>
            <a:r>
              <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Reduce medical expenses</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gn="l"/>
            <a:r>
              <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改善疾病病症</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gn="l"/>
            <a:r>
              <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减少医疗费用</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54" name="TextBox 53"/>
          <p:cNvSpPr txBox="1"/>
          <p:nvPr/>
        </p:nvSpPr>
        <p:spPr>
          <a:xfrm>
            <a:off x="5513070" y="2852420"/>
            <a:ext cx="3660775" cy="984885"/>
          </a:xfrm>
          <a:prstGeom prst="rect">
            <a:avLst/>
          </a:prstGeom>
          <a:noFill/>
        </p:spPr>
        <p:txBody>
          <a:bodyPr wrap="square" lIns="0" tIns="0" rIns="0" bIns="0" rtlCol="0">
            <a:spAutoFit/>
          </a:bodyPr>
          <a:lstStyle/>
          <a:p>
            <a:pPr algn="ctr"/>
            <a:r>
              <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Remote management mode of chronic diseases</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gn="l"/>
            <a:r>
              <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慢性病远程管理模式</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56" name="TextBox 55"/>
          <p:cNvSpPr txBox="1"/>
          <p:nvPr/>
        </p:nvSpPr>
        <p:spPr>
          <a:xfrm>
            <a:off x="-41275" y="2682240"/>
            <a:ext cx="3362325" cy="984885"/>
          </a:xfrm>
          <a:prstGeom prst="rect">
            <a:avLst/>
          </a:prstGeom>
          <a:noFill/>
        </p:spPr>
        <p:txBody>
          <a:bodyPr wrap="square" lIns="0" tIns="0" rIns="0" bIns="0" rtlCol="0">
            <a:spAutoFit/>
          </a:bodyPr>
          <a:lstStyle/>
          <a:p>
            <a:pPr algn="ctr"/>
            <a:r>
              <a:rPr lang="zh-CN" altLang="en-US"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Delay the course of disease and reduce the mortality</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a:p>
            <a:pPr algn="r"/>
            <a:r>
              <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rPr>
              <a:t>延缓病程降低病死率</a:t>
            </a:r>
            <a:endParaRPr lang="zh-CN" altLang="en-US" sz="2800" dirty="0">
              <a:solidFill>
                <a:schemeClr val="tx1"/>
              </a:solidFill>
              <a:effectLst>
                <a:outerShdw blurRad="38100" dist="19050" dir="2700000" algn="tl" rotWithShape="0">
                  <a:schemeClr val="dk1">
                    <a:alpha val="40000"/>
                  </a:scheme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矩形 32"/>
          <p:cNvSpPr/>
          <p:nvPr/>
        </p:nvSpPr>
        <p:spPr>
          <a:xfrm>
            <a:off x="210185" y="130810"/>
            <a:ext cx="2232025" cy="6483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矩形 35"/>
          <p:cNvSpPr/>
          <p:nvPr/>
        </p:nvSpPr>
        <p:spPr>
          <a:xfrm>
            <a:off x="-188595" y="-21590"/>
            <a:ext cx="3325495" cy="860425"/>
          </a:xfrm>
          <a:prstGeom prst="rect">
            <a:avLst/>
          </a:prstGeom>
          <a:noFill/>
          <a:ln>
            <a:noFill/>
          </a:ln>
        </p:spPr>
        <p:txBody>
          <a:bodyPr wrap="square" rtlCol="0" anchor="t">
            <a:spAutoFit/>
          </a:bodyPr>
          <a:p>
            <a:pPr algn="ctr"/>
            <a:r>
              <a:rPr lang="en-US" altLang="zh-CN" sz="5000" b="1">
                <a:solidFill>
                  <a:schemeClr val="accent1"/>
                </a:solidFill>
                <a:effectLst>
                  <a:outerShdw blurRad="38100" dist="25400" dir="5400000" algn="ctr" rotWithShape="0">
                    <a:srgbClr val="6E747A">
                      <a:alpha val="43000"/>
                    </a:srgbClr>
                  </a:outerShdw>
                </a:effectLst>
              </a:rPr>
              <a:t>US</a:t>
            </a:r>
            <a:endParaRPr lang="en-US" altLang="zh-CN" sz="5000"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52" grpId="0"/>
      <p:bldP spid="54"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2545" y="190500"/>
            <a:ext cx="2232025" cy="6483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矩形 14"/>
          <p:cNvSpPr/>
          <p:nvPr/>
        </p:nvSpPr>
        <p:spPr>
          <a:xfrm>
            <a:off x="-363855" y="137160"/>
            <a:ext cx="3325495" cy="583565"/>
          </a:xfrm>
          <a:prstGeom prst="rect">
            <a:avLst/>
          </a:prstGeom>
          <a:noFill/>
          <a:ln>
            <a:noFill/>
          </a:ln>
        </p:spPr>
        <p:txBody>
          <a:bodyPr wrap="square" rtlCol="0" anchor="t">
            <a:spAutoFit/>
          </a:bodyPr>
          <a:p>
            <a:pPr algn="ctr"/>
            <a:r>
              <a:rPr lang="zh-CN" altLang="en-US" sz="3200" b="1">
                <a:solidFill>
                  <a:schemeClr val="accent1"/>
                </a:solidFill>
                <a:effectLst>
                  <a:outerShdw blurRad="38100" dist="25400" dir="5400000" algn="ctr" rotWithShape="0">
                    <a:srgbClr val="6E747A">
                      <a:alpha val="43000"/>
                    </a:srgbClr>
                  </a:outerShdw>
                </a:effectLst>
              </a:rPr>
              <a:t>内地</a:t>
            </a:r>
            <a:endParaRPr lang="zh-CN" altLang="en-US" sz="3200" b="1">
              <a:solidFill>
                <a:schemeClr val="accent1"/>
              </a:solidFill>
              <a:effectLst>
                <a:outerShdw blurRad="38100" dist="25400" dir="5400000" algn="ctr" rotWithShape="0">
                  <a:srgbClr val="6E747A">
                    <a:alpha val="43000"/>
                  </a:srgbClr>
                </a:outerShdw>
              </a:effectLst>
            </a:endParaRPr>
          </a:p>
        </p:txBody>
      </p:sp>
      <p:pic>
        <p:nvPicPr>
          <p:cNvPr id="4" name="图片 3" descr="20180228-b07f23b65ed1938c"/>
          <p:cNvPicPr>
            <a:picLocks noChangeAspect="1"/>
          </p:cNvPicPr>
          <p:nvPr/>
        </p:nvPicPr>
        <p:blipFill>
          <a:blip r:embed="rId1"/>
          <a:stretch>
            <a:fillRect/>
          </a:stretch>
        </p:blipFill>
        <p:spPr>
          <a:xfrm>
            <a:off x="5234305" y="838835"/>
            <a:ext cx="3185795" cy="3745865"/>
          </a:xfrm>
          <a:prstGeom prst="rect">
            <a:avLst/>
          </a:prstGeom>
        </p:spPr>
      </p:pic>
      <p:pic>
        <p:nvPicPr>
          <p:cNvPr id="8" name="图片 7"/>
          <p:cNvPicPr>
            <a:picLocks noChangeAspect="1"/>
          </p:cNvPicPr>
          <p:nvPr/>
        </p:nvPicPr>
        <p:blipFill>
          <a:blip r:embed="rId2"/>
          <a:stretch>
            <a:fillRect/>
          </a:stretch>
        </p:blipFill>
        <p:spPr>
          <a:xfrm>
            <a:off x="407670" y="1219200"/>
            <a:ext cx="4008120" cy="2887980"/>
          </a:xfrm>
          <a:prstGeom prst="rect">
            <a:avLst/>
          </a:prstGeom>
        </p:spPr>
      </p:pic>
      <p:pic>
        <p:nvPicPr>
          <p:cNvPr id="6" name="图片 5"/>
          <p:cNvPicPr>
            <a:picLocks noChangeAspect="1"/>
          </p:cNvPicPr>
          <p:nvPr/>
        </p:nvPicPr>
        <p:blipFill>
          <a:blip r:embed="rId3"/>
          <a:stretch>
            <a:fillRect/>
          </a:stretch>
        </p:blipFill>
        <p:spPr>
          <a:xfrm>
            <a:off x="285750" y="2023745"/>
            <a:ext cx="9090660" cy="64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377912972"/>
  <p:tag name="KSO_WM_UNIT_PLACING_PICTURE_USER_VIEWPORT" val="{&quot;height&quot;:3900,&quot;width&quot;:14025}"/>
</p:tagLst>
</file>

<file path=ppt/tags/tag2.xml><?xml version="1.0" encoding="utf-8"?>
<p:tagLst xmlns:p="http://schemas.openxmlformats.org/presentationml/2006/main">
  <p:tag name="REFSHAPE" val="377913108"/>
  <p:tag name="KSO_WM_UNIT_PLACING_PICTURE_USER_VIEWPORT" val="{&quot;height&quot;:5370,&quot;width&quot;:11460}"/>
</p:tagLst>
</file>

<file path=ppt/tags/tag3.xml><?xml version="1.0" encoding="utf-8"?>
<p:tagLst xmlns:p="http://schemas.openxmlformats.org/presentationml/2006/main">
  <p:tag name="ISPRING_PRESENTATION_TITLE" val="多彩年度工作总结"/>
  <p:tag name="ISPRING_SCORM_RATE_SLIDES" val="0"/>
  <p:tag name="ISPRING_SCORM_PASSING_SCORE" val="0.000000"/>
  <p:tag name="ISPRING_ULTRA_SCORM_COURSE_ID" val="5BCEC604-32A8-49B6-B682-866C681A80FA"/>
  <p:tag name="ISPRINGONLINEFOLDERID" val="0"/>
  <p:tag name="ISPRINGONLINEFOLDERPATH" val="Content List"/>
  <p:tag name="ISPRINGCLOUDFOLDERID" val="0"/>
  <p:tag name="ISPRINGCLOUDFOLDERPATH" val="Repository"/>
  <p:tag name="ISPRING_OUTPUT_FOLDER" val="G:\第九批已完成作品\228619"/>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87">
      <a:dk1>
        <a:sysClr val="windowText" lastClr="000000"/>
      </a:dk1>
      <a:lt1>
        <a:sysClr val="window" lastClr="FFFFFF"/>
      </a:lt1>
      <a:dk2>
        <a:srgbClr val="4E5B6F"/>
      </a:dk2>
      <a:lt2>
        <a:srgbClr val="7F7F7F"/>
      </a:lt2>
      <a:accent1>
        <a:srgbClr val="018A9D"/>
      </a:accent1>
      <a:accent2>
        <a:srgbClr val="7F7F7F"/>
      </a:accent2>
      <a:accent3>
        <a:srgbClr val="018A9D"/>
      </a:accent3>
      <a:accent4>
        <a:srgbClr val="7F7F7F"/>
      </a:accent4>
      <a:accent5>
        <a:srgbClr val="018A9D"/>
      </a:accent5>
      <a:accent6>
        <a:srgbClr val="7F7F7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Words>
  <Application>WPS 演示</Application>
  <PresentationFormat>全屏显示(16:9)</PresentationFormat>
  <Paragraphs>38</Paragraphs>
  <Slides>5</Slides>
  <Notes>25</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vt:i4>
      </vt:variant>
    </vt:vector>
  </HeadingPairs>
  <TitlesOfParts>
    <vt:vector size="21" baseType="lpstr">
      <vt:lpstr>Arial</vt:lpstr>
      <vt:lpstr>宋体</vt:lpstr>
      <vt:lpstr>Wingdings</vt:lpstr>
      <vt:lpstr>微软雅黑</vt:lpstr>
      <vt:lpstr>Open Sans</vt:lpstr>
      <vt:lpstr>冬青黑体简体中文 W3</vt:lpstr>
      <vt:lpstr>Lato Light</vt:lpstr>
      <vt:lpstr>Arial</vt:lpstr>
      <vt:lpstr>Lato Regular</vt:lpstr>
      <vt:lpstr>inpin heiti</vt:lpstr>
      <vt:lpstr>Arial Unicode MS</vt:lpstr>
      <vt:lpstr>Calibri</vt:lpstr>
      <vt:lpstr>Segoe Print</vt:lpstr>
      <vt:lpstr>黑体</vt:lpstr>
      <vt:lpstr>Liberation Mono</vt:lpstr>
      <vt:lpstr>Office 主题​​</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nz</cp:lastModifiedBy>
  <cp:revision>405</cp:revision>
  <dcterms:created xsi:type="dcterms:W3CDTF">2014-11-09T01:07:00Z</dcterms:created>
  <dcterms:modified xsi:type="dcterms:W3CDTF">2019-11-29T14:35:13Z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