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8" r:id="rId3"/>
    <p:sldId id="262" r:id="rId4"/>
    <p:sldId id="319" r:id="rId5"/>
    <p:sldId id="264" r:id="rId6"/>
    <p:sldId id="309" r:id="rId7"/>
    <p:sldId id="310" r:id="rId8"/>
    <p:sldId id="311" r:id="rId9"/>
    <p:sldId id="312" r:id="rId10"/>
    <p:sldId id="266" r:id="rId11"/>
    <p:sldId id="267" r:id="rId12"/>
    <p:sldId id="272" r:id="rId13"/>
    <p:sldId id="318" r:id="rId14"/>
    <p:sldId id="276"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2"/>
    <a:srgbClr val="57A48F"/>
    <a:srgbClr val="C3DCD7"/>
    <a:srgbClr val="85ADA2"/>
    <a:srgbClr val="F6F4F5"/>
    <a:srgbClr val="E6D2D1"/>
    <a:srgbClr val="DFE5E2"/>
    <a:srgbClr val="CED7D3"/>
    <a:srgbClr val="CADBD6"/>
    <a:srgbClr val="B046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8" autoAdjust="0"/>
    <p:restoredTop sz="94660"/>
  </p:normalViewPr>
  <p:slideViewPr>
    <p:cSldViewPr snapToGrid="0" showGuides="1">
      <p:cViewPr>
        <p:scale>
          <a:sx n="33" d="100"/>
          <a:sy n="33" d="100"/>
        </p:scale>
        <p:origin x="1824" y="1266"/>
      </p:cViewPr>
      <p:guideLst>
        <p:guide orient="horz" pos="2123"/>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C2F0C-7C78-4D00-9B56-C870FD95B3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7BE07-BBA3-4B0B-A651-FC63001908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09139" y="0"/>
            <a:ext cx="4573721" cy="6858000"/>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927"/>
          <a:stretch>
            <a:fillRect/>
          </a:stretch>
        </p:blipFill>
        <p:spPr>
          <a:xfrm>
            <a:off x="9625" y="0"/>
            <a:ext cx="3799514" cy="6858000"/>
          </a:xfrm>
          <a:prstGeom prst="rect">
            <a:avLst/>
          </a:prstGeom>
        </p:spPr>
      </p:pic>
      <p:pic>
        <p:nvPicPr>
          <p:cNvPr id="12" name="图片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17068"/>
          <a:stretch>
            <a:fillRect/>
          </a:stretch>
        </p:blipFill>
        <p:spPr>
          <a:xfrm>
            <a:off x="8382861" y="0"/>
            <a:ext cx="3793098" cy="6858000"/>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2855395" y="-2427266"/>
            <a:ext cx="6481211" cy="11713944"/>
          </a:xfrm>
          <a:prstGeom prst="rect">
            <a:avLst/>
          </a:prstGeom>
        </p:spPr>
      </p:pic>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0659" y="0"/>
            <a:ext cx="8265707" cy="6863600"/>
          </a:xfrm>
          <a:prstGeom prst="rect">
            <a:avLst/>
          </a:prstGeom>
        </p:spPr>
      </p:pic>
      <p:pic>
        <p:nvPicPr>
          <p:cNvPr id="18" name="图片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74440" y="4350384"/>
            <a:ext cx="2346120" cy="207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09139" y="0"/>
            <a:ext cx="4573721" cy="6858000"/>
          </a:xfrm>
          <a:prstGeom prst="rect">
            <a:avLst/>
          </a:prstGeom>
        </p:spPr>
      </p:pic>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927"/>
          <a:stretch>
            <a:fillRect/>
          </a:stretch>
        </p:blipFill>
        <p:spPr>
          <a:xfrm>
            <a:off x="9625" y="0"/>
            <a:ext cx="3799514" cy="6858000"/>
          </a:xfrm>
          <a:prstGeom prst="rect">
            <a:avLst/>
          </a:prstGeom>
        </p:spPr>
      </p:pic>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7068"/>
          <a:stretch>
            <a:fillRect/>
          </a:stretch>
        </p:blipFill>
        <p:spPr>
          <a:xfrm>
            <a:off x="8382861" y="0"/>
            <a:ext cx="3793098"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2855395" y="-2427266"/>
            <a:ext cx="6481211" cy="1171394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0659" y="0"/>
            <a:ext cx="8265707" cy="6863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09139" y="0"/>
            <a:ext cx="4573721" cy="6858000"/>
          </a:xfrm>
          <a:prstGeom prst="rect">
            <a:avLst/>
          </a:prstGeom>
        </p:spPr>
      </p:pic>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6927"/>
          <a:stretch>
            <a:fillRect/>
          </a:stretch>
        </p:blipFill>
        <p:spPr>
          <a:xfrm>
            <a:off x="9625" y="0"/>
            <a:ext cx="3799514" cy="6858000"/>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r="17068"/>
          <a:stretch>
            <a:fillRect/>
          </a:stretch>
        </p:blipFill>
        <p:spPr>
          <a:xfrm>
            <a:off x="8382861" y="0"/>
            <a:ext cx="3793098" cy="6858000"/>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2855395" y="-2427266"/>
            <a:ext cx="6481211" cy="117139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5AD45-5CA2-441B-8893-056B38DDFD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47F04-12C8-44E6-84C2-E84D8B828F9A}" type="slidenum">
              <a:rPr lang="zh-CN" altLang="en-US" smtClean="0"/>
            </a:fld>
            <a:endParaRPr lang="zh-CN" altLang="en-US"/>
          </a:p>
        </p:txBody>
      </p:sp>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rgbClr val="B5D7EF"/>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rgbClr val="B5D7EF"/>
                </a:solidFill>
                <a:latin typeface="微软雅黑" panose="020B0503020204020204" pitchFamily="34" charset="-122"/>
                <a:ea typeface="微软雅黑" panose="020B0503020204020204" pitchFamily="34" charset="-122"/>
                <a:sym typeface="+mn-ea"/>
              </a:rPr>
              <a:t>PPT</a:t>
            </a:r>
            <a:r>
              <a:rPr lang="zh-CN" altLang="en-US" sz="300" dirty="0">
                <a:solidFill>
                  <a:srgbClr val="B5D7EF"/>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rgbClr val="B5D7EF"/>
              </a:solidFill>
              <a:latin typeface="微软雅黑" panose="020B0503020204020204" pitchFamily="34" charset="-122"/>
              <a:ea typeface="微软雅黑" panose="020B0503020204020204" pitchFamily="34" charset="-122"/>
              <a:sym typeface="+mn-ea"/>
            </a:endParaRPr>
          </a:p>
          <a:p>
            <a:r>
              <a:rPr lang="en-US" altLang="zh-CN" sz="600" dirty="0">
                <a:solidFill>
                  <a:srgbClr val="B5D7EF"/>
                </a:solidFill>
                <a:latin typeface="微软雅黑" panose="020B0503020204020204" pitchFamily="34" charset="-122"/>
                <a:ea typeface="微软雅黑" panose="020B0503020204020204" pitchFamily="34" charset="-122"/>
                <a:sym typeface="+mn-ea"/>
              </a:rPr>
              <a:t>ibaotu.com</a:t>
            </a:r>
            <a:endParaRPr lang="en-US" altLang="zh-CN" sz="600" dirty="0">
              <a:solidFill>
                <a:srgbClr val="B5D7EF"/>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54122" y="1638299"/>
            <a:ext cx="11671178" cy="3240000"/>
            <a:chOff x="254122" y="1638299"/>
            <a:chExt cx="11671178" cy="3240000"/>
          </a:xfrm>
        </p:grpSpPr>
        <p:sp>
          <p:nvSpPr>
            <p:cNvPr id="7" name="矩形 6"/>
            <p:cNvSpPr/>
            <p:nvPr/>
          </p:nvSpPr>
          <p:spPr>
            <a:xfrm>
              <a:off x="260412" y="1638299"/>
              <a:ext cx="11664888" cy="3240000"/>
            </a:xfrm>
            <a:prstGeom prst="rect">
              <a:avLst/>
            </a:prstGeom>
            <a:solidFill>
              <a:srgbClr val="C3DC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6" name="矩形 5"/>
            <p:cNvSpPr/>
            <p:nvPr/>
          </p:nvSpPr>
          <p:spPr>
            <a:xfrm>
              <a:off x="254122" y="1818299"/>
              <a:ext cx="11671177" cy="2880000"/>
            </a:xfrm>
            <a:prstGeom prst="rect">
              <a:avLst/>
            </a:prstGeom>
            <a:noFill/>
            <a:ln w="12700">
              <a:solidFill>
                <a:srgbClr val="85A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grpSp>
      <p:sp>
        <p:nvSpPr>
          <p:cNvPr id="4" name="文本框 3"/>
          <p:cNvSpPr txBox="1"/>
          <p:nvPr/>
        </p:nvSpPr>
        <p:spPr>
          <a:xfrm>
            <a:off x="1111251" y="2741088"/>
            <a:ext cx="7143750" cy="1014730"/>
          </a:xfrm>
          <a:prstGeom prst="rect">
            <a:avLst/>
          </a:prstGeom>
          <a:noFill/>
        </p:spPr>
        <p:txBody>
          <a:bodyPr wrap="square" rtlCol="0">
            <a:spAutoFit/>
          </a:bodyPr>
          <a:lstStyle/>
          <a:p>
            <a:pPr algn="ctr"/>
            <a:r>
              <a:rPr lang="zh-CN" sz="6000" dirty="0">
                <a:solidFill>
                  <a:srgbClr val="333333"/>
                </a:solidFill>
                <a:effectLst/>
                <a:latin typeface="字魂36号-正文宋楷" panose="02000000000000000000" pitchFamily="2" charset="-122"/>
                <a:ea typeface="字魂36号-正文宋楷" panose="02000000000000000000" pitchFamily="2" charset="-122"/>
                <a:sym typeface="+mn-ea"/>
              </a:rPr>
              <a:t>新大陆</a:t>
            </a:r>
            <a:r>
              <a:rPr lang="zh-CN" sz="6000" dirty="0">
                <a:solidFill>
                  <a:srgbClr val="333333"/>
                </a:solidFill>
                <a:effectLst/>
                <a:latin typeface="字魂36号-正文宋楷" panose="02000000000000000000" pitchFamily="2" charset="-122"/>
                <a:ea typeface="字魂36号-正文宋楷" panose="02000000000000000000" pitchFamily="2" charset="-122"/>
                <a:sym typeface="+mn-ea"/>
              </a:rPr>
              <a:t>探险</a:t>
            </a:r>
            <a:endParaRPr lang="zh-CN" altLang="en-US" sz="6000" b="1" dirty="0">
              <a:latin typeface="字魂36号-正文宋楷" panose="02000000000000000000" pitchFamily="2" charset="-122"/>
              <a:ea typeface="字魂36号-正文宋楷" panose="02000000000000000000"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04150" y="2402833"/>
            <a:ext cx="4705350" cy="4160642"/>
          </a:xfrm>
          <a:prstGeom prst="rect">
            <a:avLst/>
          </a:prstGeom>
        </p:spPr>
      </p:pic>
      <p:sp>
        <p:nvSpPr>
          <p:cNvPr id="3" name="文本框 2"/>
          <p:cNvSpPr txBox="1"/>
          <p:nvPr/>
        </p:nvSpPr>
        <p:spPr>
          <a:xfrm>
            <a:off x="2213610" y="3703955"/>
            <a:ext cx="4685030" cy="368300"/>
          </a:xfrm>
          <a:prstGeom prst="rect">
            <a:avLst/>
          </a:prstGeom>
          <a:noFill/>
        </p:spPr>
        <p:txBody>
          <a:bodyPr wrap="square" rtlCol="0">
            <a:spAutoFit/>
          </a:bodyPr>
          <a:p>
            <a:pPr algn="ctr"/>
            <a:r>
              <a:rPr lang="zh-CN" altLang="en-US"/>
              <a:t>Exploration of the new world</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4685" y="29983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游戏玩法How to play games</a:t>
            </a:r>
            <a:endParaRPr lang="zh-CN" altLang="en-US" sz="3200" b="1" dirty="0">
              <a:latin typeface="字魂36号-正文宋楷" panose="02000000000000000000" pitchFamily="2" charset="-122"/>
              <a:ea typeface="字魂36号-正文宋楷" panose="02000000000000000000" pitchFamily="2" charset="-122"/>
            </a:endParaRPr>
          </a:p>
        </p:txBody>
      </p:sp>
      <p:grpSp>
        <p:nvGrpSpPr>
          <p:cNvPr id="15" name="组合 14"/>
          <p:cNvGrpSpPr/>
          <p:nvPr/>
        </p:nvGrpSpPr>
        <p:grpSpPr>
          <a:xfrm>
            <a:off x="1552021" y="1449704"/>
            <a:ext cx="4002188" cy="4630670"/>
            <a:chOff x="634076" y="1669483"/>
            <a:chExt cx="8909295" cy="1826631"/>
          </a:xfrm>
        </p:grpSpPr>
        <p:grpSp>
          <p:nvGrpSpPr>
            <p:cNvPr id="16" name="组合 15"/>
            <p:cNvGrpSpPr/>
            <p:nvPr/>
          </p:nvGrpSpPr>
          <p:grpSpPr>
            <a:xfrm>
              <a:off x="634076" y="1669483"/>
              <a:ext cx="8909295" cy="1826533"/>
              <a:chOff x="634076" y="2037783"/>
              <a:chExt cx="8909295" cy="1826533"/>
            </a:xfrm>
          </p:grpSpPr>
          <p:sp>
            <p:nvSpPr>
              <p:cNvPr id="18" name="矩形 17"/>
              <p:cNvSpPr/>
              <p:nvPr/>
            </p:nvSpPr>
            <p:spPr>
              <a:xfrm>
                <a:off x="1047071" y="2114246"/>
                <a:ext cx="8496300" cy="1750070"/>
              </a:xfrm>
              <a:prstGeom prst="rect">
                <a:avLst/>
              </a:prstGeom>
              <a:noFill/>
              <a:ln w="12700">
                <a:solidFill>
                  <a:srgbClr val="85A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19" name="矩形 18"/>
              <p:cNvSpPr/>
              <p:nvPr/>
            </p:nvSpPr>
            <p:spPr>
              <a:xfrm>
                <a:off x="634076" y="2037783"/>
                <a:ext cx="7901301" cy="298577"/>
              </a:xfrm>
              <a:prstGeom prst="rect">
                <a:avLst/>
              </a:prstGeom>
              <a:solidFill>
                <a:srgbClr val="85AD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字魂36号-正文宋楷" panose="02000000000000000000" pitchFamily="2" charset="-122"/>
                    <a:ea typeface="字魂36号-正文宋楷" panose="02000000000000000000" pitchFamily="2" charset="-122"/>
                  </a:rPr>
                  <a:t>游戏流程Game flow</a:t>
                </a:r>
                <a:endParaRPr lang="zh-CN" altLang="en-US" sz="2000" b="1" dirty="0">
                  <a:latin typeface="字魂36号-正文宋楷" panose="02000000000000000000" pitchFamily="2" charset="-122"/>
                  <a:ea typeface="字魂36号-正文宋楷" panose="02000000000000000000" pitchFamily="2" charset="-122"/>
                </a:endParaRPr>
              </a:p>
            </p:txBody>
          </p:sp>
        </p:grpSp>
        <p:sp>
          <p:nvSpPr>
            <p:cNvPr id="17" name="矩形 16"/>
            <p:cNvSpPr/>
            <p:nvPr/>
          </p:nvSpPr>
          <p:spPr>
            <a:xfrm>
              <a:off x="1385099" y="1984942"/>
              <a:ext cx="7557323" cy="1511172"/>
            </a:xfrm>
            <a:prstGeom prst="rect">
              <a:avLst/>
            </a:prstGeom>
          </p:spPr>
          <p:txBody>
            <a:bodyPr wrap="square">
              <a:spAutoFit/>
            </a:bodyPr>
            <a:lstStyle/>
            <a:p>
              <a:pPr>
                <a:lnSpc>
                  <a:spcPct val="150000"/>
                </a:lnSpc>
              </a:pPr>
              <a:r>
                <a:rPr lang="zh-CN" altLang="en-US" dirty="0">
                  <a:latin typeface="字魂36号-正文宋楷" panose="02000000000000000000" pitchFamily="2" charset="-122"/>
                  <a:ea typeface="字魂36号-正文宋楷" panose="02000000000000000000" pitchFamily="2" charset="-122"/>
                </a:rPr>
                <a:t>玩家将扮演一个探索者，在一个横向的地图中进行探索，首先先在太阳城接受任务，然后前往不同的地图，再通过不同的机关到达不同的地点采集物资和完成任务，最后会到太阳城提交任务，获得奖励。当完成一个又一个任务后，你逐渐会发现太阳城的黑暗，最终你选择是取缔还是离开？</a:t>
              </a:r>
              <a:endParaRPr lang="zh-CN" altLang="en-US" dirty="0">
                <a:latin typeface="字魂36号-正文宋楷" panose="02000000000000000000" pitchFamily="2" charset="-122"/>
                <a:ea typeface="字魂36号-正文宋楷" panose="02000000000000000000" pitchFamily="2" charset="-122"/>
              </a:endParaRPr>
            </a:p>
          </p:txBody>
        </p:sp>
      </p:grpSp>
      <p:grpSp>
        <p:nvGrpSpPr>
          <p:cNvPr id="20" name="组合 19"/>
          <p:cNvGrpSpPr/>
          <p:nvPr/>
        </p:nvGrpSpPr>
        <p:grpSpPr>
          <a:xfrm>
            <a:off x="6498485" y="1546224"/>
            <a:ext cx="4040288" cy="4630673"/>
            <a:chOff x="549266" y="1669483"/>
            <a:chExt cx="8994105" cy="1826632"/>
          </a:xfrm>
        </p:grpSpPr>
        <p:grpSp>
          <p:nvGrpSpPr>
            <p:cNvPr id="21" name="组合 20"/>
            <p:cNvGrpSpPr/>
            <p:nvPr/>
          </p:nvGrpSpPr>
          <p:grpSpPr>
            <a:xfrm>
              <a:off x="549266" y="1669483"/>
              <a:ext cx="8994105" cy="1826533"/>
              <a:chOff x="549266" y="2037783"/>
              <a:chExt cx="8994105" cy="1826533"/>
            </a:xfrm>
          </p:grpSpPr>
          <p:sp>
            <p:nvSpPr>
              <p:cNvPr id="23" name="矩形 22"/>
              <p:cNvSpPr/>
              <p:nvPr/>
            </p:nvSpPr>
            <p:spPr>
              <a:xfrm>
                <a:off x="1047071" y="2114246"/>
                <a:ext cx="8496300" cy="1750070"/>
              </a:xfrm>
              <a:prstGeom prst="rect">
                <a:avLst/>
              </a:prstGeom>
              <a:noFill/>
              <a:ln w="12700">
                <a:solidFill>
                  <a:srgbClr val="85A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24" name="矩形 23"/>
              <p:cNvSpPr/>
              <p:nvPr/>
            </p:nvSpPr>
            <p:spPr>
              <a:xfrm>
                <a:off x="549266" y="2037783"/>
                <a:ext cx="7901297" cy="298577"/>
              </a:xfrm>
              <a:prstGeom prst="rect">
                <a:avLst/>
              </a:prstGeom>
              <a:solidFill>
                <a:srgbClr val="85AD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字魂36号-正文宋楷" panose="02000000000000000000" pitchFamily="2" charset="-122"/>
                    <a:ea typeface="字魂36号-正文宋楷" panose="02000000000000000000" pitchFamily="2" charset="-122"/>
                  </a:rPr>
                  <a:t>游戏操作Game operation</a:t>
                </a:r>
                <a:endParaRPr lang="zh-CN" altLang="en-US" sz="2000" b="1" dirty="0">
                  <a:latin typeface="字魂36号-正文宋楷" panose="02000000000000000000" pitchFamily="2" charset="-122"/>
                  <a:ea typeface="字魂36号-正文宋楷" panose="02000000000000000000" pitchFamily="2" charset="-122"/>
                </a:endParaRPr>
              </a:p>
            </p:txBody>
          </p:sp>
        </p:grpSp>
        <p:sp>
          <p:nvSpPr>
            <p:cNvPr id="22" name="矩形 21"/>
            <p:cNvSpPr/>
            <p:nvPr/>
          </p:nvSpPr>
          <p:spPr>
            <a:xfrm>
              <a:off x="1190026" y="1984943"/>
              <a:ext cx="7557323" cy="1511172"/>
            </a:xfrm>
            <a:prstGeom prst="rect">
              <a:avLst/>
            </a:prstGeom>
          </p:spPr>
          <p:txBody>
            <a:bodyPr wrap="square">
              <a:spAutoFit/>
            </a:bodyPr>
            <a:lstStyle/>
            <a:p>
              <a:pPr>
                <a:lnSpc>
                  <a:spcPct val="150000"/>
                </a:lnSpc>
              </a:pPr>
              <a:r>
                <a:rPr lang="zh-CN" altLang="en-US" dirty="0">
                  <a:latin typeface="字魂36号-正文宋楷" panose="02000000000000000000" pitchFamily="2" charset="-122"/>
                  <a:ea typeface="字魂36号-正文宋楷" panose="02000000000000000000" pitchFamily="2" charset="-122"/>
                </a:rPr>
                <a:t>W：跳跃</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A：向左移动</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S：蹲下</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D：向右移动</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Q：扔出钩锁/拉住钩锁</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E：点燃火把</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B：查看背包</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I：查看任务</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数字键1~9：快捷栏物品使用</a:t>
              </a:r>
              <a:endParaRPr lang="zh-CN" altLang="en-US" dirty="0">
                <a:latin typeface="字魂36号-正文宋楷" panose="02000000000000000000" pitchFamily="2" charset="-122"/>
                <a:ea typeface="字魂36号-正文宋楷"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2710" y="5476875"/>
            <a:ext cx="721995" cy="506730"/>
          </a:xfrm>
          <a:prstGeom prst="rect">
            <a:avLst/>
          </a:prstGeom>
        </p:spPr>
        <p:txBody>
          <a:bodyPr wrap="square">
            <a:spAutoFit/>
          </a:bodyPr>
          <a:lstStyle/>
          <a:p>
            <a:pPr>
              <a:lnSpc>
                <a:spcPct val="150000"/>
              </a:lnSpc>
            </a:pPr>
            <a:r>
              <a:rPr lang="zh-CN" altLang="en-US" dirty="0">
                <a:latin typeface="字魂36号-正文宋楷" panose="02000000000000000000" pitchFamily="2" charset="-122"/>
                <a:ea typeface="字魂36号-正文宋楷" panose="02000000000000000000" pitchFamily="2" charset="-122"/>
              </a:rPr>
              <a:t>主角</a:t>
            </a:r>
            <a:endParaRPr lang="zh-CN" altLang="en-US" dirty="0">
              <a:latin typeface="字魂36号-正文宋楷" panose="02000000000000000000" pitchFamily="2" charset="-122"/>
              <a:ea typeface="字魂36号-正文宋楷" panose="02000000000000000000" pitchFamily="2" charset="-122"/>
            </a:endParaRPr>
          </a:p>
        </p:txBody>
      </p:sp>
      <p:sp>
        <p:nvSpPr>
          <p:cNvPr id="7" name="文本框 6"/>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角色Role</a:t>
            </a:r>
            <a:endParaRPr lang="zh-CN" altLang="en-US" sz="3200" b="1" dirty="0">
              <a:latin typeface="字魂36号-正文宋楷" panose="02000000000000000000" pitchFamily="2" charset="-122"/>
              <a:ea typeface="字魂36号-正文宋楷" panose="02000000000000000000" pitchFamily="2" charset="-122"/>
            </a:endParaRPr>
          </a:p>
        </p:txBody>
      </p:sp>
      <p:sp>
        <p:nvSpPr>
          <p:cNvPr id="4" name="矩形 3"/>
          <p:cNvSpPr/>
          <p:nvPr/>
        </p:nvSpPr>
        <p:spPr>
          <a:xfrm>
            <a:off x="8344535" y="5476875"/>
            <a:ext cx="721995" cy="506730"/>
          </a:xfrm>
          <a:prstGeom prst="rect">
            <a:avLst/>
          </a:prstGeom>
        </p:spPr>
        <p:txBody>
          <a:bodyPr wrap="square">
            <a:spAutoFit/>
          </a:bodyPr>
          <a:p>
            <a:pPr>
              <a:lnSpc>
                <a:spcPct val="150000"/>
              </a:lnSpc>
            </a:pPr>
            <a:r>
              <a:rPr lang="zh-CN" altLang="en-US" dirty="0">
                <a:latin typeface="字魂36号-正文宋楷" panose="02000000000000000000" pitchFamily="2" charset="-122"/>
                <a:ea typeface="字魂36号-正文宋楷" panose="02000000000000000000" pitchFamily="2" charset="-122"/>
              </a:rPr>
              <a:t>母亲</a:t>
            </a:r>
            <a:endParaRPr lang="zh-CN" altLang="en-US" dirty="0">
              <a:latin typeface="字魂36号-正文宋楷" panose="02000000000000000000" pitchFamily="2" charset="-122"/>
              <a:ea typeface="字魂36号-正文宋楷" panose="02000000000000000000" pitchFamily="2" charset="-122"/>
            </a:endParaRPr>
          </a:p>
        </p:txBody>
      </p:sp>
      <p:pic>
        <p:nvPicPr>
          <p:cNvPr id="5" name="图片 4" descr="主角"/>
          <p:cNvPicPr>
            <a:picLocks noChangeAspect="1"/>
          </p:cNvPicPr>
          <p:nvPr/>
        </p:nvPicPr>
        <p:blipFill>
          <a:blip r:embed="rId1"/>
          <a:stretch>
            <a:fillRect/>
          </a:stretch>
        </p:blipFill>
        <p:spPr>
          <a:xfrm>
            <a:off x="2162810" y="1136015"/>
            <a:ext cx="1859280" cy="4191000"/>
          </a:xfrm>
          <a:prstGeom prst="rect">
            <a:avLst/>
          </a:prstGeom>
        </p:spPr>
      </p:pic>
      <p:pic>
        <p:nvPicPr>
          <p:cNvPr id="6" name="图片 5" descr="妈妈"/>
          <p:cNvPicPr>
            <a:picLocks noChangeAspect="1"/>
          </p:cNvPicPr>
          <p:nvPr/>
        </p:nvPicPr>
        <p:blipFill>
          <a:blip r:embed="rId2"/>
          <a:stretch>
            <a:fillRect/>
          </a:stretch>
        </p:blipFill>
        <p:spPr>
          <a:xfrm>
            <a:off x="7726680" y="1136015"/>
            <a:ext cx="1958340" cy="4191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4685" y="29983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创新点Innovation</a:t>
            </a:r>
            <a:endParaRPr lang="zh-CN" altLang="en-US" sz="3200" b="1" dirty="0">
              <a:latin typeface="字魂36号-正文宋楷" panose="02000000000000000000" pitchFamily="2" charset="-122"/>
              <a:ea typeface="字魂36号-正文宋楷" panose="02000000000000000000" pitchFamily="2" charset="-122"/>
            </a:endParaRPr>
          </a:p>
        </p:txBody>
      </p:sp>
      <p:grpSp>
        <p:nvGrpSpPr>
          <p:cNvPr id="15" name="组合 14"/>
          <p:cNvGrpSpPr/>
          <p:nvPr/>
        </p:nvGrpSpPr>
        <p:grpSpPr>
          <a:xfrm>
            <a:off x="1552021" y="1449704"/>
            <a:ext cx="4002188" cy="4630422"/>
            <a:chOff x="634076" y="1669483"/>
            <a:chExt cx="8909295" cy="1826533"/>
          </a:xfrm>
        </p:grpSpPr>
        <p:grpSp>
          <p:nvGrpSpPr>
            <p:cNvPr id="16" name="组合 15"/>
            <p:cNvGrpSpPr/>
            <p:nvPr/>
          </p:nvGrpSpPr>
          <p:grpSpPr>
            <a:xfrm>
              <a:off x="634076" y="1669483"/>
              <a:ext cx="8909295" cy="1826533"/>
              <a:chOff x="634076" y="2037783"/>
              <a:chExt cx="8909295" cy="1826533"/>
            </a:xfrm>
          </p:grpSpPr>
          <p:sp>
            <p:nvSpPr>
              <p:cNvPr id="18" name="矩形 17"/>
              <p:cNvSpPr/>
              <p:nvPr/>
            </p:nvSpPr>
            <p:spPr>
              <a:xfrm>
                <a:off x="1047071" y="2114246"/>
                <a:ext cx="8496300" cy="1750070"/>
              </a:xfrm>
              <a:prstGeom prst="rect">
                <a:avLst/>
              </a:prstGeom>
              <a:noFill/>
              <a:ln w="12700">
                <a:solidFill>
                  <a:srgbClr val="85A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19" name="矩形 18"/>
              <p:cNvSpPr/>
              <p:nvPr/>
            </p:nvSpPr>
            <p:spPr>
              <a:xfrm>
                <a:off x="634076" y="2037783"/>
                <a:ext cx="7901301" cy="298577"/>
              </a:xfrm>
              <a:prstGeom prst="rect">
                <a:avLst/>
              </a:prstGeom>
              <a:solidFill>
                <a:srgbClr val="85AD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字魂36号-正文宋楷" panose="02000000000000000000" pitchFamily="2" charset="-122"/>
                    <a:ea typeface="字魂36号-正文宋楷" panose="02000000000000000000" pitchFamily="2" charset="-122"/>
                  </a:rPr>
                  <a:t>对于传统文化与科幻的结合</a:t>
                </a:r>
                <a:endParaRPr lang="zh-CN" altLang="en-US" sz="2000" b="1" dirty="0">
                  <a:latin typeface="字魂36号-正文宋楷" panose="02000000000000000000" pitchFamily="2" charset="-122"/>
                  <a:ea typeface="字魂36号-正文宋楷" panose="02000000000000000000" pitchFamily="2" charset="-122"/>
                </a:endParaRPr>
              </a:p>
            </p:txBody>
          </p:sp>
        </p:grpSp>
        <p:sp>
          <p:nvSpPr>
            <p:cNvPr id="17" name="矩形 16"/>
            <p:cNvSpPr/>
            <p:nvPr/>
          </p:nvSpPr>
          <p:spPr>
            <a:xfrm>
              <a:off x="1516562" y="2293539"/>
              <a:ext cx="7557323" cy="691587"/>
            </a:xfrm>
            <a:prstGeom prst="rect">
              <a:avLst/>
            </a:prstGeom>
          </p:spPr>
          <p:txBody>
            <a:bodyPr wrap="square">
              <a:spAutoFit/>
            </a:bodyPr>
            <a:lstStyle/>
            <a:p>
              <a:pPr>
                <a:lnSpc>
                  <a:spcPct val="150000"/>
                </a:lnSpc>
              </a:pPr>
              <a:r>
                <a:rPr lang="zh-CN" altLang="en-US" dirty="0">
                  <a:latin typeface="字魂36号-正文宋楷" panose="02000000000000000000" pitchFamily="2" charset="-122"/>
                  <a:ea typeface="字魂36号-正文宋楷" panose="02000000000000000000" pitchFamily="2" charset="-122"/>
                </a:rPr>
                <a:t>在地图中，我打算将传统文化与未来想象相结合，构造出一个符合我们预期的神话形象的同时保证了他能够在符合未来的预期</a:t>
              </a:r>
              <a:endParaRPr lang="zh-CN" altLang="en-US" dirty="0">
                <a:latin typeface="字魂36号-正文宋楷" panose="02000000000000000000" pitchFamily="2" charset="-122"/>
                <a:ea typeface="字魂36号-正文宋楷" panose="02000000000000000000" pitchFamily="2" charset="-122"/>
              </a:endParaRPr>
            </a:p>
          </p:txBody>
        </p:sp>
      </p:grpSp>
      <p:grpSp>
        <p:nvGrpSpPr>
          <p:cNvPr id="20" name="组合 19"/>
          <p:cNvGrpSpPr/>
          <p:nvPr/>
        </p:nvGrpSpPr>
        <p:grpSpPr>
          <a:xfrm>
            <a:off x="6498485" y="1546224"/>
            <a:ext cx="4040288" cy="4630422"/>
            <a:chOff x="549266" y="1669483"/>
            <a:chExt cx="8994105" cy="1826533"/>
          </a:xfrm>
        </p:grpSpPr>
        <p:grpSp>
          <p:nvGrpSpPr>
            <p:cNvPr id="21" name="组合 20"/>
            <p:cNvGrpSpPr/>
            <p:nvPr/>
          </p:nvGrpSpPr>
          <p:grpSpPr>
            <a:xfrm>
              <a:off x="549266" y="1669483"/>
              <a:ext cx="8994105" cy="1826533"/>
              <a:chOff x="549266" y="2037783"/>
              <a:chExt cx="8994105" cy="1826533"/>
            </a:xfrm>
          </p:grpSpPr>
          <p:sp>
            <p:nvSpPr>
              <p:cNvPr id="23" name="矩形 22"/>
              <p:cNvSpPr/>
              <p:nvPr/>
            </p:nvSpPr>
            <p:spPr>
              <a:xfrm>
                <a:off x="1047071" y="2114246"/>
                <a:ext cx="8496300" cy="1750070"/>
              </a:xfrm>
              <a:prstGeom prst="rect">
                <a:avLst/>
              </a:prstGeom>
              <a:noFill/>
              <a:ln w="12700">
                <a:solidFill>
                  <a:srgbClr val="85A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24" name="矩形 23"/>
              <p:cNvSpPr/>
              <p:nvPr/>
            </p:nvSpPr>
            <p:spPr>
              <a:xfrm>
                <a:off x="549266" y="2037783"/>
                <a:ext cx="7901297" cy="298577"/>
              </a:xfrm>
              <a:prstGeom prst="rect">
                <a:avLst/>
              </a:prstGeom>
              <a:solidFill>
                <a:srgbClr val="85AD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字魂36号-正文宋楷" panose="02000000000000000000" pitchFamily="2" charset="-122"/>
                    <a:ea typeface="字魂36号-正文宋楷" panose="02000000000000000000" pitchFamily="2" charset="-122"/>
                  </a:rPr>
                  <a:t>利用了最新的技术</a:t>
                </a:r>
                <a:endParaRPr lang="zh-CN" altLang="en-US" sz="2000" b="1" dirty="0">
                  <a:latin typeface="字魂36号-正文宋楷" panose="02000000000000000000" pitchFamily="2" charset="-122"/>
                  <a:ea typeface="字魂36号-正文宋楷" panose="02000000000000000000" pitchFamily="2" charset="-122"/>
                </a:endParaRPr>
              </a:p>
            </p:txBody>
          </p:sp>
        </p:grpSp>
        <p:sp>
          <p:nvSpPr>
            <p:cNvPr id="22" name="矩形 21"/>
            <p:cNvSpPr/>
            <p:nvPr/>
          </p:nvSpPr>
          <p:spPr>
            <a:xfrm>
              <a:off x="1338452" y="2357163"/>
              <a:ext cx="7557323" cy="527771"/>
            </a:xfrm>
            <a:prstGeom prst="rect">
              <a:avLst/>
            </a:prstGeom>
          </p:spPr>
          <p:txBody>
            <a:bodyPr wrap="square">
              <a:spAutoFit/>
            </a:bodyPr>
            <a:lstStyle/>
            <a:p>
              <a:pPr>
                <a:lnSpc>
                  <a:spcPct val="150000"/>
                </a:lnSpc>
              </a:pPr>
              <a:r>
                <a:rPr lang="zh-CN" altLang="en-US" dirty="0">
                  <a:latin typeface="字魂36号-正文宋楷" panose="02000000000000000000" pitchFamily="2" charset="-122"/>
                  <a:ea typeface="字魂36号-正文宋楷" panose="02000000000000000000" pitchFamily="2" charset="-122"/>
                </a:rPr>
                <a:t>我们讲使用最新的技术对其进行优化和编程，使得其能够较容易地满足绝大部分玩家的配置需求。</a:t>
              </a:r>
              <a:endParaRPr lang="zh-CN" altLang="en-US" dirty="0">
                <a:latin typeface="字魂36号-正文宋楷" panose="02000000000000000000" pitchFamily="2" charset="-122"/>
                <a:ea typeface="字魂36号-正文宋楷"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饼形 1"/>
          <p:cNvSpPr/>
          <p:nvPr/>
        </p:nvSpPr>
        <p:spPr>
          <a:xfrm rot="10800000">
            <a:off x="3145649" y="3978731"/>
            <a:ext cx="5901500" cy="5350651"/>
          </a:xfrm>
          <a:prstGeom prst="pie">
            <a:avLst>
              <a:gd name="adj1" fmla="val 21587934"/>
              <a:gd name="adj2" fmla="val 10833435"/>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36号-正文宋楷" panose="02000000000000000000" pitchFamily="2" charset="-122"/>
              <a:ea typeface="字魂36号-正文宋楷" panose="02000000000000000000" pitchFamily="2" charset="-122"/>
            </a:endParaRPr>
          </a:p>
        </p:txBody>
      </p:sp>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微软雅黑" panose="020B0503020204020204" pitchFamily="34" charset="-122"/>
                <a:ea typeface="微软雅黑" panose="020B0503020204020204" pitchFamily="34" charset="-122"/>
              </a:rPr>
              <a:t>技术支持technical support</a:t>
            </a:r>
            <a:endParaRPr lang="zh-CN" altLang="en-US" sz="3200" b="1" dirty="0">
              <a:latin typeface="微软雅黑" panose="020B0503020204020204" pitchFamily="34" charset="-122"/>
              <a:ea typeface="微软雅黑" panose="020B0503020204020204" pitchFamily="34" charset="-122"/>
            </a:endParaRPr>
          </a:p>
        </p:txBody>
      </p:sp>
      <p:sp>
        <p:nvSpPr>
          <p:cNvPr id="10" name="椭圆 9"/>
          <p:cNvSpPr/>
          <p:nvPr/>
        </p:nvSpPr>
        <p:spPr>
          <a:xfrm>
            <a:off x="2887248" y="5436915"/>
            <a:ext cx="720000" cy="720000"/>
          </a:xfrm>
          <a:prstGeom prst="ellipse">
            <a:avLst/>
          </a:prstGeom>
          <a:solidFill>
            <a:srgbClr val="85A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字魂36号-正文宋楷" panose="02000000000000000000" pitchFamily="2" charset="-122"/>
                <a:ea typeface="字魂36号-正文宋楷" panose="02000000000000000000" pitchFamily="2" charset="-122"/>
              </a:rPr>
              <a:t>1</a:t>
            </a:r>
            <a:endParaRPr lang="zh-CN" altLang="en-US" sz="2400" b="1" dirty="0">
              <a:latin typeface="字魂36号-正文宋楷" panose="02000000000000000000" pitchFamily="2" charset="-122"/>
              <a:ea typeface="字魂36号-正文宋楷" panose="02000000000000000000" pitchFamily="2" charset="-122"/>
            </a:endParaRPr>
          </a:p>
        </p:txBody>
      </p:sp>
      <p:sp>
        <p:nvSpPr>
          <p:cNvPr id="11" name="椭圆 10"/>
          <p:cNvSpPr/>
          <p:nvPr/>
        </p:nvSpPr>
        <p:spPr>
          <a:xfrm>
            <a:off x="3724599" y="4155683"/>
            <a:ext cx="720000" cy="7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字魂36号-正文宋楷" panose="02000000000000000000" pitchFamily="2" charset="-122"/>
                <a:ea typeface="字魂36号-正文宋楷" panose="02000000000000000000" pitchFamily="2" charset="-122"/>
              </a:rPr>
              <a:t>2</a:t>
            </a:r>
            <a:endParaRPr lang="zh-CN" altLang="en-US" sz="2400" b="1" dirty="0">
              <a:latin typeface="字魂36号-正文宋楷" panose="02000000000000000000" pitchFamily="2" charset="-122"/>
              <a:ea typeface="字魂36号-正文宋楷" panose="02000000000000000000" pitchFamily="2" charset="-122"/>
            </a:endParaRPr>
          </a:p>
        </p:txBody>
      </p:sp>
      <p:sp>
        <p:nvSpPr>
          <p:cNvPr id="12" name="椭圆 11"/>
          <p:cNvSpPr/>
          <p:nvPr/>
        </p:nvSpPr>
        <p:spPr>
          <a:xfrm>
            <a:off x="5743549" y="3535352"/>
            <a:ext cx="720000" cy="720000"/>
          </a:xfrm>
          <a:prstGeom prst="ellipse">
            <a:avLst/>
          </a:prstGeom>
          <a:solidFill>
            <a:srgbClr val="85A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字魂36号-正文宋楷" panose="02000000000000000000" pitchFamily="2" charset="-122"/>
                <a:ea typeface="字魂36号-正文宋楷" panose="02000000000000000000" pitchFamily="2" charset="-122"/>
              </a:rPr>
              <a:t>3</a:t>
            </a:r>
            <a:endParaRPr lang="zh-CN" altLang="en-US" sz="2400" b="1" dirty="0">
              <a:latin typeface="字魂36号-正文宋楷" panose="02000000000000000000" pitchFamily="2" charset="-122"/>
              <a:ea typeface="字魂36号-正文宋楷" panose="02000000000000000000" pitchFamily="2" charset="-122"/>
            </a:endParaRPr>
          </a:p>
        </p:txBody>
      </p:sp>
      <p:sp>
        <p:nvSpPr>
          <p:cNvPr id="16" name="椭圆 15"/>
          <p:cNvSpPr/>
          <p:nvPr/>
        </p:nvSpPr>
        <p:spPr>
          <a:xfrm>
            <a:off x="8608999" y="5436915"/>
            <a:ext cx="720000" cy="720000"/>
          </a:xfrm>
          <a:prstGeom prst="ellipse">
            <a:avLst/>
          </a:prstGeom>
          <a:solidFill>
            <a:srgbClr val="85A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字魂36号-正文宋楷" panose="02000000000000000000" pitchFamily="2" charset="-122"/>
                <a:ea typeface="字魂36号-正文宋楷" panose="02000000000000000000" pitchFamily="2" charset="-122"/>
              </a:rPr>
              <a:t>5</a:t>
            </a:r>
            <a:endParaRPr lang="zh-CN" altLang="en-US" sz="2400" b="1" dirty="0">
              <a:latin typeface="字魂36号-正文宋楷" panose="02000000000000000000" pitchFamily="2" charset="-122"/>
              <a:ea typeface="字魂36号-正文宋楷" panose="02000000000000000000" pitchFamily="2" charset="-122"/>
            </a:endParaRPr>
          </a:p>
        </p:txBody>
      </p:sp>
      <p:sp>
        <p:nvSpPr>
          <p:cNvPr id="17" name="椭圆 16"/>
          <p:cNvSpPr/>
          <p:nvPr/>
        </p:nvSpPr>
        <p:spPr>
          <a:xfrm>
            <a:off x="7572249" y="4057714"/>
            <a:ext cx="720000" cy="7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字魂36号-正文宋楷" panose="02000000000000000000" pitchFamily="2" charset="-122"/>
                <a:ea typeface="字魂36号-正文宋楷" panose="02000000000000000000" pitchFamily="2" charset="-122"/>
              </a:rPr>
              <a:t>4</a:t>
            </a:r>
            <a:endParaRPr lang="zh-CN" altLang="en-US" sz="2400" b="1" dirty="0">
              <a:latin typeface="字魂36号-正文宋楷" panose="02000000000000000000" pitchFamily="2" charset="-122"/>
              <a:ea typeface="字魂36号-正文宋楷" panose="02000000000000000000" pitchFamily="2" charset="-122"/>
            </a:endParaRPr>
          </a:p>
        </p:txBody>
      </p:sp>
      <p:sp>
        <p:nvSpPr>
          <p:cNvPr id="18" name="矩形 17"/>
          <p:cNvSpPr/>
          <p:nvPr/>
        </p:nvSpPr>
        <p:spPr>
          <a:xfrm>
            <a:off x="9230074" y="5020992"/>
            <a:ext cx="3014575" cy="506730"/>
          </a:xfrm>
          <a:prstGeom prst="rect">
            <a:avLst/>
          </a:prstGeom>
        </p:spPr>
        <p:txBody>
          <a:bodyPr wrap="square">
            <a:spAutoFit/>
          </a:bodyPr>
          <a:lstStyle/>
          <a:p>
            <a:pPr algn="l">
              <a:lnSpc>
                <a:spcPct val="150000"/>
              </a:lnSpc>
            </a:pPr>
            <a:r>
              <a:rPr lang="en-US" altLang="zh-CN" b="0" i="0" dirty="0">
                <a:effectLst/>
                <a:latin typeface="字魂36号-正文宋楷" panose="02000000000000000000" pitchFamily="2" charset="-122"/>
                <a:ea typeface="字魂36号-正文宋楷" panose="02000000000000000000" pitchFamily="2" charset="-122"/>
              </a:rPr>
              <a:t>GO</a:t>
            </a:r>
            <a:endParaRPr lang="en-US" altLang="zh-CN" b="0" i="0" dirty="0">
              <a:effectLst/>
              <a:latin typeface="字魂36号-正文宋楷" panose="02000000000000000000" pitchFamily="2" charset="-122"/>
              <a:ea typeface="字魂36号-正文宋楷" panose="02000000000000000000" pitchFamily="2" charset="-122"/>
            </a:endParaRPr>
          </a:p>
        </p:txBody>
      </p:sp>
      <p:sp>
        <p:nvSpPr>
          <p:cNvPr id="19" name="矩形 18"/>
          <p:cNvSpPr/>
          <p:nvPr/>
        </p:nvSpPr>
        <p:spPr>
          <a:xfrm>
            <a:off x="1156553" y="5021098"/>
            <a:ext cx="2880000" cy="506730"/>
          </a:xfrm>
          <a:prstGeom prst="rect">
            <a:avLst/>
          </a:prstGeom>
        </p:spPr>
        <p:txBody>
          <a:bodyPr>
            <a:spAutoFit/>
          </a:bodyPr>
          <a:lstStyle/>
          <a:p>
            <a:pPr algn="ctr">
              <a:lnSpc>
                <a:spcPct val="150000"/>
              </a:lnSpc>
            </a:pPr>
            <a:r>
              <a:rPr lang="zh-CN" altLang="en-US" b="0" i="0" dirty="0">
                <a:effectLst/>
                <a:latin typeface="字魂36号-正文宋楷" panose="02000000000000000000" pitchFamily="2" charset="-122"/>
                <a:ea typeface="字魂36号-正文宋楷" panose="02000000000000000000" pitchFamily="2" charset="-122"/>
              </a:rPr>
              <a:t>.NET3.0</a:t>
            </a:r>
            <a:endParaRPr lang="zh-CN" altLang="en-US" b="0" i="0" dirty="0">
              <a:effectLst/>
              <a:latin typeface="字魂36号-正文宋楷" panose="02000000000000000000" pitchFamily="2" charset="-122"/>
              <a:ea typeface="字魂36号-正文宋楷" panose="02000000000000000000" pitchFamily="2" charset="-122"/>
            </a:endParaRPr>
          </a:p>
        </p:txBody>
      </p:sp>
      <p:sp>
        <p:nvSpPr>
          <p:cNvPr id="20" name="矩形 19"/>
          <p:cNvSpPr/>
          <p:nvPr/>
        </p:nvSpPr>
        <p:spPr>
          <a:xfrm>
            <a:off x="2522179" y="3641558"/>
            <a:ext cx="2880000" cy="506730"/>
          </a:xfrm>
          <a:prstGeom prst="rect">
            <a:avLst/>
          </a:prstGeom>
        </p:spPr>
        <p:txBody>
          <a:bodyPr>
            <a:spAutoFit/>
          </a:bodyPr>
          <a:lstStyle/>
          <a:p>
            <a:pPr algn="ctr">
              <a:lnSpc>
                <a:spcPct val="150000"/>
              </a:lnSpc>
            </a:pPr>
            <a:r>
              <a:rPr lang="zh-CN" altLang="en-US" b="0" i="0" dirty="0">
                <a:effectLst/>
                <a:latin typeface="字魂36号-正文宋楷" panose="02000000000000000000" pitchFamily="2" charset="-122"/>
                <a:ea typeface="字魂36号-正文宋楷" panose="02000000000000000000" pitchFamily="2" charset="-122"/>
              </a:rPr>
              <a:t>DirectX13</a:t>
            </a:r>
            <a:endParaRPr lang="zh-CN" altLang="en-US" b="0" i="0" dirty="0">
              <a:effectLst/>
              <a:latin typeface="字魂36号-正文宋楷" panose="02000000000000000000" pitchFamily="2" charset="-122"/>
              <a:ea typeface="字魂36号-正文宋楷" panose="02000000000000000000" pitchFamily="2" charset="-122"/>
            </a:endParaRPr>
          </a:p>
        </p:txBody>
      </p:sp>
      <p:sp>
        <p:nvSpPr>
          <p:cNvPr id="21" name="矩形 20"/>
          <p:cNvSpPr/>
          <p:nvPr/>
        </p:nvSpPr>
        <p:spPr>
          <a:xfrm>
            <a:off x="6884639" y="3642010"/>
            <a:ext cx="3453050" cy="506730"/>
          </a:xfrm>
          <a:prstGeom prst="rect">
            <a:avLst/>
          </a:prstGeom>
        </p:spPr>
        <p:txBody>
          <a:bodyPr wrap="square">
            <a:spAutoFit/>
          </a:bodyPr>
          <a:lstStyle/>
          <a:p>
            <a:pPr algn="ctr">
              <a:lnSpc>
                <a:spcPct val="150000"/>
              </a:lnSpc>
            </a:pPr>
            <a:r>
              <a:rPr lang="zh-CN" altLang="en-US" b="0" i="0" dirty="0">
                <a:effectLst/>
                <a:latin typeface="字魂36号-正文宋楷" panose="02000000000000000000" pitchFamily="2" charset="-122"/>
                <a:ea typeface="字魂36号-正文宋楷" panose="02000000000000000000" pitchFamily="2" charset="-122"/>
              </a:rPr>
              <a:t>unity3D</a:t>
            </a:r>
            <a:endParaRPr lang="zh-CN" altLang="en-US" b="0" i="0" dirty="0">
              <a:effectLst/>
              <a:latin typeface="字魂36号-正文宋楷" panose="02000000000000000000" pitchFamily="2" charset="-122"/>
              <a:ea typeface="字魂36号-正文宋楷" panose="02000000000000000000" pitchFamily="2" charset="-122"/>
            </a:endParaRPr>
          </a:p>
        </p:txBody>
      </p:sp>
      <p:sp>
        <p:nvSpPr>
          <p:cNvPr id="22" name="矩形 21"/>
          <p:cNvSpPr/>
          <p:nvPr/>
        </p:nvSpPr>
        <p:spPr>
          <a:xfrm>
            <a:off x="4656054" y="2863667"/>
            <a:ext cx="2880000" cy="506730"/>
          </a:xfrm>
          <a:prstGeom prst="rect">
            <a:avLst/>
          </a:prstGeom>
        </p:spPr>
        <p:txBody>
          <a:bodyPr wrap="square">
            <a:spAutoFit/>
          </a:bodyPr>
          <a:lstStyle/>
          <a:p>
            <a:pPr algn="ctr">
              <a:lnSpc>
                <a:spcPct val="150000"/>
              </a:lnSpc>
            </a:pPr>
            <a:r>
              <a:rPr lang="zh-CN" altLang="en-US" b="0" i="0" dirty="0">
                <a:effectLst/>
                <a:latin typeface="字魂36号-正文宋楷" panose="02000000000000000000" pitchFamily="2" charset="-122"/>
                <a:ea typeface="字魂36号-正文宋楷" panose="02000000000000000000" pitchFamily="2" charset="-122"/>
              </a:rPr>
              <a:t>C#</a:t>
            </a:r>
            <a:endParaRPr lang="zh-CN" altLang="en-US" b="0" i="0" dirty="0">
              <a:effectLst/>
              <a:latin typeface="字魂36号-正文宋楷" panose="02000000000000000000" pitchFamily="2" charset="-122"/>
              <a:ea typeface="字魂36号-正文宋楷"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4"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par>
                          <p:cTn id="34" fill="hold">
                            <p:stCondLst>
                              <p:cond delay="4500"/>
                            </p:stCondLst>
                            <p:childTnLst>
                              <p:par>
                                <p:cTn id="35" presetID="42"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1"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par>
                          <p:cTn id="44" fill="hold">
                            <p:stCondLst>
                              <p:cond delay="6000"/>
                            </p:stCondLst>
                            <p:childTnLst>
                              <p:par>
                                <p:cTn id="45" presetID="47"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22" presetClass="entr" presetSubtype="1"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P spid="17" grpId="0" animBg="1"/>
      <p:bldP spid="18" grpId="0"/>
      <p:bldP spid="19"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6070"/>
            <a:ext cx="8894445"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可拓展方向Direction of expansion</a:t>
            </a:r>
            <a:endParaRPr lang="zh-CN" altLang="en-US" sz="3200" b="1" dirty="0">
              <a:latin typeface="字魂36号-正文宋楷" panose="02000000000000000000" pitchFamily="2" charset="-122"/>
              <a:ea typeface="字魂36号-正文宋楷" panose="02000000000000000000" pitchFamily="2" charset="-122"/>
            </a:endParaRPr>
          </a:p>
        </p:txBody>
      </p:sp>
      <p:grpSp>
        <p:nvGrpSpPr>
          <p:cNvPr id="11" name="组合 10"/>
          <p:cNvGrpSpPr/>
          <p:nvPr/>
        </p:nvGrpSpPr>
        <p:grpSpPr>
          <a:xfrm>
            <a:off x="1115600" y="1370910"/>
            <a:ext cx="9979687" cy="5281509"/>
            <a:chOff x="1204500" y="1205810"/>
            <a:chExt cx="9979687" cy="5281509"/>
          </a:xfrm>
        </p:grpSpPr>
        <p:sp>
          <p:nvSpPr>
            <p:cNvPr id="4" name="矩形 3"/>
            <p:cNvSpPr/>
            <p:nvPr/>
          </p:nvSpPr>
          <p:spPr>
            <a:xfrm>
              <a:off x="6864187" y="4345881"/>
              <a:ext cx="4320000" cy="706755"/>
            </a:xfrm>
            <a:prstGeom prst="rect">
              <a:avLst/>
            </a:prstGeom>
          </p:spPr>
          <p:txBody>
            <a:bodyPr wrap="square">
              <a:spAutoFit/>
            </a:bodyPr>
            <a:lstStyle/>
            <a:p>
              <a:pPr>
                <a:lnSpc>
                  <a:spcPct val="125000"/>
                </a:lnSpc>
              </a:pPr>
              <a:r>
                <a:rPr lang="zh-CN" altLang="en-US" sz="1600" dirty="0">
                  <a:solidFill>
                    <a:srgbClr val="333333"/>
                  </a:solidFill>
                  <a:latin typeface="字魂36号-正文宋楷" panose="02000000000000000000" pitchFamily="2" charset="-122"/>
                  <a:ea typeface="字魂36号-正文宋楷" panose="02000000000000000000" pitchFamily="2" charset="-122"/>
                </a:rPr>
                <a:t>支持更多的平台，目前仅支持windows，以后可以考虑往Android、ios等平台进行移植。</a:t>
              </a:r>
              <a:endParaRPr lang="zh-CN" altLang="en-US" sz="1600" dirty="0">
                <a:solidFill>
                  <a:srgbClr val="333333"/>
                </a:solidFill>
                <a:latin typeface="字魂36号-正文宋楷" panose="02000000000000000000" pitchFamily="2" charset="-122"/>
                <a:ea typeface="字魂36号-正文宋楷" panose="02000000000000000000" pitchFamily="2" charset="-122"/>
              </a:endParaRPr>
            </a:p>
          </p:txBody>
        </p:sp>
        <p:sp>
          <p:nvSpPr>
            <p:cNvPr id="2" name="矩形 1"/>
            <p:cNvSpPr/>
            <p:nvPr/>
          </p:nvSpPr>
          <p:spPr>
            <a:xfrm>
              <a:off x="6081187" y="1205810"/>
              <a:ext cx="207426" cy="5281509"/>
            </a:xfrm>
            <a:prstGeom prst="rect">
              <a:avLst/>
            </a:prstGeom>
            <a:solidFill>
              <a:srgbClr val="85A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5" name="椭圆 4"/>
            <p:cNvSpPr/>
            <p:nvPr/>
          </p:nvSpPr>
          <p:spPr>
            <a:xfrm rot="5400000">
              <a:off x="5524500" y="1351920"/>
              <a:ext cx="360000" cy="360000"/>
            </a:xfrm>
            <a:prstGeom prst="ellipse">
              <a:avLst/>
            </a:prstGeom>
            <a:solidFill>
              <a:srgbClr val="85A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8" name="矩形 7"/>
            <p:cNvSpPr/>
            <p:nvPr/>
          </p:nvSpPr>
          <p:spPr>
            <a:xfrm>
              <a:off x="1204500" y="1818767"/>
              <a:ext cx="4320000" cy="706755"/>
            </a:xfrm>
            <a:prstGeom prst="rect">
              <a:avLst/>
            </a:prstGeom>
          </p:spPr>
          <p:txBody>
            <a:bodyPr wrap="square">
              <a:spAutoFit/>
            </a:bodyPr>
            <a:lstStyle/>
            <a:p>
              <a:pPr algn="r">
                <a:lnSpc>
                  <a:spcPct val="125000"/>
                </a:lnSpc>
              </a:pPr>
              <a:r>
                <a:rPr lang="zh-CN" altLang="en-US" sz="1600" b="0" i="0" dirty="0">
                  <a:solidFill>
                    <a:srgbClr val="333333"/>
                  </a:solidFill>
                  <a:effectLst/>
                  <a:latin typeface="字魂36号-正文宋楷" panose="02000000000000000000" pitchFamily="2" charset="-122"/>
                  <a:ea typeface="字魂36号-正文宋楷" panose="02000000000000000000" pitchFamily="2" charset="-122"/>
                </a:rPr>
                <a:t>从单机版本变成在线版本，将整个世界观宏达化，然后加入团队副本、竞技场等功能。</a:t>
              </a:r>
              <a:endParaRPr lang="zh-CN" altLang="en-US" sz="1600" b="0" i="0" dirty="0">
                <a:solidFill>
                  <a:srgbClr val="333333"/>
                </a:solidFill>
                <a:effectLst/>
                <a:latin typeface="字魂36号-正文宋楷" panose="02000000000000000000" pitchFamily="2" charset="-122"/>
                <a:ea typeface="字魂36号-正文宋楷" panose="02000000000000000000" pitchFamily="2" charset="-122"/>
              </a:endParaRPr>
            </a:p>
          </p:txBody>
        </p:sp>
        <p:sp>
          <p:nvSpPr>
            <p:cNvPr id="10" name="矩形 9"/>
            <p:cNvSpPr/>
            <p:nvPr/>
          </p:nvSpPr>
          <p:spPr>
            <a:xfrm>
              <a:off x="6864187" y="3846564"/>
              <a:ext cx="1203960" cy="398780"/>
            </a:xfrm>
            <a:prstGeom prst="rect">
              <a:avLst/>
            </a:prstGeom>
          </p:spPr>
          <p:txBody>
            <a:bodyPr wrap="none">
              <a:spAutoFit/>
            </a:bodyPr>
            <a:lstStyle/>
            <a:p>
              <a:r>
                <a:rPr lang="zh-CN" altLang="en-US" sz="2000" b="1" dirty="0">
                  <a:solidFill>
                    <a:srgbClr val="333333"/>
                  </a:solidFill>
                  <a:latin typeface="字魂36号-正文宋楷" panose="02000000000000000000" pitchFamily="2" charset="-122"/>
                  <a:ea typeface="字魂36号-正文宋楷" panose="02000000000000000000" pitchFamily="2" charset="-122"/>
                </a:rPr>
                <a:t>平台拓展</a:t>
              </a:r>
              <a:endParaRPr lang="zh-CN" altLang="en-US" sz="2000" b="1" dirty="0">
                <a:solidFill>
                  <a:srgbClr val="333333"/>
                </a:solidFill>
                <a:latin typeface="字魂36号-正文宋楷" panose="02000000000000000000" pitchFamily="2" charset="-122"/>
                <a:ea typeface="字魂36号-正文宋楷" panose="02000000000000000000" pitchFamily="2" charset="-122"/>
              </a:endParaRPr>
            </a:p>
          </p:txBody>
        </p:sp>
        <p:sp>
          <p:nvSpPr>
            <p:cNvPr id="12" name="椭圆 11"/>
            <p:cNvSpPr/>
            <p:nvPr/>
          </p:nvSpPr>
          <p:spPr>
            <a:xfrm rot="5400000">
              <a:off x="6396400" y="3846564"/>
              <a:ext cx="360000" cy="360000"/>
            </a:xfrm>
            <a:prstGeom prst="ellipse">
              <a:avLst/>
            </a:prstGeom>
            <a:solidFill>
              <a:srgbClr val="85A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grpSp>
      <p:sp>
        <p:nvSpPr>
          <p:cNvPr id="6" name="矩形 5"/>
          <p:cNvSpPr/>
          <p:nvPr/>
        </p:nvSpPr>
        <p:spPr>
          <a:xfrm>
            <a:off x="3740622" y="1478014"/>
            <a:ext cx="952500" cy="398780"/>
          </a:xfrm>
          <a:prstGeom prst="rect">
            <a:avLst/>
          </a:prstGeom>
        </p:spPr>
        <p:txBody>
          <a:bodyPr wrap="none">
            <a:spAutoFit/>
          </a:bodyPr>
          <a:p>
            <a:r>
              <a:rPr lang="en-US" altLang="zh-CN" sz="2000" b="1" dirty="0">
                <a:solidFill>
                  <a:srgbClr val="333333"/>
                </a:solidFill>
                <a:latin typeface="字魂36号-正文宋楷" panose="02000000000000000000" pitchFamily="2" charset="-122"/>
                <a:ea typeface="字魂36号-正文宋楷" panose="02000000000000000000" pitchFamily="2" charset="-122"/>
              </a:rPr>
              <a:t>Online</a:t>
            </a:r>
            <a:endParaRPr lang="en-US" altLang="zh-CN" sz="2000" b="1" dirty="0">
              <a:solidFill>
                <a:srgbClr val="333333"/>
              </a:solidFill>
              <a:latin typeface="字魂36号-正文宋楷" panose="02000000000000000000" pitchFamily="2" charset="-122"/>
              <a:ea typeface="字魂36号-正文宋楷"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目录</a:t>
            </a:r>
            <a:r>
              <a:rPr lang="en-US" altLang="zh-CN" sz="3200" b="1" dirty="0">
                <a:latin typeface="字魂36号-正文宋楷" panose="02000000000000000000" pitchFamily="2" charset="-122"/>
                <a:ea typeface="字魂36号-正文宋楷" panose="02000000000000000000" pitchFamily="2" charset="-122"/>
              </a:rPr>
              <a:t>Index</a:t>
            </a:r>
            <a:endParaRPr lang="en-US" altLang="zh-CN" sz="3200" b="1" dirty="0">
              <a:latin typeface="字魂36号-正文宋楷" panose="02000000000000000000" pitchFamily="2" charset="-122"/>
              <a:ea typeface="字魂36号-正文宋楷" panose="02000000000000000000" pitchFamily="2" charset="-122"/>
            </a:endParaRPr>
          </a:p>
        </p:txBody>
      </p:sp>
      <p:grpSp>
        <p:nvGrpSpPr>
          <p:cNvPr id="19" name="组合 18"/>
          <p:cNvGrpSpPr/>
          <p:nvPr/>
        </p:nvGrpSpPr>
        <p:grpSpPr>
          <a:xfrm>
            <a:off x="1824990" y="1148080"/>
            <a:ext cx="4645660" cy="645160"/>
            <a:chOff x="5124139" y="1685976"/>
            <a:chExt cx="6839261" cy="949577"/>
          </a:xfrm>
        </p:grpSpPr>
        <p:sp>
          <p:nvSpPr>
            <p:cNvPr id="20" name="文本框 19"/>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背景</a:t>
              </a:r>
              <a:endParaRPr lang="zh-CN" altLang="en-US" sz="2400" dirty="0">
                <a:latin typeface="字魂36号-正文宋楷" panose="02000000000000000000" pitchFamily="2" charset="-122"/>
                <a:ea typeface="字魂36号-正文宋楷" panose="02000000000000000000" pitchFamily="2" charset="-122"/>
              </a:endParaRPr>
            </a:p>
          </p:txBody>
        </p:sp>
        <p:sp>
          <p:nvSpPr>
            <p:cNvPr id="21" name="等腰三角形 20"/>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grpSp>
        <p:nvGrpSpPr>
          <p:cNvPr id="22" name="组合 21"/>
          <p:cNvGrpSpPr/>
          <p:nvPr/>
        </p:nvGrpSpPr>
        <p:grpSpPr>
          <a:xfrm>
            <a:off x="1824990" y="2291080"/>
            <a:ext cx="4645660" cy="645160"/>
            <a:chOff x="5124139" y="1685976"/>
            <a:chExt cx="6839261" cy="949577"/>
          </a:xfrm>
        </p:grpSpPr>
        <p:sp>
          <p:nvSpPr>
            <p:cNvPr id="23" name="文本框 22"/>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游戏类型</a:t>
              </a:r>
              <a:endParaRPr lang="zh-CN" altLang="en-US" sz="2400" dirty="0">
                <a:latin typeface="字魂36号-正文宋楷" panose="02000000000000000000" pitchFamily="2" charset="-122"/>
                <a:ea typeface="字魂36号-正文宋楷" panose="02000000000000000000" pitchFamily="2" charset="-122"/>
              </a:endParaRPr>
            </a:p>
          </p:txBody>
        </p:sp>
        <p:sp>
          <p:nvSpPr>
            <p:cNvPr id="24" name="等腰三角形 23"/>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grpSp>
        <p:nvGrpSpPr>
          <p:cNvPr id="25" name="组合 24"/>
          <p:cNvGrpSpPr/>
          <p:nvPr/>
        </p:nvGrpSpPr>
        <p:grpSpPr>
          <a:xfrm>
            <a:off x="1824990" y="3433445"/>
            <a:ext cx="4645660" cy="645160"/>
            <a:chOff x="5124139" y="1685976"/>
            <a:chExt cx="6839261" cy="949577"/>
          </a:xfrm>
        </p:grpSpPr>
        <p:sp>
          <p:nvSpPr>
            <p:cNvPr id="26" name="文本框 25"/>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游戏特性</a:t>
              </a:r>
              <a:endParaRPr lang="zh-CN" altLang="en-US" sz="2400" dirty="0">
                <a:latin typeface="字魂36号-正文宋楷" panose="02000000000000000000" pitchFamily="2" charset="-122"/>
                <a:ea typeface="字魂36号-正文宋楷" panose="02000000000000000000" pitchFamily="2" charset="-122"/>
              </a:endParaRPr>
            </a:p>
          </p:txBody>
        </p:sp>
        <p:sp>
          <p:nvSpPr>
            <p:cNvPr id="27" name="等腰三角形 26"/>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grpSp>
        <p:nvGrpSpPr>
          <p:cNvPr id="28" name="组合 27"/>
          <p:cNvGrpSpPr/>
          <p:nvPr/>
        </p:nvGrpSpPr>
        <p:grpSpPr>
          <a:xfrm>
            <a:off x="1824990" y="4556125"/>
            <a:ext cx="4645660" cy="645160"/>
            <a:chOff x="5124139" y="1685976"/>
            <a:chExt cx="6839261" cy="949577"/>
          </a:xfrm>
        </p:grpSpPr>
        <p:sp>
          <p:nvSpPr>
            <p:cNvPr id="29" name="文本框 28"/>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游戏玩法</a:t>
              </a:r>
              <a:endParaRPr lang="zh-CN" altLang="en-US" sz="2400" dirty="0">
                <a:latin typeface="字魂36号-正文宋楷" panose="02000000000000000000" pitchFamily="2" charset="-122"/>
                <a:ea typeface="字魂36号-正文宋楷" panose="02000000000000000000" pitchFamily="2" charset="-122"/>
              </a:endParaRPr>
            </a:p>
          </p:txBody>
        </p:sp>
        <p:sp>
          <p:nvSpPr>
            <p:cNvPr id="30" name="等腰三角形 29"/>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grpSp>
        <p:nvGrpSpPr>
          <p:cNvPr id="31" name="组合 30"/>
          <p:cNvGrpSpPr/>
          <p:nvPr/>
        </p:nvGrpSpPr>
        <p:grpSpPr>
          <a:xfrm>
            <a:off x="6470650" y="1069975"/>
            <a:ext cx="4645660" cy="645160"/>
            <a:chOff x="5124139" y="1685976"/>
            <a:chExt cx="6839261" cy="949577"/>
          </a:xfrm>
        </p:grpSpPr>
        <p:sp>
          <p:nvSpPr>
            <p:cNvPr id="32" name="文本框 31"/>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角色</a:t>
              </a:r>
              <a:endParaRPr lang="zh-CN" altLang="en-US" sz="2400" dirty="0">
                <a:latin typeface="字魂36号-正文宋楷" panose="02000000000000000000" pitchFamily="2" charset="-122"/>
                <a:ea typeface="字魂36号-正文宋楷" panose="02000000000000000000" pitchFamily="2" charset="-122"/>
              </a:endParaRPr>
            </a:p>
          </p:txBody>
        </p:sp>
        <p:sp>
          <p:nvSpPr>
            <p:cNvPr id="33" name="等腰三角形 32"/>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grpSp>
        <p:nvGrpSpPr>
          <p:cNvPr id="34" name="组合 33"/>
          <p:cNvGrpSpPr/>
          <p:nvPr/>
        </p:nvGrpSpPr>
        <p:grpSpPr>
          <a:xfrm>
            <a:off x="6470650" y="2291080"/>
            <a:ext cx="4645660" cy="645160"/>
            <a:chOff x="5124139" y="1685976"/>
            <a:chExt cx="6839261" cy="949577"/>
          </a:xfrm>
        </p:grpSpPr>
        <p:sp>
          <p:nvSpPr>
            <p:cNvPr id="35" name="文本框 34"/>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创新点</a:t>
              </a:r>
              <a:endParaRPr lang="zh-CN" altLang="en-US" sz="2400" dirty="0">
                <a:latin typeface="字魂36号-正文宋楷" panose="02000000000000000000" pitchFamily="2" charset="-122"/>
                <a:ea typeface="字魂36号-正文宋楷" panose="02000000000000000000" pitchFamily="2" charset="-122"/>
              </a:endParaRPr>
            </a:p>
          </p:txBody>
        </p:sp>
        <p:sp>
          <p:nvSpPr>
            <p:cNvPr id="36" name="等腰三角形 35"/>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grpSp>
        <p:nvGrpSpPr>
          <p:cNvPr id="37" name="组合 36"/>
          <p:cNvGrpSpPr/>
          <p:nvPr/>
        </p:nvGrpSpPr>
        <p:grpSpPr>
          <a:xfrm>
            <a:off x="6506845" y="3433445"/>
            <a:ext cx="4645660" cy="645160"/>
            <a:chOff x="5124139" y="1685976"/>
            <a:chExt cx="6839261" cy="949577"/>
          </a:xfrm>
        </p:grpSpPr>
        <p:sp>
          <p:nvSpPr>
            <p:cNvPr id="38" name="文本框 37"/>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技术支持</a:t>
              </a:r>
              <a:endParaRPr lang="zh-CN" altLang="en-US" sz="2400" dirty="0">
                <a:latin typeface="字魂36号-正文宋楷" panose="02000000000000000000" pitchFamily="2" charset="-122"/>
                <a:ea typeface="字魂36号-正文宋楷" panose="02000000000000000000" pitchFamily="2" charset="-122"/>
              </a:endParaRPr>
            </a:p>
          </p:txBody>
        </p:sp>
        <p:sp>
          <p:nvSpPr>
            <p:cNvPr id="39" name="等腰三角形 38"/>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grpSp>
        <p:nvGrpSpPr>
          <p:cNvPr id="40" name="组合 39"/>
          <p:cNvGrpSpPr/>
          <p:nvPr/>
        </p:nvGrpSpPr>
        <p:grpSpPr>
          <a:xfrm>
            <a:off x="6506845" y="4556125"/>
            <a:ext cx="4645660" cy="645160"/>
            <a:chOff x="5124139" y="1685976"/>
            <a:chExt cx="6839261" cy="949577"/>
          </a:xfrm>
        </p:grpSpPr>
        <p:sp>
          <p:nvSpPr>
            <p:cNvPr id="41" name="文本框 40"/>
            <p:cNvSpPr txBox="1"/>
            <p:nvPr/>
          </p:nvSpPr>
          <p:spPr>
            <a:xfrm>
              <a:off x="6276792" y="1685976"/>
              <a:ext cx="5686608" cy="949577"/>
            </a:xfrm>
            <a:prstGeom prst="rect">
              <a:avLst/>
            </a:prstGeom>
            <a:noFill/>
          </p:spPr>
          <p:txBody>
            <a:bodyPr wrap="square" rtlCol="0">
              <a:spAutoFit/>
            </a:bodyPr>
            <a:p>
              <a:pPr>
                <a:lnSpc>
                  <a:spcPct val="150000"/>
                </a:lnSpc>
              </a:pPr>
              <a:r>
                <a:rPr lang="zh-CN" altLang="en-US" sz="2400" dirty="0">
                  <a:latin typeface="字魂36号-正文宋楷" panose="02000000000000000000" pitchFamily="2" charset="-122"/>
                  <a:ea typeface="字魂36号-正文宋楷" panose="02000000000000000000" pitchFamily="2" charset="-122"/>
                </a:rPr>
                <a:t>可拓展方向</a:t>
              </a:r>
              <a:endParaRPr lang="zh-CN" altLang="en-US" sz="2400" dirty="0">
                <a:latin typeface="字魂36号-正文宋楷" panose="02000000000000000000" pitchFamily="2" charset="-122"/>
                <a:ea typeface="字魂36号-正文宋楷" panose="02000000000000000000" pitchFamily="2" charset="-122"/>
              </a:endParaRPr>
            </a:p>
          </p:txBody>
        </p:sp>
        <p:sp>
          <p:nvSpPr>
            <p:cNvPr id="42" name="等腰三角形 41"/>
            <p:cNvSpPr/>
            <p:nvPr/>
          </p:nvSpPr>
          <p:spPr>
            <a:xfrm rot="5400000">
              <a:off x="5124139" y="1800777"/>
              <a:ext cx="720000" cy="720000"/>
            </a:xfrm>
            <a:prstGeom prst="triangle">
              <a:avLst/>
            </a:prstGeom>
            <a:solidFill>
              <a:srgbClr val="C3D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字魂36号-正文宋楷" panose="02000000000000000000" pitchFamily="2" charset="-122"/>
                <a:ea typeface="字魂36号-正文宋楷"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2839" y="2344087"/>
            <a:ext cx="8886322" cy="922020"/>
          </a:xfrm>
          <a:prstGeom prst="rect">
            <a:avLst/>
          </a:prstGeom>
        </p:spPr>
        <p:txBody>
          <a:bodyPr wrap="square">
            <a:spAutoFit/>
          </a:bodyPr>
          <a:lstStyle/>
          <a:p>
            <a:pPr>
              <a:lnSpc>
                <a:spcPct val="150000"/>
              </a:lnSpc>
            </a:pPr>
            <a:r>
              <a:rPr lang="zh-CN" b="0" i="0" dirty="0">
                <a:solidFill>
                  <a:srgbClr val="333333"/>
                </a:solidFill>
                <a:effectLst/>
                <a:latin typeface="字魂36号-正文宋楷" panose="02000000000000000000" pitchFamily="2" charset="-122"/>
                <a:ea typeface="字魂36号-正文宋楷" panose="02000000000000000000" pitchFamily="2" charset="-122"/>
              </a:rPr>
              <a:t>新大陆</a:t>
            </a:r>
            <a:r>
              <a:rPr lang="zh-CN" b="0" i="0" dirty="0">
                <a:solidFill>
                  <a:srgbClr val="333333"/>
                </a:solidFill>
                <a:effectLst/>
                <a:latin typeface="字魂36号-正文宋楷" panose="02000000000000000000" pitchFamily="2" charset="-122"/>
                <a:ea typeface="字魂36号-正文宋楷" panose="02000000000000000000" pitchFamily="2" charset="-122"/>
              </a:rPr>
              <a:t>探险</a:t>
            </a:r>
            <a:r>
              <a:rPr b="0" i="0" dirty="0">
                <a:solidFill>
                  <a:srgbClr val="333333"/>
                </a:solidFill>
                <a:effectLst/>
                <a:latin typeface="字魂36号-正文宋楷" panose="02000000000000000000" pitchFamily="2" charset="-122"/>
                <a:ea typeface="字魂36号-正文宋楷" panose="02000000000000000000" pitchFamily="2" charset="-122"/>
              </a:rPr>
              <a:t>是一款3D横向冒险类游戏，主角通过在丛林、雪地、沙漠等地图上对于地图元素的探索，收获物资、结交伙伴以及完成成就</a:t>
            </a:r>
            <a:endParaRPr b="0" i="0" dirty="0">
              <a:solidFill>
                <a:srgbClr val="333333"/>
              </a:solidFill>
              <a:effectLst/>
              <a:latin typeface="字魂36号-正文宋楷" panose="02000000000000000000" pitchFamily="2" charset="-122"/>
              <a:ea typeface="字魂36号-正文宋楷" panose="02000000000000000000" pitchFamily="2" charset="-122"/>
            </a:endParaRPr>
          </a:p>
        </p:txBody>
      </p:sp>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介绍Introduction</a:t>
            </a:r>
            <a:endParaRPr lang="zh-CN" altLang="en-US" sz="3200" b="1" dirty="0">
              <a:latin typeface="字魂36号-正文宋楷" panose="02000000000000000000" pitchFamily="2" charset="-122"/>
              <a:ea typeface="字魂36号-正文宋楷"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背景Background</a:t>
            </a:r>
            <a:endParaRPr lang="zh-CN" altLang="en-US" sz="3200" b="1" dirty="0">
              <a:latin typeface="字魂36号-正文宋楷" panose="02000000000000000000" pitchFamily="2" charset="-122"/>
              <a:ea typeface="字魂36号-正文宋楷" panose="02000000000000000000" pitchFamily="2" charset="-122"/>
            </a:endParaRPr>
          </a:p>
        </p:txBody>
      </p:sp>
      <p:sp>
        <p:nvSpPr>
          <p:cNvPr id="2" name="矩形 1"/>
          <p:cNvSpPr/>
          <p:nvPr/>
        </p:nvSpPr>
        <p:spPr>
          <a:xfrm>
            <a:off x="2070100" y="1929130"/>
            <a:ext cx="3105785" cy="2999740"/>
          </a:xfrm>
          <a:prstGeom prst="rect">
            <a:avLst/>
          </a:prstGeom>
        </p:spPr>
        <p:txBody>
          <a:bodyPr wrap="square">
            <a:spAutoFit/>
          </a:bodyPr>
          <a:lstStyle/>
          <a:p>
            <a:pPr>
              <a:lnSpc>
                <a:spcPct val="150000"/>
              </a:lnSpc>
            </a:pPr>
            <a:r>
              <a:rPr lang="zh-CN" altLang="en-US" b="0" i="0" dirty="0">
                <a:latin typeface="字魂36号-正文宋楷" panose="02000000000000000000" pitchFamily="2" charset="-122"/>
                <a:ea typeface="字魂36号-正文宋楷" panose="02000000000000000000" pitchFamily="2" charset="-122"/>
              </a:rPr>
              <a:t>在2078年，在天气极端变化的情况下，世界各地的环境有了极大的变化，原有的建筑在极端天气的情况下被腐蚀殆尽，全球板块剧烈移动，最终汇聚成一个板块，人们称之为新大陆。</a:t>
            </a:r>
            <a:endParaRPr lang="zh-CN" altLang="en-US" b="0" i="0" dirty="0">
              <a:latin typeface="字魂36号-正文宋楷" panose="02000000000000000000" pitchFamily="2" charset="-122"/>
              <a:ea typeface="字魂36号-正文宋楷" panose="02000000000000000000" pitchFamily="2" charset="-122"/>
            </a:endParaRPr>
          </a:p>
        </p:txBody>
      </p:sp>
      <p:pic>
        <p:nvPicPr>
          <p:cNvPr id="5" name="图片 4" descr="极端天气"/>
          <p:cNvPicPr>
            <a:picLocks noChangeAspect="1"/>
          </p:cNvPicPr>
          <p:nvPr>
            <p:custDataLst>
              <p:tags r:id="rId1"/>
            </p:custDataLst>
          </p:nvPr>
        </p:nvPicPr>
        <p:blipFill>
          <a:blip r:embed="rId2"/>
          <a:stretch>
            <a:fillRect/>
          </a:stretch>
        </p:blipFill>
        <p:spPr>
          <a:xfrm>
            <a:off x="5590540" y="1805940"/>
            <a:ext cx="5300980" cy="3064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背景Background</a:t>
            </a:r>
            <a:endParaRPr lang="zh-CN" altLang="en-US" sz="3200" b="1" dirty="0">
              <a:latin typeface="字魂36号-正文宋楷" panose="02000000000000000000" pitchFamily="2" charset="-122"/>
              <a:ea typeface="字魂36号-正文宋楷" panose="02000000000000000000" pitchFamily="2" charset="-122"/>
            </a:endParaRPr>
          </a:p>
        </p:txBody>
      </p:sp>
      <p:sp>
        <p:nvSpPr>
          <p:cNvPr id="2" name="矩形 1"/>
          <p:cNvSpPr/>
          <p:nvPr/>
        </p:nvSpPr>
        <p:spPr>
          <a:xfrm>
            <a:off x="1899920" y="2760345"/>
            <a:ext cx="3105785" cy="1337945"/>
          </a:xfrm>
          <a:prstGeom prst="rect">
            <a:avLst/>
          </a:prstGeom>
        </p:spPr>
        <p:txBody>
          <a:bodyPr wrap="square">
            <a:spAutoFit/>
          </a:bodyPr>
          <a:lstStyle/>
          <a:p>
            <a:pPr>
              <a:lnSpc>
                <a:spcPct val="150000"/>
              </a:lnSpc>
            </a:pPr>
            <a:r>
              <a:rPr lang="en-US" altLang="zh-CN" b="0" i="0" dirty="0">
                <a:latin typeface="字魂36号-正文宋楷" panose="02000000000000000000" pitchFamily="2" charset="-122"/>
                <a:ea typeface="字魂36号-正文宋楷" panose="02000000000000000000" pitchFamily="2" charset="-122"/>
              </a:rPr>
              <a:t>    </a:t>
            </a:r>
            <a:r>
              <a:rPr lang="zh-CN" altLang="en-US" b="0" i="0" dirty="0">
                <a:latin typeface="字魂36号-正文宋楷" panose="02000000000000000000" pitchFamily="2" charset="-122"/>
                <a:ea typeface="字魂36号-正文宋楷" panose="02000000000000000000" pitchFamily="2" charset="-122"/>
              </a:rPr>
              <a:t>新大陆仅有中心一小块区域是适宜人类生存的，人类在那里建立了太阳城。</a:t>
            </a:r>
            <a:endParaRPr lang="zh-CN" altLang="en-US" b="0" i="0" dirty="0">
              <a:latin typeface="字魂36号-正文宋楷" panose="02000000000000000000" pitchFamily="2" charset="-122"/>
              <a:ea typeface="字魂36号-正文宋楷" panose="02000000000000000000" pitchFamily="2" charset="-122"/>
            </a:endParaRPr>
          </a:p>
        </p:txBody>
      </p:sp>
      <p:pic>
        <p:nvPicPr>
          <p:cNvPr id="4" name="图片 3" descr="32cc99288c2a4abca2b03d02cf36c783"/>
          <p:cNvPicPr>
            <a:picLocks noChangeAspect="1"/>
          </p:cNvPicPr>
          <p:nvPr>
            <p:custDataLst>
              <p:tags r:id="rId1"/>
            </p:custDataLst>
          </p:nvPr>
        </p:nvPicPr>
        <p:blipFill>
          <a:blip r:embed="rId2"/>
          <a:stretch>
            <a:fillRect/>
          </a:stretch>
        </p:blipFill>
        <p:spPr>
          <a:xfrm>
            <a:off x="6339205" y="1857375"/>
            <a:ext cx="4675505" cy="3142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背景Background</a:t>
            </a:r>
            <a:endParaRPr lang="zh-CN" altLang="en-US" sz="3200" b="1" dirty="0">
              <a:latin typeface="字魂36号-正文宋楷" panose="02000000000000000000" pitchFamily="2" charset="-122"/>
              <a:ea typeface="字魂36号-正文宋楷" panose="02000000000000000000" pitchFamily="2" charset="-122"/>
            </a:endParaRPr>
          </a:p>
        </p:txBody>
      </p:sp>
      <p:sp>
        <p:nvSpPr>
          <p:cNvPr id="2" name="矩形 1"/>
          <p:cNvSpPr/>
          <p:nvPr/>
        </p:nvSpPr>
        <p:spPr>
          <a:xfrm>
            <a:off x="983615" y="2000250"/>
            <a:ext cx="5005070" cy="2999740"/>
          </a:xfrm>
          <a:prstGeom prst="rect">
            <a:avLst/>
          </a:prstGeom>
        </p:spPr>
        <p:txBody>
          <a:bodyPr wrap="square">
            <a:spAutoFit/>
          </a:bodyPr>
          <a:lstStyle/>
          <a:p>
            <a:pPr>
              <a:lnSpc>
                <a:spcPct val="150000"/>
              </a:lnSpc>
            </a:pPr>
            <a:r>
              <a:rPr lang="en-US" altLang="zh-CN" b="0" i="0" dirty="0">
                <a:latin typeface="字魂36号-正文宋楷" panose="02000000000000000000" pitchFamily="2" charset="-122"/>
                <a:ea typeface="字魂36号-正文宋楷" panose="02000000000000000000" pitchFamily="2" charset="-122"/>
              </a:rPr>
              <a:t>    </a:t>
            </a:r>
            <a:r>
              <a:rPr lang="zh-CN" altLang="en-US" b="0" i="0" dirty="0">
                <a:latin typeface="字魂36号-正文宋楷" panose="02000000000000000000" pitchFamily="2" charset="-122"/>
                <a:ea typeface="字魂36号-正文宋楷" panose="02000000000000000000" pitchFamily="2" charset="-122"/>
              </a:rPr>
              <a:t>同时，在极端天气的影响下，动物和植物都有一定程度上的异变。城主派出了众多探险队，仅有少数几个人能够活着回来，在他们的讲述下，我们了解到而剩下的区域在极端天气的影响下，形成了许多不同特色的区域：部分区域植物疯狂生长，部分区域天气极端干燥，部分区域终日不见太阳，部分区域极度寒冷。</a:t>
            </a:r>
            <a:endParaRPr lang="zh-CN" altLang="en-US" b="0" i="0" dirty="0">
              <a:latin typeface="字魂36号-正文宋楷" panose="02000000000000000000" pitchFamily="2" charset="-122"/>
              <a:ea typeface="字魂36号-正文宋楷" panose="02000000000000000000" pitchFamily="2" charset="-122"/>
            </a:endParaRPr>
          </a:p>
        </p:txBody>
      </p:sp>
      <p:pic>
        <p:nvPicPr>
          <p:cNvPr id="5" name="图片 4" descr="极端天气2"/>
          <p:cNvPicPr>
            <a:picLocks noChangeAspect="1"/>
          </p:cNvPicPr>
          <p:nvPr/>
        </p:nvPicPr>
        <p:blipFill>
          <a:blip r:embed="rId1"/>
          <a:stretch>
            <a:fillRect/>
          </a:stretch>
        </p:blipFill>
        <p:spPr>
          <a:xfrm>
            <a:off x="6280150" y="1615440"/>
            <a:ext cx="5366385" cy="3492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背景Background</a:t>
            </a:r>
            <a:endParaRPr lang="zh-CN" altLang="en-US" sz="3200" b="1" dirty="0">
              <a:latin typeface="字魂36号-正文宋楷" panose="02000000000000000000" pitchFamily="2" charset="-122"/>
              <a:ea typeface="字魂36号-正文宋楷" panose="02000000000000000000" pitchFamily="2" charset="-122"/>
            </a:endParaRPr>
          </a:p>
        </p:txBody>
      </p:sp>
      <p:sp>
        <p:nvSpPr>
          <p:cNvPr id="2" name="矩形 1"/>
          <p:cNvSpPr/>
          <p:nvPr/>
        </p:nvSpPr>
        <p:spPr>
          <a:xfrm>
            <a:off x="5614670" y="1445260"/>
            <a:ext cx="5005070" cy="3830955"/>
          </a:xfrm>
          <a:prstGeom prst="rect">
            <a:avLst/>
          </a:prstGeom>
        </p:spPr>
        <p:txBody>
          <a:bodyPr wrap="square">
            <a:spAutoFit/>
          </a:bodyPr>
          <a:lstStyle/>
          <a:p>
            <a:pPr>
              <a:lnSpc>
                <a:spcPct val="150000"/>
              </a:lnSpc>
            </a:pPr>
            <a:r>
              <a:rPr lang="en-US" altLang="zh-CN" b="0" i="0" dirty="0">
                <a:latin typeface="字魂36号-正文宋楷" panose="02000000000000000000" pitchFamily="2" charset="-122"/>
                <a:ea typeface="字魂36号-正文宋楷" panose="02000000000000000000" pitchFamily="2" charset="-122"/>
              </a:rPr>
              <a:t>    </a:t>
            </a:r>
            <a:r>
              <a:rPr lang="zh-CN" altLang="en-US" b="0" i="0" dirty="0">
                <a:latin typeface="字魂36号-正文宋楷" panose="02000000000000000000" pitchFamily="2" charset="-122"/>
                <a:ea typeface="字魂36号-正文宋楷" panose="02000000000000000000" pitchFamily="2" charset="-122"/>
              </a:rPr>
              <a:t>因为太阳城人口增长迅速，城内的农耕已经无法满足人们日益增长的物质需求，这个时候，国家发出征召，让年龄在20-30岁的男性青年外出寻找新物资以及新能源。</a:t>
            </a:r>
            <a:endParaRPr lang="zh-CN" altLang="en-US" b="0" i="0" dirty="0">
              <a:latin typeface="字魂36号-正文宋楷" panose="02000000000000000000" pitchFamily="2" charset="-122"/>
              <a:ea typeface="字魂36号-正文宋楷" panose="02000000000000000000" pitchFamily="2" charset="-122"/>
            </a:endParaRPr>
          </a:p>
          <a:p>
            <a:pPr>
              <a:lnSpc>
                <a:spcPct val="150000"/>
              </a:lnSpc>
            </a:pPr>
            <a:endParaRPr lang="zh-CN" altLang="en-US" b="0" i="0" dirty="0">
              <a:latin typeface="字魂36号-正文宋楷" panose="02000000000000000000" pitchFamily="2" charset="-122"/>
              <a:ea typeface="字魂36号-正文宋楷" panose="02000000000000000000" pitchFamily="2" charset="-122"/>
            </a:endParaRPr>
          </a:p>
          <a:p>
            <a:pPr>
              <a:lnSpc>
                <a:spcPct val="150000"/>
              </a:lnSpc>
            </a:pPr>
            <a:r>
              <a:rPr lang="zh-CN" altLang="en-US" b="0" i="0" dirty="0">
                <a:latin typeface="字魂36号-正文宋楷" panose="02000000000000000000" pitchFamily="2" charset="-122"/>
                <a:ea typeface="字魂36号-正文宋楷" panose="02000000000000000000" pitchFamily="2" charset="-122"/>
              </a:rPr>
              <a:t>    而你，作为家中最大的孩子，今年刚满18岁，父亲在外出探索时意外身亡，母亲每天勤勤恳恳，勉强能够维持生计，你为了让母亲不再那么劳累，你决定虚报年龄外出参与寻找新物资以及新能源。</a:t>
            </a:r>
            <a:endParaRPr lang="zh-CN" altLang="en-US" b="0" i="0" dirty="0">
              <a:latin typeface="字魂36号-正文宋楷" panose="02000000000000000000" pitchFamily="2" charset="-122"/>
              <a:ea typeface="字魂36号-正文宋楷" panose="02000000000000000000" pitchFamily="2" charset="-122"/>
            </a:endParaRPr>
          </a:p>
        </p:txBody>
      </p:sp>
      <p:pic>
        <p:nvPicPr>
          <p:cNvPr id="4" name="图片 3" descr="20200713050353244"/>
          <p:cNvPicPr>
            <a:picLocks noChangeAspect="1"/>
          </p:cNvPicPr>
          <p:nvPr/>
        </p:nvPicPr>
        <p:blipFill>
          <a:blip r:embed="rId1"/>
          <a:stretch>
            <a:fillRect/>
          </a:stretch>
        </p:blipFill>
        <p:spPr>
          <a:xfrm>
            <a:off x="1183005" y="1691640"/>
            <a:ext cx="3959860" cy="3338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游戏类型Game types</a:t>
            </a:r>
            <a:endParaRPr lang="zh-CN" altLang="en-US" sz="3200" b="1" dirty="0">
              <a:latin typeface="字魂36号-正文宋楷" panose="02000000000000000000" pitchFamily="2" charset="-122"/>
              <a:ea typeface="字魂36号-正文宋楷" panose="02000000000000000000" pitchFamily="2" charset="-122"/>
            </a:endParaRPr>
          </a:p>
        </p:txBody>
      </p:sp>
      <p:sp>
        <p:nvSpPr>
          <p:cNvPr id="5" name="矩形 4"/>
          <p:cNvSpPr/>
          <p:nvPr/>
        </p:nvSpPr>
        <p:spPr>
          <a:xfrm>
            <a:off x="1761490" y="2768600"/>
            <a:ext cx="7747000" cy="1198880"/>
          </a:xfrm>
          <a:prstGeom prst="rect">
            <a:avLst/>
          </a:prstGeom>
          <a:noFill/>
          <a:ln>
            <a:noFill/>
          </a:ln>
        </p:spPr>
        <p:txBody>
          <a:bodyPr wrap="none" rtlCol="0" anchor="t">
            <a:spAutoFit/>
          </a:bodyPr>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3D横向冒险类游戏</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85800" y="306187"/>
            <a:ext cx="5981700" cy="829945"/>
          </a:xfrm>
          <a:prstGeom prst="rect">
            <a:avLst/>
          </a:prstGeom>
          <a:noFill/>
        </p:spPr>
        <p:txBody>
          <a:bodyPr wrap="square" rtlCol="0">
            <a:spAutoFit/>
          </a:bodyPr>
          <a:lstStyle/>
          <a:p>
            <a:pPr>
              <a:lnSpc>
                <a:spcPct val="150000"/>
              </a:lnSpc>
            </a:pPr>
            <a:r>
              <a:rPr lang="zh-CN" altLang="en-US" sz="3200" b="1" dirty="0">
                <a:latin typeface="字魂36号-正文宋楷" panose="02000000000000000000" pitchFamily="2" charset="-122"/>
                <a:ea typeface="字魂36号-正文宋楷" panose="02000000000000000000" pitchFamily="2" charset="-122"/>
              </a:rPr>
              <a:t>游戏特性</a:t>
            </a:r>
            <a:r>
              <a:rPr lang="zh-CN" altLang="en-US" sz="3200" b="1" dirty="0">
                <a:latin typeface="字魂36号-正文宋楷" panose="02000000000000000000" pitchFamily="2" charset="-122"/>
                <a:ea typeface="字魂36号-正文宋楷" panose="02000000000000000000" pitchFamily="2" charset="-122"/>
                <a:sym typeface="+mn-ea"/>
              </a:rPr>
              <a:t>Game features</a:t>
            </a:r>
            <a:endParaRPr lang="zh-CN" altLang="en-US" sz="3200" b="1" dirty="0">
              <a:latin typeface="字魂36号-正文宋楷" panose="02000000000000000000" pitchFamily="2" charset="-122"/>
              <a:ea typeface="字魂36号-正文宋楷" panose="02000000000000000000" pitchFamily="2" charset="-122"/>
            </a:endParaRPr>
          </a:p>
        </p:txBody>
      </p:sp>
      <p:grpSp>
        <p:nvGrpSpPr>
          <p:cNvPr id="16" name="组合 15"/>
          <p:cNvGrpSpPr/>
          <p:nvPr/>
        </p:nvGrpSpPr>
        <p:grpSpPr>
          <a:xfrm>
            <a:off x="1670871" y="1656079"/>
            <a:ext cx="4011557" cy="4677671"/>
            <a:chOff x="1047071" y="1669483"/>
            <a:chExt cx="8930155" cy="1845171"/>
          </a:xfrm>
        </p:grpSpPr>
        <p:grpSp>
          <p:nvGrpSpPr>
            <p:cNvPr id="14" name="组合 13"/>
            <p:cNvGrpSpPr/>
            <p:nvPr/>
          </p:nvGrpSpPr>
          <p:grpSpPr>
            <a:xfrm>
              <a:off x="1047071" y="1669483"/>
              <a:ext cx="8930155" cy="1826533"/>
              <a:chOff x="1047071" y="2037783"/>
              <a:chExt cx="8930155" cy="1826533"/>
            </a:xfrm>
          </p:grpSpPr>
          <p:sp>
            <p:nvSpPr>
              <p:cNvPr id="9" name="矩形 8"/>
              <p:cNvSpPr/>
              <p:nvPr/>
            </p:nvSpPr>
            <p:spPr>
              <a:xfrm>
                <a:off x="1047071" y="2114246"/>
                <a:ext cx="8496300" cy="1750070"/>
              </a:xfrm>
              <a:prstGeom prst="rect">
                <a:avLst/>
              </a:prstGeom>
              <a:noFill/>
              <a:ln w="12700">
                <a:solidFill>
                  <a:srgbClr val="85A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10" name="矩形 9"/>
              <p:cNvSpPr/>
              <p:nvPr/>
            </p:nvSpPr>
            <p:spPr>
              <a:xfrm>
                <a:off x="2075922" y="2037783"/>
                <a:ext cx="7901304" cy="298577"/>
              </a:xfrm>
              <a:prstGeom prst="rect">
                <a:avLst/>
              </a:prstGeom>
              <a:solidFill>
                <a:srgbClr val="85AD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字魂36号-正文宋楷" panose="02000000000000000000" pitchFamily="2" charset="-122"/>
                    <a:ea typeface="字魂36号-正文宋楷" panose="02000000000000000000" pitchFamily="2" charset="-122"/>
                    <a:sym typeface="+mn-ea"/>
                  </a:rPr>
                  <a:t>游戏特性Game features</a:t>
                </a:r>
                <a:endParaRPr lang="zh-CN" altLang="en-US" sz="2000" b="1" dirty="0">
                  <a:latin typeface="字魂36号-正文宋楷" panose="02000000000000000000" pitchFamily="2" charset="-122"/>
                  <a:ea typeface="字魂36号-正文宋楷" panose="02000000000000000000" pitchFamily="2" charset="-122"/>
                </a:endParaRPr>
              </a:p>
            </p:txBody>
          </p:sp>
        </p:grpSp>
        <p:sp>
          <p:nvSpPr>
            <p:cNvPr id="15" name="矩形 14"/>
            <p:cNvSpPr/>
            <p:nvPr/>
          </p:nvSpPr>
          <p:spPr>
            <a:xfrm>
              <a:off x="1516562" y="2167549"/>
              <a:ext cx="7557324" cy="1347105"/>
            </a:xfrm>
            <a:prstGeom prst="rect">
              <a:avLst/>
            </a:prstGeom>
          </p:spPr>
          <p:txBody>
            <a:bodyPr wrap="square">
              <a:spAutoFit/>
            </a:bodyPr>
            <a:lstStyle/>
            <a:p>
              <a:pPr>
                <a:lnSpc>
                  <a:spcPct val="150000"/>
                </a:lnSpc>
              </a:pPr>
              <a:r>
                <a:rPr lang="zh-CN" altLang="en-US" dirty="0">
                  <a:latin typeface="字魂36号-正文宋楷" panose="02000000000000000000" pitchFamily="2" charset="-122"/>
                  <a:ea typeface="字魂36号-正文宋楷" panose="02000000000000000000" pitchFamily="2" charset="-122"/>
                  <a:sym typeface="+mn-ea"/>
                </a:rPr>
                <a:t>可以建立营地进行补给。</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sym typeface="+mn-ea"/>
                </a:rPr>
                <a:t>不同的地图拥有不同的地图特色属性以及技能树。</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sym typeface="+mn-ea"/>
                </a:rPr>
                <a:t>每个地图的完成方法不唯一，可以通过多种方式过关。</a:t>
              </a:r>
              <a:endParaRPr lang="zh-CN" altLang="en-US" dirty="0">
                <a:latin typeface="字魂36号-正文宋楷" panose="02000000000000000000" pitchFamily="2" charset="-122"/>
                <a:ea typeface="字魂36号-正文宋楷" panose="02000000000000000000" pitchFamily="2" charset="-122"/>
                <a:sym typeface="+mn-ea"/>
              </a:endParaRPr>
            </a:p>
            <a:p>
              <a:pPr>
                <a:lnSpc>
                  <a:spcPct val="150000"/>
                </a:lnSpc>
              </a:pPr>
              <a:r>
                <a:rPr lang="zh-CN" altLang="en-US" dirty="0">
                  <a:latin typeface="字魂36号-正文宋楷" panose="02000000000000000000" pitchFamily="2" charset="-122"/>
                  <a:ea typeface="字魂36号-正文宋楷" panose="02000000000000000000" pitchFamily="2" charset="-122"/>
                  <a:sym typeface="+mn-ea"/>
                </a:rPr>
                <a:t>在地图探索中可能会遇到其他人，并不是每一个人都是伙伴。</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endParaRPr lang="zh-CN" altLang="en-US" b="0" i="0" dirty="0">
                <a:effectLst/>
                <a:latin typeface="字魂36号-正文宋楷" panose="02000000000000000000" pitchFamily="2" charset="-122"/>
                <a:ea typeface="字魂36号-正文宋楷" panose="02000000000000000000" pitchFamily="2" charset="-122"/>
              </a:endParaRPr>
            </a:p>
          </p:txBody>
        </p:sp>
      </p:grpSp>
      <p:grpSp>
        <p:nvGrpSpPr>
          <p:cNvPr id="18" name="组合 17"/>
          <p:cNvGrpSpPr/>
          <p:nvPr/>
        </p:nvGrpSpPr>
        <p:grpSpPr>
          <a:xfrm>
            <a:off x="6667500" y="1656079"/>
            <a:ext cx="4011557" cy="4677671"/>
            <a:chOff x="1047071" y="1669483"/>
            <a:chExt cx="8930155" cy="1845171"/>
          </a:xfrm>
        </p:grpSpPr>
        <p:grpSp>
          <p:nvGrpSpPr>
            <p:cNvPr id="19" name="组合 18"/>
            <p:cNvGrpSpPr/>
            <p:nvPr/>
          </p:nvGrpSpPr>
          <p:grpSpPr>
            <a:xfrm>
              <a:off x="1047071" y="1669483"/>
              <a:ext cx="8930155" cy="1826533"/>
              <a:chOff x="1047071" y="2037783"/>
              <a:chExt cx="8930155" cy="1826533"/>
            </a:xfrm>
          </p:grpSpPr>
          <p:sp>
            <p:nvSpPr>
              <p:cNvPr id="21" name="矩形 20"/>
              <p:cNvSpPr/>
              <p:nvPr/>
            </p:nvSpPr>
            <p:spPr>
              <a:xfrm>
                <a:off x="1047071" y="2114246"/>
                <a:ext cx="8496300" cy="1750070"/>
              </a:xfrm>
              <a:prstGeom prst="rect">
                <a:avLst/>
              </a:prstGeom>
              <a:noFill/>
              <a:ln w="12700">
                <a:solidFill>
                  <a:srgbClr val="85A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pitchFamily="2" charset="-122"/>
                  <a:ea typeface="字魂36号-正文宋楷" panose="02000000000000000000" pitchFamily="2" charset="-122"/>
                </a:endParaRPr>
              </a:p>
            </p:txBody>
          </p:sp>
          <p:sp>
            <p:nvSpPr>
              <p:cNvPr id="22" name="矩形 21"/>
              <p:cNvSpPr/>
              <p:nvPr/>
            </p:nvSpPr>
            <p:spPr>
              <a:xfrm>
                <a:off x="2075922" y="2037783"/>
                <a:ext cx="7901304" cy="298577"/>
              </a:xfrm>
              <a:prstGeom prst="rect">
                <a:avLst/>
              </a:prstGeom>
              <a:solidFill>
                <a:srgbClr val="85AD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字魂36号-正文宋楷" panose="02000000000000000000" pitchFamily="2" charset="-122"/>
                    <a:ea typeface="字魂36号-正文宋楷" panose="02000000000000000000" pitchFamily="2" charset="-122"/>
                  </a:rPr>
                  <a:t>游戏特性Game features</a:t>
                </a:r>
                <a:endParaRPr lang="zh-CN" altLang="en-US" sz="2000" b="1" dirty="0">
                  <a:latin typeface="字魂36号-正文宋楷" panose="02000000000000000000" pitchFamily="2" charset="-122"/>
                  <a:ea typeface="字魂36号-正文宋楷" panose="02000000000000000000" pitchFamily="2" charset="-122"/>
                </a:endParaRPr>
              </a:p>
            </p:txBody>
          </p:sp>
        </p:grpSp>
        <p:sp>
          <p:nvSpPr>
            <p:cNvPr id="20" name="矩形 19"/>
            <p:cNvSpPr/>
            <p:nvPr/>
          </p:nvSpPr>
          <p:spPr>
            <a:xfrm>
              <a:off x="1516561" y="2167549"/>
              <a:ext cx="7557324" cy="1347105"/>
            </a:xfrm>
            <a:prstGeom prst="rect">
              <a:avLst/>
            </a:prstGeom>
          </p:spPr>
          <p:txBody>
            <a:bodyPr wrap="square">
              <a:spAutoFit/>
            </a:bodyPr>
            <a:lstStyle/>
            <a:p>
              <a:pPr>
                <a:lnSpc>
                  <a:spcPct val="150000"/>
                </a:lnSpc>
              </a:pPr>
              <a:r>
                <a:rPr lang="zh-CN" altLang="en-US" dirty="0">
                  <a:latin typeface="字魂36号-正文宋楷" panose="02000000000000000000" pitchFamily="2" charset="-122"/>
                  <a:ea typeface="字魂36号-正文宋楷" panose="02000000000000000000" pitchFamily="2" charset="-122"/>
                </a:rPr>
                <a:t>多次完成同一动作会增加熟练度，熟练度达到一定值后会有属性加成。</a:t>
              </a:r>
              <a:endParaRPr lang="zh-CN" altLang="en-US" dirty="0">
                <a:latin typeface="字魂36号-正文宋楷" panose="02000000000000000000" pitchFamily="2" charset="-122"/>
                <a:ea typeface="字魂36号-正文宋楷" panose="02000000000000000000" pitchFamily="2" charset="-122"/>
              </a:endParaRPr>
            </a:p>
            <a:p>
              <a:pPr>
                <a:lnSpc>
                  <a:spcPct val="150000"/>
                </a:lnSpc>
              </a:pPr>
              <a:r>
                <a:rPr lang="zh-CN" altLang="en-US" dirty="0">
                  <a:latin typeface="字魂36号-正文宋楷" panose="02000000000000000000" pitchFamily="2" charset="-122"/>
                  <a:ea typeface="字魂36号-正文宋楷" panose="02000000000000000000" pitchFamily="2" charset="-122"/>
                </a:rPr>
                <a:t>在不同地图中，会有不同的关底Boss，我们需要通过一定的方法来击败或者劝退Boss来获得其守护的资源，Boss会参考中国古代神话和希腊神话。</a:t>
              </a:r>
              <a:endParaRPr lang="zh-CN" altLang="en-US" dirty="0">
                <a:latin typeface="字魂36号-正文宋楷" panose="02000000000000000000" pitchFamily="2" charset="-122"/>
                <a:ea typeface="字魂36号-正文宋楷"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EFSHAPE" val="650685100"/>
  <p:tag name="KSO_WM_UNIT_PLACING_PICTURE_USER_VIEWPORT" val="{&quot;height&quot;:6720,&quot;width&quot;:11625}"/>
</p:tagLst>
</file>

<file path=ppt/tags/tag2.xml><?xml version="1.0" encoding="utf-8"?>
<p:tagLst xmlns:p="http://schemas.openxmlformats.org/presentationml/2006/main">
  <p:tag name="REFSHAPE" val="650723180"/>
  <p:tag name="KSO_WM_UNIT_PLACING_PICTURE_USER_VIEWPORT" val="{&quot;height&quot;:9140,&quot;width&quot;:136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1438</Words>
  <Application>WPS 演示</Application>
  <PresentationFormat>宽屏</PresentationFormat>
  <Paragraphs>129</Paragraphs>
  <Slides>14</Slides>
  <Notes>1</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字魂36号-正文宋楷</vt:lpstr>
      <vt:lpstr>Arial Unicode MS</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董蕊(代驾事业部)</dc:creator>
  <cp:lastModifiedBy>nz</cp:lastModifiedBy>
  <cp:revision>33</cp:revision>
  <dcterms:created xsi:type="dcterms:W3CDTF">2018-05-30T10:31:00Z</dcterms:created>
  <dcterms:modified xsi:type="dcterms:W3CDTF">2020-09-06T08:01:17Z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