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54DDA0E-0601-658F-8D5B-2787437D4BC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2C6649-0AE0-EE21-A3C1-56DC515F659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F9C05E-9EF1-179C-7418-4C9FC73081C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238711-33FC-B4AC-8E03-2FB452514FD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7B9C36A-3140-420F-83E8-3ADF9A345D8D}" type="slidenum">
              <a:t>‹Nr.›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ＭＳ Ｐゴシック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4498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59585B6-3B0D-3A45-511C-C0607E88E6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571AE30-2BF5-CA66-95E4-373361D3590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A026324A-57C9-B33F-61CA-49ECD4B1252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91F16-B802-04DB-2E56-CEBDDA8F6C9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5FC37-0FC0-DF16-A314-8D0E9795586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0861F8-1712-6F15-E784-AA755C1B22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DB672AC9-37AB-41B0-8A3C-6CE10CFC55D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Liberation Sans" pitchFamily="18"/>
        <a:ea typeface="ＭＳ Ｐゴシック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DA2F4-6DA8-8A53-6BC0-2C1E0B188B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0F616C-A833-4D2A-817A-7B946EBF9313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F4A2485-5EBE-63CE-6D68-E2ECAB384F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EE49F08-B3C5-ECC6-D770-DC266F04A5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063" y="1987920"/>
            <a:ext cx="8064500" cy="2011830"/>
          </a:xfrm>
        </p:spPr>
        <p:txBody>
          <a:bodyPr anchor="b">
            <a:normAutofit/>
          </a:bodyPr>
          <a:lstStyle>
            <a:lvl1pPr algn="l"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063" y="4003829"/>
            <a:ext cx="8064500" cy="755968"/>
          </a:xfrm>
        </p:spPr>
        <p:txBody>
          <a:bodyPr>
            <a:normAutofit/>
          </a:bodyPr>
          <a:lstStyle>
            <a:lvl1pPr marL="0" indent="0" algn="l">
              <a:buNone/>
              <a:defRPr sz="2205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9806" y="4766239"/>
            <a:ext cx="2532756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8062" y="4766240"/>
            <a:ext cx="5380534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414" y="1577266"/>
            <a:ext cx="2394148" cy="402483"/>
          </a:xfrm>
        </p:spPr>
        <p:txBody>
          <a:bodyPr/>
          <a:lstStyle/>
          <a:p>
            <a:pPr lvl="0"/>
            <a:fld id="{C1C6DE66-D5DF-499B-8589-09E8C730B0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4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35" y="5177971"/>
            <a:ext cx="8771469" cy="903187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5235" y="1077000"/>
            <a:ext cx="8764610" cy="3755556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241" y="6081158"/>
            <a:ext cx="8770144" cy="823345"/>
          </a:xfrm>
        </p:spPr>
        <p:txBody>
          <a:bodyPr/>
          <a:lstStyle>
            <a:lvl1pPr marL="0" indent="0" algn="l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7B5E14-3659-45C9-A177-B3E41C09D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830631"/>
            <a:ext cx="8770144" cy="3089201"/>
          </a:xfrm>
        </p:spPr>
        <p:txBody>
          <a:bodyPr anchor="ctr"/>
          <a:lstStyle>
            <a:lvl1pPr algn="l"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047" y="4022494"/>
            <a:ext cx="8568531" cy="1467018"/>
          </a:xfrm>
        </p:spPr>
        <p:txBody>
          <a:bodyPr anchor="ctr"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5241" y="419983"/>
            <a:ext cx="5325463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pPr lvl="0"/>
            <a:fld id="{817B5E14-3659-45C9-A177-B3E41C09D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054" y="830631"/>
            <a:ext cx="8393520" cy="3038238"/>
          </a:xfrm>
        </p:spPr>
        <p:txBody>
          <a:bodyPr anchor="ctr"/>
          <a:lstStyle>
            <a:lvl1pPr algn="l"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78066" y="3868870"/>
            <a:ext cx="7931494" cy="48991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047" y="4601720"/>
            <a:ext cx="8575534" cy="905293"/>
          </a:xfrm>
        </p:spPr>
        <p:txBody>
          <a:bodyPr anchor="ctr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5241" y="418261"/>
            <a:ext cx="5325463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pPr lvl="0"/>
            <a:fld id="{817B5E14-3659-45C9-A177-B3E41C09DCBA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5166" y="890362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1208" y="3330457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045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1239776"/>
            <a:ext cx="8571157" cy="2768833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038" y="4021593"/>
            <a:ext cx="8569863" cy="1102188"/>
          </a:xfrm>
        </p:spPr>
        <p:txBody>
          <a:bodyPr anchor="t"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913" y="417650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5241" y="417650"/>
            <a:ext cx="5325463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pPr lvl="0"/>
            <a:fld id="{817B5E14-3659-45C9-A177-B3E41C09D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6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94150" y="839964"/>
            <a:ext cx="7031235" cy="14372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55242" y="2427385"/>
            <a:ext cx="2822575" cy="680481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5241" y="3201744"/>
            <a:ext cx="2822575" cy="3702763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0487" y="2426562"/>
            <a:ext cx="2822575" cy="690638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38882" y="3201197"/>
            <a:ext cx="2822575" cy="370330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02808" y="2417229"/>
            <a:ext cx="2822575" cy="690638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602809" y="3201744"/>
            <a:ext cx="2822575" cy="3702763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7B5E14-3659-45C9-A177-B3E41C09D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6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94151" y="839964"/>
            <a:ext cx="7035694" cy="142793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55241" y="4534196"/>
            <a:ext cx="2822575" cy="7526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5241" y="2570290"/>
            <a:ext cx="2822575" cy="16615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5241" y="5286816"/>
            <a:ext cx="2822575" cy="161768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061" y="4534196"/>
            <a:ext cx="2822575" cy="7526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29060" y="2570290"/>
            <a:ext cx="2822575" cy="166434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27942" y="5286815"/>
            <a:ext cx="2822575" cy="161768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07269" y="4534196"/>
            <a:ext cx="2822575" cy="7526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607268" y="2570291"/>
            <a:ext cx="2822575" cy="1663304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7166" y="5286813"/>
            <a:ext cx="2822575" cy="161768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7B5E14-3659-45C9-A177-B3E41C09D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58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241" y="2419096"/>
            <a:ext cx="8770144" cy="44854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AE8D50-9FD4-45F3-9210-00DD59B6AF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8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4279" y="823632"/>
            <a:ext cx="1701105" cy="468337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241" y="822466"/>
            <a:ext cx="6921098" cy="468454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241" y="419983"/>
            <a:ext cx="5325463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pPr lvl="0"/>
            <a:fld id="{5972ABDD-0306-4209-846B-B2EE3243DE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1A879C-15A4-40C8-BEF9-D524AF1699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830632"/>
            <a:ext cx="8770144" cy="3088614"/>
          </a:xfrm>
        </p:spPr>
        <p:txBody>
          <a:bodyPr anchor="b">
            <a:normAutofit/>
          </a:bodyPr>
          <a:lstStyle>
            <a:lvl1pPr algn="r">
              <a:defRPr sz="440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241" y="4014329"/>
            <a:ext cx="8770145" cy="1492682"/>
          </a:xfrm>
        </p:spPr>
        <p:txBody>
          <a:bodyPr>
            <a:normAutofit/>
          </a:bodyPr>
          <a:lstStyle>
            <a:lvl1pPr marL="0" indent="0" algn="r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241" y="419983"/>
            <a:ext cx="5325463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9872" y="419983"/>
            <a:ext cx="735512" cy="402483"/>
          </a:xfrm>
        </p:spPr>
        <p:txBody>
          <a:bodyPr/>
          <a:lstStyle/>
          <a:p>
            <a:pPr lvl="0"/>
            <a:fld id="{72B34DCB-2218-43E2-AE08-C9EB566A793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241" y="2419096"/>
            <a:ext cx="4311142" cy="44854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592" y="2419096"/>
            <a:ext cx="4307791" cy="44854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10C1C3-5850-4058-BC62-8F2CDF37B5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3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148" y="839964"/>
            <a:ext cx="7031236" cy="142793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404" y="2407237"/>
            <a:ext cx="4060978" cy="908210"/>
          </a:xfrm>
        </p:spPr>
        <p:txBody>
          <a:bodyPr anchor="b">
            <a:normAutofit/>
          </a:bodyPr>
          <a:lstStyle>
            <a:lvl1pPr marL="0" indent="0">
              <a:buNone/>
              <a:defRPr sz="308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240" y="3453186"/>
            <a:ext cx="4311142" cy="3451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67755" y="2407237"/>
            <a:ext cx="4057629" cy="908210"/>
          </a:xfrm>
        </p:spPr>
        <p:txBody>
          <a:bodyPr anchor="b">
            <a:normAutofit/>
          </a:bodyPr>
          <a:lstStyle>
            <a:lvl1pPr marL="0" indent="0">
              <a:buNone/>
              <a:defRPr sz="308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7591" y="3453186"/>
            <a:ext cx="4307793" cy="3451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F7EDC2-4CE4-4A5A-A94F-B69B5B22B8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2772DE-26D4-46E0-AB3C-86C764453E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6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2A5F4F-08C9-45E0-9ACD-C7F95D28BA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596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1679928"/>
            <a:ext cx="3402211" cy="1763924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66" y="823164"/>
            <a:ext cx="5141119" cy="6081339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241" y="3443852"/>
            <a:ext cx="3402211" cy="3460651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639FD2-4FC8-4A82-85B3-36EC658847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7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1679928"/>
            <a:ext cx="4493209" cy="1763924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7131" y="828105"/>
            <a:ext cx="4050588" cy="6076398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241" y="3443852"/>
            <a:ext cx="4493209" cy="3460651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91AAEE-AA43-4273-B94F-B7CE970D0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11916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4148" y="842580"/>
            <a:ext cx="7031236" cy="1425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241" y="2419096"/>
            <a:ext cx="8770144" cy="4485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9038" y="7006700"/>
            <a:ext cx="23563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241" y="7006144"/>
            <a:ext cx="626258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449" y="419983"/>
            <a:ext cx="217993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17B5E14-3659-45C9-A177-B3E41C09D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1007943" rtl="0" eaLnBrk="1" latinLnBrk="0" hangingPunct="1">
        <a:lnSpc>
          <a:spcPct val="90000"/>
        </a:lnSpc>
        <a:spcBef>
          <a:spcPct val="0"/>
        </a:spcBef>
        <a:buNone/>
        <a:defRPr sz="440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311F220-D0D4-4555-02C6-0B59B41936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9828" y="4141618"/>
            <a:ext cx="9020969" cy="1008994"/>
          </a:xfrm>
        </p:spPr>
        <p:txBody>
          <a:bodyPr wrap="square" anchor="ctr">
            <a:spAutoFit/>
          </a:bodyPr>
          <a:lstStyle/>
          <a:p>
            <a:pPr lvl="0" algn="ctr"/>
            <a:r>
              <a:rPr lang="en-US" sz="2800" dirty="0"/>
              <a:t>Developing an Interactive Dashboard with Panel:</a:t>
            </a:r>
          </a:p>
          <a:p>
            <a:pPr lvl="0" algn="ctr"/>
            <a:r>
              <a:rPr lang="en-US" sz="2800" dirty="0"/>
              <a:t>A Portfolio Project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7989834-AB26-A257-06F5-D6CBD7A67C13}"/>
              </a:ext>
            </a:extLst>
          </p:cNvPr>
          <p:cNvSpPr txBox="1"/>
          <p:nvPr/>
        </p:nvSpPr>
        <p:spPr>
          <a:xfrm>
            <a:off x="3456000" y="7920000"/>
            <a:ext cx="435239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ＭＳ Ｐゴシック" pitchFamily="2"/>
                <a:cs typeface="Mangal" pitchFamily="2"/>
              </a:rPr>
              <a:t>åå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DB2E751-8BA5-AA39-2BCF-5F4D66756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81" y="1308468"/>
            <a:ext cx="8501063" cy="1967975"/>
          </a:xfrm>
        </p:spPr>
        <p:txBody>
          <a:bodyPr>
            <a:normAutofit/>
          </a:bodyPr>
          <a:lstStyle/>
          <a:p>
            <a:pPr algn="ctr"/>
            <a:r>
              <a:rPr lang="de-DE" sz="4400" dirty="0" err="1"/>
              <a:t>Visualizing</a:t>
            </a:r>
            <a:r>
              <a:rPr lang="de-DE" sz="4400" dirty="0"/>
              <a:t> </a:t>
            </a:r>
            <a:br>
              <a:rPr lang="de-DE" sz="4400" dirty="0"/>
            </a:br>
            <a:r>
              <a:rPr lang="de-DE" sz="4400" dirty="0" err="1"/>
              <a:t>the</a:t>
            </a:r>
            <a:r>
              <a:rPr lang="de-DE" sz="4400" dirty="0"/>
              <a:t> World </a:t>
            </a:r>
            <a:r>
              <a:rPr lang="de-DE" sz="4400" dirty="0" err="1"/>
              <a:t>Happiness</a:t>
            </a:r>
            <a:r>
              <a:rPr lang="de-DE" sz="4400" dirty="0"/>
              <a:t> Report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9214C-8346-72E0-411A-53C95ADA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34" y="672102"/>
            <a:ext cx="7031236" cy="1425324"/>
          </a:xfrm>
        </p:spPr>
        <p:txBody>
          <a:bodyPr>
            <a:normAutofit fontScale="90000"/>
          </a:bodyPr>
          <a:lstStyle/>
          <a:p>
            <a:r>
              <a:rPr lang="en-US" dirty="0"/>
              <a:t>And adapted to be an interactive, explorable </a:t>
            </a:r>
            <a:r>
              <a:rPr lang="en-US" dirty="0" err="1"/>
              <a:t>hvplot</a:t>
            </a:r>
            <a:endParaRPr lang="de-DE" dirty="0"/>
          </a:p>
        </p:txBody>
      </p:sp>
      <p:pic>
        <p:nvPicPr>
          <p:cNvPr id="5" name="Inhaltsplatzhalter 4" descr="Ein Bild, das Text, Screenshot, Karte enthält.&#10;&#10;Automatisch generierte Beschreibung">
            <a:extLst>
              <a:ext uri="{FF2B5EF4-FFF2-40B4-BE49-F238E27FC236}">
                <a16:creationId xmlns:a16="http://schemas.microsoft.com/office/drawing/2014/main" id="{CE1D8E51-4D1C-753B-CDFF-3FB082B73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6" y="2219660"/>
            <a:ext cx="6763514" cy="4936021"/>
          </a:xfrm>
        </p:spPr>
      </p:pic>
      <p:pic>
        <p:nvPicPr>
          <p:cNvPr id="7" name="Grafik 6" descr="Ein Bild, das Text, Brief, Karte Menü, Dokument enthält.&#10;&#10;Automatisch generierte Beschreibung">
            <a:extLst>
              <a:ext uri="{FF2B5EF4-FFF2-40B4-BE49-F238E27FC236}">
                <a16:creationId xmlns:a16="http://schemas.microsoft.com/office/drawing/2014/main" id="{D497DF09-3F5B-8AD8-0A9D-D4E1AD2AD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26" y="2593109"/>
            <a:ext cx="1597458" cy="4237366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C2EB22F-0D35-E785-2F1B-FDF24E2D54B8}"/>
              </a:ext>
            </a:extLst>
          </p:cNvPr>
          <p:cNvCxnSpPr/>
          <p:nvPr/>
        </p:nvCxnSpPr>
        <p:spPr>
          <a:xfrm>
            <a:off x="7126380" y="2219660"/>
            <a:ext cx="701546" cy="373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F8B2248-CD8A-691B-7AAD-2E5DDF322F38}"/>
              </a:ext>
            </a:extLst>
          </p:cNvPr>
          <p:cNvCxnSpPr/>
          <p:nvPr/>
        </p:nvCxnSpPr>
        <p:spPr>
          <a:xfrm flipV="1">
            <a:off x="7126380" y="6830475"/>
            <a:ext cx="701546" cy="325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F27B1ED-EBD9-6FF8-89E4-94F71D2FE29C}"/>
              </a:ext>
            </a:extLst>
          </p:cNvPr>
          <p:cNvSpPr txBox="1"/>
          <p:nvPr/>
        </p:nvSpPr>
        <p:spPr>
          <a:xfrm>
            <a:off x="7981627" y="6830475"/>
            <a:ext cx="127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54099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ED2D4-A328-96C0-54C3-0EA20805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60755E-7738-87DF-19AB-E15979BF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err="1"/>
              <a:t>Aniko</a:t>
            </a:r>
            <a:r>
              <a:rPr lang="en-US" u="sng" dirty="0"/>
              <a:t> </a:t>
            </a:r>
            <a:r>
              <a:rPr lang="en-US" u="sng" dirty="0" err="1"/>
              <a:t>Bagyi</a:t>
            </a:r>
            <a:endParaRPr lang="en-US" u="sng" dirty="0"/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https://github.com/AnikoBagyi</a:t>
            </a:r>
          </a:p>
          <a:p>
            <a:pPr lvl="1"/>
            <a:endParaRPr lang="de-DE" sz="2400" dirty="0">
              <a:latin typeface="Liberation Sans" pitchFamily="18"/>
              <a:ea typeface="ＭＳ Ｐゴシック" pitchFamily="2"/>
              <a:cs typeface="Mangal" pitchFamily="2"/>
            </a:endParaRPr>
          </a:p>
          <a:p>
            <a:r>
              <a:rPr lang="en-US" sz="2430" u="sng" dirty="0"/>
              <a:t>Laura </a:t>
            </a:r>
            <a:r>
              <a:rPr lang="en-US" sz="2430" u="sng" dirty="0" err="1"/>
              <a:t>Oelke</a:t>
            </a:r>
            <a:endParaRPr lang="de-DE" sz="2400" u="sng" dirty="0">
              <a:latin typeface="Liberation Sans" pitchFamily="18"/>
              <a:ea typeface="ＭＳ Ｐゴシック" pitchFamily="2"/>
              <a:cs typeface="Mangal" pitchFamily="2"/>
            </a:endParaRP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https://github.com/fakesheep38</a:t>
            </a:r>
          </a:p>
          <a:p>
            <a:endParaRPr lang="en-US" sz="2430" dirty="0"/>
          </a:p>
          <a:p>
            <a:r>
              <a:rPr lang="en-US" sz="2430" u="sng" dirty="0"/>
              <a:t>Samuel Eleazar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https://github.com/Weltall-Erde-Mensch</a:t>
            </a:r>
          </a:p>
          <a:p>
            <a:endParaRPr lang="de-DE" sz="2430" dirty="0">
              <a:ea typeface="ＭＳ Ｐゴシック" pitchFamily="2"/>
              <a:cs typeface="Mangal" pitchFamily="2"/>
            </a:endParaRPr>
          </a:p>
          <a:p>
            <a:r>
              <a:rPr lang="de-DE" sz="2430" dirty="0">
                <a:ea typeface="ＭＳ Ｐゴシック" pitchFamily="2"/>
                <a:cs typeface="Mangal" pitchFamily="2"/>
              </a:rPr>
              <a:t>Project Repository on GitHub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https://github.com/fakesheep38/HapPy.git</a:t>
            </a:r>
            <a:r>
              <a:rPr lang="de-DE" sz="2400" dirty="0">
                <a:latin typeface="Liberation Sans" pitchFamily="18"/>
                <a:ea typeface="ＭＳ Ｐゴシック" pitchFamily="2"/>
                <a:cs typeface="Mangal" pitchFamily="2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16999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9196F-7331-EC3C-7E32-BBC21FCE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Happiness Report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F1EF7-DBAB-4CEE-A78E-820E20B7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r>
              <a:rPr lang="en-US" sz="2400" i="1" dirty="0"/>
              <a:t>“The World Happiness Report is a publication of the Sustainable Development Solutions Network, powered by the Gallup World Poll data. The World Happiness Report reflects a worldwide demand for more attention to happiness and well-being as criteria for government policy. It reviews the state of happiness in the world today and shows how the science of happiness explains personal and national variations in happiness.”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sz="2400" i="1" dirty="0"/>
              <a:t>https://worldhappiness.report/about/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986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9ACBBC2-A1EF-3436-3F3F-A8602371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415C069-8D0B-E029-7280-C38B7D7469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World Happiness Report Data from 2015 to 2023 via Kaggle</a:t>
            </a:r>
          </a:p>
          <a:p>
            <a:r>
              <a:rPr lang="en-US" dirty="0"/>
              <a:t>Exploratory Data Analysis: Understanding the Data and assessing feature importance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719147-C61A-5958-F911-D11CAA6B00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cleaning: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Merging datasets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Unifying country names</a:t>
            </a:r>
          </a:p>
          <a:p>
            <a:pPr lvl="1"/>
            <a:r>
              <a:rPr lang="en-US" sz="2400" dirty="0">
                <a:latin typeface="Liberation Sans"/>
              </a:rPr>
              <a:t>Introducing Features for Better Understanding (Population, Raw GDP, Life Expectancy)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Adding features for visualization (Continents, ISO-3-Codes)</a:t>
            </a:r>
          </a:p>
          <a:p>
            <a:pPr lvl="1"/>
            <a:endParaRPr lang="de-DE" sz="2400" dirty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22773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1CCA471-7899-C567-6B90-16DDB732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460B48-CB64-AD87-3983-685B2725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creating a World Happiness Dashboard based in the World Happiness Report data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To explore and understand the data in a user-friendly way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To provide a  platform for visualizing and analyzing</a:t>
            </a:r>
          </a:p>
          <a:p>
            <a:r>
              <a:rPr lang="en-US" dirty="0" err="1"/>
              <a:t>HvPlot</a:t>
            </a:r>
            <a:r>
              <a:rPr lang="en-US" dirty="0"/>
              <a:t> - Key Feature for generating: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Interactive visualizations and elements</a:t>
            </a:r>
          </a:p>
          <a:p>
            <a:pPr lvl="2"/>
            <a:r>
              <a:rPr lang="en-US" sz="2179" dirty="0">
                <a:latin typeface="Liberation Sans" pitchFamily="18"/>
                <a:ea typeface="ＭＳ Ｐゴシック" pitchFamily="2"/>
                <a:cs typeface="Mangal" pitchFamily="2"/>
              </a:rPr>
              <a:t>World Map</a:t>
            </a:r>
          </a:p>
          <a:p>
            <a:pPr lvl="2"/>
            <a:r>
              <a:rPr lang="en-US" sz="2179" dirty="0">
                <a:latin typeface="Liberation Sans" pitchFamily="18"/>
                <a:ea typeface="ＭＳ Ｐゴシック" pitchFamily="2"/>
                <a:cs typeface="Mangal" pitchFamily="2"/>
              </a:rPr>
              <a:t>Graphs</a:t>
            </a:r>
          </a:p>
          <a:p>
            <a:pPr lvl="2"/>
            <a:r>
              <a:rPr lang="en-US" sz="2179" dirty="0">
                <a:latin typeface="Liberation Sans" pitchFamily="18"/>
                <a:ea typeface="ＭＳ Ｐゴシック" pitchFamily="2"/>
                <a:cs typeface="Mangal" pitchFamily="2"/>
              </a:rPr>
              <a:t>Tables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Via sliders, buttons and hover-element</a:t>
            </a:r>
          </a:p>
          <a:p>
            <a:r>
              <a:rPr lang="en-US" sz="2620" dirty="0">
                <a:latin typeface="Liberation Sans" pitchFamily="18"/>
                <a:ea typeface="ＭＳ Ｐゴシック" pitchFamily="2"/>
                <a:cs typeface="Mangal" pitchFamily="2"/>
              </a:rPr>
              <a:t>Panel serves as the foundation for the dashboard</a:t>
            </a:r>
          </a:p>
          <a:p>
            <a:pPr lvl="2"/>
            <a:endParaRPr lang="en-US" sz="2179" dirty="0">
              <a:latin typeface="Liberation Sans" pitchFamily="18"/>
              <a:ea typeface="ＭＳ Ｐゴシック" pitchFamily="2"/>
              <a:cs typeface="Mangal" pitchFamily="2"/>
            </a:endParaRPr>
          </a:p>
          <a:p>
            <a:pPr lvl="1"/>
            <a:endParaRPr lang="en-US" sz="2400" dirty="0">
              <a:latin typeface="Liberation Sans" pitchFamily="18"/>
              <a:ea typeface="ＭＳ Ｐゴシック" pitchFamily="2"/>
              <a:cs typeface="Mangal" pitchFamily="2"/>
            </a:endParaRPr>
          </a:p>
          <a:p>
            <a:pPr lvl="1"/>
            <a:endParaRPr lang="en-US" sz="2400" dirty="0">
              <a:latin typeface="Liberation Sans" pitchFamily="18"/>
              <a:ea typeface="ＭＳ Ｐゴシック" pitchFamily="2"/>
              <a:cs typeface="Mangal" pitchFamily="2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751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8CF4E9-59DE-FC20-F369-780494B3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stages of Progress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EF88618-F8F9-8DE0-B4E8-42E3F616A4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Stage 1: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EDA + conceptualizing a dashboard layout.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Building an interactive dashboard while cleaning the data</a:t>
            </a:r>
          </a:p>
          <a:p>
            <a:r>
              <a:rPr lang="en-US" dirty="0"/>
              <a:t>Stage 2: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Creating an interactive world map and other elements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Adding new data</a:t>
            </a:r>
          </a:p>
          <a:p>
            <a:pPr lvl="1"/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639C8A-7D60-9B6B-40CE-2A239F656E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Stage 3: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Finalizing the dashboard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Filling in missing data from other sources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Optimizing the interactive world map and other dashboard elements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28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A9146-E9D7-65AD-9773-7557319C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libraries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077A84-C1AC-3F30-8683-1FBEDD94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Panel: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Enables interactive web-based visualizations, dashboards and data applications</a:t>
            </a:r>
          </a:p>
          <a:p>
            <a:r>
              <a:rPr lang="en-US" sz="2400" dirty="0" err="1"/>
              <a:t>hvPlot</a:t>
            </a:r>
            <a:r>
              <a:rPr lang="en-US" sz="2400" dirty="0"/>
              <a:t>:</a:t>
            </a:r>
          </a:p>
          <a:p>
            <a:pPr lvl="1"/>
            <a:r>
              <a:rPr lang="en-US" sz="2400" dirty="0">
                <a:latin typeface="Liberation Sans"/>
              </a:rPr>
              <a:t>Can be used for interactive exploration, reporting or data apps</a:t>
            </a:r>
          </a:p>
          <a:p>
            <a:r>
              <a:rPr lang="en-US" sz="2400" dirty="0" err="1"/>
              <a:t>GeoPandas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Enables working with geospatial data, providing tools for reading, analyzing, and visualizing geographic dataset</a:t>
            </a:r>
          </a:p>
          <a:p>
            <a:r>
              <a:rPr lang="en-US" sz="2400" dirty="0">
                <a:latin typeface="Liberation Sans"/>
              </a:rPr>
              <a:t>Params: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Framework for declaring and managing parameters and attributes of Python classes</a:t>
            </a:r>
            <a:endParaRPr lang="en-US" sz="2400" dirty="0">
              <a:latin typeface="Liberation Sans"/>
            </a:endParaRPr>
          </a:p>
          <a:p>
            <a:endParaRPr lang="en-US" sz="2620" dirty="0">
              <a:latin typeface="Liberation Sans" pitchFamily="18"/>
              <a:ea typeface="ＭＳ Ｐゴシック" pitchFamily="2"/>
              <a:cs typeface="Mangal" pitchFamily="2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65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61EAD-44F6-0CC1-EA4B-10CC1A77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0A22D-48F7-1BA0-C3CB-D651310F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Filling in missing values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Combining csv-files from different data sources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Diverging formatting and shape of columns and values in the data files</a:t>
            </a:r>
          </a:p>
          <a:p>
            <a:r>
              <a:rPr lang="en-US" sz="2430" dirty="0"/>
              <a:t>Standardization of country names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Important as key for mapping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Hard to automate: simple overlap of letters is not sufficient</a:t>
            </a:r>
          </a:p>
          <a:p>
            <a:pPr lvl="1"/>
            <a:r>
              <a:rPr lang="en-US" sz="2400" dirty="0">
                <a:latin typeface="Liberation Sans" pitchFamily="18"/>
                <a:ea typeface="ＭＳ Ｐゴシック" pitchFamily="2"/>
                <a:cs typeface="Mangal" pitchFamily="2"/>
              </a:rPr>
              <a:t>Dedicated single step labor was required to ensure the quality of our data merging</a:t>
            </a:r>
          </a:p>
          <a:p>
            <a:r>
              <a:rPr lang="en-US" sz="2430" dirty="0">
                <a:ea typeface="ＭＳ Ｐゴシック" pitchFamily="2"/>
                <a:cs typeface="Mangal" pitchFamily="2"/>
              </a:rPr>
              <a:t>Developing an interactive world map</a:t>
            </a:r>
          </a:p>
          <a:p>
            <a:pPr lvl="1"/>
            <a:endParaRPr lang="en-US" sz="2210" dirty="0"/>
          </a:p>
          <a:p>
            <a:endParaRPr lang="en-US" sz="2620" dirty="0">
              <a:latin typeface="Liberation Sans" pitchFamily="18"/>
              <a:ea typeface="ＭＳ Ｐゴシック" pitchFamily="2"/>
              <a:cs typeface="Mangal" pitchFamily="2"/>
            </a:endParaRPr>
          </a:p>
          <a:p>
            <a:pPr lvl="1"/>
            <a:endParaRPr lang="en-US" sz="2400" dirty="0">
              <a:latin typeface="Liberation Sans" pitchFamily="18"/>
              <a:ea typeface="ＭＳ Ｐゴシック" pitchFamily="2"/>
              <a:cs typeface="Mangal" pitchFamily="2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69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1058D-5D04-5D13-3181-887E6131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an </a:t>
            </a:r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33189-AAEC-27B4-41D1-23480D7D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no template or code we could use out of the box</a:t>
            </a:r>
          </a:p>
          <a:p>
            <a:r>
              <a:rPr lang="en-US" dirty="0"/>
              <a:t>Initial mapping was achieved with matplotlib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365DCD-C41C-F4CA-3675-33A573E3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40" y="4063521"/>
            <a:ext cx="4535817" cy="284098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0A67C1D-1314-04E6-2594-AA52BE4A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79" y="3828804"/>
            <a:ext cx="4029805" cy="3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0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ABFFF-6AAD-DDD7-9AA4-C259985A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interactivity was added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76BDCD3-B5FD-2230-FE0B-DD3905AC0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241" y="2186153"/>
            <a:ext cx="5023887" cy="44846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5C5E0B-AC14-CB88-F619-D429BDE98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951" y="2517011"/>
            <a:ext cx="4856433" cy="44846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512902-125F-1FF6-0433-8FC093395F2B}"/>
              </a:ext>
            </a:extLst>
          </p:cNvPr>
          <p:cNvSpPr txBox="1"/>
          <p:nvPr/>
        </p:nvSpPr>
        <p:spPr>
          <a:xfrm>
            <a:off x="4568951" y="2474534"/>
            <a:ext cx="4856433" cy="11472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621203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Benutzerdefiniert</PresentationFormat>
  <Paragraphs>80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Liberation Sans</vt:lpstr>
      <vt:lpstr>Times New Roman</vt:lpstr>
      <vt:lpstr>Kondensstreifen</vt:lpstr>
      <vt:lpstr>Visualizing  the World Happiness Report Data</vt:lpstr>
      <vt:lpstr>The World Happiness Report</vt:lpstr>
      <vt:lpstr>The Data</vt:lpstr>
      <vt:lpstr>Our project</vt:lpstr>
      <vt:lpstr>The stages of Progress</vt:lpstr>
      <vt:lpstr>Main libraries</vt:lpstr>
      <vt:lpstr>challenges</vt:lpstr>
      <vt:lpstr>How to plot an interactive world map</vt:lpstr>
      <vt:lpstr>interactivity was added</vt:lpstr>
      <vt:lpstr>And adapted to be an interactive, explorable hvplot</vt:lpstr>
      <vt:lpstr>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 the World Happiness Report Data</dc:title>
  <dc:creator>Laura Oelke</dc:creator>
  <cp:lastModifiedBy>Samuel Eleazar</cp:lastModifiedBy>
  <cp:revision>14</cp:revision>
  <dcterms:created xsi:type="dcterms:W3CDTF">2023-11-02T08:27:30Z</dcterms:created>
  <dcterms:modified xsi:type="dcterms:W3CDTF">2023-11-02T22:52:03Z</dcterms:modified>
</cp:coreProperties>
</file>