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35"/>
  </p:notesMasterIdLst>
  <p:sldIdLst>
    <p:sldId id="275" r:id="rId2"/>
    <p:sldId id="269" r:id="rId3"/>
    <p:sldId id="270" r:id="rId4"/>
    <p:sldId id="271" r:id="rId5"/>
    <p:sldId id="272" r:id="rId6"/>
    <p:sldId id="274" r:id="rId7"/>
    <p:sldId id="268" r:id="rId8"/>
    <p:sldId id="257" r:id="rId9"/>
    <p:sldId id="276" r:id="rId10"/>
    <p:sldId id="277" r:id="rId11"/>
    <p:sldId id="259" r:id="rId12"/>
    <p:sldId id="280" r:id="rId13"/>
    <p:sldId id="278" r:id="rId14"/>
    <p:sldId id="279" r:id="rId15"/>
    <p:sldId id="260" r:id="rId16"/>
    <p:sldId id="289" r:id="rId17"/>
    <p:sldId id="288" r:id="rId18"/>
    <p:sldId id="261" r:id="rId19"/>
    <p:sldId id="262" r:id="rId20"/>
    <p:sldId id="286" r:id="rId21"/>
    <p:sldId id="281" r:id="rId22"/>
    <p:sldId id="282" r:id="rId23"/>
    <p:sldId id="284" r:id="rId24"/>
    <p:sldId id="283" r:id="rId25"/>
    <p:sldId id="287" r:id="rId26"/>
    <p:sldId id="263" r:id="rId27"/>
    <p:sldId id="264" r:id="rId28"/>
    <p:sldId id="265" r:id="rId29"/>
    <p:sldId id="266" r:id="rId30"/>
    <p:sldId id="290" r:id="rId31"/>
    <p:sldId id="292" r:id="rId32"/>
    <p:sldId id="291" r:id="rId33"/>
    <p:sldId id="26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54" autoAdjust="0"/>
  </p:normalViewPr>
  <p:slideViewPr>
    <p:cSldViewPr>
      <p:cViewPr varScale="1">
        <p:scale>
          <a:sx n="89" d="100"/>
          <a:sy n="89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ED296C-84AB-4139-84D2-E27D87C51BE5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06785C4-1CDA-41D4-AB88-FBE1F46DEA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8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F4DB6D-3DB2-4510-9F15-B57893A36A2D}" type="slidenum">
              <a:rPr lang="en-US" altLang="zh-CN" smtClean="0"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0D-AD64-4E2F-8109-532904B6E51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A3473-7AC4-43C3-AEE6-ECB7A3F8C0AF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84D8120-B8D7-42DD-8527-BC90B4EC6780}" type="slidenum">
              <a:rPr kumimoji="1" lang="en-US" altLang="zh-CN" smtClean="0">
                <a:latin typeface="Tahoma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kumimoji="1" lang="en-US" altLang="zh-CN" smtClean="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0EF2DED-CD19-4CF5-A889-5AAB0D3C2E27}" type="slidenum">
              <a:rPr lang="en-US" altLang="zh-CN" smtClean="0"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71FA11-890A-4F15-960D-402A1375B1DF}" type="slidenum">
              <a:rPr lang="en-US" altLang="zh-CN" smtClean="0"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D534470-B7FB-4073-9382-0ADD69D0D9FA}" type="slidenum">
              <a:rPr lang="en-US" altLang="zh-CN" smtClean="0"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8725FC5-C202-41D9-9E93-97E759326B61}" type="slidenum">
              <a:rPr lang="en-US" altLang="zh-CN" smtClean="0"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1F82B6C-7448-46F0-9D1A-4DC2FE3C315B}" type="slidenum">
              <a:rPr kumimoji="1" lang="en-US" altLang="zh-CN" smtClean="0">
                <a:latin typeface="Tahoma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zh-CN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charset="0"/>
              </a:rPr>
              <a:t>裸机（</a:t>
            </a:r>
            <a:r>
              <a:rPr lang="en-US" altLang="zh-CN" smtClean="0">
                <a:latin typeface="Arial" charset="0"/>
              </a:rPr>
              <a:t>CPU</a:t>
            </a:r>
            <a:r>
              <a:rPr lang="zh-CN" altLang="en-US" smtClean="0">
                <a:latin typeface="Arial" charset="0"/>
              </a:rPr>
              <a:t>指令）</a:t>
            </a:r>
            <a:endParaRPr lang="en-US" altLang="zh-CN" smtClean="0">
              <a:latin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</a:rPr>
              <a:t>操作系统</a:t>
            </a:r>
            <a:endParaRPr lang="en-US" altLang="zh-CN" smtClean="0">
              <a:latin typeface="Arial" charset="0"/>
            </a:endParaRPr>
          </a:p>
          <a:p>
            <a:pPr eaLnBrk="1" hangingPunct="1"/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虚拟机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AF71FDC-CB3A-4C90-9210-BED55BCB53BE}" type="slidenum">
              <a:rPr lang="en-US" altLang="zh-CN" smtClean="0">
                <a:solidFill>
                  <a:srgbClr val="000000"/>
                </a:solidFill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charset="0"/>
              </a:rPr>
              <a:t>裸机（</a:t>
            </a:r>
            <a:r>
              <a:rPr lang="en-US" altLang="zh-CN" smtClean="0">
                <a:latin typeface="Arial" charset="0"/>
              </a:rPr>
              <a:t>CPU</a:t>
            </a:r>
            <a:r>
              <a:rPr lang="zh-CN" altLang="en-US" smtClean="0">
                <a:latin typeface="Arial" charset="0"/>
              </a:rPr>
              <a:t>指令）</a:t>
            </a:r>
            <a:endParaRPr lang="en-US" altLang="zh-CN" smtClean="0">
              <a:latin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</a:rPr>
              <a:t>操作系统</a:t>
            </a:r>
            <a:endParaRPr lang="en-US" altLang="zh-CN" smtClean="0">
              <a:latin typeface="Arial" charset="0"/>
            </a:endParaRPr>
          </a:p>
          <a:p>
            <a:pPr eaLnBrk="1" hangingPunct="1"/>
            <a:r>
              <a:rPr lang="en-US" altLang="zh-CN" smtClean="0">
                <a:latin typeface="Arial" charset="0"/>
              </a:rPr>
              <a:t>java</a:t>
            </a:r>
            <a:r>
              <a:rPr lang="zh-CN" altLang="en-US" smtClean="0">
                <a:latin typeface="Arial" charset="0"/>
              </a:rPr>
              <a:t>虚拟机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4E559CC-BB10-4F36-9B9A-8E9CD1268FB9}" type="slidenum">
              <a:rPr lang="en-US" altLang="zh-CN" smtClean="0">
                <a:solidFill>
                  <a:srgbClr val="000000"/>
                </a:solidFill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86AA5-E76E-4008-BBA5-596D6AB968D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0642500 h 528"/>
                <a:gd name="T6" fmla="*/ 12003212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9A3465-25AB-470B-BFE7-76B22122C864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5430CD9-D16E-4B36-A42D-302A0D2DCA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52235-7DFA-44D9-B9F6-F503C93539B8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6F5B-C755-47D4-9E43-A3E61C5E8B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B004D-BEF3-4205-9330-F28EA101588E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26DA6-3E6F-4133-852B-6823C0585C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2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628775"/>
            <a:ext cx="8585200" cy="47244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893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7B68B-026A-421F-8191-0B03C831980A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D370-D064-4CF0-9DBA-15FA8A021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8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2A019B-D2D1-4966-87A0-D0EEF96BA820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D8598-4B71-4901-AB97-688EC63079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D3F007-BF21-4222-844B-A47DEF78B716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0120CF-252C-4732-A96D-378B5D017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6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0A16FF-F61B-453C-AF9D-A1DD9F8F88A7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410861-E7C5-4800-B2B5-39365CEE4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6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5A9C-A0DD-4596-9014-30E933F8F866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42C289-E9E9-4EA5-8313-531CF67E07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5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C198-B04D-48A8-9781-0355E6DB6CEB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64A6C-BD0A-41D6-92B4-223880D11B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B26DB0-7330-477E-9CB7-E79DC483C077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7C0C2F-1D19-460B-9CAA-A8C451F05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18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4AD3D5A-AABD-431B-B627-6DE6D1BED5AB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E129E33-05A4-49B2-AAD9-B1F86626C5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0B9E9C-B3D8-4FEB-ABA8-57309C6D9B1B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0C01126-D1AA-4188-A7BF-AA352F848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4" r:id="rId3"/>
    <p:sldLayoutId id="2147484075" r:id="rId4"/>
    <p:sldLayoutId id="2147484076" r:id="rId5"/>
    <p:sldLayoutId id="2147484077" r:id="rId6"/>
    <p:sldLayoutId id="2147484070" r:id="rId7"/>
    <p:sldLayoutId id="2147484078" r:id="rId8"/>
    <p:sldLayoutId id="2147484079" r:id="rId9"/>
    <p:sldLayoutId id="2147484071" r:id="rId10"/>
    <p:sldLayoutId id="2147484072" r:id="rId11"/>
    <p:sldLayoutId id="214748408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22312;Eclipse&#20013;&#23436;&#25104;&#19968;&#20010;HelloWorld&#31243;&#24207;&#30340;&#32534;&#20889;&#36807;&#31243;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面向对象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10243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华北电力大学 王德文 姜丽梅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5"/>
          <p:cNvSpPr txBox="1">
            <a:spLocks noChangeArrowheads="1"/>
          </p:cNvSpPr>
          <p:nvPr/>
        </p:nvSpPr>
        <p:spPr bwMode="auto">
          <a:xfrm>
            <a:off x="395288" y="188913"/>
            <a:ext cx="8640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4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宋体" pitchFamily="2" charset="-122"/>
              </a:rPr>
              <a:t>1.1 Java</a:t>
            </a:r>
            <a:r>
              <a:rPr lang="zh-CN" altLang="en-US" dirty="0" smtClean="0">
                <a:latin typeface="宋体" pitchFamily="2" charset="-122"/>
              </a:rPr>
              <a:t>程序平台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Rot="1" noChangeArrowheads="1"/>
          </p:cNvSpPr>
          <p:nvPr/>
        </p:nvSpPr>
        <p:spPr bwMode="auto">
          <a:xfrm>
            <a:off x="396875" y="1341438"/>
            <a:ext cx="83518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/>
              <a:t>发展历程</a:t>
            </a:r>
            <a:endParaRPr lang="en-US" altLang="zh-CN" sz="2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000" dirty="0"/>
              <a:t>版本 </a:t>
            </a:r>
            <a:r>
              <a:rPr lang="en-US" altLang="zh-CN" sz="2000" dirty="0"/>
              <a:t>JDK1.0 </a:t>
            </a:r>
            <a:r>
              <a:rPr lang="en-US" altLang="zh-CN" sz="2000" dirty="0">
                <a:cs typeface="Times New Roman"/>
              </a:rPr>
              <a:t>→</a:t>
            </a:r>
            <a:r>
              <a:rPr lang="en-US" altLang="zh-CN" sz="2000" dirty="0"/>
              <a:t>JDK1.2</a:t>
            </a:r>
            <a:r>
              <a:rPr lang="en-US" altLang="zh-CN" sz="2000" dirty="0">
                <a:cs typeface="Times New Roman"/>
              </a:rPr>
              <a:t>→JDK1.3 → J2SE1.4 </a:t>
            </a:r>
            <a:r>
              <a:rPr lang="en-US" altLang="zh-CN" sz="2000" dirty="0">
                <a:solidFill>
                  <a:srgbClr val="FF0000"/>
                </a:solidFill>
                <a:cs typeface="Times New Roman"/>
              </a:rPr>
              <a:t>→ J2SE 5.0 </a:t>
            </a:r>
            <a:r>
              <a:rPr lang="en-US" altLang="zh-CN" sz="2000" dirty="0">
                <a:cs typeface="Times New Roman"/>
              </a:rPr>
              <a:t>→ </a:t>
            </a:r>
            <a:r>
              <a:rPr lang="en-US" altLang="zh-CN" sz="2000" dirty="0"/>
              <a:t>Java SE 6</a:t>
            </a:r>
            <a:r>
              <a:rPr lang="en-US" altLang="zh-CN" sz="2000" dirty="0">
                <a:cs typeface="Times New Roman"/>
              </a:rPr>
              <a:t> →Java SE 7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cs typeface="Times New Roman"/>
              </a:rPr>
              <a:t>→Java SE 8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sz="2000" dirty="0">
              <a:cs typeface="Times New Roman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400" dirty="0">
                <a:cs typeface="Times New Roman"/>
              </a:rPr>
              <a:t>Java</a:t>
            </a:r>
            <a:r>
              <a:rPr lang="zh-CN" altLang="en-US" sz="2400" dirty="0">
                <a:cs typeface="Times New Roman"/>
              </a:rPr>
              <a:t>体系</a:t>
            </a:r>
            <a:endParaRPr lang="en-US" altLang="zh-CN" sz="2400" dirty="0">
              <a:cs typeface="Times New Roman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sz="2400" dirty="0">
              <a:cs typeface="Times New Roman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000" dirty="0">
                <a:cs typeface="Times New Roman"/>
              </a:rPr>
              <a:t>Java SE</a:t>
            </a:r>
            <a:r>
              <a:rPr lang="zh-CN" altLang="en-US" sz="2000" dirty="0">
                <a:cs typeface="Times New Roman"/>
              </a:rPr>
              <a:t>：</a:t>
            </a:r>
            <a:r>
              <a:rPr lang="en-US" altLang="zh-CN" sz="2000" dirty="0">
                <a:cs typeface="Times New Roman"/>
              </a:rPr>
              <a:t>Java</a:t>
            </a:r>
            <a:r>
              <a:rPr lang="zh-CN" altLang="en-US" sz="2000" dirty="0">
                <a:cs typeface="Times New Roman"/>
              </a:rPr>
              <a:t>的标准版，针对普通</a:t>
            </a:r>
            <a:r>
              <a:rPr lang="en-US" altLang="zh-CN" sz="2000" dirty="0">
                <a:cs typeface="Times New Roman"/>
              </a:rPr>
              <a:t>PC</a:t>
            </a:r>
            <a:r>
              <a:rPr lang="zh-CN" altLang="en-US" sz="2000" dirty="0">
                <a:cs typeface="Times New Roman"/>
              </a:rPr>
              <a:t>应用。</a:t>
            </a:r>
            <a:endParaRPr lang="en-US" altLang="zh-CN" sz="2000" dirty="0">
              <a:cs typeface="Times New Roman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sz="2000" dirty="0">
              <a:cs typeface="Times New Roman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000" dirty="0">
                <a:cs typeface="Times New Roman"/>
              </a:rPr>
              <a:t>Java EE:  Java</a:t>
            </a:r>
            <a:r>
              <a:rPr lang="zh-CN" altLang="en-US" sz="2000" dirty="0">
                <a:cs typeface="Times New Roman"/>
              </a:rPr>
              <a:t>的企业版，针对企业级应用。</a:t>
            </a:r>
            <a:endParaRPr lang="en-US" altLang="zh-CN" sz="2000" dirty="0">
              <a:cs typeface="Times New Roman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sz="2000" dirty="0">
              <a:cs typeface="Times New Roman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000" dirty="0">
                <a:cs typeface="Times New Roman"/>
              </a:rPr>
              <a:t>Java ME: Java</a:t>
            </a:r>
            <a:r>
              <a:rPr lang="zh-CN" altLang="en-US" sz="2000" dirty="0">
                <a:cs typeface="Times New Roman"/>
              </a:rPr>
              <a:t>的微型版，针对</a:t>
            </a:r>
            <a:r>
              <a:rPr lang="zh-CN" altLang="zh-CN" sz="2000" dirty="0"/>
              <a:t>移动设备和嵌入式设备</a:t>
            </a:r>
            <a:r>
              <a:rPr lang="zh-CN" altLang="en-US" sz="2000" dirty="0"/>
              <a:t>。</a:t>
            </a:r>
            <a:endParaRPr lang="en-US" altLang="zh-CN" sz="2000" dirty="0"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简单性和健壮性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 smtClean="0"/>
              <a:t>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发展而来，但做了简化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 smtClean="0"/>
              <a:t>消除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语言中的不安全因素，例如，</a:t>
            </a:r>
            <a:r>
              <a:rPr lang="zh-CN" altLang="zh-CN" dirty="0" smtClean="0"/>
              <a:t>指针运算、运算符重载、多重继承、内存管理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具有数据类型转换的限制、不支持指针、垃圾回收机制、运行时异常检查（数组越界等）、异常处理机制等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是纯面向对象语言</a:t>
            </a:r>
            <a:endParaRPr lang="en-US" altLang="zh-CN" sz="2000" dirty="0" smtClean="0"/>
          </a:p>
          <a:p>
            <a:pPr eaLnBrk="1" hangingPunct="1">
              <a:defRPr/>
            </a:pPr>
            <a:r>
              <a:rPr lang="zh-CN" altLang="en-US" sz="2000" dirty="0" smtClean="0"/>
              <a:t>面向对象的基本概念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accent2"/>
                </a:solidFill>
              </a:rPr>
              <a:t>对象</a:t>
            </a:r>
            <a:endParaRPr lang="zh-CN" altLang="en-US" sz="2000" dirty="0" smtClean="0"/>
          </a:p>
          <a:p>
            <a:pPr marL="630238" lvl="2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zh-CN" altLang="en-US" sz="2000" dirty="0" smtClean="0"/>
              <a:t>从概念上讲，对象代表着正在创建的系统中的一个</a:t>
            </a:r>
            <a:r>
              <a:rPr lang="zh-CN" altLang="en-US" sz="2000" dirty="0" smtClean="0">
                <a:solidFill>
                  <a:srgbClr val="0000FF"/>
                </a:solidFill>
              </a:rPr>
              <a:t>实体</a:t>
            </a:r>
            <a:r>
              <a:rPr lang="zh-CN" altLang="en-US" sz="2000" dirty="0" smtClean="0"/>
              <a:t>，从实现形式上讲，对象是一个</a:t>
            </a:r>
            <a:r>
              <a:rPr lang="zh-CN" altLang="en-US" sz="2000" dirty="0" smtClean="0">
                <a:solidFill>
                  <a:srgbClr val="0000FF"/>
                </a:solidFill>
              </a:rPr>
              <a:t>属性</a:t>
            </a:r>
            <a:r>
              <a:rPr lang="zh-CN" altLang="en-US" sz="2000" dirty="0" smtClean="0"/>
              <a:t>（状态）和</a:t>
            </a:r>
            <a:r>
              <a:rPr lang="zh-CN" altLang="en-US" sz="2000" dirty="0" smtClean="0">
                <a:solidFill>
                  <a:srgbClr val="0000FF"/>
                </a:solidFill>
              </a:rPr>
              <a:t>操作</a:t>
            </a:r>
            <a:r>
              <a:rPr lang="zh-CN" altLang="en-US" sz="2000" dirty="0" smtClean="0"/>
              <a:t>（方法或行为）的封装体。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accent2"/>
                </a:solidFill>
              </a:rPr>
              <a:t>类</a:t>
            </a:r>
            <a:endParaRPr lang="zh-CN" altLang="en-US" sz="2000" dirty="0" smtClean="0"/>
          </a:p>
          <a:p>
            <a:pPr marL="630238" lvl="2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zh-CN" altLang="en-US" sz="2000" dirty="0" smtClean="0"/>
              <a:t>类是</a:t>
            </a:r>
            <a:r>
              <a:rPr lang="zh-CN" altLang="en-US" sz="2000" dirty="0" smtClean="0">
                <a:solidFill>
                  <a:srgbClr val="0000FF"/>
                </a:solidFill>
              </a:rPr>
              <a:t>对象的模板</a:t>
            </a:r>
            <a:r>
              <a:rPr lang="zh-CN" altLang="en-US" sz="2000" dirty="0" smtClean="0"/>
              <a:t>，它包含所创建对象的状态描述和方法的定义，类是</a:t>
            </a:r>
            <a:r>
              <a:rPr lang="zh-CN" altLang="en-US" sz="2000" dirty="0" smtClean="0">
                <a:solidFill>
                  <a:srgbClr val="0000FF"/>
                </a:solidFill>
              </a:rPr>
              <a:t>所有对象的共同的行为和不同状态的集合体</a:t>
            </a:r>
            <a:r>
              <a:rPr lang="zh-CN" altLang="en-US" sz="2000" dirty="0" smtClean="0"/>
              <a:t>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chemeClr val="accent2"/>
                </a:solidFill>
              </a:rPr>
              <a:t>消息</a:t>
            </a:r>
            <a:endParaRPr lang="zh-CN" altLang="en-US" sz="2000" dirty="0" smtClean="0"/>
          </a:p>
          <a:p>
            <a:pPr marL="630238" lvl="2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zh-CN" altLang="en-US" sz="2000" dirty="0" smtClean="0"/>
              <a:t>消息是</a:t>
            </a:r>
            <a:r>
              <a:rPr lang="zh-CN" altLang="en-US" sz="2000" dirty="0" smtClean="0">
                <a:solidFill>
                  <a:srgbClr val="0000FF"/>
                </a:solidFill>
              </a:rPr>
              <a:t>对象间交互的手段</a:t>
            </a:r>
            <a:r>
              <a:rPr lang="zh-CN" altLang="en-US" sz="2000" dirty="0" smtClean="0"/>
              <a:t>，是要求某个对象执行某个操作的规格说明，是对象之间相互请求或相互协作的途径。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是纯面向对象语言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面向对象语言的三大特征</a:t>
            </a: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solidFill>
                  <a:schemeClr val="accent2"/>
                </a:solidFill>
              </a:rPr>
              <a:t>封装和数据隐藏：</a:t>
            </a:r>
            <a:r>
              <a:rPr lang="en-US" altLang="zh-CN" sz="1600" dirty="0" smtClean="0">
                <a:solidFill>
                  <a:schemeClr val="accent2"/>
                </a:solidFill>
              </a:rPr>
              <a:t> </a:t>
            </a:r>
          </a:p>
          <a:p>
            <a:pPr marL="630238" lvl="2" indent="0" eaLnBrk="1" hangingPunct="1">
              <a:buFont typeface="Wingdings 2" pitchFamily="18" charset="2"/>
              <a:buNone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 smtClean="0">
                <a:solidFill>
                  <a:srgbClr val="0000FF"/>
                </a:solidFill>
              </a:rPr>
              <a:t>通过建立用户定义类型（类）支持封装性和数据隐藏</a:t>
            </a:r>
            <a:r>
              <a:rPr lang="zh-CN" altLang="en-US" sz="1800" dirty="0" smtClean="0"/>
              <a:t>。定义的类一旦建立，就可看作是完全封装的实体，可以作为一个整体单元使用。</a:t>
            </a:r>
            <a:r>
              <a:rPr lang="zh-CN" altLang="en-US" sz="1800" dirty="0" smtClean="0">
                <a:solidFill>
                  <a:srgbClr val="0000FF"/>
                </a:solidFill>
              </a:rPr>
              <a:t>类的实际内部工作应当隐藏起来</a:t>
            </a:r>
            <a:r>
              <a:rPr lang="zh-CN" altLang="en-US" sz="1800" dirty="0" smtClean="0"/>
              <a:t>，程序员在使用完好定义的类时不需要知道类是如何工作的，只要知道如何使用它就可以了。</a:t>
            </a: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solidFill>
                  <a:schemeClr val="accent2"/>
                </a:solidFill>
              </a:rPr>
              <a:t>继承和重用：</a:t>
            </a:r>
            <a:r>
              <a:rPr lang="en-US" altLang="zh-CN" sz="1600" dirty="0" smtClean="0">
                <a:solidFill>
                  <a:schemeClr val="accent2"/>
                </a:solidFill>
              </a:rPr>
              <a:t> </a:t>
            </a:r>
          </a:p>
          <a:p>
            <a:pPr marL="630238" lvl="2" indent="0" eaLnBrk="1" hangingPunct="1">
              <a:buFont typeface="Wingdings 2" pitchFamily="18" charset="2"/>
              <a:buNone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采用</a:t>
            </a:r>
            <a:r>
              <a:rPr lang="zh-CN" altLang="en-US" sz="1800" dirty="0" smtClean="0">
                <a:solidFill>
                  <a:srgbClr val="0000FF"/>
                </a:solidFill>
              </a:rPr>
              <a:t>继承来支持重用</a:t>
            </a:r>
            <a:r>
              <a:rPr lang="zh-CN" altLang="en-US" sz="1800" dirty="0" smtClean="0"/>
              <a:t>的思想，程序可以在扩展现有类型的基础上声明新类型。</a:t>
            </a: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solidFill>
                  <a:schemeClr val="accent2"/>
                </a:solidFill>
              </a:rPr>
              <a:t>多态性：</a:t>
            </a:r>
          </a:p>
          <a:p>
            <a:pPr marL="630238" lvl="2" indent="0" eaLnBrk="1" hangingPunct="1">
              <a:buFont typeface="Wingdings 2" pitchFamily="18" charset="2"/>
              <a:buNone/>
              <a:defRPr/>
            </a:pPr>
            <a:r>
              <a:rPr lang="zh-CN" altLang="en-US" sz="1800" dirty="0" smtClean="0">
                <a:solidFill>
                  <a:srgbClr val="0000FF"/>
                </a:solidFill>
              </a:rPr>
              <a:t>通过继承的方法构造类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0000FF"/>
                </a:solidFill>
              </a:rPr>
              <a:t>采用多态性</a:t>
            </a:r>
            <a:r>
              <a:rPr lang="zh-CN" altLang="en-US" sz="1800" dirty="0" smtClean="0"/>
              <a:t>为每个类指定表现行为，</a:t>
            </a:r>
            <a:r>
              <a:rPr lang="zh-CN" altLang="en-US" sz="1800" dirty="0" smtClean="0">
                <a:solidFill>
                  <a:srgbClr val="0000FF"/>
                </a:solidFill>
              </a:rPr>
              <a:t>使得同样一种行为在不同类和对象上又有不同的实现和结果</a:t>
            </a:r>
            <a:r>
              <a:rPr lang="zh-CN" altLang="en-US" sz="1800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itchFamily="18" charset="2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网络特性</a:t>
            </a:r>
            <a:endParaRPr lang="en-US" altLang="zh-CN" smtClean="0"/>
          </a:p>
          <a:p>
            <a:pPr marL="107950" indent="0" eaLnBrk="1" hangingPunct="1">
              <a:buFont typeface="Wingdings 3" pitchFamily="18" charset="2"/>
              <a:buNone/>
            </a:pPr>
            <a:r>
              <a:rPr lang="en-US" altLang="zh-CN" smtClean="0"/>
              <a:t>    </a:t>
            </a:r>
            <a:r>
              <a:rPr lang="zh-CN" altLang="en-US" sz="2400" smtClean="0"/>
              <a:t>网络能力非常强大、易于使用</a:t>
            </a:r>
            <a:endParaRPr lang="en-US" altLang="zh-CN" sz="2400" smtClean="0"/>
          </a:p>
          <a:p>
            <a:pPr marL="107950" indent="0" eaLnBrk="1" hangingPunct="1">
              <a:buFont typeface="Wingdings 3" pitchFamily="18" charset="2"/>
              <a:buNone/>
            </a:pPr>
            <a:endParaRPr lang="en-US" altLang="zh-CN" sz="2400" smtClean="0"/>
          </a:p>
          <a:p>
            <a:pPr marL="107950" indent="0" eaLnBrk="1" hangingPunct="1">
              <a:buFont typeface="Wingdings 3" pitchFamily="18" charset="2"/>
              <a:buNone/>
            </a:pPr>
            <a:r>
              <a:rPr lang="en-US" altLang="zh-CN" smtClean="0"/>
              <a:t>4. </a:t>
            </a:r>
            <a:r>
              <a:rPr lang="zh-CN" altLang="en-US" smtClean="0"/>
              <a:t>安全性</a:t>
            </a:r>
            <a:endParaRPr lang="en-US" altLang="zh-CN" smtClean="0"/>
          </a:p>
          <a:p>
            <a:pPr marL="107950" indent="0" eaLnBrk="1" hangingPunct="1">
              <a:buFont typeface="Wingdings 3" pitchFamily="18" charset="2"/>
              <a:buNone/>
            </a:pPr>
            <a:endParaRPr lang="en-US" altLang="zh-CN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/>
              <a:t>垃圾回收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/>
              <a:t>异常处理机制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/>
              <a:t>共享安全性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dirty="0" smtClean="0"/>
              <a:t>5. </a:t>
            </a:r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源代码级别的跨平台：</a:t>
            </a:r>
            <a:r>
              <a:rPr lang="en-US" altLang="zh-CN" sz="2400" dirty="0" smtClean="0"/>
              <a:t>C   </a:t>
            </a:r>
            <a:r>
              <a:rPr lang="zh-CN" altLang="en-US" sz="2400" dirty="0" smtClean="0"/>
              <a:t>采用不同编译器编译成不同的机器指令。</a:t>
            </a:r>
            <a:endParaRPr lang="en-US" altLang="zh-CN" sz="2400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操作系统级别的跨平台</a:t>
            </a:r>
            <a:r>
              <a:rPr lang="en-US" altLang="zh-CN" sz="2400" dirty="0" smtClean="0"/>
              <a:t>: Java 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虚拟机实现“一次编译，到处执行”</a:t>
            </a:r>
            <a:endParaRPr lang="en-US" altLang="zh-CN" sz="2400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altLang="zh-CN" dirty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smtClean="0">
                <a:latin typeface="黑体" pitchFamily="49" charset="-122"/>
              </a:rPr>
              <a:t>由编译器将用户程序编译成</a:t>
            </a:r>
            <a:r>
              <a:rPr lang="zh-CN" altLang="en-US" sz="2800" smtClean="0">
                <a:solidFill>
                  <a:srgbClr val="CC0000"/>
                </a:solidFill>
                <a:latin typeface="黑体" pitchFamily="49" charset="-122"/>
              </a:rPr>
              <a:t>字节码</a:t>
            </a:r>
            <a:endParaRPr lang="en-US" altLang="zh-CN" sz="2800" smtClean="0">
              <a:solidFill>
                <a:srgbClr val="CC0000"/>
              </a:solidFill>
              <a:latin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800" smtClean="0">
              <a:solidFill>
                <a:srgbClr val="CC0000"/>
              </a:solidFill>
              <a:latin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smtClean="0">
                <a:latin typeface="黑体" pitchFamily="49" charset="-122"/>
              </a:rPr>
              <a:t>由</a:t>
            </a:r>
            <a:r>
              <a:rPr lang="en-US" altLang="zh-CN" sz="2800" smtClean="0">
                <a:solidFill>
                  <a:srgbClr val="CC0000"/>
                </a:solidFill>
                <a:latin typeface="黑体" pitchFamily="49" charset="-122"/>
              </a:rPr>
              <a:t>Java</a:t>
            </a:r>
            <a:r>
              <a:rPr lang="zh-CN" altLang="en-US" sz="2800" smtClean="0">
                <a:solidFill>
                  <a:srgbClr val="CC0000"/>
                </a:solidFill>
                <a:latin typeface="黑体" pitchFamily="49" charset="-122"/>
              </a:rPr>
              <a:t>虚拟机（</a:t>
            </a:r>
            <a:r>
              <a:rPr lang="en-US" altLang="zh-CN" sz="2800" smtClean="0">
                <a:solidFill>
                  <a:srgbClr val="CC0000"/>
                </a:solidFill>
                <a:latin typeface="黑体" pitchFamily="49" charset="-122"/>
              </a:rPr>
              <a:t>Java Virtual Machine</a:t>
            </a:r>
            <a:r>
              <a:rPr lang="zh-CN" altLang="en-US" sz="2800" smtClean="0">
                <a:solidFill>
                  <a:srgbClr val="CC0000"/>
                </a:solidFill>
                <a:latin typeface="黑体" pitchFamily="49" charset="-122"/>
              </a:rPr>
              <a:t>）</a:t>
            </a:r>
            <a:r>
              <a:rPr lang="zh-CN" altLang="en-US" sz="2800" smtClean="0">
                <a:latin typeface="黑体" pitchFamily="49" charset="-122"/>
              </a:rPr>
              <a:t>解释执行字节码</a:t>
            </a:r>
            <a:endParaRPr lang="en-US" altLang="zh-CN" sz="2800" smtClean="0">
              <a:latin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800" smtClean="0">
              <a:latin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smtClean="0">
                <a:latin typeface="黑体" pitchFamily="49" charset="-122"/>
              </a:rPr>
              <a:t>可以在不同的硬件平台上实现不同的</a:t>
            </a:r>
            <a:r>
              <a:rPr lang="en-US" altLang="zh-CN" sz="2800" smtClean="0">
                <a:latin typeface="黑体" pitchFamily="49" charset="-122"/>
              </a:rPr>
              <a:t>Java</a:t>
            </a:r>
            <a:r>
              <a:rPr lang="zh-CN" altLang="en-US" sz="2800" smtClean="0">
                <a:latin typeface="黑体" pitchFamily="49" charset="-122"/>
              </a:rPr>
              <a:t>虚拟机，保证了</a:t>
            </a:r>
            <a:r>
              <a:rPr lang="en-US" altLang="zh-CN" sz="2800" smtClean="0">
                <a:latin typeface="黑体" pitchFamily="49" charset="-122"/>
              </a:rPr>
              <a:t>Java</a:t>
            </a:r>
            <a:r>
              <a:rPr lang="zh-CN" altLang="en-US" sz="2800" smtClean="0">
                <a:latin typeface="黑体" pitchFamily="49" charset="-122"/>
              </a:rPr>
              <a:t>语言的</a:t>
            </a:r>
            <a:r>
              <a:rPr lang="zh-CN" altLang="en-US" sz="2800" smtClean="0">
                <a:solidFill>
                  <a:srgbClr val="CC0000"/>
                </a:solidFill>
                <a:latin typeface="黑体" pitchFamily="49" charset="-122"/>
              </a:rPr>
              <a:t>平台无关性</a:t>
            </a:r>
            <a:r>
              <a:rPr lang="zh-CN" altLang="en-US" sz="2800" smtClean="0">
                <a:latin typeface="黑体" pitchFamily="49" charset="-122"/>
              </a:rPr>
              <a:t>和</a:t>
            </a:r>
            <a:r>
              <a:rPr lang="zh-CN" altLang="en-US" sz="2800" smtClean="0">
                <a:solidFill>
                  <a:srgbClr val="CC0000"/>
                </a:solidFill>
                <a:latin typeface="黑体" pitchFamily="49" charset="-122"/>
              </a:rPr>
              <a:t>可移植性</a:t>
            </a:r>
            <a:r>
              <a:rPr lang="zh-CN" altLang="en-US" sz="2800" smtClean="0">
                <a:latin typeface="黑体" pitchFamily="49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endParaRPr lang="zh-CN" altLang="en-US" sz="2400" smtClean="0">
              <a:latin typeface="黑体" pitchFamily="49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zh-CN" altLang="en-US" sz="2400" smtClean="0"/>
          </a:p>
          <a:p>
            <a:pPr eaLnBrk="1" hangingPunct="1"/>
            <a:endParaRPr lang="zh-CN" altLang="en-US" smtClean="0"/>
          </a:p>
        </p:txBody>
      </p:sp>
      <p:pic>
        <p:nvPicPr>
          <p:cNvPr id="5" name="Picture 4" descr="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5024438"/>
            <a:ext cx="75438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1.2 Java</a:t>
            </a:r>
            <a:r>
              <a:rPr lang="zh-CN" altLang="en-US" dirty="0" smtClean="0"/>
              <a:t>的特性</a:t>
            </a:r>
          </a:p>
        </p:txBody>
      </p:sp>
      <p:pic>
        <p:nvPicPr>
          <p:cNvPr id="2662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99306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1.3 Java</a:t>
            </a:r>
            <a:r>
              <a:rPr lang="zh-CN" altLang="en-US" smtClean="0"/>
              <a:t>程序环境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dirty="0" smtClean="0"/>
              <a:t>1.3.1 JDK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JRE</a:t>
            </a:r>
          </a:p>
          <a:p>
            <a:pPr>
              <a:defRPr/>
            </a:pPr>
            <a:r>
              <a:rPr lang="en-US" altLang="zh-CN" dirty="0"/>
              <a:t>JDK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开发工具包</a:t>
            </a:r>
            <a:r>
              <a:rPr lang="en-US" altLang="zh-CN" dirty="0"/>
              <a:t>Java  Development Kit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         ——</a:t>
            </a:r>
            <a:r>
              <a:rPr lang="zh-CN" altLang="en-US" dirty="0"/>
              <a:t>面向开发人员</a:t>
            </a:r>
          </a:p>
          <a:p>
            <a:pPr>
              <a:defRPr/>
            </a:pPr>
            <a:r>
              <a:rPr lang="en-US" altLang="zh-CN" dirty="0"/>
              <a:t>JRE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r>
              <a:rPr lang="en-US" altLang="zh-CN" dirty="0"/>
              <a:t>Java Runtime Environment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         ——</a:t>
            </a:r>
            <a:r>
              <a:rPr lang="zh-CN" altLang="en-US" dirty="0"/>
              <a:t>面向</a:t>
            </a:r>
            <a:r>
              <a:rPr lang="en-US" altLang="zh-CN" dirty="0"/>
              <a:t>Java</a:t>
            </a:r>
            <a:r>
              <a:rPr lang="zh-CN" altLang="en-US" dirty="0"/>
              <a:t>程序的使用者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endParaRPr lang="zh-CN" altLang="en-US" dirty="0" smtClean="0"/>
          </a:p>
        </p:txBody>
      </p:sp>
      <p:pic>
        <p:nvPicPr>
          <p:cNvPr id="2765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89363"/>
            <a:ext cx="467995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1.3 Java</a:t>
            </a:r>
            <a:r>
              <a:rPr lang="zh-CN" altLang="en-US" smtClean="0"/>
              <a:t>程序环境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环境变量</a:t>
            </a:r>
            <a:r>
              <a:rPr lang="en-US" altLang="zh-CN" smtClean="0"/>
              <a:t>path</a:t>
            </a:r>
            <a:r>
              <a:rPr lang="zh-CN" altLang="en-US" smtClean="0"/>
              <a:t>：查找工具程序的路径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ahoma" pitchFamily="34" charset="0"/>
                <a:cs typeface="Tahoma" pitchFamily="34" charset="0"/>
              </a:rPr>
              <a:t>	</a:t>
            </a:r>
            <a:endParaRPr lang="zh-CN" altLang="en-US" smtClean="0"/>
          </a:p>
        </p:txBody>
      </p:sp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00113" y="2205038"/>
          <a:ext cx="7315200" cy="3105151"/>
        </p:xfrm>
        <a:graphic>
          <a:graphicData uri="http://schemas.openxmlformats.org/drawingml/2006/table">
            <a:tbl>
              <a:tblPr/>
              <a:tblGrid>
                <a:gridCol w="2667000"/>
                <a:gridCol w="4648200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文件名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javac.exe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编译器，用于将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源程序编译成字节码文件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java.exe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解释器，用于解释执行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的字节码文件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appletviewer.exe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小程序浏览器，执行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文件上的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小程序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jar.exe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将类文件打包存放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javadoc.exe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5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288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3863" indent="-387350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3913" indent="-398463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1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3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5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2713" indent="-39846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源代码及其说明语句生成的与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帮助文档格式相同的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585871"/>
          </a:xfrm>
        </p:spPr>
        <p:txBody>
          <a:bodyPr>
            <a:spAutoFit/>
          </a:bodyPr>
          <a:lstStyle/>
          <a:p>
            <a:pPr eaLnBrk="1" hangingPunct="1">
              <a:buSzPct val="80000"/>
              <a:defRPr/>
            </a:pPr>
            <a:r>
              <a:rPr lang="zh-CN" altLang="en-US" sz="3600" dirty="0" smtClean="0"/>
              <a:t>类别：学科门类</a:t>
            </a:r>
            <a:r>
              <a:rPr lang="zh-CN" altLang="en-US" sz="3600" smtClean="0"/>
              <a:t>基础 课</a:t>
            </a:r>
            <a:endParaRPr lang="en-US" altLang="zh-CN" sz="3600" dirty="0" smtClean="0"/>
          </a:p>
          <a:p>
            <a:pPr eaLnBrk="1" hangingPunct="1">
              <a:buSzPct val="80000"/>
              <a:defRPr/>
            </a:pPr>
            <a:r>
              <a:rPr lang="zh-CN" altLang="en-US" sz="3600" dirty="0" smtClean="0"/>
              <a:t>学分：</a:t>
            </a:r>
            <a:r>
              <a:rPr lang="en-US" altLang="zh-CN" sz="3600" dirty="0" smtClean="0"/>
              <a:t>3</a:t>
            </a:r>
            <a:endParaRPr lang="zh-CN" altLang="en-US" sz="3600" dirty="0" smtClean="0"/>
          </a:p>
          <a:p>
            <a:pPr eaLnBrk="1" hangingPunct="1">
              <a:buSzPct val="80000"/>
              <a:defRPr/>
            </a:pPr>
            <a:r>
              <a:rPr lang="zh-CN" altLang="en-US" sz="3600" dirty="0" smtClean="0"/>
              <a:t>学时：</a:t>
            </a:r>
            <a:r>
              <a:rPr lang="en-US" altLang="zh-CN" sz="3600" dirty="0" smtClean="0"/>
              <a:t>48</a:t>
            </a:r>
          </a:p>
          <a:p>
            <a:pPr lvl="1" eaLnBrk="1" hangingPunct="1">
              <a:buSzPct val="80000"/>
              <a:buFont typeface="Wingdings" pitchFamily="2" charset="2"/>
              <a:buChar char="ü"/>
              <a:defRPr/>
            </a:pPr>
            <a:r>
              <a:rPr lang="zh-CN" altLang="en-US" sz="3200" dirty="0" smtClean="0"/>
              <a:t>上课：</a:t>
            </a:r>
            <a:r>
              <a:rPr lang="en-US" altLang="zh-CN" sz="3200" dirty="0" smtClean="0"/>
              <a:t>40</a:t>
            </a:r>
          </a:p>
          <a:p>
            <a:pPr lvl="1" eaLnBrk="1" hangingPunct="1">
              <a:buSzPct val="80000"/>
              <a:buFont typeface="Wingdings" pitchFamily="2" charset="2"/>
              <a:buChar char="ü"/>
              <a:defRPr/>
            </a:pPr>
            <a:r>
              <a:rPr lang="zh-CN" altLang="en-US" sz="3200" dirty="0" smtClean="0"/>
              <a:t>上机：</a:t>
            </a:r>
            <a:r>
              <a:rPr lang="en-US" altLang="zh-CN" sz="3200" dirty="0" smtClean="0"/>
              <a:t>8</a:t>
            </a:r>
          </a:p>
          <a:p>
            <a:pPr lvl="1" eaLnBrk="1" hangingPunct="1">
              <a:buSzPct val="80000"/>
              <a:buFont typeface="Wingdings" pitchFamily="2" charset="2"/>
              <a:buChar char="ü"/>
              <a:defRPr/>
            </a:pPr>
            <a:r>
              <a:rPr lang="zh-CN" altLang="en-US" sz="3200" dirty="0" smtClean="0"/>
              <a:t>课外：</a:t>
            </a:r>
            <a:r>
              <a:rPr lang="en-US" altLang="zh-CN" sz="3200" dirty="0" smtClean="0"/>
              <a:t>32</a:t>
            </a:r>
          </a:p>
          <a:p>
            <a:pPr marL="392113" lvl="1" indent="0" eaLnBrk="1" hangingPunct="1">
              <a:buSzPct val="80000"/>
              <a:buFont typeface="Verdana" pitchFamily="34" charset="0"/>
              <a:buNone/>
              <a:defRPr/>
            </a:pPr>
            <a:endParaRPr lang="en-US" altLang="zh-CN" sz="3200" dirty="0" smtClean="0"/>
          </a:p>
          <a:p>
            <a:pPr eaLnBrk="1" hangingPunct="1">
              <a:buSzPct val="80000"/>
              <a:defRPr/>
            </a:pPr>
            <a:r>
              <a:rPr lang="zh-CN" altLang="en-US" sz="3600" dirty="0" smtClean="0"/>
              <a:t>先修：高级语言程序设计</a:t>
            </a:r>
            <a:endParaRPr lang="en-US" altLang="zh-CN" sz="3600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课程安排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1.3 Java</a:t>
            </a:r>
            <a:r>
              <a:rPr lang="zh-CN" altLang="en-US" smtClean="0"/>
              <a:t>程序环境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环境变量</a:t>
            </a:r>
            <a:r>
              <a:rPr lang="en-US" altLang="zh-CN" smtClean="0"/>
              <a:t>path</a:t>
            </a:r>
            <a:r>
              <a:rPr lang="zh-CN" altLang="en-US" smtClean="0"/>
              <a:t>：查找工具程序的路径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ahoma" pitchFamily="34" charset="0"/>
                <a:cs typeface="Tahoma" pitchFamily="34" charset="0"/>
              </a:rPr>
              <a:t>	我的电脑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-&gt;</a:t>
            </a:r>
            <a:r>
              <a:rPr lang="zh-CN" altLang="en-US" smtClean="0">
                <a:latin typeface="Tahoma" pitchFamily="34" charset="0"/>
                <a:cs typeface="Tahoma" pitchFamily="34" charset="0"/>
              </a:rPr>
              <a:t>属性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-&gt;</a:t>
            </a:r>
            <a:r>
              <a:rPr lang="zh-CN" altLang="en-US" smtClean="0">
                <a:latin typeface="Tahoma" pitchFamily="34" charset="0"/>
                <a:cs typeface="Tahoma" pitchFamily="34" charset="0"/>
              </a:rPr>
              <a:t>高级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-&gt;</a:t>
            </a:r>
            <a:r>
              <a:rPr lang="zh-CN" altLang="en-US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环境变量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-&gt;</a:t>
            </a:r>
            <a:r>
              <a:rPr lang="zh-CN" altLang="en-US" smtClean="0">
                <a:latin typeface="Tahoma" pitchFamily="34" charset="0"/>
                <a:cs typeface="Tahoma" pitchFamily="34" charset="0"/>
              </a:rPr>
              <a:t>系统变量</a:t>
            </a:r>
            <a:r>
              <a:rPr lang="en-US" altLang="zh-CN" smtClean="0">
                <a:latin typeface="Tahoma" pitchFamily="34" charset="0"/>
                <a:cs typeface="Tahoma" pitchFamily="34" charset="0"/>
              </a:rPr>
              <a:t>-&gt;path-&gt;</a:t>
            </a:r>
            <a:r>
              <a:rPr lang="zh-CN" altLang="en-US" smtClean="0">
                <a:latin typeface="Tahoma" pitchFamily="34" charset="0"/>
                <a:cs typeface="Tahoma" pitchFamily="34" charset="0"/>
              </a:rPr>
              <a:t>编辑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4213" y="3933825"/>
            <a:ext cx="7924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solidFill>
                  <a:srgbClr val="3333CC"/>
                </a:solidFill>
                <a:latin typeface="Verdana" pitchFamily="34" charset="0"/>
              </a:rPr>
              <a:t>假定你的</a:t>
            </a:r>
            <a:r>
              <a:rPr lang="en-US" altLang="zh-CN" sz="2400" b="1">
                <a:solidFill>
                  <a:srgbClr val="3333CC"/>
                </a:solidFill>
                <a:latin typeface="Verdana" pitchFamily="34" charset="0"/>
              </a:rPr>
              <a:t>jdk</a:t>
            </a:r>
            <a:r>
              <a:rPr lang="zh-CN" altLang="en-US" sz="2400" b="1">
                <a:solidFill>
                  <a:srgbClr val="3333CC"/>
                </a:solidFill>
                <a:latin typeface="Verdana" pitchFamily="34" charset="0"/>
              </a:rPr>
              <a:t>安装在</a:t>
            </a:r>
            <a:r>
              <a:rPr lang="en-US" altLang="zh-CN" sz="2400" b="1">
                <a:solidFill>
                  <a:srgbClr val="3333CC"/>
                </a:solidFill>
                <a:latin typeface="Verdana" pitchFamily="34" charset="0"/>
              </a:rPr>
              <a:t>d</a:t>
            </a:r>
            <a:r>
              <a:rPr lang="en-US" altLang="en-US" sz="2400" b="1">
                <a:solidFill>
                  <a:srgbClr val="3333CC"/>
                </a:solidFill>
                <a:latin typeface="Verdana" pitchFamily="34" charset="0"/>
              </a:rPr>
              <a:t>:\J</a:t>
            </a:r>
            <a:r>
              <a:rPr lang="en-US" altLang="zh-CN" sz="2400" b="1">
                <a:solidFill>
                  <a:srgbClr val="3333CC"/>
                </a:solidFill>
                <a:latin typeface="Verdana" pitchFamily="34" charset="0"/>
              </a:rPr>
              <a:t>ava\jdk1.6.0_01</a:t>
            </a:r>
            <a:r>
              <a:rPr lang="zh-CN" altLang="en-US" sz="2400" b="1">
                <a:solidFill>
                  <a:srgbClr val="3333CC"/>
                </a:solidFill>
                <a:latin typeface="Verdana" pitchFamily="34" charset="0"/>
              </a:rPr>
              <a:t>目录下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Verdana" pitchFamily="34" charset="0"/>
              </a:rPr>
              <a:t>path</a:t>
            </a:r>
            <a:r>
              <a:rPr lang="en-US" altLang="zh-CN" sz="2400" b="1">
                <a:solidFill>
                  <a:srgbClr val="333333"/>
                </a:solidFill>
                <a:latin typeface="Verdana" pitchFamily="34" charset="0"/>
              </a:rPr>
              <a:t>= </a:t>
            </a:r>
            <a:r>
              <a:rPr lang="en-US" altLang="zh-CN" sz="2400" b="1">
                <a:solidFill>
                  <a:srgbClr val="3333CC"/>
                </a:solidFill>
                <a:latin typeface="Verdana" pitchFamily="34" charset="0"/>
              </a:rPr>
              <a:t>d</a:t>
            </a:r>
            <a:r>
              <a:rPr lang="en-US" altLang="en-US" sz="2400" b="1">
                <a:solidFill>
                  <a:srgbClr val="3333CC"/>
                </a:solidFill>
                <a:latin typeface="Verdana" pitchFamily="34" charset="0"/>
              </a:rPr>
              <a:t>:\J</a:t>
            </a:r>
            <a:r>
              <a:rPr lang="en-US" altLang="zh-CN" sz="2400" b="1">
                <a:solidFill>
                  <a:srgbClr val="3333CC"/>
                </a:solidFill>
                <a:latin typeface="Verdana" pitchFamily="34" charset="0"/>
              </a:rPr>
              <a:t>ava\jdk1.6.0_01</a:t>
            </a:r>
            <a:r>
              <a:rPr lang="en-US" altLang="zh-CN" sz="2400" b="1">
                <a:solidFill>
                  <a:srgbClr val="333399"/>
                </a:solidFill>
                <a:latin typeface="Verdana" pitchFamily="34" charset="0"/>
              </a:rPr>
              <a:t>\</a:t>
            </a:r>
            <a:r>
              <a:rPr lang="en-US" altLang="zh-CN" sz="2400" b="1">
                <a:solidFill>
                  <a:srgbClr val="333333"/>
                </a:solidFill>
                <a:latin typeface="Verdana" pitchFamily="34" charset="0"/>
              </a:rPr>
              <a:t>bin;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>
                <a:solidFill>
                  <a:srgbClr val="333333"/>
                </a:solidFill>
                <a:latin typeface="Verdana" pitchFamily="34" charset="0"/>
              </a:rPr>
              <a:t> (</a:t>
            </a:r>
            <a:r>
              <a:rPr lang="zh-CN" altLang="en-US" sz="2400" b="1">
                <a:solidFill>
                  <a:srgbClr val="333333"/>
                </a:solidFill>
                <a:latin typeface="Verdana" pitchFamily="34" charset="0"/>
              </a:rPr>
              <a:t>系统里已经有了</a:t>
            </a:r>
            <a:r>
              <a:rPr lang="en-US" altLang="zh-CN" sz="2400" b="1">
                <a:solidFill>
                  <a:srgbClr val="333333"/>
                </a:solidFill>
                <a:latin typeface="Verdana" pitchFamily="34" charset="0"/>
              </a:rPr>
              <a:t>path</a:t>
            </a:r>
            <a:r>
              <a:rPr lang="zh-CN" altLang="en-US" sz="2400" b="1">
                <a:solidFill>
                  <a:srgbClr val="333333"/>
                </a:solidFill>
                <a:latin typeface="Verdana" pitchFamily="34" charset="0"/>
              </a:rPr>
              <a:t>变量，只需要在</a:t>
            </a:r>
            <a:r>
              <a:rPr lang="en-US" altLang="zh-CN" sz="2400" b="1">
                <a:solidFill>
                  <a:srgbClr val="333333"/>
                </a:solidFill>
                <a:latin typeface="Verdana" pitchFamily="34" charset="0"/>
              </a:rPr>
              <a:t>path</a:t>
            </a:r>
            <a:r>
              <a:rPr lang="zh-CN" altLang="en-US" sz="2400" b="1">
                <a:solidFill>
                  <a:srgbClr val="333333"/>
                </a:solidFill>
                <a:latin typeface="Verdana" pitchFamily="34" charset="0"/>
              </a:rPr>
              <a:t>中追加</a:t>
            </a:r>
            <a:r>
              <a:rPr lang="en-US" altLang="zh-CN" sz="2400" b="1">
                <a:solidFill>
                  <a:srgbClr val="333333"/>
                </a:solidFill>
                <a:latin typeface="Verdan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1.3 Java</a:t>
            </a:r>
            <a:r>
              <a:rPr lang="zh-CN" altLang="en-US" smtClean="0"/>
              <a:t>程序环境</a:t>
            </a:r>
          </a:p>
        </p:txBody>
      </p:sp>
      <p:pic>
        <p:nvPicPr>
          <p:cNvPr id="3072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6246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1.3 Java</a:t>
            </a:r>
            <a:r>
              <a:rPr lang="zh-CN" altLang="en-US" smtClean="0"/>
              <a:t>程序环境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环境变量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：查找类的字节码文件的路径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zh-CN" altLang="en-US" dirty="0" smtClean="0"/>
              <a:t>     自己手动创建该环境变量，这是专门针对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设置的环境变量，变量值为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en-US" altLang="zh-CN" dirty="0" smtClean="0"/>
              <a:t>.</a:t>
            </a:r>
            <a:r>
              <a:rPr lang="en-US" altLang="zh-CN" dirty="0" smtClean="0">
                <a:latin typeface="Arial" charset="0"/>
              </a:rPr>
              <a:t>”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603500"/>
            <a:ext cx="40005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1.3 Java</a:t>
            </a:r>
            <a:r>
              <a:rPr lang="zh-CN" altLang="en-US" smtClean="0"/>
              <a:t>程序环境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验证配置是否成功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启动命令行窗口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开始</a:t>
            </a:r>
            <a:r>
              <a:rPr lang="en-US" altLang="zh-CN" smtClean="0"/>
              <a:t>-&gt;</a:t>
            </a:r>
            <a:r>
              <a:rPr lang="zh-CN" altLang="en-US" smtClean="0"/>
              <a:t>运行</a:t>
            </a:r>
            <a:r>
              <a:rPr lang="en-US" altLang="zh-CN" smtClean="0"/>
              <a:t>-&gt;</a:t>
            </a:r>
            <a:r>
              <a:rPr lang="zh-CN" altLang="en-US" smtClean="0"/>
              <a:t>输入</a:t>
            </a:r>
            <a:r>
              <a:rPr lang="en-US" altLang="zh-CN" smtClean="0"/>
              <a:t>cmd-&gt;</a:t>
            </a:r>
            <a:r>
              <a:rPr lang="zh-CN" altLang="en-US" smtClean="0"/>
              <a:t>确定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输入</a:t>
            </a:r>
            <a:r>
              <a:rPr lang="en-US" altLang="zh-CN" smtClean="0"/>
              <a:t>Javac</a:t>
            </a:r>
            <a:r>
              <a:rPr lang="zh-CN" altLang="en-US" smtClean="0"/>
              <a:t>命令验证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889250"/>
            <a:ext cx="5053012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1.3 Java</a:t>
            </a:r>
            <a:r>
              <a:rPr lang="zh-CN" altLang="en-US" dirty="0" smtClean="0"/>
              <a:t>程序环境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itchFamily="18" charset="2"/>
              <a:buNone/>
            </a:pPr>
            <a:r>
              <a:rPr lang="en-US" altLang="zh-CN" smtClean="0"/>
              <a:t>1.3.2 </a:t>
            </a:r>
            <a:r>
              <a:rPr lang="zh-CN" altLang="en-US" smtClean="0"/>
              <a:t>集成开发环境</a:t>
            </a:r>
            <a:r>
              <a:rPr lang="en-US" altLang="zh-CN" smtClean="0"/>
              <a:t>Eclipse</a:t>
            </a:r>
            <a:endParaRPr lang="zh-CN" altLang="en-US" smtClean="0"/>
          </a:p>
        </p:txBody>
      </p:sp>
      <p:sp>
        <p:nvSpPr>
          <p:cNvPr id="33796" name="内容占位符 2"/>
          <p:cNvSpPr txBox="1">
            <a:spLocks/>
          </p:cNvSpPr>
          <p:nvPr/>
        </p:nvSpPr>
        <p:spPr bwMode="auto">
          <a:xfrm>
            <a:off x="922338" y="3716338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ea typeface="黑体" pitchFamily="49" charset="-122"/>
              </a:rPr>
              <a:t>下载</a:t>
            </a:r>
            <a:endParaRPr lang="en-US" altLang="zh-CN" sz="2700">
              <a:ea typeface="黑体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700">
                <a:ea typeface="黑体" pitchFamily="49" charset="-122"/>
                <a:hlinkClick r:id="rId2"/>
              </a:rPr>
              <a:t>http://www.eclipse.org/downloads/</a:t>
            </a:r>
            <a:endParaRPr lang="en-US" altLang="zh-CN" sz="2700">
              <a:ea typeface="黑体" pitchFamily="49" charset="-122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/>
        </p:nvSpPr>
        <p:spPr bwMode="auto">
          <a:xfrm>
            <a:off x="603250" y="2420938"/>
            <a:ext cx="8540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/>
              <a:t>Eclipse——</a:t>
            </a:r>
            <a:r>
              <a:rPr lang="zh-CN" altLang="en-US" sz="2400" b="1" dirty="0">
                <a:ea typeface="黑体" pitchFamily="49" charset="-122"/>
              </a:rPr>
              <a:t>一个集成开发环境</a:t>
            </a:r>
            <a:r>
              <a:rPr lang="en-US" altLang="zh-CN" sz="2400" dirty="0"/>
              <a:t>IDE(Integrated Developing Environment )</a:t>
            </a:r>
            <a:r>
              <a:rPr lang="zh-CN" altLang="en-US" sz="2400" dirty="0"/>
              <a:t>，</a:t>
            </a:r>
            <a:r>
              <a:rPr lang="en-US" altLang="zh-CN" sz="2400" dirty="0"/>
              <a:t>IBM</a:t>
            </a:r>
            <a:r>
              <a:rPr lang="zh-CN" altLang="en-US" sz="2400" dirty="0">
                <a:ea typeface="黑体" pitchFamily="49" charset="-122"/>
              </a:rPr>
              <a:t>公司，开源。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dirty="0">
                <a:ea typeface="黑体" pitchFamily="49" charset="-122"/>
              </a:rPr>
              <a:t>   目前主要用作</a:t>
            </a:r>
            <a:r>
              <a:rPr lang="en-US" altLang="zh-CN" sz="2400" dirty="0">
                <a:ea typeface="黑体" pitchFamily="49" charset="-122"/>
              </a:rPr>
              <a:t>Java IDE</a:t>
            </a:r>
            <a:r>
              <a:rPr lang="zh-CN" altLang="en-US" sz="2400" dirty="0">
                <a:ea typeface="黑体" pitchFamily="49" charset="-122"/>
              </a:rPr>
              <a:t>。</a:t>
            </a:r>
            <a:endParaRPr lang="en-US" altLang="zh-CN" sz="2400" dirty="0"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dirty="0"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dirty="0"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dirty="0"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 err="1"/>
              <a:t>MyEclipse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Genuitec</a:t>
            </a:r>
            <a:r>
              <a:rPr lang="zh-CN" altLang="en-US" sz="2400" dirty="0">
                <a:ea typeface="黑体" pitchFamily="49" charset="-122"/>
              </a:rPr>
              <a:t>公司，</a:t>
            </a:r>
            <a:r>
              <a:rPr lang="en-US" altLang="zh-CN" sz="2400" dirty="0">
                <a:ea typeface="黑体" pitchFamily="49" charset="-122"/>
              </a:rPr>
              <a:t>Eclipse</a:t>
            </a:r>
            <a:r>
              <a:rPr lang="zh-CN" altLang="en-US" sz="2400" dirty="0">
                <a:ea typeface="黑体" pitchFamily="49" charset="-122"/>
              </a:rPr>
              <a:t>的插件，不免费。</a:t>
            </a:r>
            <a:endParaRPr lang="en-US" altLang="zh-CN" sz="2400" dirty="0"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endParaRPr lang="zh-CN" altLang="en-US" sz="24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1.3 Java</a:t>
            </a:r>
            <a:r>
              <a:rPr lang="zh-CN" altLang="en-US" dirty="0" smtClean="0"/>
              <a:t>程序环境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249363"/>
            <a:ext cx="7056437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1.4  Java</a:t>
            </a:r>
            <a:r>
              <a:rPr lang="zh-CN" altLang="en-US" smtClean="0"/>
              <a:t>应用程序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Java</a:t>
            </a:r>
            <a:r>
              <a:rPr lang="zh-CN" altLang="en-US" sz="2800" smtClean="0"/>
              <a:t>应用程序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lvl="1" eaLnBrk="1" hangingPunct="1"/>
            <a:r>
              <a:rPr lang="zh-CN" altLang="zh-CN" sz="2400" smtClean="0"/>
              <a:t>可以独立运行的程序，它只需要</a:t>
            </a:r>
            <a:r>
              <a:rPr lang="en-US" altLang="zh-CN" sz="2400" smtClean="0"/>
              <a:t>Java</a:t>
            </a:r>
            <a:r>
              <a:rPr lang="zh-CN" altLang="zh-CN" sz="2400" smtClean="0"/>
              <a:t>虚拟机就能够运行。</a:t>
            </a:r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r>
              <a:rPr lang="zh-CN" altLang="zh-CN" sz="2400" smtClean="0"/>
              <a:t>一个</a:t>
            </a:r>
            <a:r>
              <a:rPr lang="en-US" altLang="zh-CN" sz="2400" smtClean="0"/>
              <a:t>Java</a:t>
            </a:r>
            <a:r>
              <a:rPr lang="zh-CN" altLang="zh-CN" sz="2400" smtClean="0"/>
              <a:t>应用程序中一定要有一个类包含</a:t>
            </a:r>
            <a:r>
              <a:rPr lang="en-US" altLang="zh-CN" sz="2400" smtClean="0"/>
              <a:t>main()</a:t>
            </a:r>
            <a:r>
              <a:rPr lang="zh-CN" altLang="zh-CN" sz="2400" smtClean="0"/>
              <a:t>方法。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1.4.1  Java</a:t>
            </a:r>
            <a:r>
              <a:rPr lang="zh-CN" altLang="zh-CN" smtClean="0"/>
              <a:t>应用程序的编写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3629025"/>
          </a:xfr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public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class</a:t>
            </a:r>
            <a:r>
              <a:rPr lang="en-US" altLang="zh-CN" sz="2000" dirty="0" smtClean="0">
                <a:solidFill>
                  <a:schemeClr val="bg1"/>
                </a:solidFill>
              </a:rPr>
              <a:t>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Helloworld</a:t>
            </a:r>
            <a:r>
              <a:rPr lang="en-US" altLang="zh-CN" sz="2000" dirty="0" smtClean="0">
                <a:solidFill>
                  <a:schemeClr val="bg1"/>
                </a:solidFill>
              </a:rPr>
              <a:t>{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/**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 * </a:t>
            </a:r>
            <a:r>
              <a:rPr lang="zh-CN" altLang="zh-CN" sz="2000" dirty="0" smtClean="0">
                <a:solidFill>
                  <a:schemeClr val="bg1"/>
                </a:solidFill>
              </a:rPr>
              <a:t>第一个</a:t>
            </a:r>
            <a:r>
              <a:rPr lang="en-US" altLang="zh-CN" sz="2000" dirty="0" smtClean="0">
                <a:solidFill>
                  <a:schemeClr val="bg1"/>
                </a:solidFill>
              </a:rPr>
              <a:t>Java Application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 */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public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static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void</a:t>
            </a:r>
            <a:r>
              <a:rPr lang="en-US" altLang="zh-CN" sz="2000" dirty="0" smtClean="0">
                <a:solidFill>
                  <a:schemeClr val="bg1"/>
                </a:solidFill>
              </a:rPr>
              <a:t> main(String[]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2000" dirty="0" smtClean="0">
                <a:solidFill>
                  <a:schemeClr val="bg1"/>
                </a:solidFill>
              </a:rPr>
              <a:t>) {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	//</a:t>
            </a:r>
            <a:r>
              <a:rPr lang="zh-CN" altLang="zh-CN" sz="2000" dirty="0" smtClean="0">
                <a:solidFill>
                  <a:schemeClr val="bg1"/>
                </a:solidFill>
              </a:rPr>
              <a:t>打印</a:t>
            </a:r>
            <a:r>
              <a:rPr lang="en-US" altLang="zh-CN" sz="2000" dirty="0" smtClean="0">
                <a:solidFill>
                  <a:schemeClr val="bg1"/>
                </a:solidFill>
              </a:rPr>
              <a:t>"hello world!"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2000" i="1" dirty="0" err="1" smtClean="0">
                <a:solidFill>
                  <a:schemeClr val="bg1"/>
                </a:solidFill>
              </a:rPr>
              <a:t>out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.println</a:t>
            </a:r>
            <a:r>
              <a:rPr lang="en-US" altLang="zh-CN" sz="2000" dirty="0" smtClean="0">
                <a:solidFill>
                  <a:schemeClr val="bg1"/>
                </a:solidFill>
              </a:rPr>
              <a:t>("hello World!");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}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1.4.1  Java</a:t>
            </a:r>
            <a:r>
              <a:rPr lang="zh-CN" altLang="zh-CN" smtClean="0"/>
              <a:t>应用程序的编写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类的声明：</a:t>
            </a:r>
            <a:r>
              <a:rPr lang="en-US" altLang="zh-CN" sz="2800" smtClean="0"/>
              <a:t>class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应用程序名</a:t>
            </a:r>
            <a:r>
              <a:rPr lang="zh-CN" altLang="en-US" sz="2800" smtClean="0"/>
              <a:t>：与</a:t>
            </a:r>
            <a:r>
              <a:rPr lang="en-US" altLang="zh-CN" sz="2800" smtClean="0"/>
              <a:t>public</a:t>
            </a:r>
            <a:r>
              <a:rPr lang="zh-CN" altLang="en-US" sz="2800" smtClean="0"/>
              <a:t>类同名</a:t>
            </a:r>
            <a:r>
              <a:rPr lang="en-US" altLang="zh-CN" sz="2800" smtClean="0"/>
              <a:t>,</a:t>
            </a:r>
            <a:r>
              <a:rPr lang="zh-CN" altLang="en-US" sz="2800" smtClean="0"/>
              <a:t>只有一个</a:t>
            </a:r>
            <a:r>
              <a:rPr lang="en-US" altLang="zh-CN" sz="2800" smtClean="0"/>
              <a:t>public</a:t>
            </a:r>
            <a:r>
              <a:rPr lang="zh-CN" altLang="en-US" sz="2800" smtClean="0"/>
              <a:t>类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主类</a:t>
            </a:r>
            <a:r>
              <a:rPr lang="zh-CN" altLang="en-US" sz="2800" smtClean="0"/>
              <a:t>：</a:t>
            </a:r>
            <a:r>
              <a:rPr lang="en-US" altLang="zh-CN" sz="2800" smtClean="0"/>
              <a:t>main()</a:t>
            </a:r>
            <a:r>
              <a:rPr lang="zh-CN" altLang="en-US" sz="2800" smtClean="0"/>
              <a:t>方法所在类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控制台输出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1.4.2  </a:t>
            </a:r>
            <a:r>
              <a:rPr lang="zh-CN" altLang="zh-CN" smtClean="0"/>
              <a:t>命令行方式下的编译和运行</a:t>
            </a:r>
            <a:endParaRPr lang="zh-CN" altLang="en-US" smtClean="0"/>
          </a:p>
        </p:txBody>
      </p:sp>
      <p:sp>
        <p:nvSpPr>
          <p:cNvPr id="38915" name="Rectangle 3"/>
          <p:cNvSpPr txBox="1">
            <a:spLocks noChangeArrowheads="1"/>
          </p:cNvSpPr>
          <p:nvPr/>
        </p:nvSpPr>
        <p:spPr bwMode="auto">
          <a:xfrm>
            <a:off x="566738" y="1196975"/>
            <a:ext cx="8001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ea typeface="黑体" pitchFamily="49" charset="-122"/>
              </a:rPr>
              <a:t>文本编辑器编辑程序</a:t>
            </a:r>
            <a:endParaRPr lang="en-US" altLang="zh-CN" sz="2700">
              <a:ea typeface="黑体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zh-CN" altLang="en-US" sz="2700">
              <a:ea typeface="黑体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ea typeface="黑体" pitchFamily="49" charset="-122"/>
              </a:rPr>
              <a:t>保存程序，命名为</a:t>
            </a:r>
            <a:r>
              <a:rPr lang="en-US" altLang="zh-CN" sz="2700">
                <a:ea typeface="黑体" pitchFamily="49" charset="-122"/>
              </a:rPr>
              <a:t>Helloworld.java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700">
              <a:ea typeface="黑体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ea typeface="黑体" pitchFamily="49" charset="-122"/>
              </a:rPr>
              <a:t>进入命令行界面，进入当前目录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300">
                <a:ea typeface="黑体" pitchFamily="49" charset="-122"/>
              </a:rPr>
              <a:t>编译源文件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300">
                <a:solidFill>
                  <a:srgbClr val="0000FF"/>
                </a:solidFill>
                <a:ea typeface="黑体" pitchFamily="49" charset="-122"/>
              </a:rPr>
              <a:t>javac  Helloworld.java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300">
                <a:ea typeface="黑体" pitchFamily="49" charset="-122"/>
              </a:rPr>
              <a:t>产生</a:t>
            </a:r>
            <a:r>
              <a:rPr lang="en-US" altLang="zh-CN" sz="2300">
                <a:ea typeface="黑体" pitchFamily="49" charset="-122"/>
              </a:rPr>
              <a:t>Helloworld.class</a:t>
            </a:r>
            <a:r>
              <a:rPr lang="zh-CN" altLang="en-US" sz="2300">
                <a:ea typeface="黑体" pitchFamily="49" charset="-122"/>
              </a:rPr>
              <a:t>（字节码文件）</a:t>
            </a:r>
            <a:endParaRPr lang="en-US" altLang="zh-CN" sz="2300">
              <a:ea typeface="黑体" pitchFamily="49" charset="-122"/>
            </a:endParaRP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None/>
            </a:pPr>
            <a:endParaRPr lang="zh-CN" altLang="en-US" sz="2300">
              <a:ea typeface="黑体" pitchFamily="49" charset="-122"/>
            </a:endParaRP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300">
                <a:ea typeface="黑体" pitchFamily="49" charset="-122"/>
              </a:rPr>
              <a:t>运行程序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300">
                <a:solidFill>
                  <a:srgbClr val="0000FF"/>
                </a:solidFill>
                <a:ea typeface="黑体" pitchFamily="49" charset="-122"/>
              </a:rPr>
              <a:t>java  Helloworld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7950" y="1989138"/>
            <a:ext cx="2520950" cy="8302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3333CC"/>
                </a:solidFill>
                <a:latin typeface="Arial" charset="0"/>
              </a:rPr>
              <a:t>文件名与</a:t>
            </a:r>
            <a:r>
              <a:rPr lang="en-US" altLang="zh-CN" sz="2400" b="1">
                <a:solidFill>
                  <a:srgbClr val="3333CC"/>
                </a:solidFill>
                <a:latin typeface="Arial" charset="0"/>
              </a:rPr>
              <a:t>public</a:t>
            </a:r>
            <a:r>
              <a:rPr lang="zh-CN" altLang="en-US" sz="2400" b="1">
                <a:solidFill>
                  <a:srgbClr val="3333CC"/>
                </a:solidFill>
                <a:latin typeface="Arial" charset="0"/>
              </a:rPr>
              <a:t>类名完全相同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4400" cy="4889500"/>
          </a:xfrm>
        </p:spPr>
        <p:txBody>
          <a:bodyPr>
            <a:spAutoFit/>
          </a:bodyPr>
          <a:lstStyle/>
          <a:p>
            <a:pPr eaLnBrk="1" hangingPunct="1">
              <a:buSzPct val="80000"/>
            </a:pPr>
            <a:r>
              <a:rPr lang="zh-CN" altLang="en-US" dirty="0" smtClean="0"/>
              <a:t>听课</a:t>
            </a:r>
          </a:p>
          <a:p>
            <a:pPr eaLnBrk="1" hangingPunct="1">
              <a:buSzPct val="80000"/>
            </a:pPr>
            <a:r>
              <a:rPr lang="zh-CN" altLang="en-US" dirty="0" smtClean="0"/>
              <a:t>复习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预习</a:t>
            </a:r>
            <a:endParaRPr lang="en-US" altLang="zh-CN" dirty="0" smtClean="0"/>
          </a:p>
          <a:p>
            <a:pPr eaLnBrk="1" hangingPunct="1">
              <a:buSzPct val="80000"/>
            </a:pPr>
            <a:r>
              <a:rPr lang="zh-CN" altLang="en-US" dirty="0" smtClean="0"/>
              <a:t>自学</a:t>
            </a:r>
          </a:p>
          <a:p>
            <a:pPr eaLnBrk="1" hangingPunct="1">
              <a:buSzPct val="80000"/>
            </a:pPr>
            <a:r>
              <a:rPr lang="zh-CN" altLang="en-US" dirty="0" smtClean="0"/>
              <a:t>实验</a:t>
            </a:r>
          </a:p>
          <a:p>
            <a:pPr eaLnBrk="1" hangingPunct="1">
              <a:buSzPct val="80000"/>
            </a:pPr>
            <a:r>
              <a:rPr lang="zh-CN" altLang="en-US" dirty="0" smtClean="0"/>
              <a:t>考试</a:t>
            </a:r>
          </a:p>
          <a:p>
            <a:pPr eaLnBrk="1" hangingPunct="1">
              <a:buSzPct val="80000"/>
            </a:pPr>
            <a:r>
              <a:rPr lang="zh-CN" altLang="en-US" dirty="0" smtClean="0"/>
              <a:t>答疑</a:t>
            </a:r>
            <a:r>
              <a:rPr lang="zh-CN" altLang="en-US" sz="3200" dirty="0" smtClean="0"/>
              <a:t>	</a:t>
            </a:r>
          </a:p>
          <a:p>
            <a:pPr eaLnBrk="1" hangingPunct="1">
              <a:buSzPct val="80000"/>
            </a:pPr>
            <a:r>
              <a:rPr lang="zh-CN" altLang="en-US" dirty="0" smtClean="0"/>
              <a:t>教材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altLang="zh-CN" dirty="0" smtClean="0"/>
              <a:t>《Java</a:t>
            </a:r>
            <a:r>
              <a:rPr lang="zh-CN" altLang="en-US" dirty="0" smtClean="0"/>
              <a:t>程序设计及应用开发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，宋晏，等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机械工业出版社</a:t>
            </a:r>
            <a:endParaRPr lang="en-US" altLang="zh-CN" dirty="0" smtClean="0"/>
          </a:p>
          <a:p>
            <a:pPr eaLnBrk="1" hangingPunct="1">
              <a:buSzPct val="80000"/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课程要求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1.4.2  </a:t>
            </a:r>
            <a:r>
              <a:rPr lang="zh-CN" altLang="zh-CN" smtClean="0"/>
              <a:t>命令行方式下的编译和运行</a:t>
            </a:r>
            <a:endParaRPr lang="zh-CN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581400"/>
            <a:ext cx="3505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524000"/>
            <a:ext cx="4524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590800"/>
            <a:ext cx="4524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124450" y="16764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>
                <a:latin typeface="Tahoma" pitchFamily="34" charset="0"/>
              </a:rPr>
              <a:t>Helloworld.java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459105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200650" y="2743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>
                <a:latin typeface="Tahoma" pitchFamily="34" charset="0"/>
              </a:rPr>
              <a:t>Helloworld.class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3829050" y="2133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ahoma" pitchFamily="34" charset="0"/>
              </a:rPr>
              <a:t>javac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459105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390525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ahoma" pitchFamily="34" charset="0"/>
              </a:rPr>
              <a:t>java</a:t>
            </a:r>
          </a:p>
        </p:txBody>
      </p:sp>
      <p:pic>
        <p:nvPicPr>
          <p:cNvPr id="3994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600200"/>
            <a:ext cx="5429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657600"/>
            <a:ext cx="5715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1.4.3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Java</a:t>
            </a:r>
            <a:r>
              <a:rPr lang="zh-CN" altLang="en-US" dirty="0"/>
              <a:t>程序</a:t>
            </a:r>
            <a:endParaRPr lang="zh-CN" altLang="en-US" dirty="0" smtClean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itchFamily="18" charset="2"/>
              <a:buNone/>
              <a:defRPr/>
            </a:pPr>
            <a:r>
              <a:rPr lang="zh-CN" altLang="en-US" sz="2400" b="1" dirty="0" smtClean="0">
                <a:hlinkClick r:id="rId3" action="ppaction://hlinkfile"/>
              </a:rPr>
              <a:t>在</a:t>
            </a:r>
            <a:r>
              <a:rPr lang="en-US" altLang="zh-CN" sz="2400" b="1" dirty="0" smtClean="0">
                <a:hlinkClick r:id="rId3" action="ppaction://hlinkfile"/>
              </a:rPr>
              <a:t>Eclipse</a:t>
            </a:r>
            <a:r>
              <a:rPr lang="zh-CN" altLang="en-US" sz="2400" b="1" dirty="0" smtClean="0">
                <a:hlinkClick r:id="rId3" action="ppaction://hlinkfile"/>
              </a:rPr>
              <a:t>中完成一个</a:t>
            </a:r>
            <a:r>
              <a:rPr lang="en-US" altLang="zh-CN" sz="2400" b="1" dirty="0" err="1" smtClean="0">
                <a:hlinkClick r:id="rId3" action="ppaction://hlinkfile"/>
              </a:rPr>
              <a:t>HelloWorld</a:t>
            </a:r>
            <a:r>
              <a:rPr lang="zh-CN" altLang="en-US" sz="2400" b="1" dirty="0" smtClean="0">
                <a:hlinkClick r:id="rId3" action="ppaction://hlinkfile"/>
              </a:rPr>
              <a:t>程序的编写过程</a:t>
            </a:r>
            <a:endParaRPr lang="en-US" altLang="zh-CN" sz="2400" dirty="0" smtClean="0"/>
          </a:p>
          <a:p>
            <a:pPr marL="109537" indent="0">
              <a:buFont typeface="Wingdings 3" pitchFamily="18" charset="2"/>
              <a:buNone/>
              <a:defRPr/>
            </a:pP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启功</a:t>
            </a:r>
            <a:r>
              <a:rPr lang="en-US" altLang="zh-CN" sz="2400" dirty="0" smtClean="0"/>
              <a:t>Eclipse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新建工程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新建一个类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代码编写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程序运行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错误</a:t>
            </a:r>
            <a:r>
              <a:rPr lang="zh-CN" altLang="zh-CN" sz="2400" dirty="0" smtClean="0"/>
              <a:t>处理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本章要点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跨平台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Java</a:t>
            </a:r>
            <a:r>
              <a:rPr lang="zh-CN" altLang="en-US" sz="2400" smtClean="0"/>
              <a:t>虚拟机、字节码</a:t>
            </a:r>
            <a:endParaRPr lang="en-US" altLang="zh-CN" sz="2400" smtClean="0"/>
          </a:p>
          <a:p>
            <a:r>
              <a:rPr lang="en-US" altLang="zh-CN" sz="2400" smtClean="0"/>
              <a:t>JDK</a:t>
            </a:r>
          </a:p>
          <a:p>
            <a:pPr lvl="1"/>
            <a:r>
              <a:rPr lang="zh-CN" altLang="en-US" sz="2400" smtClean="0"/>
              <a:t>环境变量：</a:t>
            </a:r>
            <a:r>
              <a:rPr lang="en-US" altLang="zh-CN" sz="2400" smtClean="0"/>
              <a:t>path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classpath</a:t>
            </a:r>
          </a:p>
          <a:p>
            <a:r>
              <a:rPr lang="zh-CN" altLang="en-US" sz="2400" smtClean="0"/>
              <a:t>命令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javac</a:t>
            </a:r>
            <a:r>
              <a:rPr lang="zh-CN" altLang="en-US" sz="2400" smtClean="0"/>
              <a:t>编译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java</a:t>
            </a:r>
            <a:r>
              <a:rPr lang="zh-CN" altLang="en-US" sz="2400" smtClean="0"/>
              <a:t>解释执行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r>
              <a:rPr lang="zh-CN" altLang="en-US" sz="2400" smtClean="0"/>
              <a:t>文件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源文件：       文件名</a:t>
            </a:r>
            <a:r>
              <a:rPr lang="en-US" altLang="zh-CN" sz="2400" smtClean="0"/>
              <a:t>.java</a:t>
            </a:r>
          </a:p>
          <a:p>
            <a:pPr lvl="1"/>
            <a:r>
              <a:rPr lang="zh-CN" altLang="en-US" sz="2400" smtClean="0"/>
              <a:t>字节码文件：文件名</a:t>
            </a:r>
            <a:r>
              <a:rPr lang="en-US" altLang="zh-CN" sz="2400" smtClean="0"/>
              <a:t>.class</a:t>
            </a:r>
          </a:p>
          <a:p>
            <a:pPr lvl="1"/>
            <a:endParaRPr lang="en-US" altLang="zh-CN" sz="2000" smtClean="0"/>
          </a:p>
          <a:p>
            <a:endParaRPr lang="en-US" altLang="zh-CN" sz="2000" smtClean="0"/>
          </a:p>
          <a:p>
            <a:endParaRPr lang="zh-CN" altLang="en-US" sz="2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" y="1196975"/>
            <a:ext cx="9083675" cy="5472113"/>
          </a:xfr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本章思维导图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实验安排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693002"/>
              </p:ext>
            </p:extLst>
          </p:nvPr>
        </p:nvGraphicFramePr>
        <p:xfrm>
          <a:off x="251519" y="1196975"/>
          <a:ext cx="8767069" cy="2057400"/>
        </p:xfrm>
        <a:graphic>
          <a:graphicData uri="http://schemas.openxmlformats.org/drawingml/2006/table">
            <a:tbl>
              <a:tblPr/>
              <a:tblGrid>
                <a:gridCol w="2392663"/>
                <a:gridCol w="659405"/>
                <a:gridCol w="457200"/>
                <a:gridCol w="1066800"/>
                <a:gridCol w="381000"/>
                <a:gridCol w="1219200"/>
                <a:gridCol w="2590801"/>
              </a:tblGrid>
              <a:tr h="790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实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验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名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实验</a:t>
                      </a:r>
                      <a:endParaRPr lang="en-US" altLang="zh-CN" sz="18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学时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周次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日期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星期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节次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81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Java</a:t>
                      </a:r>
                      <a:r>
                        <a:rPr kumimoji="0" 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语言基础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晚上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Java</a:t>
                      </a:r>
                      <a:r>
                        <a:rPr kumimoji="0" 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面向对象编程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晚上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习题课与过程考核安排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665691"/>
              </p:ext>
            </p:extLst>
          </p:nvPr>
        </p:nvGraphicFramePr>
        <p:xfrm>
          <a:off x="152400" y="1447800"/>
          <a:ext cx="8686799" cy="3116962"/>
        </p:xfrm>
        <a:graphic>
          <a:graphicData uri="http://schemas.openxmlformats.org/drawingml/2006/table">
            <a:tbl>
              <a:tblPr/>
              <a:tblGrid>
                <a:gridCol w="2617569"/>
                <a:gridCol w="485538"/>
                <a:gridCol w="1132923"/>
                <a:gridCol w="404615"/>
                <a:gridCol w="1537538"/>
                <a:gridCol w="2508616"/>
              </a:tblGrid>
              <a:tr h="878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名</a:t>
                      </a:r>
                      <a:r>
                        <a:rPr 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周次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日期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星期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节次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习题课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上课时间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习题课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上课时间</a:t>
                      </a: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过程考核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过程考核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r>
                        <a:rPr kumimoji="0" lang="zh-CN" altLang="en-US" sz="1800" b="1" kern="10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期末考试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r>
                        <a:rPr kumimoji="0" lang="zh-CN" altLang="en-US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kumimoji="0" lang="zh-CN" sz="1800" b="1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大节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077200" cy="5783635"/>
          </a:xfrm>
        </p:spPr>
        <p:txBody>
          <a:bodyPr>
            <a:spAutoFit/>
          </a:bodyPr>
          <a:lstStyle/>
          <a:p>
            <a:pPr marL="450850" indent="-342900" eaLnBrk="1" hangingPunct="1">
              <a:lnSpc>
                <a:spcPct val="90000"/>
              </a:lnSpc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基础知识</a:t>
            </a:r>
            <a:endParaRPr lang="en-US" altLang="zh-CN" sz="24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Java</a:t>
            </a:r>
            <a:r>
              <a:rPr lang="zh-CN" altLang="en-US" sz="2000" dirty="0" smtClean="0"/>
              <a:t>程序设计概述</a:t>
            </a:r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Java</a:t>
            </a:r>
            <a:r>
              <a:rPr lang="zh-CN" altLang="en-US" sz="2000" dirty="0" smtClean="0"/>
              <a:t>语言基础</a:t>
            </a:r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数组</a:t>
            </a:r>
            <a:endParaRPr lang="en-US" altLang="zh-CN" sz="2000" dirty="0" smtClean="0"/>
          </a:p>
          <a:p>
            <a:pPr marL="450850" indent="-342900" eaLnBrk="1" hangingPunct="1">
              <a:lnSpc>
                <a:spcPct val="90000"/>
              </a:lnSpc>
            </a:pPr>
            <a:r>
              <a:rPr lang="zh-CN" altLang="en-US" sz="2400" dirty="0" smtClean="0"/>
              <a:t>面向对象编程</a:t>
            </a:r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封装与类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类的继承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多态性</a:t>
            </a:r>
            <a:endParaRPr lang="en-US" altLang="zh-CN" sz="2000" dirty="0" smtClean="0"/>
          </a:p>
          <a:p>
            <a:pPr marL="450850" indent="-342900" eaLnBrk="1" hangingPunct="1">
              <a:lnSpc>
                <a:spcPct val="90000"/>
              </a:lnSpc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常用类</a:t>
            </a:r>
            <a:endParaRPr lang="en-US" altLang="zh-CN" sz="24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常用工具类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集合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异常处理</a:t>
            </a:r>
            <a:endParaRPr lang="en-US" altLang="zh-CN" sz="2000" dirty="0" smtClean="0"/>
          </a:p>
          <a:p>
            <a:pPr marL="450850" indent="-342900" eaLnBrk="1" hangingPunct="1">
              <a:lnSpc>
                <a:spcPct val="90000"/>
              </a:lnSpc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高级编程</a:t>
            </a:r>
            <a:endParaRPr lang="en-US" altLang="zh-CN" sz="24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章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图形用户界面与事件处理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多线程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输出流</a:t>
            </a:r>
            <a:endParaRPr lang="en-US" altLang="zh-CN" sz="2000" dirty="0" smtClean="0"/>
          </a:p>
          <a:p>
            <a:pPr marL="706438" lvl="1" indent="-342900" eaLnBrk="1" hangingPunct="1">
              <a:lnSpc>
                <a:spcPct val="900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章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数据库访问技术</a:t>
            </a:r>
            <a:endParaRPr lang="en-US" altLang="zh-CN" sz="2000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>
                <a:latin typeface="仿宋_GB2312" pitchFamily="49" charset="-122"/>
              </a:rPr>
              <a:t>第</a:t>
            </a:r>
            <a:r>
              <a:rPr lang="en-US" altLang="zh-CN" sz="4400" dirty="0" smtClean="0">
                <a:latin typeface="仿宋_GB2312" pitchFamily="49" charset="-122"/>
              </a:rPr>
              <a:t>1</a:t>
            </a:r>
            <a:r>
              <a:rPr lang="zh-CN" altLang="en-US" sz="4400" dirty="0" smtClean="0">
                <a:latin typeface="仿宋_GB2312" pitchFamily="49" charset="-122"/>
              </a:rPr>
              <a:t>章 </a:t>
            </a:r>
            <a:r>
              <a:rPr lang="en-US" altLang="zh-CN" sz="4400" dirty="0" smtClean="0">
                <a:latin typeface="仿宋_GB2312" pitchFamily="49" charset="-122"/>
              </a:rPr>
              <a:t>Java</a:t>
            </a:r>
            <a:r>
              <a:rPr lang="zh-CN" altLang="en-US" sz="4400" dirty="0" smtClean="0">
                <a:latin typeface="仿宋_GB2312" pitchFamily="49" charset="-122"/>
              </a:rPr>
              <a:t>程序设计概述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本章知识点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程序平台</a:t>
            </a: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程序设计环境</a:t>
            </a: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395288" y="188913"/>
            <a:ext cx="8640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4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宋体" pitchFamily="2" charset="-122"/>
              </a:rPr>
              <a:t>1.1 Java</a:t>
            </a:r>
            <a:r>
              <a:rPr lang="zh-CN" altLang="en-US" dirty="0" smtClean="0">
                <a:latin typeface="宋体" pitchFamily="2" charset="-122"/>
              </a:rPr>
              <a:t>程序平台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/>
        </p:nvSpPr>
        <p:spPr bwMode="auto">
          <a:xfrm>
            <a:off x="396875" y="1268413"/>
            <a:ext cx="5373688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研究人员考虑是否可采用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C</a:t>
            </a: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＋＋语言来</a:t>
            </a: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编写消费电子产品的应用程序，但是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C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＋＋语言过于复杂和庞大，并不适用。</a:t>
            </a: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James Gosling  </a:t>
            </a: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研究小组就着手设计</a:t>
            </a: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和开发出一种语言。</a:t>
            </a: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1995</a:t>
            </a: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年互联网的发展，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Java</a:t>
            </a: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得到迅猛发</a:t>
            </a: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展</a:t>
            </a: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40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2009</a:t>
            </a: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年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Oracle</a:t>
            </a:r>
            <a:r>
              <a:rPr lang="zh-CN" altLang="en-US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收购 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sun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 b="1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                                 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965200"/>
            <a:ext cx="25241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5726113" y="5029200"/>
            <a:ext cx="3289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James Gosling 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  -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之父</a:t>
            </a:r>
            <a:endParaRPr lang="zh-CN" altLang="en-US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戴着眼睛的蜘蛛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Sun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副总裁</a:t>
            </a:r>
          </a:p>
        </p:txBody>
      </p:sp>
      <p:pic>
        <p:nvPicPr>
          <p:cNvPr id="1843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3487738"/>
            <a:ext cx="118268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4588</TotalTime>
  <Words>1298</Words>
  <Application>Microsoft Office PowerPoint</Application>
  <PresentationFormat>全屏显示(4:3)</PresentationFormat>
  <Paragraphs>325</Paragraphs>
  <Slides>33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聚合</vt:lpstr>
      <vt:lpstr>面向对象程序设计</vt:lpstr>
      <vt:lpstr>课程安排</vt:lpstr>
      <vt:lpstr>课程要求</vt:lpstr>
      <vt:lpstr>实验安排</vt:lpstr>
      <vt:lpstr>习题课与过程考核安排</vt:lpstr>
      <vt:lpstr>课程内容</vt:lpstr>
      <vt:lpstr>第1章 Java程序设计概述</vt:lpstr>
      <vt:lpstr>本章知识点</vt:lpstr>
      <vt:lpstr>1.1 Java程序平台</vt:lpstr>
      <vt:lpstr>1.1 Java程序平台</vt:lpstr>
      <vt:lpstr>1.2 Java的特性</vt:lpstr>
      <vt:lpstr>1.2 Java的特性</vt:lpstr>
      <vt:lpstr>1.2 Java的特性</vt:lpstr>
      <vt:lpstr>1.2 Java的特性</vt:lpstr>
      <vt:lpstr>1.2 Java的特性</vt:lpstr>
      <vt:lpstr>1.2 Java的特性</vt:lpstr>
      <vt:lpstr>1.2 Java的特性</vt:lpstr>
      <vt:lpstr>1.3 Java程序环境</vt:lpstr>
      <vt:lpstr>1.3 Java程序环境</vt:lpstr>
      <vt:lpstr>1.3 Java程序环境</vt:lpstr>
      <vt:lpstr>1.3 Java程序环境</vt:lpstr>
      <vt:lpstr>1.3 Java程序环境</vt:lpstr>
      <vt:lpstr>1.3 Java程序环境</vt:lpstr>
      <vt:lpstr>1.3 Java程序环境</vt:lpstr>
      <vt:lpstr>1.3 Java程序环境</vt:lpstr>
      <vt:lpstr>1.4  Java应用程序</vt:lpstr>
      <vt:lpstr>1.4.1  Java应用程序的编写</vt:lpstr>
      <vt:lpstr>1.4.1  Java应用程序的编写</vt:lpstr>
      <vt:lpstr>1.4.2  命令行方式下的编译和运行</vt:lpstr>
      <vt:lpstr>1.4.2  命令行方式下的编译和运行</vt:lpstr>
      <vt:lpstr>1.4.3  使用Eclipse开发Java程序</vt:lpstr>
      <vt:lpstr>本章要点</vt:lpstr>
      <vt:lpstr>本章思维导图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song</dc:creator>
  <cp:lastModifiedBy>Administrator</cp:lastModifiedBy>
  <cp:revision>304</cp:revision>
  <dcterms:created xsi:type="dcterms:W3CDTF">2016-03-09T01:10:05Z</dcterms:created>
  <dcterms:modified xsi:type="dcterms:W3CDTF">2018-03-06T09:37:32Z</dcterms:modified>
</cp:coreProperties>
</file>