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79"/>
  </p:notesMasterIdLst>
  <p:sldIdLst>
    <p:sldId id="256" r:id="rId2"/>
    <p:sldId id="257" r:id="rId3"/>
    <p:sldId id="340" r:id="rId4"/>
    <p:sldId id="341" r:id="rId5"/>
    <p:sldId id="259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344" r:id="rId17"/>
    <p:sldId id="345" r:id="rId18"/>
    <p:sldId id="356" r:id="rId19"/>
    <p:sldId id="273" r:id="rId20"/>
    <p:sldId id="274" r:id="rId21"/>
    <p:sldId id="275" r:id="rId22"/>
    <p:sldId id="277" r:id="rId23"/>
    <p:sldId id="278" r:id="rId24"/>
    <p:sldId id="282" r:id="rId25"/>
    <p:sldId id="284" r:id="rId26"/>
    <p:sldId id="342" r:id="rId27"/>
    <p:sldId id="285" r:id="rId28"/>
    <p:sldId id="286" r:id="rId29"/>
    <p:sldId id="288" r:id="rId30"/>
    <p:sldId id="343" r:id="rId31"/>
    <p:sldId id="289" r:id="rId32"/>
    <p:sldId id="290" r:id="rId33"/>
    <p:sldId id="292" r:id="rId34"/>
    <p:sldId id="293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3" r:id="rId43"/>
    <p:sldId id="304" r:id="rId44"/>
    <p:sldId id="347" r:id="rId45"/>
    <p:sldId id="306" r:id="rId46"/>
    <p:sldId id="307" r:id="rId47"/>
    <p:sldId id="308" r:id="rId48"/>
    <p:sldId id="348" r:id="rId49"/>
    <p:sldId id="349" r:id="rId50"/>
    <p:sldId id="310" r:id="rId51"/>
    <p:sldId id="311" r:id="rId52"/>
    <p:sldId id="350" r:id="rId53"/>
    <p:sldId id="336" r:id="rId54"/>
    <p:sldId id="315" r:id="rId55"/>
    <p:sldId id="337" r:id="rId56"/>
    <p:sldId id="338" r:id="rId57"/>
    <p:sldId id="351" r:id="rId58"/>
    <p:sldId id="339" r:id="rId59"/>
    <p:sldId id="352" r:id="rId60"/>
    <p:sldId id="321" r:id="rId61"/>
    <p:sldId id="322" r:id="rId62"/>
    <p:sldId id="323" r:id="rId63"/>
    <p:sldId id="325" r:id="rId64"/>
    <p:sldId id="353" r:id="rId65"/>
    <p:sldId id="326" r:id="rId66"/>
    <p:sldId id="327" r:id="rId67"/>
    <p:sldId id="354" r:id="rId68"/>
    <p:sldId id="329" r:id="rId69"/>
    <p:sldId id="330" r:id="rId70"/>
    <p:sldId id="355" r:id="rId71"/>
    <p:sldId id="332" r:id="rId72"/>
    <p:sldId id="333" r:id="rId73"/>
    <p:sldId id="334" r:id="rId74"/>
    <p:sldId id="357" r:id="rId75"/>
    <p:sldId id="358" r:id="rId76"/>
    <p:sldId id="359" r:id="rId77"/>
    <p:sldId id="335" r:id="rId7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54" autoAdjust="0"/>
  </p:normalViewPr>
  <p:slideViewPr>
    <p:cSldViewPr>
      <p:cViewPr varScale="1">
        <p:scale>
          <a:sx n="89" d="100"/>
          <a:sy n="89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B72FD2-D6B0-4180-A32A-B11F83B479D4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81C2198-2FCF-48FE-9F91-C4CFF86C7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72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79FBD4-AEAB-4C3F-A25F-863FFE10182D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2A700B-846B-42F5-96BD-B3FEE9E2959B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6F4F6E-E731-4EF1-AB4F-DC867553E84E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6DF803-008E-4505-BCA4-FCCE2B241190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4A3CC2-F5DB-451A-BCDC-000A4993612A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18FE28-7C8A-4E50-9071-B7C3EB0F7590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6AD78B-C1B5-4E47-AA72-8F8BD5733EDF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BD5CDD-5EDD-4C3F-AB18-E378C70DF82B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4BB0C3-884D-4949-85EF-EE29C9A5213F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7B1E19-4BF1-4D53-9D6A-8E3AB0FC03DC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0B0605-4A30-4F07-AD5F-D248C9279329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1C2198-2FCF-48FE-9F91-C4CFF86C7B2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88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093140-3A2C-4B22-BCF0-3DA1BD443C34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F89352-15E5-47A9-B791-C2F2D5C57F27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FAEE91-30D5-407E-8570-2ECC1FE39CD1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4C2484-ADE9-4C13-BF85-DB1070ADFCA0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A4E40B-10BC-48D1-9B20-9A85CD1AD904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652E24-C0B9-476D-82C4-763097614E95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9EFC0C-D97A-4134-A091-132AEFC270F2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55091B-9D68-4B17-A330-5A823BDB9CE3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769076-2F81-44DF-8E36-54D10F92F841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0DDBDF-BD28-46B0-9DA8-CE37524EFD16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38A726-CFCC-48E7-9680-8C084C1B210E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B1EF18-577E-4053-9AC2-20AA00B6004E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B1EF18-577E-4053-9AC2-20AA00B6004E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19137C-0C88-4A84-8BE9-34BDC387D171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488" tIns="46038" rIns="90488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例：</a:t>
            </a:r>
            <a:r>
              <a:rPr lang="en-US" altLang="zh-CN" dirty="0" smtClean="0"/>
              <a:t>P58</a:t>
            </a:r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程序举例：</a:t>
            </a:r>
            <a:r>
              <a:rPr lang="en-US" altLang="zh-CN" dirty="0" smtClean="0"/>
              <a:t>P59-64   </a:t>
            </a:r>
            <a:r>
              <a:rPr lang="zh-CN" altLang="en-US" dirty="0" smtClean="0"/>
              <a:t>自己看书</a:t>
            </a:r>
          </a:p>
        </p:txBody>
      </p:sp>
      <p:sp>
        <p:nvSpPr>
          <p:cNvPr id="1013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noFill/>
          <a:ln w="12699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A34F1B-0508-4123-B322-DD350F717504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066B43-4CA9-44BF-9BB3-DEB311A149EB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A34F1B-0508-4123-B322-DD350F717504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147404-3AC8-4558-BEAB-E3B47BA0D54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147404-3AC8-4558-BEAB-E3B47BA0D54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DFC425-921E-4116-A94F-868596EAED54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488" tIns="46038" rIns="90488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P67 </a:t>
            </a:r>
            <a:r>
              <a:rPr lang="zh-CN" altLang="en-US" smtClean="0"/>
              <a:t>图 </a:t>
            </a:r>
            <a:r>
              <a:rPr lang="en-US" altLang="zh-CN" smtClean="0"/>
              <a:t>5.1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P67 </a:t>
            </a:r>
            <a:r>
              <a:rPr lang="zh-CN" altLang="en-US" smtClean="0"/>
              <a:t>例</a:t>
            </a:r>
            <a:r>
              <a:rPr lang="en-US" altLang="zh-CN" smtClean="0"/>
              <a:t>5.2</a:t>
            </a:r>
          </a:p>
        </p:txBody>
      </p:sp>
      <p:sp>
        <p:nvSpPr>
          <p:cNvPr id="1054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noFill/>
          <a:ln w="12699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147404-3AC8-4558-BEAB-E3B47BA0D54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E82271-3DA6-49ED-B7CC-7142D265FF69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370148-C925-43BA-9ABA-089960B7A5CE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147404-3AC8-4558-BEAB-E3B47BA0D54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147404-3AC8-4558-BEAB-E3B47BA0D54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0CC957-07AC-4497-8115-59170DB40234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E0B606-B190-460C-8760-1DD312D5E917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589B70-2EC3-464F-B133-12951A1EEFD1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147404-3AC8-4558-BEAB-E3B47BA0D54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43C060-0921-40AE-857E-A1FB8626FC27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/>
              <a:t>【</a:t>
            </a:r>
            <a:r>
              <a:rPr lang="zh-CN" altLang="en-US" sz="2400" smtClean="0"/>
              <a:t>知识点</a:t>
            </a:r>
            <a:r>
              <a:rPr lang="en-US" altLang="zh-CN" sz="2400" smtClean="0"/>
              <a:t>】</a:t>
            </a:r>
          </a:p>
          <a:p>
            <a:pPr lvl="1">
              <a:spcBef>
                <a:spcPct val="0"/>
              </a:spcBef>
            </a:pPr>
            <a:r>
              <a:rPr lang="zh-CN" altLang="en-US" sz="2400" smtClean="0"/>
              <a:t>强制类型转换（</a:t>
            </a:r>
            <a:r>
              <a:rPr lang="en-US" altLang="zh-CN" sz="2400" smtClean="0"/>
              <a:t>int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→char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spcBef>
                <a:spcPct val="0"/>
              </a:spcBef>
            </a:pPr>
            <a:r>
              <a:rPr lang="zh-CN" altLang="en-US" sz="2400" smtClean="0"/>
              <a:t>语句块内的变量</a:t>
            </a:r>
            <a:endParaRPr lang="en-US" altLang="zh-CN" sz="2400" smtClean="0"/>
          </a:p>
          <a:p>
            <a:pPr>
              <a:spcBef>
                <a:spcPct val="0"/>
              </a:spcBef>
            </a:pPr>
            <a:endParaRPr lang="zh-CN" altLang="zh-CN" sz="2400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CBBF95-C1D7-45F9-A495-9480DC75D001}" type="slidenum">
              <a:rPr lang="zh-CN" altLang="en-US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/>
              <a:t>【</a:t>
            </a:r>
            <a:r>
              <a:rPr lang="zh-CN" altLang="en-US" sz="2400" smtClean="0"/>
              <a:t>知识点</a:t>
            </a:r>
            <a:r>
              <a:rPr lang="en-US" altLang="zh-CN" sz="2400" smtClean="0"/>
              <a:t>】</a:t>
            </a:r>
          </a:p>
          <a:p>
            <a:pPr lvl="1">
              <a:spcBef>
                <a:spcPct val="0"/>
              </a:spcBef>
            </a:pPr>
            <a:r>
              <a:rPr lang="zh-CN" altLang="en-US" sz="2400" smtClean="0"/>
              <a:t>强制类型转换（</a:t>
            </a:r>
            <a:r>
              <a:rPr lang="en-US" altLang="zh-CN" sz="2400" smtClean="0"/>
              <a:t>int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→char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spcBef>
                <a:spcPct val="0"/>
              </a:spcBef>
            </a:pPr>
            <a:r>
              <a:rPr lang="zh-CN" altLang="en-US" sz="2400" smtClean="0"/>
              <a:t>语句块内的变量</a:t>
            </a:r>
            <a:endParaRPr lang="en-US" altLang="zh-CN" sz="2400" smtClean="0"/>
          </a:p>
          <a:p>
            <a:pPr>
              <a:spcBef>
                <a:spcPct val="0"/>
              </a:spcBef>
            </a:pPr>
            <a:endParaRPr lang="zh-CN" altLang="zh-CN" sz="2400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CBBF95-C1D7-45F9-A495-9480DC75D001}" type="slidenum">
              <a:rPr lang="zh-CN" altLang="en-US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59681F-76E3-4555-815F-EDBFEBDBADC4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147404-3AC8-4558-BEAB-E3B47BA0D54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38499F-A715-4650-85F1-14DD2E9B5B74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5FF440-4947-4F21-AEC4-A202D7F42830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A45711-BD67-41B6-B11C-2529309D3C1A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0A8650-7988-4587-8313-50A19EAB0740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B1EF18-577E-4053-9AC2-20AA00B6004E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33D470F-422A-4297-AAF0-48BCFDA8467B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B400E85-AF6C-42A5-8852-01B62F871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0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B7519-F566-4CB0-BCD7-24338B1DA40B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D93A-909D-4F2C-B33C-81F54CE4D7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9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8DCFF-331D-4D9C-8557-FB7D0C3AA326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2A6F5-2C9A-4F5C-91AD-12F1398721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5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848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628775"/>
            <a:ext cx="8585200" cy="47244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6250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848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40005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447800"/>
            <a:ext cx="40005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56CC-DEC0-4C0B-92FB-06D9198D0C65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ABC97-101B-4A67-9985-6071A76B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0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8B1D3F-57A1-4E12-882C-19FDC74B4353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A4CE7A-3C0F-47F4-AC7D-CEB990A650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5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3C99A0-702C-410F-AB24-84107135FA68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766D6B-BB4B-42FB-B730-9078699019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C90C28-4BB0-4490-B0ED-530ED79A6792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F035B1-92A8-44D5-9200-96767D38B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23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C7CAFD-5700-4230-A9B3-71776A0339A6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20AE48-4F31-4254-898A-A8D04F0A27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6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EB5-6849-4EED-B095-61FDDE25E4F4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E8737-0558-482C-AB9C-BF86AC1793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D066F6-D06E-4EA6-92EA-30EA33F37893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081D20-8040-4BE4-B458-B4AC3F55C2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99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DC95F7C-1546-4538-B57D-7A547626B3E4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781464E-96D1-437C-A428-284E4D75D9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2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E2477B9-CBFA-4B20-9D63-0A21D82AE8A6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6CB994F-9E2C-4505-9595-8F27CD5B8C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1" r:id="rId2"/>
    <p:sldLayoutId id="2147484036" r:id="rId3"/>
    <p:sldLayoutId id="2147484037" r:id="rId4"/>
    <p:sldLayoutId id="2147484038" r:id="rId5"/>
    <p:sldLayoutId id="2147484039" r:id="rId6"/>
    <p:sldLayoutId id="2147484032" r:id="rId7"/>
    <p:sldLayoutId id="2147484040" r:id="rId8"/>
    <p:sldLayoutId id="2147484041" r:id="rId9"/>
    <p:sldLayoutId id="2147484033" r:id="rId10"/>
    <p:sldLayoutId id="2147484034" r:id="rId11"/>
    <p:sldLayoutId id="2147484042" r:id="rId12"/>
    <p:sldLayoutId id="214748404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400" dirty="0" smtClean="0">
                <a:latin typeface="仿宋_GB2312" pitchFamily="49" charset="-122"/>
              </a:rPr>
              <a:t>第</a:t>
            </a:r>
            <a:r>
              <a:rPr lang="en-US" altLang="zh-CN" sz="4400" dirty="0" smtClean="0">
                <a:latin typeface="仿宋_GB2312" pitchFamily="49" charset="-122"/>
              </a:rPr>
              <a:t>2</a:t>
            </a:r>
            <a:r>
              <a:rPr lang="zh-CN" altLang="en-US" sz="4400" dirty="0" smtClean="0">
                <a:latin typeface="仿宋_GB2312" pitchFamily="49" charset="-122"/>
              </a:rPr>
              <a:t>章 </a:t>
            </a:r>
            <a:r>
              <a:rPr lang="en-US" altLang="zh-CN" sz="4400" dirty="0" smtClean="0">
                <a:latin typeface="仿宋_GB2312" pitchFamily="49" charset="-122"/>
              </a:rPr>
              <a:t>Java</a:t>
            </a:r>
            <a:r>
              <a:rPr lang="zh-CN" altLang="en-US" sz="4400" dirty="0" smtClean="0">
                <a:latin typeface="仿宋_GB2312" pitchFamily="49" charset="-122"/>
              </a:rPr>
              <a:t>语言基础</a:t>
            </a:r>
            <a:endParaRPr lang="zh-CN" altLang="en-US" sz="4400" dirty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2.2.2  Java</a:t>
            </a:r>
            <a:r>
              <a:rPr lang="zh-CN" altLang="zh-CN" dirty="0" smtClean="0"/>
              <a:t>中的字符类型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1450"/>
            <a:ext cx="8534400" cy="378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字符常量</a:t>
            </a:r>
            <a:r>
              <a:rPr lang="zh-CN" altLang="en-US" sz="2800" dirty="0" smtClean="0">
                <a:latin typeface="宋体" pitchFamily="2" charset="-122"/>
              </a:rPr>
              <a:t>：用一对单引号括起的单个字符。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可见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字符：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a'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'Z'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'8'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'#'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转义字符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'\n'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'\t'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'\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ddd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' 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:  8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八进制表示一个字符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'\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uxxxx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'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进制无符号整数</a:t>
            </a:r>
            <a:r>
              <a:rPr lang="zh-CN" altLang="en-US" dirty="0" smtClean="0">
                <a:latin typeface="宋体" pitchFamily="2" charset="-122"/>
              </a:rPr>
              <a:t>，表示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Unicode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码</a:t>
            </a:r>
            <a:r>
              <a:rPr lang="zh-CN" altLang="en-US" dirty="0" smtClean="0">
                <a:latin typeface="宋体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        </a:t>
            </a:r>
            <a:endParaRPr lang="en-US" altLang="zh-CN" sz="2400" b="1" dirty="0" smtClean="0">
              <a:solidFill>
                <a:srgbClr val="FF0066"/>
              </a:solidFill>
              <a:latin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如</a:t>
            </a: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: '\101'   </a:t>
            </a:r>
            <a:r>
              <a:rPr lang="zh-CN" altLang="en-US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进制表示一个字符</a:t>
            </a: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'A'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        '\u0041' </a:t>
            </a:r>
            <a:r>
              <a:rPr lang="zh-CN" altLang="en-US" sz="2400" dirty="0" smtClean="0">
                <a:solidFill>
                  <a:srgbClr val="FF0066"/>
                </a:solidFill>
                <a:latin typeface="宋体" pitchFamily="2" charset="-122"/>
              </a:rPr>
              <a:t>用</a:t>
            </a: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码表示一个</a:t>
            </a: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'A'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2.2.2  Java</a:t>
            </a:r>
            <a:r>
              <a:rPr lang="zh-CN" altLang="zh-CN" dirty="0" smtClean="0"/>
              <a:t>中的字符类型</a:t>
            </a:r>
            <a:endParaRPr lang="zh-CN" altLang="en-US" sz="3600" dirty="0">
              <a:ea typeface="仿宋_GB2312" pitchFamily="49" charset="-122"/>
            </a:endParaRPr>
          </a:p>
        </p:txBody>
      </p:sp>
      <p:pic>
        <p:nvPicPr>
          <p:cNvPr id="20483" name="Picture 3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2.2.2  Java</a:t>
            </a:r>
            <a:r>
              <a:rPr lang="zh-CN" altLang="zh-CN" dirty="0" smtClean="0"/>
              <a:t>中的字符类型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3133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宋体" pitchFamily="2" charset="-122"/>
              </a:rPr>
              <a:t>字符串常量是用双引号括起的一串字符</a:t>
            </a:r>
            <a:r>
              <a:rPr lang="zh-CN" altLang="en-US" sz="2000" dirty="0" smtClean="0">
                <a:latin typeface="宋体" pitchFamily="2" charset="-122"/>
              </a:rPr>
              <a:t>（可以</a:t>
            </a:r>
            <a:r>
              <a:rPr lang="en-US" altLang="zh-CN" sz="2000" dirty="0" smtClean="0">
                <a:latin typeface="宋体" pitchFamily="2" charset="-122"/>
              </a:rPr>
              <a:t>0</a:t>
            </a:r>
            <a:r>
              <a:rPr lang="zh-CN" altLang="en-US" sz="2000" dirty="0" smtClean="0">
                <a:latin typeface="宋体" pitchFamily="2" charset="-122"/>
              </a:rPr>
              <a:t>个）。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  例子：</a:t>
            </a:r>
            <a:r>
              <a:rPr lang="en-US" altLang="zh-CN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″Hello″</a:t>
            </a:r>
            <a:r>
              <a:rPr lang="zh-CN" altLang="en-US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″My \</a:t>
            </a:r>
            <a:r>
              <a:rPr lang="en-US" altLang="zh-CN" sz="2800" dirty="0" err="1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nJava</a:t>
            </a:r>
            <a:r>
              <a:rPr lang="en-US" altLang="zh-CN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″</a:t>
            </a:r>
            <a:r>
              <a:rPr lang="zh-CN" altLang="en-US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″How old are you? 1234″</a:t>
            </a:r>
            <a:r>
              <a:rPr lang="zh-CN" altLang="en-US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″ ″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         ″″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         ″My″ + ″name″</a:t>
            </a:r>
            <a:endParaRPr lang="zh-CN" altLang="en-US" sz="2800" dirty="0" smtClean="0">
              <a:solidFill>
                <a:schemeClr val="tx2"/>
              </a:solidFill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7038" y="4797425"/>
            <a:ext cx="4714875" cy="52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字符串常量是</a:t>
            </a:r>
            <a:r>
              <a:rPr lang="en-US" altLang="zh-CN" sz="2800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</a:t>
            </a:r>
            <a:r>
              <a:rPr lang="zh-CN" altLang="en-US" sz="2800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类的对象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27575"/>
            <a:ext cx="169703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浮点型常量：表示可以含有小数部分的数值常量。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根据占用内存长度的不同分类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8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</a:rPr>
              <a:t>单精度浮点常量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占用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位内存，用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表示。</a:t>
            </a:r>
            <a:r>
              <a:rPr lang="zh-CN" altLang="en-US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如：</a:t>
            </a:r>
            <a:r>
              <a:rPr lang="en-US" altLang="zh-C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19.4F</a:t>
            </a:r>
            <a:r>
              <a:rPr lang="zh-CN" altLang="en-US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3.0513E3</a:t>
            </a:r>
            <a:r>
              <a:rPr lang="zh-CN" altLang="en-US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8701.52f</a:t>
            </a:r>
          </a:p>
          <a:p>
            <a:pPr lvl="1">
              <a:lnSpc>
                <a:spcPct val="90000"/>
              </a:lnSpc>
            </a:pPr>
            <a:endParaRPr lang="en-US" altLang="zh-CN" sz="2400" b="1" dirty="0" smtClean="0">
              <a:solidFill>
                <a:srgbClr val="FF0066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</a:rPr>
              <a:t>双精度浮点常量</a:t>
            </a:r>
            <a:r>
              <a:rPr lang="zh-CN" altLang="en-US" dirty="0" smtClean="0">
                <a:latin typeface="Times New Roman" pitchFamily="18" charset="0"/>
              </a:rPr>
              <a:t>：占用</a:t>
            </a:r>
            <a:r>
              <a:rPr lang="en-US" altLang="zh-CN" dirty="0" smtClean="0">
                <a:latin typeface="Times New Roman" pitchFamily="18" charset="0"/>
              </a:rPr>
              <a:t>64</a:t>
            </a:r>
            <a:r>
              <a:rPr lang="zh-CN" altLang="en-US" dirty="0" smtClean="0">
                <a:latin typeface="Times New Roman" pitchFamily="18" charset="0"/>
              </a:rPr>
              <a:t>位内存，用带</a:t>
            </a:r>
            <a:r>
              <a:rPr lang="en-US" altLang="zh-CN" dirty="0" smtClean="0">
                <a:latin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</a:rPr>
              <a:t>或</a:t>
            </a:r>
            <a:r>
              <a:rPr lang="en-US" altLang="zh-CN" dirty="0" smtClean="0">
                <a:latin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</a:rPr>
              <a:t>或不加后缀的数值表示，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</a:t>
            </a:r>
            <a:r>
              <a:rPr lang="zh-CN" altLang="en-US" sz="2400" b="1" dirty="0" smtClean="0">
                <a:solidFill>
                  <a:srgbClr val="FF0066"/>
                </a:solidFill>
                <a:latin typeface="Times New Roman" pitchFamily="18" charset="0"/>
              </a:rPr>
              <a:t>如：</a:t>
            </a:r>
            <a:r>
              <a:rPr lang="en-US" altLang="zh-CN" sz="2400" b="1" dirty="0" smtClean="0">
                <a:solidFill>
                  <a:srgbClr val="FF0066"/>
                </a:solidFill>
                <a:latin typeface="Times New Roman" pitchFamily="18" charset="0"/>
              </a:rPr>
              <a:t>2.433E-5D</a:t>
            </a:r>
            <a:r>
              <a:rPr lang="zh-CN" altLang="en-US" sz="2400" b="1" dirty="0" smtClean="0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66"/>
                </a:solidFill>
                <a:latin typeface="Times New Roman" pitchFamily="18" charset="0"/>
              </a:rPr>
              <a:t>700041.273d</a:t>
            </a:r>
            <a:r>
              <a:rPr lang="zh-CN" altLang="en-US" sz="2400" b="1" dirty="0" smtClean="0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66"/>
                </a:solidFill>
                <a:latin typeface="Times New Roman" pitchFamily="18" charset="0"/>
              </a:rPr>
              <a:t>3.1415</a:t>
            </a:r>
            <a:r>
              <a:rPr lang="zh-CN" altLang="en-US" sz="2400" dirty="0" smtClean="0">
                <a:solidFill>
                  <a:srgbClr val="FF0066"/>
                </a:solidFill>
                <a:latin typeface="Times New Roman" pitchFamily="18" charset="0"/>
              </a:rPr>
              <a:t>。</a:t>
            </a:r>
            <a:endParaRPr lang="en-US" altLang="zh-CN" sz="2400" dirty="0" smtClean="0">
              <a:solidFill>
                <a:srgbClr val="FF0066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solidFill>
                <a:srgbClr val="FF0066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</a:rPr>
              <a:t>说明：在</a:t>
            </a:r>
            <a:r>
              <a:rPr lang="en-US" altLang="zh-CN" dirty="0" smtClean="0">
                <a:latin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</a:rPr>
              <a:t>中的实型常量</a:t>
            </a:r>
            <a:r>
              <a:rPr lang="zh-CN" altLang="en-US" dirty="0" smtClean="0">
                <a:solidFill>
                  <a:schemeClr val="folHlink"/>
                </a:solidFill>
                <a:latin typeface="Times New Roman" pitchFamily="18" charset="0"/>
              </a:rPr>
              <a:t>默认为</a:t>
            </a:r>
            <a:r>
              <a:rPr lang="en-US" altLang="zh-CN" dirty="0" smtClean="0">
                <a:solidFill>
                  <a:schemeClr val="folHlink"/>
                </a:solidFill>
                <a:latin typeface="Times New Roman" pitchFamily="18" charset="0"/>
              </a:rPr>
              <a:t>double</a:t>
            </a:r>
            <a:r>
              <a:rPr lang="zh-CN" altLang="en-US" dirty="0" smtClean="0">
                <a:latin typeface="Times New Roman" pitchFamily="18" charset="0"/>
              </a:rPr>
              <a:t>，所以写单精度的实数时要在数字后面写</a:t>
            </a:r>
            <a:r>
              <a:rPr lang="en-US" altLang="zh-CN" dirty="0" smtClean="0">
                <a:latin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</a:rPr>
              <a:t>，如</a:t>
            </a:r>
            <a:r>
              <a:rPr lang="en-US" altLang="zh-CN" dirty="0" smtClean="0">
                <a:latin typeface="Times New Roman" pitchFamily="18" charset="0"/>
              </a:rPr>
              <a:t>3.14f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2.2.3  </a:t>
            </a:r>
            <a:r>
              <a:rPr lang="zh-CN" altLang="en-US" dirty="0" smtClean="0"/>
              <a:t>浮点</a:t>
            </a:r>
            <a:r>
              <a:rPr lang="zh-CN" altLang="zh-CN" dirty="0" smtClean="0"/>
              <a:t>类型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dirty="0" smtClean="0">
                <a:latin typeface="宋体" pitchFamily="2" charset="-122"/>
              </a:rPr>
              <a:t>布尔常量</a:t>
            </a:r>
            <a:r>
              <a:rPr lang="en-US" altLang="zh-CN" sz="2400" dirty="0" smtClean="0">
                <a:latin typeface="宋体" pitchFamily="2" charset="-122"/>
              </a:rPr>
              <a:t>:true(</a:t>
            </a:r>
            <a:r>
              <a:rPr lang="zh-CN" altLang="en-US" sz="2400" dirty="0" smtClean="0">
                <a:latin typeface="宋体" pitchFamily="2" charset="-122"/>
              </a:rPr>
              <a:t>真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</a:rPr>
              <a:t>和</a:t>
            </a:r>
            <a:r>
              <a:rPr lang="en-US" altLang="zh-CN" sz="2400" dirty="0" smtClean="0">
                <a:latin typeface="宋体" pitchFamily="2" charset="-122"/>
              </a:rPr>
              <a:t>false(</a:t>
            </a:r>
            <a:r>
              <a:rPr lang="zh-CN" altLang="en-US" sz="2400" dirty="0" smtClean="0">
                <a:latin typeface="宋体" pitchFamily="2" charset="-122"/>
              </a:rPr>
              <a:t>假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</a:p>
          <a:p>
            <a:r>
              <a:rPr lang="zh-CN" altLang="en-US" sz="2800" dirty="0" smtClean="0">
                <a:latin typeface="宋体" pitchFamily="2" charset="-122"/>
              </a:rPr>
              <a:t>在流控制中经常用到布尔常量。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</a:rPr>
              <a:t>if (</a:t>
            </a:r>
            <a:r>
              <a:rPr lang="zh-CN" altLang="en-US" sz="2400" dirty="0" smtClean="0">
                <a:solidFill>
                  <a:srgbClr val="FF0066"/>
                </a:solidFill>
                <a:latin typeface="宋体" pitchFamily="2" charset="-122"/>
              </a:rPr>
              <a:t>条件） 动作</a:t>
            </a: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</a:rPr>
              <a:t>    else       </a:t>
            </a:r>
            <a:r>
              <a:rPr lang="zh-CN" altLang="en-US" sz="2400" dirty="0" smtClean="0">
                <a:solidFill>
                  <a:srgbClr val="FF0066"/>
                </a:solidFill>
                <a:latin typeface="宋体" pitchFamily="2" charset="-122"/>
              </a:rPr>
              <a:t>动作</a:t>
            </a: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</a:rPr>
              <a:t>2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solidFill>
                <a:srgbClr val="FF0066"/>
              </a:solidFill>
              <a:latin typeface="宋体" pitchFamily="2" charset="-122"/>
            </a:endParaRPr>
          </a:p>
          <a:p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注意：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是一种严格的类型语言，不使用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与非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代表真假，不允许数值类型和布尔类型之间进行转换。</a:t>
            </a:r>
            <a:r>
              <a:rPr lang="zh-CN" altLang="en-US" sz="2400" dirty="0" smtClean="0">
                <a:latin typeface="宋体" pitchFamily="2" charset="-122"/>
              </a:rPr>
              <a:t> 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400" dirty="0" err="1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 a=3;</a:t>
            </a:r>
            <a:endParaRPr lang="zh-CN" altLang="zh-CN" sz="2400" dirty="0" smtClean="0">
              <a:solidFill>
                <a:srgbClr val="FF0066"/>
              </a:solidFill>
              <a:latin typeface="宋体" pitchFamily="2" charset="-122"/>
              <a:cs typeface="Times New Roman" pitchFamily="18" charset="0"/>
            </a:endParaRPr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if ( 0&lt;a&lt;1 ) </a:t>
            </a:r>
            <a:r>
              <a:rPr lang="zh-CN" altLang="zh-CN" sz="2400" dirty="0" smtClean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……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2.2.4  </a:t>
            </a:r>
            <a:r>
              <a:rPr lang="zh-CN" altLang="zh-CN" dirty="0" smtClean="0"/>
              <a:t>布尔</a:t>
            </a:r>
            <a:r>
              <a:rPr lang="zh-CN" altLang="zh-CN" dirty="0"/>
              <a:t>类型</a:t>
            </a:r>
            <a:endParaRPr lang="zh-CN" altLang="en-US" sz="36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在</a:t>
            </a:r>
            <a:r>
              <a:rPr lang="en-US" altLang="zh-CN" sz="2800" dirty="0" smtClean="0"/>
              <a:t>Java</a:t>
            </a:r>
            <a:r>
              <a:rPr lang="zh-CN" altLang="zh-CN" sz="2800" dirty="0" smtClean="0"/>
              <a:t>中必须用</a:t>
            </a:r>
            <a:r>
              <a:rPr lang="en-US" altLang="zh-CN" sz="2800" dirty="0" smtClean="0"/>
              <a:t>final</a:t>
            </a:r>
            <a:r>
              <a:rPr lang="zh-CN" altLang="zh-CN" sz="2800" dirty="0" smtClean="0"/>
              <a:t>关键字声明符号常量</a:t>
            </a:r>
            <a:endParaRPr lang="en-US" altLang="zh-CN" sz="2800" dirty="0" smtClean="0"/>
          </a:p>
          <a:p>
            <a:r>
              <a:rPr lang="en-US" altLang="zh-CN" sz="2800" dirty="0" smtClean="0"/>
              <a:t>final</a:t>
            </a:r>
            <a:r>
              <a:rPr lang="zh-CN" altLang="zh-CN" sz="2800" dirty="0" smtClean="0"/>
              <a:t>关键字表示这个变量只能被赋值一次，一旦赋值后就不能够再更改。</a:t>
            </a:r>
          </a:p>
          <a:p>
            <a:r>
              <a:rPr lang="zh-CN" altLang="zh-CN" sz="2800" dirty="0" smtClean="0"/>
              <a:t>声明格式</a:t>
            </a:r>
          </a:p>
          <a:p>
            <a:pPr lvl="1"/>
            <a:r>
              <a:rPr lang="en-US" altLang="zh-CN" sz="2400" dirty="0" smtClean="0"/>
              <a:t>final </a:t>
            </a:r>
            <a:r>
              <a:rPr lang="zh-CN" altLang="zh-CN" sz="2400" dirty="0" smtClean="0"/>
              <a:t>数据类型 常量名</a:t>
            </a:r>
            <a:r>
              <a:rPr lang="en-US" altLang="zh-CN" sz="2400" dirty="0" smtClean="0"/>
              <a:t> = </a:t>
            </a:r>
            <a:r>
              <a:rPr lang="zh-CN" altLang="zh-CN" sz="2400" dirty="0" smtClean="0"/>
              <a:t>缺省值</a:t>
            </a:r>
            <a:r>
              <a:rPr lang="en-US" altLang="zh-CN" sz="2400" dirty="0" smtClean="0"/>
              <a:t>;</a:t>
            </a:r>
            <a:endParaRPr lang="zh-CN" altLang="zh-CN" sz="2400" dirty="0" smtClean="0"/>
          </a:p>
          <a:p>
            <a:pPr marL="914400" lvl="2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final 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 STUDENT_NUM = 10;</a:t>
            </a:r>
            <a:endParaRPr lang="zh-CN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endParaRPr lang="en-US" altLang="zh-CN" sz="2800" dirty="0" smtClean="0"/>
          </a:p>
          <a:p>
            <a:r>
              <a:rPr lang="zh-CN" altLang="zh-CN" sz="2800" dirty="0" smtClean="0"/>
              <a:t>习惯上，符号常量名采用全部大写，词与词之间用下划线分隔。</a:t>
            </a:r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2.2.5  </a:t>
            </a:r>
            <a:r>
              <a:rPr lang="zh-CN" altLang="zh-CN" dirty="0"/>
              <a:t>符号常量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输出语句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字符串常量输出：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("hello world");</a:t>
            </a:r>
          </a:p>
          <a:p>
            <a:pPr eaLnBrk="1" hangingPunct="1"/>
            <a:r>
              <a:rPr lang="zh-CN" altLang="en-US" dirty="0" smtClean="0"/>
              <a:t>基本类型的任何数据（常量、变量）都可以在输出语句中直接使用，输出其值。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600" y="3284984"/>
            <a:ext cx="8305800" cy="312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dirty="0"/>
              <a:t>public class Test{</a:t>
            </a:r>
          </a:p>
          <a:p>
            <a:pPr eaLnBrk="1" hangingPunct="1"/>
            <a:r>
              <a:rPr lang="en-US" altLang="zh-CN" sz="1800" dirty="0"/>
              <a:t>	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[]){</a:t>
            </a:r>
          </a:p>
          <a:p>
            <a:pPr eaLnBrk="1" hangingPunct="1"/>
            <a:r>
              <a:rPr lang="en-US" altLang="zh-CN" sz="1800" dirty="0"/>
              <a:t>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= 10;</a:t>
            </a:r>
          </a:p>
          <a:p>
            <a:pPr eaLnBrk="1" hangingPunct="1"/>
            <a:r>
              <a:rPr lang="en-US" altLang="zh-CN" sz="1800" dirty="0"/>
              <a:t>		double b = 100.45;</a:t>
            </a:r>
          </a:p>
          <a:p>
            <a:pPr eaLnBrk="1" hangingPunct="1"/>
            <a:r>
              <a:rPr lang="en-US" altLang="zh-CN" sz="1800" dirty="0"/>
              <a:t>		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c=true;</a:t>
            </a:r>
          </a:p>
          <a:p>
            <a:pPr eaLnBrk="1" hangingPunct="1"/>
            <a:r>
              <a:rPr lang="en-US" altLang="zh-CN" sz="1800" dirty="0"/>
              <a:t>		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(a);</a:t>
            </a:r>
          </a:p>
          <a:p>
            <a:pPr eaLnBrk="1" hangingPunct="1"/>
            <a:r>
              <a:rPr lang="en-US" altLang="zh-CN" sz="1800" dirty="0"/>
              <a:t>		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(b);</a:t>
            </a:r>
          </a:p>
          <a:p>
            <a:pPr eaLnBrk="1" hangingPunct="1"/>
            <a:r>
              <a:rPr lang="en-US" altLang="zh-CN" sz="1800" dirty="0"/>
              <a:t>		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(c);</a:t>
            </a:r>
          </a:p>
          <a:p>
            <a:pPr eaLnBrk="1" hangingPunct="1"/>
            <a:r>
              <a:rPr lang="en-US" altLang="zh-CN" sz="1800" dirty="0"/>
              <a:t>		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('</a:t>
            </a:r>
            <a:r>
              <a:rPr lang="zh-CN" altLang="en-US" sz="1800" dirty="0"/>
              <a:t>好</a:t>
            </a:r>
            <a:r>
              <a:rPr lang="en-US" altLang="zh-CN" sz="1800" dirty="0"/>
              <a:t>');</a:t>
            </a:r>
          </a:p>
          <a:p>
            <a:pPr eaLnBrk="1" hangingPunct="1"/>
            <a:r>
              <a:rPr lang="en-US" altLang="zh-CN" sz="1800" dirty="0"/>
              <a:t>	}</a:t>
            </a:r>
          </a:p>
          <a:p>
            <a:pPr eaLnBrk="1" hangingPunct="1"/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2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 dirty="0" smtClean="0"/>
              <a:t>输出语句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/>
              <a:t>输出有字符串，变量值的组合形式：用“</a:t>
            </a:r>
            <a:r>
              <a:rPr lang="en-US" altLang="zh-CN" sz="2600" dirty="0" smtClean="0"/>
              <a:t>+”</a:t>
            </a:r>
            <a:r>
              <a:rPr lang="zh-CN" altLang="en-US" sz="2600" dirty="0" smtClean="0"/>
              <a:t>将字符串与变量连接。</a:t>
            </a:r>
          </a:p>
          <a:p>
            <a:pPr lvl="1" eaLnBrk="1" hangingPunct="1"/>
            <a:r>
              <a:rPr lang="zh-CN" altLang="en-US" sz="2200" dirty="0" smtClean="0"/>
              <a:t>字符串支持“</a:t>
            </a:r>
            <a:r>
              <a:rPr lang="en-US" altLang="zh-CN" sz="2200" dirty="0" smtClean="0"/>
              <a:t>+”</a:t>
            </a:r>
            <a:r>
              <a:rPr lang="zh-CN" altLang="en-US" sz="2200" dirty="0" smtClean="0"/>
              <a:t>运算符，运算为字符串连接。</a:t>
            </a:r>
          </a:p>
          <a:p>
            <a:pPr lvl="1" eaLnBrk="1" hangingPunct="1"/>
            <a:r>
              <a:rPr lang="zh-CN" altLang="en-US" sz="2200" dirty="0" smtClean="0"/>
              <a:t>若字符串和其他类型变量或常量用“</a:t>
            </a:r>
            <a:r>
              <a:rPr lang="en-US" altLang="zh-CN" sz="2200" dirty="0" smtClean="0"/>
              <a:t>+”</a:t>
            </a:r>
            <a:r>
              <a:rPr lang="zh-CN" altLang="en-US" sz="2200" dirty="0" smtClean="0"/>
              <a:t>操作，那么也会进行自动类型转换。将其他类型转换为字符串类型，并进行字符串连接操作。</a:t>
            </a:r>
          </a:p>
          <a:p>
            <a:pPr eaLnBrk="1" hangingPunct="1"/>
            <a:r>
              <a:rPr lang="zh-CN" altLang="en-US" sz="2600" dirty="0" smtClean="0"/>
              <a:t>在</a:t>
            </a:r>
            <a:r>
              <a:rPr lang="en-US" altLang="zh-CN" sz="2600" dirty="0" smtClean="0"/>
              <a:t>Java</a:t>
            </a:r>
            <a:r>
              <a:rPr lang="zh-CN" altLang="en-US" sz="2600" dirty="0" smtClean="0"/>
              <a:t>语言中，任何类型都可以转换为字符串类型。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33400" y="4221088"/>
            <a:ext cx="8153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public class Test{</a:t>
            </a:r>
          </a:p>
          <a:p>
            <a:pPr eaLnBrk="1" hangingPunct="1"/>
            <a:r>
              <a:rPr lang="en-US" altLang="zh-CN" b="1" dirty="0"/>
              <a:t>	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	{	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int</a:t>
            </a:r>
            <a:r>
              <a:rPr lang="en-US" altLang="zh-CN" b="1" dirty="0"/>
              <a:t> a=10,b=20;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int</a:t>
            </a:r>
            <a:r>
              <a:rPr lang="en-US" altLang="zh-CN" b="1" dirty="0"/>
              <a:t> c;</a:t>
            </a:r>
          </a:p>
          <a:p>
            <a:pPr eaLnBrk="1" hangingPunct="1"/>
            <a:r>
              <a:rPr lang="en-US" altLang="zh-CN" b="1" dirty="0"/>
              <a:t>		c=</a:t>
            </a:r>
            <a:r>
              <a:rPr lang="en-US" altLang="zh-CN" b="1" dirty="0" err="1"/>
              <a:t>a+b</a:t>
            </a:r>
            <a:r>
              <a:rPr lang="en-US" altLang="zh-CN" b="1" dirty="0"/>
              <a:t>;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b="1" dirty="0" err="1"/>
              <a:t>.println</a:t>
            </a:r>
            <a:r>
              <a:rPr lang="en-US" altLang="zh-CN" b="1" dirty="0"/>
              <a:t>(a+"+"+b+"</a:t>
            </a:r>
            <a:r>
              <a:rPr lang="zh-CN" altLang="en-US" b="1" dirty="0"/>
              <a:t>的值为</a:t>
            </a:r>
            <a:r>
              <a:rPr lang="en-US" altLang="zh-CN" b="1" dirty="0"/>
              <a:t>"+c);</a:t>
            </a:r>
          </a:p>
          <a:p>
            <a:pPr eaLnBrk="1" hangingPunct="1"/>
            <a:r>
              <a:rPr lang="en-US" altLang="zh-CN" b="1" dirty="0"/>
              <a:t>	}</a:t>
            </a:r>
          </a:p>
          <a:p>
            <a:pPr eaLnBrk="1" hangingPunct="1"/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8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1362207"/>
            <a:ext cx="878497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java.util.Scanner</a:t>
            </a:r>
            <a:r>
              <a:rPr lang="en-US" altLang="zh-CN" sz="2400" dirty="0" smtClean="0"/>
              <a:t>;</a:t>
            </a:r>
          </a:p>
          <a:p>
            <a:pPr marL="109537" indent="0">
              <a:buNone/>
            </a:pPr>
            <a:r>
              <a:rPr lang="en-US" altLang="zh-CN" sz="2400" dirty="0" err="1"/>
              <a:t>java.util.Scanner</a:t>
            </a:r>
            <a:r>
              <a:rPr lang="zh-CN" altLang="en-US" sz="2400" dirty="0"/>
              <a:t>主要功能是简化文本扫描。这个类最实用的地方表现在获取控制台输入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109537" indent="0">
              <a:buNone/>
            </a:pPr>
            <a:endParaRPr lang="en-US" altLang="zh-CN" sz="2400" dirty="0"/>
          </a:p>
          <a:p>
            <a:pPr marL="109537" indent="0">
              <a:buNone/>
            </a:pPr>
            <a:r>
              <a:rPr lang="en-US" altLang="zh-CN" sz="2400" dirty="0" smtClean="0"/>
              <a:t>Scanner </a:t>
            </a:r>
            <a:r>
              <a:rPr lang="en-US" altLang="zh-CN" sz="2400" dirty="0" err="1"/>
              <a:t>scn</a:t>
            </a:r>
            <a:r>
              <a:rPr lang="en-US" altLang="zh-CN" sz="2400" dirty="0"/>
              <a:t> = new Scanner(System.in</a:t>
            </a:r>
            <a:r>
              <a:rPr lang="en-US" altLang="zh-CN" sz="2400" dirty="0" smtClean="0"/>
              <a:t>);</a:t>
            </a:r>
          </a:p>
          <a:p>
            <a:pPr marL="109537" indent="0">
              <a:buNone/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通过</a:t>
            </a:r>
            <a:r>
              <a:rPr lang="en-US" altLang="zh-CN" sz="2400" dirty="0"/>
              <a:t>new Scanner(System.in)</a:t>
            </a:r>
            <a:r>
              <a:rPr lang="zh-CN" altLang="en-US" sz="2400" dirty="0"/>
              <a:t>创建一</a:t>
            </a:r>
            <a:r>
              <a:rPr lang="zh-CN" altLang="en-US" sz="2400" dirty="0" smtClean="0"/>
              <a:t>个</a:t>
            </a:r>
            <a:r>
              <a:rPr lang="en-US" altLang="zh-CN" sz="2400" dirty="0" err="1"/>
              <a:t>scn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控制台会一直等待输入，直到敲回车键结束，把所输入的内容传</a:t>
            </a:r>
            <a:r>
              <a:rPr lang="zh-CN" altLang="en-US" sz="2400" dirty="0" smtClean="0"/>
              <a:t>给</a:t>
            </a:r>
            <a:r>
              <a:rPr lang="en-US" altLang="zh-CN" sz="2400" dirty="0" err="1"/>
              <a:t>scn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作为扫描对象。</a:t>
            </a:r>
          </a:p>
          <a:p>
            <a:pPr marL="109537" indent="0">
              <a:buNone/>
            </a:pPr>
            <a:endParaRPr lang="en-US" altLang="zh-CN" sz="2400" dirty="0"/>
          </a:p>
          <a:p>
            <a:pPr marL="109537" indent="0">
              <a:buNone/>
            </a:pPr>
            <a:r>
              <a:rPr lang="en-US" altLang="zh-CN" sz="2400" dirty="0" smtClean="0"/>
              <a:t>double </a:t>
            </a:r>
            <a:r>
              <a:rPr lang="en-US" altLang="zh-CN" sz="2400" dirty="0"/>
              <a:t>x=</a:t>
            </a:r>
            <a:r>
              <a:rPr lang="en-US" altLang="zh-CN" sz="2400" dirty="0" err="1"/>
              <a:t>scn.nextDouble</a:t>
            </a:r>
            <a:r>
              <a:rPr lang="en-US" altLang="zh-CN" sz="2400" dirty="0"/>
              <a:t>();</a:t>
            </a:r>
          </a:p>
          <a:p>
            <a:pPr marL="109537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y =</a:t>
            </a:r>
            <a:r>
              <a:rPr lang="en-US" altLang="zh-CN" sz="2400" dirty="0" err="1"/>
              <a:t>scn.nextInt</a:t>
            </a:r>
            <a:r>
              <a:rPr lang="en-US" altLang="zh-CN" sz="2400" dirty="0"/>
              <a:t>();</a:t>
            </a:r>
          </a:p>
          <a:p>
            <a:pPr marL="109537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zh-CN" altLang="zh-CN" sz="2800" dirty="0" smtClean="0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输入语句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4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>
                <a:latin typeface="宋体" pitchFamily="2" charset="-122"/>
              </a:rPr>
              <a:t>变量</a:t>
            </a:r>
            <a:r>
              <a:rPr lang="en-US" altLang="zh-CN" sz="2800" smtClean="0">
                <a:latin typeface="宋体" pitchFamily="2" charset="-122"/>
              </a:rPr>
              <a:t>:</a:t>
            </a:r>
            <a:r>
              <a:rPr lang="zh-CN" altLang="en-US" sz="2800" smtClean="0">
                <a:latin typeface="宋体" pitchFamily="2" charset="-122"/>
              </a:rPr>
              <a:t>在程序的运行过程中数值可变的数据</a:t>
            </a:r>
            <a:r>
              <a:rPr lang="en-US" altLang="zh-CN" sz="2800" smtClean="0">
                <a:latin typeface="宋体" pitchFamily="2" charset="-12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       </a:t>
            </a:r>
            <a:r>
              <a:rPr lang="zh-CN" altLang="en-US" sz="2800" smtClean="0">
                <a:latin typeface="宋体" pitchFamily="2" charset="-122"/>
              </a:rPr>
              <a:t>用来记录运算中间结果或保存数据。</a:t>
            </a:r>
          </a:p>
          <a:p>
            <a:pPr algn="just"/>
            <a:r>
              <a:rPr lang="zh-CN" altLang="en-US" sz="2800" smtClean="0">
                <a:latin typeface="Arial Narrow" pitchFamily="34" charset="0"/>
              </a:rPr>
              <a:t>变量的声明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2.2.6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38200" y="3276600"/>
            <a:ext cx="7621588" cy="523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宋体" pitchFamily="2" charset="-122"/>
              </a:rPr>
              <a:t>数据类型  变量名</a:t>
            </a:r>
            <a:r>
              <a:rPr lang="en-US" altLang="zh-CN" sz="2800" dirty="0">
                <a:latin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</a:rPr>
              <a:t>，变量名</a:t>
            </a:r>
            <a:r>
              <a:rPr lang="en-US" altLang="zh-CN" sz="2800" dirty="0">
                <a:latin typeface="宋体" pitchFamily="2" charset="-122"/>
              </a:rPr>
              <a:t>2</a:t>
            </a:r>
            <a:r>
              <a:rPr lang="zh-CN" altLang="en-US" sz="2800" dirty="0">
                <a:latin typeface="宋体" pitchFamily="2" charset="-122"/>
              </a:rPr>
              <a:t>，</a:t>
            </a:r>
            <a:r>
              <a:rPr lang="en-US" altLang="zh-CN" sz="2800" dirty="0">
                <a:latin typeface="Times New Roman"/>
              </a:rPr>
              <a:t>…</a:t>
            </a:r>
            <a:r>
              <a:rPr lang="zh-CN" altLang="en-US" sz="2800" dirty="0">
                <a:latin typeface="宋体" pitchFamily="2" charset="-122"/>
              </a:rPr>
              <a:t>变量</a:t>
            </a:r>
            <a:r>
              <a:rPr lang="en-US" altLang="zh-CN" sz="2800" dirty="0">
                <a:latin typeface="宋体" pitchFamily="2" charset="-122"/>
              </a:rPr>
              <a:t>n</a:t>
            </a:r>
            <a:r>
              <a:rPr lang="zh-CN" altLang="en-US" sz="2800" dirty="0">
                <a:latin typeface="宋体" pitchFamily="2" charset="-122"/>
              </a:rPr>
              <a:t>；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539750" y="3933825"/>
            <a:ext cx="2514600" cy="1816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>
                <a:latin typeface="Book Antiqua" pitchFamily="18" charset="0"/>
              </a:rPr>
              <a:t>例如：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>
                <a:latin typeface="Book Antiqua" pitchFamily="18" charset="0"/>
                <a:cs typeface="Times New Roman" pitchFamily="18" charset="0"/>
              </a:rPr>
              <a:t>int num,total;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>
                <a:latin typeface="Book Antiqua" pitchFamily="18" charset="0"/>
                <a:cs typeface="Times New Roman" pitchFamily="18" charset="0"/>
              </a:rPr>
              <a:t>double d;</a:t>
            </a:r>
            <a:endParaRPr lang="en-US" altLang="zh-CN" sz="2800">
              <a:latin typeface="Book Antiqua" pitchFamily="18" charset="0"/>
            </a:endParaRPr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3276600" y="4343400"/>
            <a:ext cx="1981200" cy="838200"/>
          </a:xfrm>
          <a:prstGeom prst="wedgeEllipseCallout">
            <a:avLst>
              <a:gd name="adj1" fmla="val 73796"/>
              <a:gd name="adj2" fmla="val 5301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>
                <a:ea typeface="黑体" pitchFamily="49" charset="-122"/>
              </a:rPr>
              <a:t>给变量分配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>
                <a:ea typeface="黑体" pitchFamily="49" charset="-122"/>
              </a:rPr>
              <a:t>   空间</a:t>
            </a:r>
          </a:p>
        </p:txBody>
      </p:sp>
      <p:grpSp>
        <p:nvGrpSpPr>
          <p:cNvPr id="126992" name="Group 16"/>
          <p:cNvGrpSpPr>
            <a:grpSpLocks/>
          </p:cNvGrpSpPr>
          <p:nvPr/>
        </p:nvGrpSpPr>
        <p:grpSpPr bwMode="auto">
          <a:xfrm>
            <a:off x="5638800" y="3810000"/>
            <a:ext cx="3124200" cy="2714625"/>
            <a:chOff x="3552" y="2400"/>
            <a:chExt cx="1968" cy="1710"/>
          </a:xfrm>
        </p:grpSpPr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4080" y="2640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25610" name="Text Box 8"/>
            <p:cNvSpPr txBox="1">
              <a:spLocks noChangeArrowheads="1"/>
            </p:cNvSpPr>
            <p:nvPr/>
          </p:nvSpPr>
          <p:spPr bwMode="auto">
            <a:xfrm>
              <a:off x="4080" y="307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25611" name="Text Box 9"/>
            <p:cNvSpPr txBox="1">
              <a:spLocks noChangeArrowheads="1"/>
            </p:cNvSpPr>
            <p:nvPr/>
          </p:nvSpPr>
          <p:spPr bwMode="auto">
            <a:xfrm>
              <a:off x="4080" y="3816"/>
              <a:ext cx="14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25612" name="Text Box 10"/>
            <p:cNvSpPr txBox="1">
              <a:spLocks noChangeArrowheads="1"/>
            </p:cNvSpPr>
            <p:nvPr/>
          </p:nvSpPr>
          <p:spPr bwMode="auto">
            <a:xfrm>
              <a:off x="3600" y="264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/>
                <a:t>num:</a:t>
              </a:r>
            </a:p>
          </p:txBody>
        </p:sp>
        <p:sp>
          <p:nvSpPr>
            <p:cNvPr id="25613" name="Text Box 11"/>
            <p:cNvSpPr txBox="1">
              <a:spLocks noChangeArrowheads="1"/>
            </p:cNvSpPr>
            <p:nvPr/>
          </p:nvSpPr>
          <p:spPr bwMode="auto">
            <a:xfrm>
              <a:off x="3552" y="312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/>
                <a:t>total:</a:t>
              </a:r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3648" y="3864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/>
                <a:t>d:</a:t>
              </a:r>
            </a:p>
          </p:txBody>
        </p:sp>
        <p:sp>
          <p:nvSpPr>
            <p:cNvPr id="25615" name="Text Box 13"/>
            <p:cNvSpPr txBox="1">
              <a:spLocks noChangeArrowheads="1"/>
            </p:cNvSpPr>
            <p:nvPr/>
          </p:nvSpPr>
          <p:spPr bwMode="auto">
            <a:xfrm>
              <a:off x="4080" y="2400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  <a:r>
                <a:rPr lang="zh-CN" altLang="en-US"/>
                <a:t>字节</a:t>
              </a:r>
            </a:p>
          </p:txBody>
        </p:sp>
        <p:sp>
          <p:nvSpPr>
            <p:cNvPr id="25616" name="Text Box 14"/>
            <p:cNvSpPr txBox="1">
              <a:spLocks noChangeArrowheads="1"/>
            </p:cNvSpPr>
            <p:nvPr/>
          </p:nvSpPr>
          <p:spPr bwMode="auto">
            <a:xfrm>
              <a:off x="4080" y="357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  <a:r>
                <a:rPr lang="zh-CN" altLang="en-US"/>
                <a:t>字节</a:t>
              </a:r>
            </a:p>
          </p:txBody>
        </p:sp>
      </p:grpSp>
      <p:sp>
        <p:nvSpPr>
          <p:cNvPr id="126991" name="AutoShape 15"/>
          <p:cNvSpPr>
            <a:spLocks noChangeArrowheads="1"/>
          </p:cNvSpPr>
          <p:nvPr/>
        </p:nvSpPr>
        <p:spPr bwMode="auto">
          <a:xfrm>
            <a:off x="4356100" y="1905000"/>
            <a:ext cx="4787900" cy="1143000"/>
          </a:xfrm>
          <a:prstGeom prst="wedgeEllipseCallout">
            <a:avLst>
              <a:gd name="adj1" fmla="val -93731"/>
              <a:gd name="adj2" fmla="val 8222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zh-CN" sz="2000">
                <a:latin typeface="宋体" pitchFamily="2" charset="-122"/>
                <a:ea typeface="黑体" pitchFamily="49" charset="-122"/>
              </a:rPr>
              <a:t>byte,short,int,long, float,double,char,boolean</a:t>
            </a:r>
          </a:p>
          <a:p>
            <a:pPr algn="ctr" eaLnBrk="0" hangingPunct="0"/>
            <a:r>
              <a:rPr lang="zh-CN" altLang="en-US" sz="2000">
                <a:latin typeface="宋体" pitchFamily="2" charset="-122"/>
                <a:ea typeface="黑体" pitchFamily="49" charset="-122"/>
              </a:rPr>
              <a:t>复合类型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1" grpId="0" animBg="1"/>
      <p:bldP spid="126982" grpId="0" animBg="1"/>
      <p:bldP spid="1269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本章知识点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60230"/>
          </a:xfrm>
        </p:spPr>
        <p:txBody>
          <a:bodyPr/>
          <a:lstStyle/>
          <a:p>
            <a:r>
              <a:rPr lang="zh-CN" altLang="en-US" dirty="0" smtClean="0"/>
              <a:t>标识符和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基本数据类型、变量、</a:t>
            </a:r>
            <a:r>
              <a:rPr lang="zh-CN" altLang="en-US" dirty="0" smtClean="0"/>
              <a:t>常量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表达式的类型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流程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2.2.6 </a:t>
            </a:r>
            <a:r>
              <a:rPr lang="zh-CN" altLang="en-US" dirty="0"/>
              <a:t>变量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248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latin typeface="宋体" pitchFamily="2" charset="-122"/>
              </a:rPr>
              <a:t>变量的动态初始化</a:t>
            </a:r>
            <a:r>
              <a:rPr lang="en-US" altLang="zh-CN" sz="2800" smtClean="0"/>
              <a:t>: </a:t>
            </a:r>
            <a:r>
              <a:rPr lang="zh-CN" altLang="en-US" sz="2800" smtClean="0">
                <a:latin typeface="宋体" pitchFamily="2" charset="-122"/>
              </a:rPr>
              <a:t>在变量声明时使用表达式初始化变量。</a:t>
            </a:r>
            <a:endParaRPr lang="zh-CN" altLang="en-US" sz="2800" smtClean="0">
              <a:latin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 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63575" y="2427288"/>
            <a:ext cx="8229600" cy="28733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dirty="0">
                <a:latin typeface="Book Antiqua" pitchFamily="18" charset="0"/>
              </a:rPr>
              <a:t>class </a:t>
            </a:r>
            <a:r>
              <a:rPr kumimoji="1" lang="en-US" altLang="zh-CN" sz="2400" dirty="0" err="1">
                <a:latin typeface="Book Antiqua" pitchFamily="18" charset="0"/>
              </a:rPr>
              <a:t>DynInit</a:t>
            </a:r>
            <a:r>
              <a:rPr kumimoji="1" lang="en-US" altLang="zh-CN" sz="2400" dirty="0">
                <a:latin typeface="Book Antiqua" pitchFamily="18" charset="0"/>
              </a:rPr>
              <a:t> {</a:t>
            </a:r>
            <a:endParaRPr kumimoji="1" lang="en-US" altLang="zh-CN" sz="2400" dirty="0">
              <a:latin typeface="Book Antiqua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dirty="0">
                <a:latin typeface="Book Antiqua" pitchFamily="18" charset="0"/>
              </a:rPr>
              <a:t>    public static void main(String[]  </a:t>
            </a:r>
            <a:r>
              <a:rPr kumimoji="1" lang="en-US" altLang="zh-CN" sz="2400" dirty="0" err="1">
                <a:latin typeface="Book Antiqua" pitchFamily="18" charset="0"/>
              </a:rPr>
              <a:t>args</a:t>
            </a:r>
            <a:r>
              <a:rPr kumimoji="1" lang="en-US" altLang="zh-CN" sz="2400" dirty="0">
                <a:latin typeface="Book Antiqua" pitchFamily="18" charset="0"/>
              </a:rPr>
              <a:t>){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dirty="0">
                <a:latin typeface="Book Antiqua" pitchFamily="18" charset="0"/>
              </a:rPr>
              <a:t>        double  a = 3.0, b = 4.0;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dirty="0">
                <a:latin typeface="Book Antiqua" pitchFamily="18" charset="0"/>
              </a:rPr>
              <a:t>        double  c = </a:t>
            </a:r>
            <a:r>
              <a:rPr kumimoji="1" lang="en-US" altLang="zh-CN" sz="2400" dirty="0" err="1">
                <a:latin typeface="Book Antiqua" pitchFamily="18" charset="0"/>
              </a:rPr>
              <a:t>Math.sqrt</a:t>
            </a:r>
            <a:r>
              <a:rPr kumimoji="1" lang="en-US" altLang="zh-CN" sz="2400" dirty="0">
                <a:latin typeface="Book Antiqua" pitchFamily="18" charset="0"/>
              </a:rPr>
              <a:t>(a * a + b * b);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dirty="0">
                <a:latin typeface="Book Antiqua" pitchFamily="18" charset="0"/>
              </a:rPr>
              <a:t>        </a:t>
            </a:r>
            <a:r>
              <a:rPr kumimoji="1" lang="en-US" altLang="zh-CN" sz="2400" dirty="0" err="1">
                <a:latin typeface="Book Antiqua" pitchFamily="18" charset="0"/>
              </a:rPr>
              <a:t>System.out.println</a:t>
            </a:r>
            <a:r>
              <a:rPr kumimoji="1" lang="en-US" altLang="zh-CN" sz="2400" dirty="0">
                <a:latin typeface="Book Antiqua" pitchFamily="18" charset="0"/>
              </a:rPr>
              <a:t>("Hypotenuse is</a:t>
            </a:r>
            <a:r>
              <a:rPr kumimoji="1" lang="zh-CN" altLang="en-US" sz="2400" dirty="0">
                <a:latin typeface="Book Antiqua" pitchFamily="18" charset="0"/>
              </a:rPr>
              <a:t>：</a:t>
            </a:r>
            <a:r>
              <a:rPr kumimoji="1" lang="en-US" altLang="zh-CN" sz="2400" dirty="0">
                <a:latin typeface="Book Antiqua" pitchFamily="18" charset="0"/>
              </a:rPr>
              <a:t>" + c);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dirty="0">
                <a:latin typeface="Book Antiqua" pitchFamily="18" charset="0"/>
              </a:rPr>
              <a:t>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dirty="0">
                <a:latin typeface="Book Antiqua" pitchFamily="18" charset="0"/>
              </a:rPr>
              <a:t>}</a:t>
            </a:r>
          </a:p>
        </p:txBody>
      </p:sp>
      <p:sp>
        <p:nvSpPr>
          <p:cNvPr id="129030" name="AutoShape 6"/>
          <p:cNvSpPr>
            <a:spLocks/>
          </p:cNvSpPr>
          <p:nvPr/>
        </p:nvSpPr>
        <p:spPr bwMode="auto">
          <a:xfrm>
            <a:off x="5508625" y="4941888"/>
            <a:ext cx="2376488" cy="468312"/>
          </a:xfrm>
          <a:prstGeom prst="borderCallout2">
            <a:avLst>
              <a:gd name="adj1" fmla="val 28917"/>
              <a:gd name="adj2" fmla="val -4069"/>
              <a:gd name="adj3" fmla="val 28917"/>
              <a:gd name="adj4" fmla="val -4069"/>
              <a:gd name="adj5" fmla="val -216028"/>
              <a:gd name="adj6" fmla="val -1207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  <a:ea typeface="黑体" pitchFamily="49" charset="-122"/>
              </a:rPr>
              <a:t>c</a:t>
            </a:r>
            <a:r>
              <a:rPr lang="zh-CN" altLang="en-US" sz="2400">
                <a:latin typeface="宋体" pitchFamily="2" charset="-122"/>
                <a:ea typeface="黑体" pitchFamily="49" charset="-122"/>
              </a:rPr>
              <a:t>被动态初始化</a:t>
            </a:r>
            <a:endParaRPr lang="zh-CN" altLang="en-US" sz="200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  <p:bldP spid="12903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algn="just" fontAlgn="auto">
              <a:spcAft>
                <a:spcPts val="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zh-CN" altLang="en-US" sz="2800" dirty="0">
                <a:solidFill>
                  <a:schemeClr val="folHlink"/>
                </a:solidFill>
              </a:rPr>
              <a:t>运算符</a:t>
            </a:r>
            <a:r>
              <a:rPr lang="en-US" altLang="zh-CN" sz="2800" dirty="0">
                <a:solidFill>
                  <a:schemeClr val="folHlink"/>
                </a:solidFill>
              </a:rPr>
              <a:t>: </a:t>
            </a:r>
            <a:r>
              <a:rPr lang="zh-CN" altLang="en-US" sz="2800" dirty="0">
                <a:latin typeface="宋体" pitchFamily="2" charset="-122"/>
              </a:rPr>
              <a:t>指明对操作数的运算方式。</a:t>
            </a:r>
            <a:r>
              <a:rPr lang="zh-CN" altLang="en-US" sz="2800" dirty="0">
                <a:solidFill>
                  <a:schemeClr val="folHlink"/>
                </a:solidFill>
              </a:rPr>
              <a:t> </a:t>
            </a:r>
          </a:p>
          <a:p>
            <a:pPr marL="365760" indent="-256032" algn="just" fontAlgn="auto">
              <a:spcAft>
                <a:spcPts val="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</a:rPr>
              <a:t>按操作数的个数分</a:t>
            </a:r>
            <a:r>
              <a:rPr lang="en-US" altLang="zh-CN" sz="2800" dirty="0">
                <a:solidFill>
                  <a:schemeClr val="folHlink"/>
                </a:solidFill>
                <a:latin typeface="宋体" pitchFamily="2" charset="-122"/>
              </a:rPr>
              <a:t>:</a:t>
            </a:r>
            <a:r>
              <a:rPr lang="zh-CN" altLang="en-US" sz="2800" dirty="0">
                <a:latin typeface="宋体" pitchFamily="2" charset="-122"/>
              </a:rPr>
              <a:t>单目运算符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</a:rPr>
              <a:t>如</a:t>
            </a:r>
            <a:r>
              <a:rPr lang="en-US" altLang="zh-CN" sz="2800" dirty="0">
                <a:latin typeface="宋体" pitchFamily="2" charset="-122"/>
              </a:rPr>
              <a:t>-a)</a:t>
            </a:r>
            <a:r>
              <a:rPr lang="zh-CN" altLang="en-US" sz="2800" dirty="0">
                <a:latin typeface="宋体" pitchFamily="2" charset="-122"/>
              </a:rPr>
              <a:t>，双目运算符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</a:rPr>
              <a:t>如</a:t>
            </a:r>
            <a:r>
              <a:rPr lang="en-US" altLang="zh-CN" sz="2800" dirty="0" err="1">
                <a:latin typeface="宋体" pitchFamily="2" charset="-122"/>
              </a:rPr>
              <a:t>a+b</a:t>
            </a:r>
            <a:r>
              <a:rPr lang="en-US" altLang="zh-CN" sz="2800" dirty="0">
                <a:latin typeface="宋体" pitchFamily="2" charset="-122"/>
              </a:rPr>
              <a:t>),</a:t>
            </a:r>
            <a:r>
              <a:rPr lang="zh-CN" altLang="en-US" sz="2800" dirty="0">
                <a:latin typeface="宋体" pitchFamily="2" charset="-122"/>
              </a:rPr>
              <a:t>三目运算符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</a:rPr>
              <a:t>如</a:t>
            </a:r>
            <a:r>
              <a:rPr lang="en-US" altLang="zh-CN" sz="2800" dirty="0">
                <a:latin typeface="宋体" pitchFamily="2" charset="-122"/>
              </a:rPr>
              <a:t>e1?e2:e3)</a:t>
            </a:r>
            <a:r>
              <a:rPr lang="zh-CN" altLang="en-US" sz="2800" dirty="0">
                <a:latin typeface="宋体" pitchFamily="2" charset="-122"/>
              </a:rPr>
              <a:t>。</a:t>
            </a:r>
            <a:endParaRPr lang="zh-CN" altLang="en-US" sz="2800" dirty="0">
              <a:solidFill>
                <a:schemeClr val="folHlink"/>
              </a:solidFill>
            </a:endParaRPr>
          </a:p>
          <a:p>
            <a:pPr marL="365760" indent="-256032" algn="just" fontAlgn="auto">
              <a:spcAft>
                <a:spcPts val="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</a:rPr>
              <a:t>按功能分类</a:t>
            </a:r>
            <a:endParaRPr lang="zh-CN" altLang="en-US" sz="2800" dirty="0">
              <a:solidFill>
                <a:schemeClr val="folHlink"/>
              </a:solidFill>
            </a:endParaRPr>
          </a:p>
          <a:p>
            <a:pPr marL="621792" lvl="1" algn="just" fontAlgn="auto">
              <a:spcBef>
                <a:spcPts val="32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Verdana"/>
              <a:buChar char="◦"/>
              <a:defRPr/>
            </a:pPr>
            <a:r>
              <a:rPr lang="zh-CN" altLang="en-US" sz="2400" dirty="0"/>
              <a:t>算术运算符： </a:t>
            </a:r>
            <a:r>
              <a:rPr lang="en-US" altLang="zh-CN" sz="2400" dirty="0"/>
              <a:t>+</a:t>
            </a:r>
            <a:r>
              <a:rPr lang="zh-CN" altLang="en-US" sz="2400" dirty="0"/>
              <a:t>，</a:t>
            </a:r>
            <a:r>
              <a:rPr lang="en-US" altLang="zh-CN" sz="2400" dirty="0"/>
              <a:t>―</a:t>
            </a:r>
            <a:r>
              <a:rPr lang="zh-CN" altLang="en-US" sz="2400" dirty="0"/>
              <a:t>，*，</a:t>
            </a:r>
            <a:r>
              <a:rPr lang="en-US" altLang="zh-CN" sz="2400" dirty="0"/>
              <a:t>/</a:t>
            </a:r>
            <a:r>
              <a:rPr lang="zh-CN" altLang="en-US" sz="2400" dirty="0"/>
              <a:t>，</a:t>
            </a:r>
            <a:r>
              <a:rPr lang="en-US" altLang="zh-CN" sz="2400" dirty="0"/>
              <a:t>%</a:t>
            </a:r>
            <a:r>
              <a:rPr lang="zh-CN" altLang="en-US" sz="2400" dirty="0"/>
              <a:t>，</a:t>
            </a:r>
            <a:r>
              <a:rPr lang="en-US" altLang="zh-CN" sz="2400" dirty="0"/>
              <a:t>++</a:t>
            </a:r>
            <a:r>
              <a:rPr lang="zh-CN" altLang="en-US" sz="2400" dirty="0"/>
              <a:t>，</a:t>
            </a:r>
            <a:r>
              <a:rPr lang="en-US" altLang="zh-CN" sz="2400" dirty="0"/>
              <a:t>――</a:t>
            </a:r>
          </a:p>
          <a:p>
            <a:pPr marL="621792" lvl="1" algn="just" fontAlgn="auto">
              <a:spcBef>
                <a:spcPts val="32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Verdana"/>
              <a:buChar char="◦"/>
              <a:defRPr/>
            </a:pPr>
            <a:r>
              <a:rPr lang="zh-CN" altLang="en-US" sz="2400" dirty="0"/>
              <a:t>关系运算符： </a:t>
            </a:r>
            <a:r>
              <a:rPr lang="en-US" altLang="zh-CN" sz="2400" dirty="0"/>
              <a:t>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</a:t>
            </a:r>
            <a:r>
              <a:rPr lang="zh-CN" altLang="en-US" sz="2400" dirty="0"/>
              <a:t>，</a:t>
            </a:r>
            <a:r>
              <a:rPr lang="en-US" altLang="zh-CN" sz="2400" dirty="0"/>
              <a:t>&gt;=</a:t>
            </a:r>
            <a:r>
              <a:rPr lang="zh-CN" altLang="en-US" sz="2400" dirty="0"/>
              <a:t>，</a:t>
            </a:r>
            <a:r>
              <a:rPr lang="en-US" altLang="zh-CN" sz="2400" dirty="0"/>
              <a:t>&lt;=</a:t>
            </a:r>
            <a:r>
              <a:rPr lang="zh-CN" altLang="en-US" sz="2400" dirty="0"/>
              <a:t>，</a:t>
            </a:r>
            <a:r>
              <a:rPr lang="en-US" altLang="zh-CN" sz="2400" dirty="0"/>
              <a:t>==</a:t>
            </a:r>
            <a:r>
              <a:rPr lang="zh-CN" altLang="en-US" sz="2400" dirty="0"/>
              <a:t>，</a:t>
            </a:r>
            <a:r>
              <a:rPr lang="en-US" altLang="zh-CN" sz="2400" dirty="0"/>
              <a:t>!=</a:t>
            </a:r>
          </a:p>
          <a:p>
            <a:pPr marL="621792" lvl="1" algn="just" fontAlgn="auto">
              <a:spcBef>
                <a:spcPts val="32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Verdana"/>
              <a:buChar char="◦"/>
              <a:defRPr/>
            </a:pPr>
            <a:r>
              <a:rPr lang="zh-CN" altLang="en-US" sz="2400" dirty="0"/>
              <a:t>逻辑运算符： </a:t>
            </a:r>
            <a:r>
              <a:rPr lang="en-US" altLang="zh-CN" sz="2400" dirty="0"/>
              <a:t>!</a:t>
            </a:r>
            <a:r>
              <a:rPr lang="zh-CN" altLang="en-US" sz="2400" dirty="0"/>
              <a:t>，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||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|</a:t>
            </a:r>
            <a:endParaRPr lang="en-US" altLang="zh-CN" sz="2400" dirty="0"/>
          </a:p>
          <a:p>
            <a:pPr marL="621792" lvl="1" algn="just" fontAlgn="auto">
              <a:spcBef>
                <a:spcPts val="32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Verdana"/>
              <a:buChar char="◦"/>
              <a:defRPr/>
            </a:pPr>
            <a:r>
              <a:rPr lang="zh-CN" altLang="en-US" sz="2400" dirty="0"/>
              <a:t>赋值运算符： </a:t>
            </a:r>
            <a:r>
              <a:rPr lang="en-US" altLang="zh-CN" sz="2400" dirty="0"/>
              <a:t>=</a:t>
            </a:r>
            <a:r>
              <a:rPr lang="zh-CN" altLang="en-US" sz="2400" dirty="0"/>
              <a:t>，</a:t>
            </a:r>
            <a:r>
              <a:rPr lang="en-US" altLang="zh-CN" sz="2400" dirty="0"/>
              <a:t>+=</a:t>
            </a:r>
            <a:r>
              <a:rPr lang="zh-CN" altLang="en-US" sz="2400" dirty="0"/>
              <a:t>，</a:t>
            </a:r>
            <a:r>
              <a:rPr lang="en-US" altLang="zh-CN" sz="2400" dirty="0">
                <a:latin typeface="宋体" pitchFamily="2" charset="-122"/>
              </a:rPr>
              <a:t>―</a:t>
            </a:r>
            <a:r>
              <a:rPr lang="en-US" altLang="zh-CN" sz="2400" dirty="0"/>
              <a:t>=</a:t>
            </a:r>
            <a:r>
              <a:rPr lang="zh-CN" altLang="en-US" sz="2400" dirty="0"/>
              <a:t>，*</a:t>
            </a:r>
            <a:r>
              <a:rPr lang="en-US" altLang="zh-CN" sz="2400" dirty="0"/>
              <a:t>=</a:t>
            </a:r>
            <a:r>
              <a:rPr lang="zh-CN" altLang="en-US" sz="2400" dirty="0"/>
              <a:t>，</a:t>
            </a:r>
            <a:r>
              <a:rPr lang="en-US" altLang="zh-CN" sz="2400" dirty="0"/>
              <a:t>/=</a:t>
            </a:r>
            <a:r>
              <a:rPr lang="zh-CN" altLang="en-US" sz="2400" dirty="0" smtClean="0"/>
              <a:t>等</a:t>
            </a:r>
            <a:endParaRPr lang="zh-CN" altLang="en-US" sz="2400" dirty="0">
              <a:latin typeface="宋体" pitchFamily="2" charset="-122"/>
            </a:endParaRPr>
          </a:p>
          <a:p>
            <a:pPr marL="621792" lvl="1" algn="just" fontAlgn="auto">
              <a:spcBef>
                <a:spcPts val="32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Verdana"/>
              <a:buChar char="◦"/>
              <a:defRPr/>
            </a:pPr>
            <a:r>
              <a:rPr lang="zh-CN" altLang="en-US" sz="2400" dirty="0" smtClean="0"/>
              <a:t>位运算符：</a:t>
            </a:r>
            <a:r>
              <a:rPr lang="en-US" altLang="zh-CN" sz="2400" dirty="0" smtClean="0"/>
              <a:t>~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&lt;&lt;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&gt;&gt;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&gt;&gt;&gt;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^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|</a:t>
            </a:r>
          </a:p>
          <a:p>
            <a:pPr marL="621792" lvl="1" algn="just" fontAlgn="auto">
              <a:spcBef>
                <a:spcPts val="32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Verdana"/>
              <a:buChar char="◦"/>
              <a:defRPr/>
            </a:pPr>
            <a:r>
              <a:rPr lang="zh-CN" altLang="en-US" sz="2400" dirty="0" smtClean="0"/>
              <a:t>条件</a:t>
            </a:r>
            <a:r>
              <a:rPr lang="zh-CN" altLang="en-US" sz="2400" dirty="0"/>
              <a:t>运算符：  </a:t>
            </a:r>
            <a:r>
              <a:rPr lang="en-US" altLang="zh-CN" sz="2400" dirty="0"/>
              <a:t>?</a:t>
            </a:r>
            <a:r>
              <a:rPr lang="zh-CN" altLang="en-US" sz="2400" dirty="0"/>
              <a:t>：</a:t>
            </a:r>
            <a:endParaRPr lang="zh-CN" altLang="en-US" sz="2400" dirty="0">
              <a:latin typeface="宋体" pitchFamily="2" charset="-122"/>
            </a:endParaRPr>
          </a:p>
          <a:p>
            <a:pPr marL="621792" lvl="1" algn="just" fontAlgn="auto">
              <a:spcBef>
                <a:spcPts val="32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Verdana"/>
              <a:buChar char="◦"/>
              <a:defRPr/>
            </a:pPr>
            <a:r>
              <a:rPr lang="zh-CN" altLang="en-US" sz="2400" dirty="0"/>
              <a:t>其它：</a:t>
            </a:r>
            <a:r>
              <a:rPr lang="en-US" altLang="zh-CN" dirty="0">
                <a:solidFill>
                  <a:schemeClr val="folHlink"/>
                </a:solidFill>
              </a:rPr>
              <a:t>·</a:t>
            </a:r>
            <a:r>
              <a:rPr lang="en-US" altLang="zh-CN" sz="2400" dirty="0">
                <a:solidFill>
                  <a:schemeClr val="folHlink"/>
                </a:solidFill>
              </a:rPr>
              <a:t>  </a:t>
            </a:r>
            <a:r>
              <a:rPr lang="zh-CN" altLang="en-US" sz="2400" dirty="0"/>
              <a:t>， </a:t>
            </a:r>
            <a:r>
              <a:rPr lang="en-US" altLang="zh-CN" sz="2400" dirty="0">
                <a:solidFill>
                  <a:schemeClr val="folHlink"/>
                </a:solidFill>
              </a:rPr>
              <a:t>[] </a:t>
            </a:r>
            <a:r>
              <a:rPr lang="zh-CN" altLang="en-US" sz="2400" dirty="0"/>
              <a:t>，</a:t>
            </a:r>
            <a:r>
              <a:rPr lang="en-US" altLang="zh-CN" sz="2400" dirty="0" err="1">
                <a:solidFill>
                  <a:schemeClr val="folHlink"/>
                </a:solidFill>
              </a:rPr>
              <a:t>instanceof</a:t>
            </a:r>
            <a:r>
              <a:rPr lang="zh-CN" altLang="en-US" sz="2400" dirty="0"/>
              <a:t>， </a:t>
            </a:r>
            <a:r>
              <a:rPr lang="en-US" altLang="zh-CN" sz="2400" dirty="0">
                <a:solidFill>
                  <a:schemeClr val="folHlink"/>
                </a:solidFill>
              </a:rPr>
              <a:t>() </a:t>
            </a:r>
            <a:r>
              <a:rPr lang="zh-CN" altLang="en-US" sz="2400" dirty="0" smtClean="0"/>
              <a:t>等</a:t>
            </a:r>
            <a:endParaRPr lang="zh-CN" altLang="en-US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  </a:t>
            </a:r>
            <a:r>
              <a:rPr lang="zh-CN" altLang="zh-CN" dirty="0"/>
              <a:t>运算符</a:t>
            </a:r>
            <a:endParaRPr lang="zh-CN" altLang="en-US" dirty="0"/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5508625" y="381000"/>
            <a:ext cx="3581400" cy="101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S=</a:t>
            </a:r>
            <a:r>
              <a:rPr lang="en-US" altLang="zh-CN" sz="2400" dirty="0">
                <a:solidFill>
                  <a:srgbClr val="CC3300"/>
                </a:solidFill>
              </a:rPr>
              <a:t>-a*x*</a:t>
            </a:r>
            <a:r>
              <a:rPr lang="en-US" altLang="zh-CN" sz="2400" dirty="0" err="1">
                <a:solidFill>
                  <a:srgbClr val="CC3300"/>
                </a:solidFill>
              </a:rPr>
              <a:t>x+b</a:t>
            </a:r>
            <a:r>
              <a:rPr lang="en-US" altLang="zh-CN" sz="2400" dirty="0">
                <a:solidFill>
                  <a:srgbClr val="CC3300"/>
                </a:solidFill>
              </a:rPr>
              <a:t>*</a:t>
            </a:r>
            <a:r>
              <a:rPr lang="en-US" altLang="zh-CN" sz="2400" dirty="0" err="1">
                <a:solidFill>
                  <a:srgbClr val="CC3300"/>
                </a:solidFill>
              </a:rPr>
              <a:t>x+c</a:t>
            </a:r>
            <a:r>
              <a:rPr lang="en-US" altLang="zh-CN" sz="2400" dirty="0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 err="1"/>
              <a:t>boolean</a:t>
            </a:r>
            <a:r>
              <a:rPr lang="en-US" altLang="zh-CN" sz="2400" dirty="0"/>
              <a:t> l=</a:t>
            </a:r>
            <a:r>
              <a:rPr lang="en-US" altLang="zh-CN" sz="2400" dirty="0">
                <a:solidFill>
                  <a:srgbClr val="CC3300"/>
                </a:solidFill>
              </a:rPr>
              <a:t>a&gt;b</a:t>
            </a:r>
            <a:r>
              <a:rPr lang="en-US" altLang="zh-CN" sz="2400" dirty="0"/>
              <a:t>;</a:t>
            </a:r>
          </a:p>
        </p:txBody>
      </p:sp>
      <p:sp>
        <p:nvSpPr>
          <p:cNvPr id="27653" name="矩形 1"/>
          <p:cNvSpPr>
            <a:spLocks noChangeArrowheads="1"/>
          </p:cNvSpPr>
          <p:nvPr/>
        </p:nvSpPr>
        <p:spPr bwMode="auto">
          <a:xfrm>
            <a:off x="827088" y="5732463"/>
            <a:ext cx="78120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宋体" pitchFamily="2" charset="-122"/>
                <a:ea typeface="黑体" pitchFamily="49" charset="-122"/>
              </a:rPr>
              <a:t>表达式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: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由运算符、操作数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(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常量、变量、方法调用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和圆括号组成的式子。</a:t>
            </a:r>
            <a:endParaRPr lang="zh-CN" altLang="en-US" sz="2000" b="1">
              <a:ea typeface="仿宋_GB2312"/>
              <a:cs typeface="仿宋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2.3.1 </a:t>
            </a:r>
            <a:r>
              <a:rPr lang="zh-CN" altLang="en-US" dirty="0"/>
              <a:t>算术运算符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2549525"/>
          </a:xfrm>
        </p:spPr>
        <p:txBody>
          <a:bodyPr/>
          <a:lstStyle/>
          <a:p>
            <a:r>
              <a:rPr lang="zh-CN" altLang="en-US" sz="2800" smtClean="0">
                <a:latin typeface="宋体" pitchFamily="2" charset="-122"/>
              </a:rPr>
              <a:t>算术运算符</a:t>
            </a:r>
            <a:r>
              <a:rPr lang="en-US" altLang="zh-CN" sz="2800" smtClean="0">
                <a:latin typeface="宋体" pitchFamily="2" charset="-122"/>
              </a:rPr>
              <a:t>:</a:t>
            </a:r>
            <a:r>
              <a:rPr lang="zh-CN" altLang="en-US" sz="2800" smtClean="0">
                <a:latin typeface="宋体" pitchFamily="2" charset="-122"/>
              </a:rPr>
              <a:t>对整型或实型数据的运算。</a:t>
            </a:r>
            <a:r>
              <a:rPr lang="zh-CN" altLang="en-US" sz="2800" smtClean="0"/>
              <a:t> </a:t>
            </a:r>
            <a:endParaRPr lang="en-US" altLang="zh-CN" sz="2800" smtClean="0"/>
          </a:p>
          <a:p>
            <a:endParaRPr lang="zh-CN" altLang="en-US" sz="2800" smtClean="0"/>
          </a:p>
          <a:p>
            <a:r>
              <a:rPr lang="zh-CN" altLang="en-US" sz="2800" smtClean="0">
                <a:latin typeface="宋体" pitchFamily="2" charset="-122"/>
              </a:rPr>
              <a:t>算术运算符分类</a:t>
            </a:r>
          </a:p>
          <a:p>
            <a:pPr lvl="1"/>
            <a:r>
              <a:rPr lang="zh-CN" altLang="en-US" smtClean="0">
                <a:latin typeface="宋体" pitchFamily="2" charset="-122"/>
              </a:rPr>
              <a:t>双目运算符</a:t>
            </a:r>
          </a:p>
          <a:p>
            <a:pPr lvl="1"/>
            <a:r>
              <a:rPr lang="zh-CN" altLang="en-US" smtClean="0">
                <a:latin typeface="宋体" pitchFamily="2" charset="-122"/>
              </a:rPr>
              <a:t>单目运算符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2.3.1 </a:t>
            </a:r>
            <a:r>
              <a:rPr lang="zh-CN" altLang="en-US" dirty="0"/>
              <a:t>算术运算符与算术表达式</a:t>
            </a:r>
          </a:p>
        </p:txBody>
      </p:sp>
      <p:graphicFrame>
        <p:nvGraphicFramePr>
          <p:cNvPr id="527363" name="Group 3"/>
          <p:cNvGraphicFramePr>
            <a:graphicFrameLocks noGrp="1"/>
          </p:cNvGraphicFramePr>
          <p:nvPr/>
        </p:nvGraphicFramePr>
        <p:xfrm>
          <a:off x="611188" y="1916113"/>
          <a:ext cx="8010525" cy="1943100"/>
        </p:xfrm>
        <a:graphic>
          <a:graphicData uri="http://schemas.openxmlformats.org/drawingml/2006/table">
            <a:tbl>
              <a:tblPr/>
              <a:tblGrid>
                <a:gridCol w="1577975"/>
                <a:gridCol w="1581150"/>
                <a:gridCol w="1544637"/>
                <a:gridCol w="3306763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例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功能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 + 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相加的和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减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 - 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相减的差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乘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 * 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相乘的积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除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 / 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除以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的商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取余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 % 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除以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所得的余数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675687" cy="2808287"/>
          </a:xfrm>
        </p:spPr>
        <p:txBody>
          <a:bodyPr/>
          <a:lstStyle/>
          <a:p>
            <a:r>
              <a:rPr lang="zh-CN" altLang="en-US" sz="2800" b="1" smtClean="0"/>
              <a:t>双目算术运算符</a:t>
            </a:r>
          </a:p>
        </p:txBody>
      </p:sp>
      <p:sp>
        <p:nvSpPr>
          <p:cNvPr id="29737" name="Rectangle 3"/>
          <p:cNvSpPr txBox="1">
            <a:spLocks noChangeArrowheads="1"/>
          </p:cNvSpPr>
          <p:nvPr/>
        </p:nvSpPr>
        <p:spPr bwMode="auto">
          <a:xfrm>
            <a:off x="442913" y="4125913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>
              <a:defRPr sz="23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>
              <a:defRPr sz="21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>
              <a:defRPr sz="19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18288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2860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27432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2004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800">
                <a:latin typeface="宋体" pitchFamily="2" charset="-122"/>
              </a:rPr>
              <a:t>单目运算符：操作数只有一个。</a:t>
            </a:r>
            <a:endParaRPr lang="zh-CN" altLang="en-US" sz="2800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027113" y="4652963"/>
          <a:ext cx="7721600" cy="1828800"/>
        </p:xfrm>
        <a:graphic>
          <a:graphicData uri="http://schemas.openxmlformats.org/drawingml/2006/table">
            <a:tbl>
              <a:tblPr/>
              <a:tblGrid>
                <a:gridCol w="1738312"/>
                <a:gridCol w="2122488"/>
                <a:gridCol w="1930400"/>
                <a:gridCol w="19304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功能等价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++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自增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a++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++a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 = a + 1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自减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a--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--a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 = a - 1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求负数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a = -a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2125" y="2205038"/>
            <a:ext cx="5105400" cy="2743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800" smtClean="0"/>
              <a:t>例如：</a:t>
            </a:r>
            <a:r>
              <a:rPr lang="zh-CN" altLang="en-US" sz="2800" smtClean="0"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smtClean="0">
                <a:cs typeface="Times New Roman" pitchFamily="18" charset="0"/>
              </a:rPr>
              <a:t>  </a:t>
            </a:r>
            <a:r>
              <a:rPr lang="en-US" altLang="zh-CN" sz="2800" smtClean="0"/>
              <a:t>int     x = 5 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int     y = (--x) * 3; 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2.3.1 </a:t>
            </a:r>
            <a:r>
              <a:rPr lang="zh-CN" altLang="en-US" dirty="0"/>
              <a:t>算术运算符与算术表达式</a:t>
            </a: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3946525" y="2284413"/>
            <a:ext cx="2514600" cy="549275"/>
          </a:xfrm>
          <a:prstGeom prst="wedgeRoundRectCallout">
            <a:avLst>
              <a:gd name="adj1" fmla="val -66667"/>
              <a:gd name="adj2" fmla="val 124278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>
                <a:latin typeface="Book Antiqua" pitchFamily="18" charset="0"/>
                <a:ea typeface="黑体" pitchFamily="49" charset="-122"/>
              </a:rPr>
              <a:t>x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为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4  y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为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12</a:t>
            </a:r>
          </a:p>
        </p:txBody>
      </p:sp>
      <p:sp>
        <p:nvSpPr>
          <p:cNvPr id="535557" name="AutoShape 5"/>
          <p:cNvSpPr>
            <a:spLocks noChangeArrowheads="1"/>
          </p:cNvSpPr>
          <p:nvPr/>
        </p:nvSpPr>
        <p:spPr bwMode="auto">
          <a:xfrm>
            <a:off x="4811713" y="3508375"/>
            <a:ext cx="2438400" cy="503238"/>
          </a:xfrm>
          <a:prstGeom prst="wedgeRoundRectCallout">
            <a:avLst>
              <a:gd name="adj1" fmla="val -75977"/>
              <a:gd name="adj2" fmla="val 10930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>
                <a:latin typeface="Book Antiqua" pitchFamily="18" charset="0"/>
                <a:ea typeface="黑体" pitchFamily="49" charset="-122"/>
              </a:rPr>
              <a:t>x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为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4  y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为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15</a:t>
            </a:r>
          </a:p>
        </p:txBody>
      </p:sp>
      <p:sp>
        <p:nvSpPr>
          <p:cNvPr id="535558" name="AutoShape 6"/>
          <p:cNvSpPr>
            <a:spLocks noChangeArrowheads="1"/>
          </p:cNvSpPr>
          <p:nvPr/>
        </p:nvSpPr>
        <p:spPr bwMode="auto">
          <a:xfrm>
            <a:off x="471488" y="4622800"/>
            <a:ext cx="4732337" cy="568325"/>
          </a:xfrm>
          <a:prstGeom prst="wedgeEllipseCallout">
            <a:avLst>
              <a:gd name="adj1" fmla="val -26398"/>
              <a:gd name="adj2" fmla="val -170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>
                <a:latin typeface="Book Antiqua" pitchFamily="18" charset="0"/>
                <a:ea typeface="黑体" pitchFamily="49" charset="-122"/>
              </a:rPr>
              <a:t>int    y = (x--) * 3;   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？？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algn="ctr"/>
            <a:endParaRPr lang="en-US" altLang="zh-CN" sz="2400">
              <a:latin typeface="Book Antiqua" pitchFamily="18" charset="0"/>
              <a:ea typeface="黑体" pitchFamily="49" charset="-122"/>
            </a:endParaRPr>
          </a:p>
        </p:txBody>
      </p:sp>
      <p:sp>
        <p:nvSpPr>
          <p:cNvPr id="30727" name="矩形 1"/>
          <p:cNvSpPr>
            <a:spLocks noChangeArrowheads="1"/>
          </p:cNvSpPr>
          <p:nvPr/>
        </p:nvSpPr>
        <p:spPr bwMode="auto">
          <a:xfrm>
            <a:off x="582613" y="1509713"/>
            <a:ext cx="5141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前缀和后缀运算符举例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 animBg="1" autoUpdateAnimBg="0"/>
      <p:bldP spid="535557" grpId="0" animBg="1" autoUpdateAnimBg="0"/>
      <p:bldP spid="53555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2.3.1 </a:t>
            </a:r>
            <a:r>
              <a:rPr lang="zh-CN" altLang="en-US" dirty="0"/>
              <a:t>算术运算符与算术表达式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57338"/>
            <a:ext cx="8153400" cy="67627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/>
              <a:t>2-1</a:t>
            </a:r>
            <a:r>
              <a:rPr lang="zh-CN" altLang="zh-CN" dirty="0"/>
              <a:t>】写出下面程序运行的</a:t>
            </a:r>
            <a:r>
              <a:rPr lang="zh-CN" altLang="zh-CN" dirty="0" smtClean="0"/>
              <a:t>结果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38" y="2365375"/>
            <a:ext cx="7423150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EX21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a=10, b=20;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="+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="+(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｝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2.3.1 </a:t>
            </a:r>
            <a:r>
              <a:rPr lang="zh-CN" altLang="en-US" dirty="0"/>
              <a:t>算术运算符与算术表达式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57338"/>
            <a:ext cx="8153400" cy="67627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 smtClean="0"/>
              <a:t>2-2</a:t>
            </a:r>
            <a:r>
              <a:rPr lang="zh-CN" altLang="zh-CN" dirty="0" smtClean="0"/>
              <a:t>】</a:t>
            </a:r>
            <a:r>
              <a:rPr lang="zh-CN" altLang="zh-CN" dirty="0"/>
              <a:t>写出下面程序运行的</a:t>
            </a:r>
            <a:r>
              <a:rPr lang="zh-CN" altLang="zh-CN" dirty="0" smtClean="0"/>
              <a:t>结果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831" y="2060848"/>
            <a:ext cx="8928992" cy="4708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Ex22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10, j = 8, m = 11, n = 20, k, g;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++);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找到变量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外的运算是什么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(++j);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找到变量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外的运算是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("i="+i);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("i="+j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m++;		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找到变量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外的运算是什么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("k="+k);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("m="+m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3*(++n);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找到变量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外的运算是什么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("g="+g);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("n="+n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2.3.2 </a:t>
            </a:r>
            <a:r>
              <a:rPr lang="zh-CN" altLang="en-US" dirty="0"/>
              <a:t>关系运算符和逻辑运算符</a:t>
            </a:r>
          </a:p>
        </p:txBody>
      </p:sp>
      <p:graphicFrame>
        <p:nvGraphicFramePr>
          <p:cNvPr id="550915" name="Group 3"/>
          <p:cNvGraphicFramePr>
            <a:graphicFrameLocks noGrp="1"/>
          </p:cNvGraphicFramePr>
          <p:nvPr/>
        </p:nvGraphicFramePr>
        <p:xfrm>
          <a:off x="1143000" y="1600200"/>
          <a:ext cx="6381750" cy="3200400"/>
        </p:xfrm>
        <a:graphic>
          <a:graphicData uri="http://schemas.openxmlformats.org/drawingml/2006/table">
            <a:tbl>
              <a:tblPr/>
              <a:tblGrid>
                <a:gridCol w="2079625"/>
                <a:gridCol w="2151063"/>
                <a:gridCol w="21510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a==b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! 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a!=b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大于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a&gt;b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小于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a&lt;b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大于等于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a&gt;=b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小于等于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a&lt;=b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084" name="Group 4"/>
          <p:cNvGraphicFramePr>
            <a:graphicFrameLocks noGrp="1"/>
          </p:cNvGraphicFramePr>
          <p:nvPr>
            <p:ph idx="1"/>
          </p:nvPr>
        </p:nvGraphicFramePr>
        <p:xfrm>
          <a:off x="539750" y="2852738"/>
          <a:ext cx="8229600" cy="2899728"/>
        </p:xfrm>
        <a:graphic>
          <a:graphicData uri="http://schemas.openxmlformats.org/drawingml/2006/table">
            <a:tbl>
              <a:tblPr/>
              <a:tblGrid>
                <a:gridCol w="1093788"/>
                <a:gridCol w="1966912"/>
                <a:gridCol w="1379538"/>
                <a:gridCol w="3789362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90670" marR="90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</a:p>
                  </a:txBody>
                  <a:tcPr marL="90670" marR="906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例</a:t>
                      </a:r>
                    </a:p>
                  </a:txBody>
                  <a:tcPr marL="90670" marR="906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运算规则</a:t>
                      </a:r>
                    </a:p>
                  </a:txBody>
                  <a:tcPr marL="90670" marR="906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670" marR="90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取反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! x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真时为假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,x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假时为真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||</a:t>
                      </a:r>
                    </a:p>
                  </a:txBody>
                  <a:tcPr marL="90670" marR="90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|| y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x,y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都假时结果才为假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短路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&amp;&amp;</a:t>
                      </a:r>
                    </a:p>
                  </a:txBody>
                  <a:tcPr marL="90670" marR="90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&amp;&amp; y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x,y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都真时结果才为真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短路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^</a:t>
                      </a:r>
                    </a:p>
                  </a:txBody>
                  <a:tcPr marL="90670" marR="90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布尔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异或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^ y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x,y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同真同假时结果为假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L="90670" marR="90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布尔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&amp; y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x,y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都真时结果才为真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|</a:t>
                      </a:r>
                    </a:p>
                  </a:txBody>
                  <a:tcPr marL="90670" marR="90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布尔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| y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x,y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都假时结果才为假</a:t>
                      </a:r>
                    </a:p>
                  </a:txBody>
                  <a:tcPr marL="90670" marR="906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2.3.2 </a:t>
            </a:r>
            <a:r>
              <a:rPr lang="zh-CN" altLang="en-US" dirty="0"/>
              <a:t>关系运算符和逻辑运算符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447800"/>
            <a:ext cx="8280400" cy="1549400"/>
          </a:xfrm>
        </p:spPr>
        <p:txBody>
          <a:bodyPr/>
          <a:lstStyle/>
          <a:p>
            <a:r>
              <a:rPr lang="zh-CN" altLang="en-US" sz="2400" dirty="0" smtClean="0">
                <a:latin typeface="宋体" pitchFamily="2" charset="-122"/>
              </a:rPr>
              <a:t>逻辑运算是对布尔型数据进行的运算，运算的结果仍然是布尔型。</a:t>
            </a:r>
            <a:r>
              <a:rPr lang="zh-CN" altLang="en-US" sz="2400" dirty="0" smtClean="0"/>
              <a:t> </a:t>
            </a:r>
          </a:p>
          <a:p>
            <a:r>
              <a:rPr lang="zh-CN" altLang="en-US" sz="2400" dirty="0" smtClean="0"/>
              <a:t>常用的逻辑运算符</a:t>
            </a:r>
          </a:p>
        </p:txBody>
      </p: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6300788" y="188913"/>
            <a:ext cx="2673350" cy="13239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Book Antiqua" pitchFamily="18" charset="0"/>
              </a:rPr>
              <a:t>true </a:t>
            </a:r>
            <a:r>
              <a:rPr lang="en-US" altLang="zh-CN" sz="2000" dirty="0">
                <a:solidFill>
                  <a:schemeClr val="hlink"/>
                </a:solidFill>
                <a:latin typeface="Book Antiqua" pitchFamily="18" charset="0"/>
              </a:rPr>
              <a:t>||</a:t>
            </a:r>
            <a:r>
              <a:rPr lang="en-US" altLang="zh-CN" sz="2000" dirty="0">
                <a:latin typeface="Book Antiqua" pitchFamily="18" charset="0"/>
              </a:rPr>
              <a:t>false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Book Antiqua" pitchFamily="18" charset="0"/>
              </a:rPr>
              <a:t>(3&gt;1) </a:t>
            </a:r>
            <a:r>
              <a:rPr lang="en-US" altLang="zh-CN" sz="2000" dirty="0">
                <a:solidFill>
                  <a:schemeClr val="hlink"/>
                </a:solidFill>
                <a:latin typeface="Book Antiqua" pitchFamily="18" charset="0"/>
              </a:rPr>
              <a:t>&amp;&amp;</a:t>
            </a:r>
            <a:r>
              <a:rPr lang="en-US" altLang="zh-CN" sz="2000" dirty="0">
                <a:latin typeface="Book Antiqua" pitchFamily="18" charset="0"/>
              </a:rPr>
              <a:t> (5&gt;-4)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hlink"/>
                </a:solidFill>
                <a:latin typeface="Book Antiqua" pitchFamily="18" charset="0"/>
              </a:rPr>
              <a:t>!</a:t>
            </a:r>
            <a:r>
              <a:rPr lang="en-US" altLang="zh-CN" sz="2000" dirty="0">
                <a:latin typeface="Book Antiqua" pitchFamily="18" charset="0"/>
              </a:rPr>
              <a:t>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2.3.2 </a:t>
            </a:r>
            <a:r>
              <a:rPr lang="zh-CN" altLang="en-US" dirty="0"/>
              <a:t>关系运算符和逻辑运算符</a:t>
            </a:r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681038" y="4437063"/>
            <a:ext cx="7696200" cy="10160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>
                <a:latin typeface="Book Antiqua" pitchFamily="18" charset="0"/>
                <a:cs typeface="Times New Roman" pitchFamily="18" charset="0"/>
              </a:rPr>
              <a:t>	boolean  b= x &gt; y &amp; x++ == y-- ;</a:t>
            </a:r>
          </a:p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>
                <a:latin typeface="Book Antiqua" pitchFamily="18" charset="0"/>
                <a:cs typeface="Times New Roman" pitchFamily="18" charset="0"/>
              </a:rPr>
              <a:t>           //</a:t>
            </a:r>
            <a:r>
              <a:rPr lang="en-US" altLang="zh-CN" sz="2400">
                <a:latin typeface="Book Antiqua" pitchFamily="18" charset="0"/>
              </a:rPr>
              <a:t>x</a:t>
            </a:r>
            <a:r>
              <a:rPr lang="zh-CN" altLang="en-US" sz="2400">
                <a:latin typeface="Book Antiqua" pitchFamily="18" charset="0"/>
              </a:rPr>
              <a:t>为</a:t>
            </a:r>
            <a:r>
              <a:rPr lang="en-US" altLang="zh-CN" sz="2400">
                <a:latin typeface="Book Antiqua" pitchFamily="18" charset="0"/>
              </a:rPr>
              <a:t>4</a:t>
            </a:r>
            <a:r>
              <a:rPr lang="zh-CN" altLang="en-US" sz="2400">
                <a:latin typeface="Book Antiqua" pitchFamily="18" charset="0"/>
              </a:rPr>
              <a:t>，</a:t>
            </a:r>
            <a:r>
              <a:rPr lang="en-US" altLang="zh-CN" sz="2400">
                <a:latin typeface="Book Antiqua" pitchFamily="18" charset="0"/>
              </a:rPr>
              <a:t>y</a:t>
            </a:r>
            <a:r>
              <a:rPr lang="zh-CN" altLang="en-US" sz="2400">
                <a:latin typeface="Book Antiqua" pitchFamily="18" charset="0"/>
              </a:rPr>
              <a:t>为</a:t>
            </a:r>
            <a:r>
              <a:rPr lang="en-US" altLang="zh-CN" sz="2400">
                <a:latin typeface="Book Antiqua" pitchFamily="18" charset="0"/>
              </a:rPr>
              <a:t>4</a:t>
            </a:r>
            <a:r>
              <a:rPr lang="zh-CN" altLang="en-US" sz="2400">
                <a:latin typeface="Book Antiqua" pitchFamily="18" charset="0"/>
              </a:rPr>
              <a:t>，</a:t>
            </a:r>
            <a:r>
              <a:rPr lang="en-US" altLang="zh-CN" sz="2400">
                <a:latin typeface="Book Antiqua" pitchFamily="18" charset="0"/>
              </a:rPr>
              <a:t>b</a:t>
            </a:r>
            <a:r>
              <a:rPr lang="zh-CN" altLang="en-US" sz="2400">
                <a:latin typeface="Book Antiqua" pitchFamily="18" charset="0"/>
              </a:rPr>
              <a:t>为</a:t>
            </a:r>
            <a:r>
              <a:rPr lang="en-US" altLang="zh-CN" sz="2400">
                <a:latin typeface="Book Antiqua" pitchFamily="18" charset="0"/>
              </a:rPr>
              <a:t>false 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681038" y="2536825"/>
            <a:ext cx="7696200" cy="157003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Book Antiqua" pitchFamily="18" charset="0"/>
              </a:rPr>
              <a:t>例如：</a:t>
            </a:r>
            <a:r>
              <a:rPr lang="en-US" altLang="zh-CN" sz="2400" dirty="0" err="1">
                <a:latin typeface="Book Antiqua" pitchFamily="18" charset="0"/>
                <a:cs typeface="Times New Roman" pitchFamily="18" charset="0"/>
              </a:rPr>
              <a:t>int</a:t>
            </a: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  x = 3,  y = 5 ;</a:t>
            </a:r>
          </a:p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	  </a:t>
            </a:r>
            <a:r>
              <a:rPr lang="en-US" altLang="zh-CN" sz="2400" dirty="0" err="1">
                <a:latin typeface="Book Antiqua" pitchFamily="18" charset="0"/>
                <a:cs typeface="Times New Roman" pitchFamily="18" charset="0"/>
              </a:rPr>
              <a:t>boolean</a:t>
            </a: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  b= x &gt; y &amp;&amp; </a:t>
            </a:r>
            <a:r>
              <a:rPr lang="en-US" altLang="zh-CN" sz="2400" dirty="0">
                <a:solidFill>
                  <a:srgbClr val="0066FF"/>
                </a:solidFill>
                <a:latin typeface="Book Antiqua" pitchFamily="18" charset="0"/>
                <a:cs typeface="Times New Roman" pitchFamily="18" charset="0"/>
              </a:rPr>
              <a:t>x++ == y--</a:t>
            </a: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 ;</a:t>
            </a:r>
          </a:p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            //</a:t>
            </a:r>
            <a:r>
              <a:rPr lang="en-US" altLang="zh-CN" sz="2400" dirty="0">
                <a:latin typeface="Book Antiqua" pitchFamily="18" charset="0"/>
              </a:rPr>
              <a:t>x</a:t>
            </a:r>
            <a:r>
              <a:rPr lang="zh-CN" altLang="en-US" sz="2400" dirty="0">
                <a:latin typeface="Book Antiqua" pitchFamily="18" charset="0"/>
              </a:rPr>
              <a:t>为</a:t>
            </a:r>
            <a:r>
              <a:rPr lang="en-US" altLang="zh-CN" sz="2400" dirty="0">
                <a:latin typeface="Book Antiqua" pitchFamily="18" charset="0"/>
              </a:rPr>
              <a:t>3</a:t>
            </a:r>
            <a:r>
              <a:rPr lang="zh-CN" altLang="en-US" sz="2400" dirty="0">
                <a:latin typeface="Book Antiqua" pitchFamily="18" charset="0"/>
              </a:rPr>
              <a:t>，</a:t>
            </a:r>
            <a:r>
              <a:rPr lang="en-US" altLang="zh-CN" sz="2400" dirty="0">
                <a:latin typeface="Book Antiqua" pitchFamily="18" charset="0"/>
              </a:rPr>
              <a:t>y</a:t>
            </a:r>
            <a:r>
              <a:rPr lang="zh-CN" altLang="en-US" sz="2400" dirty="0">
                <a:latin typeface="Book Antiqua" pitchFamily="18" charset="0"/>
              </a:rPr>
              <a:t>为</a:t>
            </a:r>
            <a:r>
              <a:rPr lang="en-US" altLang="zh-CN" sz="2400" dirty="0">
                <a:latin typeface="Book Antiqua" pitchFamily="18" charset="0"/>
              </a:rPr>
              <a:t>5</a:t>
            </a:r>
            <a:r>
              <a:rPr lang="zh-CN" altLang="en-US" sz="2400" dirty="0">
                <a:latin typeface="Book Antiqua" pitchFamily="18" charset="0"/>
              </a:rPr>
              <a:t>，</a:t>
            </a:r>
            <a:r>
              <a:rPr lang="en-US" altLang="zh-CN" sz="2400" dirty="0">
                <a:latin typeface="Book Antiqua" pitchFamily="18" charset="0"/>
              </a:rPr>
              <a:t>b</a:t>
            </a:r>
            <a:r>
              <a:rPr lang="zh-CN" altLang="en-US" sz="2400" dirty="0">
                <a:latin typeface="Book Antiqua" pitchFamily="18" charset="0"/>
              </a:rPr>
              <a:t>为</a:t>
            </a:r>
            <a:r>
              <a:rPr lang="en-US" altLang="zh-CN" sz="2400" dirty="0">
                <a:latin typeface="Book Antiqua" pitchFamily="18" charset="0"/>
              </a:rPr>
              <a:t>false</a:t>
            </a: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62181" name="AutoShape 5"/>
          <p:cNvSpPr>
            <a:spLocks/>
          </p:cNvSpPr>
          <p:nvPr/>
        </p:nvSpPr>
        <p:spPr bwMode="auto">
          <a:xfrm>
            <a:off x="7524750" y="1052513"/>
            <a:ext cx="9144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30208"/>
              <a:gd name="adj5" fmla="val 213282"/>
              <a:gd name="adj6" fmla="val -109204"/>
            </a:avLst>
          </a:prstGeom>
          <a:solidFill>
            <a:srgbClr val="00FF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ea typeface="黑体" pitchFamily="49" charset="-122"/>
              </a:rPr>
              <a:t>短路</a:t>
            </a:r>
          </a:p>
        </p:txBody>
      </p:sp>
      <p:sp>
        <p:nvSpPr>
          <p:cNvPr id="34822" name="矩形 1"/>
          <p:cNvSpPr>
            <a:spLocks noChangeArrowheads="1"/>
          </p:cNvSpPr>
          <p:nvPr/>
        </p:nvSpPr>
        <p:spPr bwMode="auto">
          <a:xfrm>
            <a:off x="703263" y="1490663"/>
            <a:ext cx="67500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宋体" pitchFamily="2" charset="-122"/>
                <a:ea typeface="黑体" pitchFamily="49" charset="-122"/>
              </a:rPr>
              <a:t>逻辑运算符与布尔逻辑运算符的区别</a:t>
            </a:r>
            <a:endParaRPr lang="en-US" altLang="zh-CN" sz="3200">
              <a:latin typeface="宋体" pitchFamily="2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2.1  </a:t>
            </a:r>
            <a:r>
              <a:rPr lang="zh-CN" altLang="zh-CN" dirty="0" smtClean="0"/>
              <a:t>标识符和关键字</a:t>
            </a:r>
            <a:endParaRPr lang="zh-CN" altLang="en-US" dirty="0" smtClean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43264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标识符：在程序中给各种程序元素的</a:t>
            </a:r>
            <a:r>
              <a:rPr lang="zh-CN" altLang="en-US" dirty="0" smtClean="0">
                <a:solidFill>
                  <a:srgbClr val="0000FF"/>
                </a:solidFill>
              </a:rPr>
              <a:t>命名</a:t>
            </a:r>
            <a:r>
              <a:rPr lang="zh-CN" altLang="en-US" dirty="0" smtClean="0"/>
              <a:t>，来标识这些元素，如变量、方法、类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标识符命名规则：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采用基本符号集</a:t>
            </a:r>
            <a:r>
              <a:rPr lang="en-US" altLang="zh-CN" dirty="0" smtClean="0">
                <a:solidFill>
                  <a:srgbClr val="0000FF"/>
                </a:solidFill>
              </a:rPr>
              <a:t>Unicode</a:t>
            </a:r>
            <a:r>
              <a:rPr lang="zh-CN" altLang="en-US" dirty="0" smtClean="0">
                <a:solidFill>
                  <a:srgbClr val="0000FF"/>
                </a:solidFill>
              </a:rPr>
              <a:t>字符集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/>
              <a:t>	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标识符是一个</a:t>
            </a:r>
            <a:r>
              <a:rPr lang="zh-CN" altLang="en-US" dirty="0" smtClean="0">
                <a:solidFill>
                  <a:srgbClr val="0000FF"/>
                </a:solidFill>
              </a:rPr>
              <a:t>由字母、数字、下划线（ </a:t>
            </a:r>
            <a:r>
              <a:rPr lang="en-US" altLang="zh-CN" dirty="0" smtClean="0">
                <a:solidFill>
                  <a:srgbClr val="0000FF"/>
                </a:solidFill>
              </a:rPr>
              <a:t>_ </a:t>
            </a:r>
            <a:r>
              <a:rPr lang="zh-CN" altLang="en-US" dirty="0" smtClean="0">
                <a:solidFill>
                  <a:srgbClr val="0000FF"/>
                </a:solidFill>
              </a:rPr>
              <a:t>）或美元符号（</a:t>
            </a:r>
            <a:r>
              <a:rPr lang="en-US" altLang="zh-CN" dirty="0" smtClean="0">
                <a:solidFill>
                  <a:srgbClr val="0000FF"/>
                </a:solidFill>
              </a:rPr>
              <a:t>$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构成的字符序列，而</a:t>
            </a:r>
            <a:r>
              <a:rPr lang="zh-CN" altLang="en-US" dirty="0" smtClean="0">
                <a:solidFill>
                  <a:srgbClr val="0000FF"/>
                </a:solidFill>
              </a:rPr>
              <a:t>开头的字符必须是字母、下划线（ </a:t>
            </a:r>
            <a:r>
              <a:rPr lang="en-US" altLang="zh-CN" dirty="0" smtClean="0">
                <a:solidFill>
                  <a:srgbClr val="0000FF"/>
                </a:solidFill>
              </a:rPr>
              <a:t>_ </a:t>
            </a:r>
            <a:r>
              <a:rPr lang="zh-CN" altLang="en-US" dirty="0" smtClean="0">
                <a:solidFill>
                  <a:srgbClr val="0000FF"/>
                </a:solidFill>
              </a:rPr>
              <a:t>）或美元符号（</a:t>
            </a:r>
            <a:r>
              <a:rPr lang="en-US" altLang="zh-CN" dirty="0" smtClean="0">
                <a:solidFill>
                  <a:srgbClr val="0000FF"/>
                </a:solidFill>
              </a:rPr>
              <a:t>$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标识符不能与关键字相同（也不能是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常量）。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标识符长度没有限制。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标识符区分大小写字母。</a:t>
            </a:r>
          </a:p>
        </p:txBody>
      </p:sp>
    </p:spTree>
    <p:extLst>
      <p:ext uri="{BB962C8B-B14F-4D97-AF65-F5344CB8AC3E}">
        <p14:creationId xmlns:p14="http://schemas.microsoft.com/office/powerpoint/2010/main" val="19161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2.3.2 </a:t>
            </a:r>
            <a:r>
              <a:rPr lang="zh-CN" altLang="en-US" dirty="0"/>
              <a:t>关系运算符和逻辑运算符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57338"/>
            <a:ext cx="8153400" cy="67627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 smtClean="0"/>
              <a:t>2-3</a:t>
            </a:r>
            <a:r>
              <a:rPr lang="zh-CN" altLang="zh-CN" dirty="0" smtClean="0"/>
              <a:t>】</a:t>
            </a:r>
            <a:r>
              <a:rPr lang="zh-CN" altLang="zh-CN" dirty="0"/>
              <a:t>写出下面程序运行的</a:t>
            </a:r>
            <a:r>
              <a:rPr lang="zh-CN" altLang="zh-CN" dirty="0" smtClean="0"/>
              <a:t>结果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831" y="2060848"/>
            <a:ext cx="8928992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Ex23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a=0,b=20,c=3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a!=0 &amp;&amp; b/a-c&gt;0 );  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成功避免发生除以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a!=0 &amp; b/a-c&gt;0 );   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程序会因除以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的异常而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a!=0 ^ b!=0);          //a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中只有一个为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96" y="4725144"/>
            <a:ext cx="8928992" cy="1015663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程序运行结果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smtClean="0"/>
              <a:t>位运算</a:t>
            </a:r>
            <a:r>
              <a:rPr lang="zh-CN" altLang="zh-CN" sz="2800" smtClean="0"/>
              <a:t>是对操作数以二进制比特位为单位进行的操作和运算，位运算的运算对象只能是整型和字符型，结果为整型。</a:t>
            </a:r>
            <a:endParaRPr lang="zh-CN" altLang="en-US" sz="2800" smtClean="0">
              <a:latin typeface="宋体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2.3.3 </a:t>
            </a:r>
            <a:r>
              <a:rPr lang="zh-CN" altLang="en-US" dirty="0"/>
              <a:t>位运算符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2.3.4  </a:t>
            </a:r>
            <a:r>
              <a:rPr lang="zh-CN" altLang="zh-CN" dirty="0"/>
              <a:t>赋值运算符</a:t>
            </a:r>
            <a:endParaRPr lang="zh-CN" altLang="en-US" dirty="0"/>
          </a:p>
        </p:txBody>
      </p:sp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587375" y="3573463"/>
            <a:ext cx="7240588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Book Antiqua" pitchFamily="18" charset="0"/>
              </a:rPr>
              <a:t>例如，</a:t>
            </a:r>
            <a:r>
              <a:rPr lang="en-US" altLang="zh-CN" sz="2800">
                <a:latin typeface="Book Antiqua" pitchFamily="18" charset="0"/>
              </a:rPr>
              <a:t>i=5          //</a:t>
            </a:r>
            <a:r>
              <a:rPr lang="zh-CN" altLang="en-US" sz="2800">
                <a:latin typeface="Book Antiqua" pitchFamily="18" charset="0"/>
              </a:rPr>
              <a:t>赋值表达式的值是</a:t>
            </a:r>
            <a:r>
              <a:rPr lang="en-US" altLang="zh-CN" sz="2800">
                <a:latin typeface="Book Antiqua" pitchFamily="18" charset="0"/>
              </a:rPr>
              <a:t>5</a:t>
            </a: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76962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Java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中赋值运算符：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+=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-=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、*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等。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赋值表达式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带有赋值运算符的表达式。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赋值表达式的含义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等号右边表达式的值赋给等号左边的变量。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赋值表达式的类型：等号左边变量的类型。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赋值运算的结合性：自右向左。</a:t>
            </a:r>
          </a:p>
        </p:txBody>
      </p:sp>
      <p:sp>
        <p:nvSpPr>
          <p:cNvPr id="36869" name="Text Box 3"/>
          <p:cNvSpPr>
            <a:spLocks noGrp="1" noChangeArrowheads="1"/>
          </p:cNvSpPr>
          <p:nvPr>
            <p:ph idx="1"/>
          </p:nvPr>
        </p:nvSpPr>
        <p:spPr>
          <a:xfrm>
            <a:off x="615950" y="4221163"/>
            <a:ext cx="2890838" cy="1874837"/>
          </a:xfrm>
          <a:solidFill>
            <a:srgbClr val="FFCC00"/>
          </a:solidFill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i= 1;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i=j=k=1;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i=2+(j=4);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i=(j=10)*(k=2);   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6788" y="4224338"/>
            <a:ext cx="2338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黑体" pitchFamily="49" charset="-122"/>
              </a:rPr>
              <a:t>//</a:t>
            </a:r>
            <a:r>
              <a:rPr lang="zh-CN" altLang="en-US" sz="2400">
                <a:ea typeface="黑体" pitchFamily="49" charset="-122"/>
              </a:rPr>
              <a:t>表达式值为</a:t>
            </a:r>
            <a:r>
              <a:rPr lang="en-US" altLang="zh-CN" sz="2400">
                <a:ea typeface="黑体" pitchFamily="49" charset="-122"/>
              </a:rPr>
              <a:t>1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9163" y="4675188"/>
            <a:ext cx="43227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黑体" pitchFamily="49" charset="-122"/>
              </a:rPr>
              <a:t>//</a:t>
            </a:r>
            <a:r>
              <a:rPr lang="zh-CN" altLang="en-US" sz="2400">
                <a:ea typeface="黑体" pitchFamily="49" charset="-122"/>
              </a:rPr>
              <a:t>表达式值为</a:t>
            </a:r>
            <a:r>
              <a:rPr lang="en-US" altLang="zh-CN" sz="2400">
                <a:ea typeface="黑体" pitchFamily="49" charset="-122"/>
              </a:rPr>
              <a:t>1 </a:t>
            </a:r>
            <a:r>
              <a:rPr lang="zh-CN" altLang="en-US" sz="2400">
                <a:ea typeface="黑体" pitchFamily="49" charset="-122"/>
              </a:rPr>
              <a:t>，</a:t>
            </a:r>
            <a:r>
              <a:rPr lang="en-US" altLang="zh-CN" sz="2400">
                <a:ea typeface="黑体" pitchFamily="49" charset="-122"/>
              </a:rPr>
              <a:t>i,j,k</a:t>
            </a:r>
            <a:r>
              <a:rPr lang="zh-CN" altLang="en-US" sz="2400">
                <a:ea typeface="黑体" pitchFamily="49" charset="-122"/>
              </a:rPr>
              <a:t>的值为</a:t>
            </a:r>
            <a:r>
              <a:rPr lang="en-US" altLang="zh-CN" sz="2400">
                <a:ea typeface="黑体" pitchFamily="49" charset="-122"/>
              </a:rPr>
              <a:t>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52813" y="5160963"/>
            <a:ext cx="5372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黑体" pitchFamily="49" charset="-122"/>
              </a:rPr>
              <a:t>//</a:t>
            </a:r>
            <a:r>
              <a:rPr lang="zh-CN" altLang="en-US" sz="2400">
                <a:ea typeface="黑体" pitchFamily="49" charset="-122"/>
              </a:rPr>
              <a:t>表达式值为</a:t>
            </a:r>
            <a:r>
              <a:rPr lang="en-US" altLang="zh-CN" sz="2400">
                <a:ea typeface="黑体" pitchFamily="49" charset="-122"/>
              </a:rPr>
              <a:t>6</a:t>
            </a:r>
            <a:r>
              <a:rPr lang="zh-CN" altLang="en-US" sz="2400">
                <a:ea typeface="黑体" pitchFamily="49" charset="-122"/>
              </a:rPr>
              <a:t>， </a:t>
            </a:r>
            <a:r>
              <a:rPr lang="en-US" altLang="zh-CN" sz="2400">
                <a:ea typeface="黑体" pitchFamily="49" charset="-122"/>
              </a:rPr>
              <a:t>j</a:t>
            </a:r>
            <a:r>
              <a:rPr lang="zh-CN" altLang="en-US" sz="2400">
                <a:ea typeface="黑体" pitchFamily="49" charset="-122"/>
              </a:rPr>
              <a:t>的值为</a:t>
            </a:r>
            <a:r>
              <a:rPr lang="en-US" altLang="zh-CN" sz="2400">
                <a:ea typeface="黑体" pitchFamily="49" charset="-122"/>
              </a:rPr>
              <a:t>4</a:t>
            </a:r>
            <a:r>
              <a:rPr lang="zh-CN" altLang="en-US" sz="2400">
                <a:ea typeface="黑体" pitchFamily="49" charset="-122"/>
              </a:rPr>
              <a:t>，</a:t>
            </a:r>
            <a:r>
              <a:rPr lang="en-US" altLang="zh-CN" sz="2400">
                <a:ea typeface="黑体" pitchFamily="49" charset="-122"/>
              </a:rPr>
              <a:t>i</a:t>
            </a:r>
            <a:r>
              <a:rPr lang="zh-CN" altLang="en-US" sz="2400">
                <a:ea typeface="黑体" pitchFamily="49" charset="-122"/>
              </a:rPr>
              <a:t>的值为</a:t>
            </a:r>
            <a:r>
              <a:rPr lang="en-US" altLang="zh-CN" sz="2400">
                <a:ea typeface="黑体" pitchFamily="49" charset="-122"/>
              </a:rPr>
              <a:t>6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82725" y="6221413"/>
            <a:ext cx="75580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黑体" pitchFamily="49" charset="-122"/>
              </a:rPr>
              <a:t>//</a:t>
            </a:r>
            <a:r>
              <a:rPr lang="zh-CN" altLang="en-US" sz="2400">
                <a:ea typeface="黑体" pitchFamily="49" charset="-122"/>
              </a:rPr>
              <a:t>表达式值为</a:t>
            </a:r>
            <a:r>
              <a:rPr lang="en-US" altLang="zh-CN" sz="2400">
                <a:ea typeface="黑体" pitchFamily="49" charset="-122"/>
              </a:rPr>
              <a:t>20</a:t>
            </a:r>
            <a:r>
              <a:rPr lang="zh-CN" altLang="en-US" sz="2400">
                <a:ea typeface="黑体" pitchFamily="49" charset="-122"/>
              </a:rPr>
              <a:t>， </a:t>
            </a:r>
            <a:r>
              <a:rPr lang="en-US" altLang="zh-CN" sz="2400">
                <a:ea typeface="黑体" pitchFamily="49" charset="-122"/>
              </a:rPr>
              <a:t>j</a:t>
            </a:r>
            <a:r>
              <a:rPr lang="zh-CN" altLang="en-US" sz="2400">
                <a:ea typeface="黑体" pitchFamily="49" charset="-122"/>
              </a:rPr>
              <a:t>的值为</a:t>
            </a:r>
            <a:r>
              <a:rPr lang="en-US" altLang="zh-CN" sz="2400">
                <a:ea typeface="黑体" pitchFamily="49" charset="-122"/>
              </a:rPr>
              <a:t>10</a:t>
            </a:r>
            <a:r>
              <a:rPr lang="zh-CN" altLang="en-US" sz="2400">
                <a:ea typeface="黑体" pitchFamily="49" charset="-122"/>
              </a:rPr>
              <a:t>，</a:t>
            </a:r>
            <a:r>
              <a:rPr lang="en-US" altLang="zh-CN" sz="2400">
                <a:ea typeface="黑体" pitchFamily="49" charset="-122"/>
              </a:rPr>
              <a:t>k</a:t>
            </a:r>
            <a:r>
              <a:rPr lang="zh-CN" altLang="en-US" sz="2400">
                <a:ea typeface="黑体" pitchFamily="49" charset="-122"/>
              </a:rPr>
              <a:t>的值为</a:t>
            </a:r>
            <a:r>
              <a:rPr lang="en-US" altLang="zh-CN" sz="2400">
                <a:ea typeface="黑体" pitchFamily="49" charset="-122"/>
              </a:rPr>
              <a:t>2</a:t>
            </a:r>
            <a:r>
              <a:rPr lang="zh-CN" altLang="en-US" sz="2400">
                <a:ea typeface="黑体" pitchFamily="49" charset="-122"/>
              </a:rPr>
              <a:t>，</a:t>
            </a:r>
            <a:r>
              <a:rPr lang="en-US" altLang="zh-CN" sz="2400">
                <a:ea typeface="黑体" pitchFamily="49" charset="-122"/>
              </a:rPr>
              <a:t>i</a:t>
            </a:r>
            <a:r>
              <a:rPr lang="zh-CN" altLang="en-US" sz="2400">
                <a:ea typeface="黑体" pitchFamily="49" charset="-122"/>
              </a:rPr>
              <a:t>的值为</a:t>
            </a:r>
            <a:r>
              <a:rPr lang="en-US" altLang="zh-CN" sz="2400">
                <a:ea typeface="黑体" pitchFamily="49" charset="-122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nimBg="1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2.3.4  </a:t>
            </a:r>
            <a:r>
              <a:rPr lang="zh-CN" altLang="zh-CN" dirty="0" smtClean="0"/>
              <a:t>赋值运算符</a:t>
            </a:r>
            <a:endParaRPr lang="zh-CN" altLang="en-US" sz="3600" dirty="0">
              <a:ea typeface="仿宋_GB2312" pitchFamily="49" charset="-122"/>
            </a:endParaRPr>
          </a:p>
        </p:txBody>
      </p:sp>
      <p:graphicFrame>
        <p:nvGraphicFramePr>
          <p:cNvPr id="546819" name="Group 3"/>
          <p:cNvGraphicFramePr>
            <a:graphicFrameLocks noGrp="1"/>
          </p:cNvGraphicFramePr>
          <p:nvPr/>
        </p:nvGraphicFramePr>
        <p:xfrm>
          <a:off x="539750" y="2060575"/>
          <a:ext cx="8229600" cy="2743200"/>
        </p:xfrm>
        <a:graphic>
          <a:graphicData uri="http://schemas.openxmlformats.org/drawingml/2006/table">
            <a:tbl>
              <a:tblPr/>
              <a:tblGrid>
                <a:gridCol w="2438400"/>
                <a:gridCol w="2897188"/>
                <a:gridCol w="28940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例子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等价于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+ 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+=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= x +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 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-=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= x -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*=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*=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= x *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/=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/=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= x /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%=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%=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x = x % 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519113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buSzTx/>
              <a:buFont typeface="Wingdings" pitchFamily="2" charset="2"/>
              <a:buChar char="§"/>
            </a:pPr>
            <a:r>
              <a:rPr lang="en-US" altLang="zh-CN" sz="2800" smtClean="0">
                <a:latin typeface="宋体" pitchFamily="2" charset="-122"/>
              </a:rPr>
              <a:t> </a:t>
            </a:r>
            <a:r>
              <a:rPr lang="zh-CN" altLang="en-US" sz="2800" smtClean="0">
                <a:latin typeface="宋体" pitchFamily="2" charset="-122"/>
              </a:rPr>
              <a:t>常用的复合赋值运算符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39750" y="5011738"/>
            <a:ext cx="81534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例：</a:t>
            </a:r>
            <a:r>
              <a:rPr kumimoji="1"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a+=3        </a:t>
            </a:r>
            <a:r>
              <a:rPr kumimoji="1" lang="zh-CN" altLang="en-US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等价于   </a:t>
            </a:r>
            <a:r>
              <a:rPr kumimoji="1"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a=a+3</a:t>
            </a:r>
            <a:br>
              <a:rPr kumimoji="1"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kumimoji="1"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x*=y+8     </a:t>
            </a:r>
            <a:r>
              <a:rPr kumimoji="1" lang="zh-CN" altLang="en-US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等价于   </a:t>
            </a:r>
            <a:r>
              <a:rPr kumimoji="1"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x=x*</a:t>
            </a:r>
            <a:r>
              <a:rPr kumimoji="1" lang="en-US" altLang="zh-CN" sz="280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1"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y+8</a:t>
            </a:r>
            <a:r>
              <a:rPr kumimoji="1" lang="en-US" altLang="zh-CN" sz="280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just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条件运算符与条件表达式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 b="1" dirty="0">
                <a:solidFill>
                  <a:srgbClr val="CC33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e1</a:t>
            </a:r>
            <a:r>
              <a:rPr lang="en-US" altLang="zh-CN" sz="2400" b="1" dirty="0" smtClean="0">
                <a:solidFill>
                  <a:srgbClr val="CC33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 e2: e3</a:t>
            </a:r>
            <a:endParaRPr lang="en-US" altLang="zh-CN" sz="2400" b="1" dirty="0">
              <a:solidFill>
                <a:srgbClr val="CC33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59536" lvl="2" algn="just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e1 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boolean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类型</a:t>
            </a:r>
          </a:p>
          <a:p>
            <a:pPr marL="859536" lvl="2" algn="just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e2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e3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的类型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相同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630936" lvl="2" indent="0" algn="just"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执行顺序</a:t>
            </a:r>
          </a:p>
          <a:p>
            <a:pPr marL="859536" lvl="2" fontAlgn="auto">
              <a:spcAft>
                <a:spcPts val="0"/>
              </a:spcAft>
              <a:buClr>
                <a:schemeClr val="tx1"/>
              </a:buClr>
              <a:buFont typeface="Wingdings 2"/>
              <a:buChar char=""/>
              <a:defRPr/>
            </a:pP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e1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的值为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true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e2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的值为最终结果</a:t>
            </a:r>
          </a:p>
          <a:p>
            <a:pPr marL="859536" lvl="2" fontAlgn="auto">
              <a:spcAft>
                <a:spcPts val="0"/>
              </a:spcAft>
              <a:buClr>
                <a:schemeClr val="tx1"/>
              </a:buClr>
              <a:buFont typeface="Wingdings 2"/>
              <a:buChar char=""/>
              <a:defRPr/>
            </a:pP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e1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的值为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false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e3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的值为最终结果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Clr>
                <a:schemeClr val="tx1"/>
              </a:buClr>
              <a:buFont typeface="Verdana"/>
              <a:buChar char="◦"/>
              <a:defRPr/>
            </a:pP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其它运算符 </a:t>
            </a:r>
          </a:p>
        </p:txBody>
      </p:sp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900113" y="4941888"/>
            <a:ext cx="6551612" cy="10144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例如</a:t>
            </a: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  y= x&gt;=0  ? x: -x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max= x&gt;y ? x: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smtClean="0">
                <a:latin typeface="宋体" pitchFamily="2" charset="-122"/>
              </a:rPr>
              <a:t>表达式的运算次序</a:t>
            </a:r>
            <a:r>
              <a:rPr lang="en-US" altLang="zh-CN" sz="2800" smtClean="0">
                <a:latin typeface="宋体" pitchFamily="2" charset="-122"/>
              </a:rPr>
              <a:t>:</a:t>
            </a:r>
            <a:r>
              <a:rPr lang="zh-CN" altLang="en-US" sz="2400" smtClean="0">
                <a:latin typeface="宋体" pitchFamily="2" charset="-122"/>
              </a:rPr>
              <a:t>取决于表达式中各种运算符的优先级。优先级高的运算符先运算</a:t>
            </a:r>
            <a:r>
              <a:rPr lang="en-US" altLang="zh-CN" sz="2400" smtClean="0">
                <a:latin typeface="宋体" pitchFamily="2" charset="-122"/>
              </a:rPr>
              <a:t>,</a:t>
            </a:r>
            <a:r>
              <a:rPr lang="zh-CN" altLang="en-US" sz="2400" smtClean="0">
                <a:latin typeface="宋体" pitchFamily="2" charset="-122"/>
              </a:rPr>
              <a:t>优先级低的运算符后运算，同一行中的运算符的优先级相同。</a:t>
            </a:r>
          </a:p>
          <a:p>
            <a:pPr>
              <a:lnSpc>
                <a:spcPct val="90000"/>
              </a:lnSpc>
            </a:pPr>
            <a:endParaRPr lang="zh-CN" altLang="en-US" sz="240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smtClean="0">
                <a:latin typeface="宋体" pitchFamily="2" charset="-122"/>
              </a:rPr>
              <a:t>运算符的结合性</a:t>
            </a:r>
            <a:r>
              <a:rPr lang="en-US" altLang="zh-CN" sz="2800" b="1" smtClean="0">
                <a:latin typeface="宋体" pitchFamily="2" charset="-122"/>
              </a:rPr>
              <a:t>:</a:t>
            </a:r>
            <a:r>
              <a:rPr lang="zh-CN" altLang="en-US" sz="2400" smtClean="0">
                <a:latin typeface="宋体" pitchFamily="2" charset="-122"/>
              </a:rPr>
              <a:t>决定了并列的相同运算符的先后执行顺序。</a:t>
            </a:r>
            <a:endParaRPr lang="zh-CN" altLang="en-US" sz="2400" smtClean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2.3.5  </a:t>
            </a:r>
            <a:r>
              <a:rPr lang="zh-CN" altLang="zh-CN" dirty="0"/>
              <a:t>运算符的优先级与结合性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2.3.5  </a:t>
            </a:r>
            <a:r>
              <a:rPr lang="zh-CN" altLang="zh-CN" dirty="0" smtClean="0"/>
              <a:t>运算符的优先级与结合性</a:t>
            </a:r>
            <a:endParaRPr lang="zh-CN" altLang="en-US" sz="3600" dirty="0">
              <a:ea typeface="仿宋_GB2312" pitchFamily="49" charset="-122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95400"/>
            <a:ext cx="8534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6516" name="Group 4"/>
          <p:cNvGrpSpPr>
            <a:grpSpLocks/>
          </p:cNvGrpSpPr>
          <p:nvPr/>
        </p:nvGrpSpPr>
        <p:grpSpPr bwMode="auto">
          <a:xfrm>
            <a:off x="138113" y="1676400"/>
            <a:ext cx="1644650" cy="4876800"/>
            <a:chOff x="87" y="1056"/>
            <a:chExt cx="1036" cy="3072"/>
          </a:xfrm>
        </p:grpSpPr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768" y="1056"/>
              <a:ext cx="0" cy="30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720" y="1104"/>
              <a:ext cx="346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</a:rPr>
                <a:t>高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87" y="3744"/>
              <a:ext cx="10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</a:rPr>
                <a:t>低</a:t>
              </a:r>
            </a:p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hlink"/>
                </a:solidFill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zh-CN" altLang="en-US" sz="2800" smtClean="0">
                <a:latin typeface="宋体" pitchFamily="2" charset="-122"/>
              </a:rPr>
              <a:t>当表达式中出现了多种类型数据的混合运算时</a:t>
            </a:r>
            <a:r>
              <a:rPr lang="en-US" altLang="zh-CN" sz="2800" smtClean="0">
                <a:latin typeface="宋体" pitchFamily="2" charset="-122"/>
              </a:rPr>
              <a:t>,</a:t>
            </a:r>
            <a:r>
              <a:rPr lang="zh-CN" altLang="en-US" sz="2800" smtClean="0">
                <a:latin typeface="宋体" pitchFamily="2" charset="-122"/>
              </a:rPr>
              <a:t>需要进行类型转换。</a:t>
            </a:r>
          </a:p>
          <a:p>
            <a:pPr lvl="1"/>
            <a:endParaRPr lang="en-US" altLang="zh-CN" sz="2400" smtClean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2.4  </a:t>
            </a:r>
            <a:r>
              <a:rPr lang="zh-CN" altLang="zh-CN" dirty="0"/>
              <a:t>表达式的类型转换</a:t>
            </a:r>
            <a:endParaRPr lang="zh-CN" altLang="en-US" sz="3600" dirty="0">
              <a:ea typeface="仿宋_GB2312" pitchFamily="49" charset="-122"/>
            </a:endParaRPr>
          </a:p>
        </p:txBody>
      </p:sp>
      <p:graphicFrame>
        <p:nvGraphicFramePr>
          <p:cNvPr id="4" name="Group 55"/>
          <p:cNvGraphicFramePr>
            <a:graphicFrameLocks noGrp="1"/>
          </p:cNvGraphicFramePr>
          <p:nvPr/>
        </p:nvGraphicFramePr>
        <p:xfrm>
          <a:off x="395288" y="2162175"/>
          <a:ext cx="8139112" cy="4291654"/>
        </p:xfrm>
        <a:graphic>
          <a:graphicData uri="http://schemas.openxmlformats.org/drawingml/2006/table">
            <a:tbl>
              <a:tblPr/>
              <a:tblGrid>
                <a:gridCol w="1397000"/>
                <a:gridCol w="1235075"/>
                <a:gridCol w="1397000"/>
                <a:gridCol w="411003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关键字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占用位数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取值范围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布尔型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true, false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字符型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‘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＼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u 0000’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 ‘ ＼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u FFFF′ ’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字节型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-128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短整型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-32768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32767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整型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-2147483648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2147483647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长整型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-63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63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浮点型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1.40129846432481707e-45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3.40282346638528860e+38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双精度型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4.94065645841246544e-324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1.79769313486231570e+308d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基本类型数据占有的内存宽度</a:t>
            </a:r>
          </a:p>
        </p:txBody>
      </p:sp>
      <p:graphicFrame>
        <p:nvGraphicFramePr>
          <p:cNvPr id="582711" name="Group 55"/>
          <p:cNvGraphicFramePr>
            <a:graphicFrameLocks noGrp="1"/>
          </p:cNvGraphicFramePr>
          <p:nvPr/>
        </p:nvGraphicFramePr>
        <p:xfrm>
          <a:off x="457200" y="1557338"/>
          <a:ext cx="8077200" cy="4896044"/>
        </p:xfrm>
        <a:graphic>
          <a:graphicData uri="http://schemas.openxmlformats.org/drawingml/2006/table">
            <a:tbl>
              <a:tblPr/>
              <a:tblGrid>
                <a:gridCol w="1385888"/>
                <a:gridCol w="1225550"/>
                <a:gridCol w="1387475"/>
                <a:gridCol w="4078287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关键字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占用位数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取值范围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布尔型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true, false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字符型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‘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＼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u 0000’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 ‘ ＼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u FFFF′ ’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字节型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-128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短整型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-32768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32767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整型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-2147483648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2147483647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长整型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-63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63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浮点型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1.40129846432481707e-45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3.40282346638528860e+38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双精度型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4.94065645841246544e-324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1.79769313486231570e+308d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zh-CN" sz="2800" dirty="0" smtClean="0"/>
              <a:t>【例</a:t>
            </a:r>
            <a:r>
              <a:rPr lang="en-US" altLang="zh-CN" sz="2800" dirty="0" smtClean="0"/>
              <a:t>2-6</a:t>
            </a:r>
            <a:r>
              <a:rPr lang="zh-CN" altLang="zh-CN" sz="2800" dirty="0" smtClean="0"/>
              <a:t>】分析下面的赋值出错的原因。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2.4.1  </a:t>
            </a:r>
            <a:r>
              <a:rPr lang="zh-CN" altLang="zh-CN" dirty="0" smtClean="0"/>
              <a:t>数据类型自动转换的规则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650" y="2349500"/>
            <a:ext cx="7272734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Ex26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a=1.2345;  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byte b = 1;   		  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b=b+1;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float c = 1.5;   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｝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2.1  </a:t>
            </a:r>
            <a:r>
              <a:rPr lang="zh-CN" altLang="zh-CN" dirty="0" smtClean="0"/>
              <a:t>标识符和关键字</a:t>
            </a:r>
            <a:endParaRPr lang="zh-CN" altLang="en-US" dirty="0" smtClean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50465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命名建议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类名和接口名首字母大写，如</a:t>
            </a:r>
            <a:r>
              <a:rPr lang="en-US" altLang="zh-CN" sz="2200" dirty="0" err="1" smtClean="0"/>
              <a:t>StudentInformation</a:t>
            </a:r>
            <a:r>
              <a:rPr lang="zh-CN" altLang="en-US" sz="2200" dirty="0" smtClean="0"/>
              <a:t>。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zh-CN" altLang="en-US" sz="2200" dirty="0" smtClean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变量名和方法名首字母小写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如</a:t>
            </a:r>
            <a:r>
              <a:rPr lang="en-US" altLang="zh-CN" sz="2200" dirty="0" err="1" smtClean="0"/>
              <a:t>studentName</a:t>
            </a:r>
            <a:r>
              <a:rPr lang="zh-CN" altLang="en-US" sz="2200" dirty="0" smtClean="0"/>
              <a:t>。</a:t>
            </a:r>
          </a:p>
          <a:p>
            <a:pPr lvl="1">
              <a:lnSpc>
                <a:spcPct val="150000"/>
              </a:lnSpc>
            </a:pP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包名采用全小写形式。如</a:t>
            </a:r>
            <a:r>
              <a:rPr lang="en-US" altLang="zh-CN" sz="2200" dirty="0" err="1" smtClean="0"/>
              <a:t>java.lang.math</a:t>
            </a:r>
            <a:r>
              <a:rPr lang="zh-CN" altLang="en-US" sz="2200" dirty="0" smtClean="0"/>
              <a:t>。</a:t>
            </a:r>
          </a:p>
          <a:p>
            <a:pPr lvl="1">
              <a:lnSpc>
                <a:spcPct val="150000"/>
              </a:lnSpc>
            </a:pP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常量名采用全大写形式，若由多个单词组合则用下划线分隔。如</a:t>
            </a:r>
            <a:r>
              <a:rPr lang="en-US" altLang="zh-CN" sz="2200" dirty="0" smtClean="0"/>
              <a:t>MAX_COUNT</a:t>
            </a:r>
            <a:r>
              <a:rPr lang="zh-CN" altLang="en-US" sz="22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35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>
                <a:latin typeface="宋体" pitchFamily="2" charset="-122"/>
              </a:rPr>
              <a:t>从较长的数据类型转换成较短的数据类型时，必须做强制类型转换。</a:t>
            </a:r>
            <a:r>
              <a:rPr lang="zh-CN" altLang="en-US" sz="2800" smtClean="0"/>
              <a:t> 即</a:t>
            </a:r>
            <a:r>
              <a:rPr lang="zh-CN" altLang="en-US" sz="2800" smtClean="0">
                <a:latin typeface="宋体" pitchFamily="2" charset="-122"/>
              </a:rPr>
              <a:t>将表达式的类型强制性地转换成某一数据类型。</a:t>
            </a:r>
            <a:endParaRPr lang="en-US" altLang="zh-CN" sz="2800" smtClean="0">
              <a:latin typeface="宋体" pitchFamily="2" charset="-122"/>
            </a:endParaRPr>
          </a:p>
          <a:p>
            <a:endParaRPr lang="zh-CN" altLang="en-US" sz="2800" smtClean="0">
              <a:latin typeface="宋体" pitchFamily="2" charset="-122"/>
            </a:endParaRPr>
          </a:p>
          <a:p>
            <a:r>
              <a:rPr lang="zh-CN" altLang="en-US" sz="2800" smtClean="0">
                <a:latin typeface="宋体" pitchFamily="2" charset="-122"/>
              </a:rPr>
              <a:t>强制类型转换的格式</a:t>
            </a:r>
            <a:endParaRPr lang="zh-CN" altLang="en-US" smtClean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tx2"/>
                </a:solidFill>
                <a:latin typeface="宋体" pitchFamily="2" charset="-122"/>
              </a:rPr>
              <a:t>  </a:t>
            </a:r>
            <a:r>
              <a:rPr lang="zh-CN" altLang="en-US" sz="2800" smtClean="0">
                <a:solidFill>
                  <a:schemeClr val="folHlink"/>
                </a:solidFill>
                <a:latin typeface="宋体" pitchFamily="2" charset="-122"/>
              </a:rPr>
              <a:t>（数据类型）表达式 </a:t>
            </a:r>
          </a:p>
          <a:p>
            <a:endParaRPr lang="en-US" altLang="zh-CN" sz="2800" smtClean="0">
              <a:solidFill>
                <a:schemeClr val="folHlink"/>
              </a:solidFill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2.4.2  </a:t>
            </a:r>
            <a:r>
              <a:rPr lang="zh-CN" altLang="zh-CN" dirty="0"/>
              <a:t>强制类型转换</a:t>
            </a:r>
          </a:p>
        </p:txBody>
      </p:sp>
      <p:sp>
        <p:nvSpPr>
          <p:cNvPr id="4" name="矩形 3"/>
          <p:cNvSpPr/>
          <p:nvPr/>
        </p:nvSpPr>
        <p:spPr>
          <a:xfrm>
            <a:off x="3660402" y="4365104"/>
            <a:ext cx="5040313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)1.2345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byte b = 1;   		  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=(byte)(b+1);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float c =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(float)1.5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 </a:t>
            </a:r>
            <a:r>
              <a:rPr lang="zh-CN" altLang="en-US" sz="3200" smtClean="0"/>
              <a:t>算法的基本控制结构</a:t>
            </a:r>
          </a:p>
          <a:p>
            <a:pPr lvl="1"/>
            <a:r>
              <a:rPr lang="zh-CN" altLang="en-US" sz="3200" smtClean="0">
                <a:solidFill>
                  <a:srgbClr val="080808"/>
                </a:solidFill>
              </a:rPr>
              <a:t> </a:t>
            </a:r>
            <a:r>
              <a:rPr lang="zh-CN" altLang="en-US" sz="2800" smtClean="0">
                <a:solidFill>
                  <a:srgbClr val="080808"/>
                </a:solidFill>
              </a:rPr>
              <a:t>顺序结构</a:t>
            </a:r>
          </a:p>
          <a:p>
            <a:pPr lvl="1"/>
            <a:r>
              <a:rPr lang="zh-CN" altLang="en-US" sz="2800" smtClean="0">
                <a:solidFill>
                  <a:srgbClr val="080808"/>
                </a:solidFill>
              </a:rPr>
              <a:t> 选择结构</a:t>
            </a:r>
          </a:p>
          <a:p>
            <a:pPr lvl="1"/>
            <a:r>
              <a:rPr lang="zh-CN" altLang="en-US" sz="2800" smtClean="0">
                <a:solidFill>
                  <a:srgbClr val="080808"/>
                </a:solidFill>
              </a:rPr>
              <a:t> 循环结构</a:t>
            </a:r>
          </a:p>
        </p:txBody>
      </p:sp>
      <p:sp>
        <p:nvSpPr>
          <p:cNvPr id="25615" name="Rectangle 1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2.5 </a:t>
            </a:r>
            <a:r>
              <a:rPr lang="zh-CN" altLang="zh-CN" dirty="0" smtClean="0"/>
              <a:t>流程控制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46084" name="Rectangle 3"/>
          <p:cNvSpPr txBox="1">
            <a:spLocks noChangeArrowheads="1"/>
          </p:cNvSpPr>
          <p:nvPr/>
        </p:nvSpPr>
        <p:spPr bwMode="auto">
          <a:xfrm>
            <a:off x="468313" y="3429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>
              <a:defRPr sz="23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>
              <a:defRPr sz="21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>
              <a:defRPr sz="19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18288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2860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27432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2004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marL="365125" indent="-255588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3200"/>
              <a:t>与算法的基本控制结构相关的</a:t>
            </a:r>
            <a:r>
              <a:rPr lang="en-US" altLang="zh-CN" sz="3200"/>
              <a:t>Java</a:t>
            </a:r>
            <a:r>
              <a:rPr lang="zh-CN" altLang="en-US" sz="3200"/>
              <a:t>语句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800"/>
              <a:t>分支语句：</a:t>
            </a:r>
            <a:r>
              <a:rPr lang="en-US" altLang="zh-CN" sz="2800">
                <a:solidFill>
                  <a:schemeClr val="folHlink"/>
                </a:solidFill>
              </a:rPr>
              <a:t>if-else, switch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800"/>
              <a:t>循环语句：</a:t>
            </a:r>
            <a:r>
              <a:rPr lang="en-US" altLang="zh-CN" sz="2800">
                <a:solidFill>
                  <a:schemeClr val="folHlink"/>
                </a:solidFill>
              </a:rPr>
              <a:t>while, do-while, for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800"/>
              <a:t>与程序转移有关的其它语句：</a:t>
            </a:r>
            <a:r>
              <a:rPr lang="en-US" altLang="zh-CN" sz="2800">
                <a:solidFill>
                  <a:schemeClr val="folHlink"/>
                </a:solidFill>
              </a:rPr>
              <a:t>break, continue, return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2.5.1  if</a:t>
            </a:r>
            <a:r>
              <a:rPr lang="zh-CN" altLang="zh-CN" dirty="0" smtClean="0"/>
              <a:t>语句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(1) if   (</a:t>
            </a:r>
            <a:r>
              <a:rPr lang="zh-CN" altLang="en-US" sz="2400" smtClean="0"/>
              <a:t>表达式</a:t>
            </a:r>
            <a:r>
              <a:rPr lang="en-US" altLang="zh-CN" sz="2400" smtClean="0"/>
              <a:t>)   </a:t>
            </a:r>
            <a:r>
              <a:rPr lang="zh-CN" altLang="en-US" sz="2400" smtClean="0"/>
              <a:t>语句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CC3300"/>
                </a:solidFill>
              </a:rPr>
              <a:t>例：</a:t>
            </a:r>
            <a:r>
              <a:rPr lang="en-US" altLang="zh-CN" sz="2400" smtClean="0">
                <a:solidFill>
                  <a:srgbClr val="CC3300"/>
                </a:solidFill>
              </a:rPr>
              <a:t>if ( x &lt;= 0)  x = -x 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(2) if   (</a:t>
            </a:r>
            <a:r>
              <a:rPr lang="zh-CN" altLang="en-US" sz="2400" smtClean="0"/>
              <a:t>表达式</a:t>
            </a:r>
            <a:r>
              <a:rPr lang="en-US" altLang="zh-CN" sz="2400" smtClean="0"/>
              <a:t>)   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1  else  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CC3300"/>
                </a:solidFill>
              </a:rPr>
              <a:t>例：</a:t>
            </a:r>
            <a:r>
              <a:rPr lang="en-US" altLang="zh-CN" sz="2400" smtClean="0">
                <a:solidFill>
                  <a:srgbClr val="CC3300"/>
                </a:solidFill>
              </a:rPr>
              <a:t>if  (x&gt;y)  z=x;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3300"/>
                </a:solidFill>
              </a:rPr>
              <a:t>        else  z=y;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(3) if   (</a:t>
            </a:r>
            <a:r>
              <a:rPr lang="zh-CN" altLang="en-US" sz="2400" smtClean="0"/>
              <a:t>表达式</a:t>
            </a:r>
            <a:r>
              <a:rPr lang="en-US" altLang="zh-CN" sz="2400" smtClean="0"/>
              <a:t>1)  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else  if  (</a:t>
            </a:r>
            <a:r>
              <a:rPr lang="zh-CN" altLang="en-US" sz="2400" smtClean="0"/>
              <a:t>表达式</a:t>
            </a:r>
            <a:r>
              <a:rPr lang="en-US" altLang="zh-CN" sz="2400" smtClean="0"/>
              <a:t>2)  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else  if  (</a:t>
            </a:r>
            <a:r>
              <a:rPr lang="zh-CN" altLang="en-US" sz="2400" smtClean="0"/>
              <a:t>表达式</a:t>
            </a:r>
            <a:r>
              <a:rPr lang="en-US" altLang="zh-CN" sz="2400" smtClean="0"/>
              <a:t>3)  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3</a:t>
            </a:r>
            <a:br>
              <a:rPr lang="en-US" altLang="zh-CN" sz="2400" smtClean="0"/>
            </a:br>
            <a:r>
              <a:rPr lang="en-US" altLang="zh-CN" sz="2400" smtClean="0"/>
              <a:t>       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else  </a:t>
            </a:r>
            <a:r>
              <a:rPr lang="zh-CN" altLang="en-US" sz="2400" smtClean="0"/>
              <a:t>语句 </a:t>
            </a:r>
            <a:r>
              <a:rPr lang="en-US" altLang="zh-CN" sz="2400" smtClean="0"/>
              <a:t>n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003800" y="3886200"/>
            <a:ext cx="3962400" cy="2678113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Book Antiqua" pitchFamily="18" charset="0"/>
              </a:rPr>
              <a:t>例</a:t>
            </a:r>
            <a:r>
              <a:rPr lang="en-US" altLang="zh-CN" sz="2400">
                <a:latin typeface="Book Antiqua" pitchFamily="18" charset="0"/>
              </a:rPr>
              <a:t>:  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Book Antiqua" pitchFamily="18" charset="0"/>
              </a:rPr>
              <a:t>if (x&gt;0)  y=1;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Book Antiqua" pitchFamily="18" charset="0"/>
              </a:rPr>
              <a:t>else if (x==0)  y=0;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Book Antiqua" pitchFamily="18" charset="0"/>
              </a:rPr>
              <a:t>else if (x&lt;0 &amp;&amp; x&gt;-10)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Book Antiqua" pitchFamily="18" charset="0"/>
              </a:rPr>
              <a:t>           y= -1; </a:t>
            </a:r>
          </a:p>
        </p:txBody>
      </p:sp>
      <p:grpSp>
        <p:nvGrpSpPr>
          <p:cNvPr id="216071" name="Group 7"/>
          <p:cNvGrpSpPr>
            <a:grpSpLocks/>
          </p:cNvGrpSpPr>
          <p:nvPr/>
        </p:nvGrpSpPr>
        <p:grpSpPr bwMode="auto">
          <a:xfrm>
            <a:off x="6732588" y="3222625"/>
            <a:ext cx="2133600" cy="2438400"/>
            <a:chOff x="4416" y="1968"/>
            <a:chExt cx="1344" cy="1536"/>
          </a:xfrm>
        </p:grpSpPr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4416" y="1968"/>
              <a:ext cx="1344" cy="33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Book Antiqua" pitchFamily="18" charset="0"/>
                </a:rPr>
                <a:t>-10&lt;x&lt;0</a:t>
              </a:r>
            </a:p>
          </p:txBody>
        </p:sp>
        <p:sp>
          <p:nvSpPr>
            <p:cNvPr id="47111" name="Line 6"/>
            <p:cNvSpPr>
              <a:spLocks noChangeShapeType="1"/>
            </p:cNvSpPr>
            <p:nvPr/>
          </p:nvSpPr>
          <p:spPr bwMode="auto">
            <a:xfrm flipH="1">
              <a:off x="4800" y="2208"/>
              <a:ext cx="528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678112"/>
          </a:xfr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if(year%4==0 &amp;&amp; year%100!=0 || year%400==0){</a:t>
            </a:r>
            <a:endParaRPr lang="zh-CN" altLang="zh-CN" sz="2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(year+"</a:t>
            </a:r>
            <a:r>
              <a:rPr lang="zh-CN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是闰年</a:t>
            </a: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zh-CN" sz="2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}else{</a:t>
            </a:r>
            <a:endParaRPr lang="zh-CN" altLang="zh-CN" sz="2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(year+"</a:t>
            </a:r>
            <a:r>
              <a:rPr lang="zh-CN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不是闰年</a:t>
            </a: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zh-CN" sz="2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2.5.1  if</a:t>
            </a:r>
            <a:r>
              <a:rPr lang="zh-CN" altLang="zh-CN" dirty="0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1268760"/>
            <a:ext cx="8784976" cy="5589240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java.util.Scanner</a:t>
            </a:r>
            <a:r>
              <a:rPr lang="en-US" altLang="zh-CN" sz="1400" dirty="0" smtClean="0"/>
              <a:t>;</a:t>
            </a:r>
          </a:p>
          <a:p>
            <a:pPr marL="0" indent="0">
              <a:buNone/>
            </a:pPr>
            <a:r>
              <a:rPr lang="en-US" altLang="zh-CN" sz="1400" dirty="0" smtClean="0"/>
              <a:t>public class Ex27 {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public static void main(String[] </a:t>
            </a:r>
            <a:r>
              <a:rPr lang="en-US" altLang="zh-CN" sz="1400" dirty="0" err="1" smtClean="0"/>
              <a:t>args</a:t>
            </a:r>
            <a:r>
              <a:rPr lang="en-US" altLang="zh-CN" sz="1400" dirty="0" smtClean="0"/>
              <a:t>) {</a:t>
            </a:r>
          </a:p>
          <a:p>
            <a:pPr marL="0" indent="0">
              <a:buNone/>
            </a:pPr>
            <a:r>
              <a:rPr lang="en-US" altLang="zh-CN" sz="1400" dirty="0" smtClean="0"/>
              <a:t>        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</a:t>
            </a:r>
            <a:r>
              <a:rPr lang="zh-CN" altLang="en-US" sz="1400" dirty="0" smtClean="0"/>
              <a:t>输入运算符：</a:t>
            </a:r>
            <a:r>
              <a:rPr lang="en-US" altLang="zh-CN" sz="1400" dirty="0" smtClean="0"/>
              <a:t>");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	Scanner </a:t>
            </a:r>
            <a:r>
              <a:rPr lang="en-US" altLang="zh-CN" sz="1400" dirty="0" err="1" smtClean="0"/>
              <a:t>scn</a:t>
            </a:r>
            <a:r>
              <a:rPr lang="en-US" altLang="zh-CN" sz="1400" dirty="0" smtClean="0"/>
              <a:t> = new Scanner(System.in);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	char operator=</a:t>
            </a:r>
            <a:r>
              <a:rPr lang="en-US" altLang="zh-CN" sz="1400" dirty="0" err="1" smtClean="0"/>
              <a:t>scn.next</a:t>
            </a:r>
            <a:r>
              <a:rPr lang="en-US" altLang="zh-CN" sz="1400" dirty="0" smtClean="0"/>
              <a:t>().</a:t>
            </a:r>
            <a:r>
              <a:rPr lang="en-US" altLang="zh-CN" sz="1400" dirty="0" err="1" smtClean="0"/>
              <a:t>charAt</a:t>
            </a:r>
            <a:r>
              <a:rPr lang="en-US" altLang="zh-CN" sz="1400" dirty="0" smtClean="0"/>
              <a:t>(0);   //</a:t>
            </a:r>
            <a:r>
              <a:rPr lang="zh-CN" altLang="en-US" sz="1400" dirty="0" smtClean="0"/>
              <a:t>获取键入字符串的第一位，得到一个字符</a:t>
            </a:r>
          </a:p>
          <a:p>
            <a:pPr marL="0" indent="0">
              <a:buNone/>
            </a:pPr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</a:t>
            </a:r>
            <a:r>
              <a:rPr lang="zh-CN" altLang="en-US" sz="1400" dirty="0" smtClean="0"/>
              <a:t>输入两个运算数：</a:t>
            </a:r>
            <a:r>
              <a:rPr lang="en-US" altLang="zh-CN" sz="1400" dirty="0" smtClean="0"/>
              <a:t>");</a:t>
            </a:r>
          </a:p>
          <a:p>
            <a:pPr marL="0" indent="0">
              <a:buNone/>
            </a:pPr>
            <a:r>
              <a:rPr lang="en-US" altLang="zh-CN" sz="1400" dirty="0" smtClean="0"/>
              <a:t>	double x=</a:t>
            </a:r>
            <a:r>
              <a:rPr lang="en-US" altLang="zh-CN" sz="1400" dirty="0" err="1" smtClean="0"/>
              <a:t>scn.nextDouble</a:t>
            </a:r>
            <a:r>
              <a:rPr lang="en-US" altLang="zh-CN" sz="1400" dirty="0" smtClean="0"/>
              <a:t>();</a:t>
            </a:r>
          </a:p>
          <a:p>
            <a:pPr marL="0" indent="0">
              <a:buNone/>
            </a:pPr>
            <a:r>
              <a:rPr lang="en-US" altLang="zh-CN" sz="1400" dirty="0" smtClean="0"/>
              <a:t>	double y=</a:t>
            </a:r>
            <a:r>
              <a:rPr lang="en-US" altLang="zh-CN" sz="1400" dirty="0" err="1" smtClean="0"/>
              <a:t>scn.nextDouble</a:t>
            </a:r>
            <a:r>
              <a:rPr lang="en-US" altLang="zh-CN" sz="1400" dirty="0" smtClean="0"/>
              <a:t>();</a:t>
            </a:r>
          </a:p>
          <a:p>
            <a:pPr marL="0" indent="0">
              <a:buNone/>
            </a:pPr>
            <a:r>
              <a:rPr lang="en-US" altLang="zh-CN" sz="1400" dirty="0" smtClean="0"/>
              <a:t>	if(operator=='+'){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(""+</a:t>
            </a:r>
            <a:r>
              <a:rPr lang="en-US" altLang="zh-CN" sz="1400" dirty="0" err="1" smtClean="0"/>
              <a:t>x+operator+y</a:t>
            </a:r>
            <a:r>
              <a:rPr lang="en-US" altLang="zh-CN" sz="1400" dirty="0" smtClean="0"/>
              <a:t>+"="+(</a:t>
            </a:r>
            <a:r>
              <a:rPr lang="en-US" altLang="zh-CN" sz="1400" dirty="0" err="1" smtClean="0"/>
              <a:t>x+y</a:t>
            </a:r>
            <a:r>
              <a:rPr lang="en-US" altLang="zh-CN" sz="1400" dirty="0" smtClean="0"/>
              <a:t>));</a:t>
            </a:r>
          </a:p>
          <a:p>
            <a:pPr marL="0" indent="0">
              <a:buNone/>
            </a:pPr>
            <a:r>
              <a:rPr lang="en-US" altLang="zh-CN" sz="1400" dirty="0" smtClean="0"/>
              <a:t>	}else if(operator=='-'){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(""+</a:t>
            </a:r>
            <a:r>
              <a:rPr lang="en-US" altLang="zh-CN" sz="1400" dirty="0" err="1" smtClean="0"/>
              <a:t>x+operator+y</a:t>
            </a:r>
            <a:r>
              <a:rPr lang="en-US" altLang="zh-CN" sz="1400" dirty="0" smtClean="0"/>
              <a:t>+"="+(x-y));</a:t>
            </a:r>
          </a:p>
          <a:p>
            <a:pPr marL="0" indent="0">
              <a:buNone/>
            </a:pPr>
            <a:r>
              <a:rPr lang="en-US" altLang="zh-CN" sz="1400" dirty="0" smtClean="0"/>
              <a:t>	}else if(operator=='*'){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(""+</a:t>
            </a:r>
            <a:r>
              <a:rPr lang="en-US" altLang="zh-CN" sz="1400" dirty="0" err="1" smtClean="0"/>
              <a:t>x+operator+y</a:t>
            </a:r>
            <a:r>
              <a:rPr lang="en-US" altLang="zh-CN" sz="1400" dirty="0" smtClean="0"/>
              <a:t>+"="+(x*y));</a:t>
            </a:r>
          </a:p>
          <a:p>
            <a:pPr marL="0" indent="0">
              <a:buNone/>
            </a:pPr>
            <a:r>
              <a:rPr lang="en-US" altLang="zh-CN" sz="1400" dirty="0" smtClean="0"/>
              <a:t>	}else if(operator=='/'){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(""+</a:t>
            </a:r>
            <a:r>
              <a:rPr lang="en-US" altLang="zh-CN" sz="1400" dirty="0" err="1" smtClean="0"/>
              <a:t>x+operator+y</a:t>
            </a:r>
            <a:r>
              <a:rPr lang="en-US" altLang="zh-CN" sz="1400" dirty="0" smtClean="0"/>
              <a:t>+"="+(x/y));</a:t>
            </a:r>
          </a:p>
          <a:p>
            <a:pPr marL="0" indent="0">
              <a:buNone/>
            </a:pPr>
            <a:r>
              <a:rPr lang="en-US" altLang="zh-CN" sz="1400" dirty="0" smtClean="0"/>
              <a:t>	}else{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</a:t>
            </a:r>
            <a:r>
              <a:rPr lang="zh-CN" altLang="en-US" sz="1400" dirty="0" smtClean="0"/>
              <a:t>运算符有误</a:t>
            </a:r>
            <a:r>
              <a:rPr lang="en-US" altLang="zh-CN" sz="1400" dirty="0" smtClean="0"/>
              <a:t>");}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}</a:t>
            </a:r>
          </a:p>
          <a:p>
            <a:pPr marL="0" indent="0">
              <a:buNone/>
            </a:pPr>
            <a:r>
              <a:rPr lang="en-US" altLang="zh-CN" sz="1400" dirty="0" smtClean="0"/>
              <a:t>}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2.5.1  if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27784" y="1268760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2-7】</a:t>
            </a:r>
            <a:r>
              <a:rPr lang="zh-CN" altLang="en-US" sz="2000" dirty="0"/>
              <a:t>根据输入的运算符（</a:t>
            </a:r>
            <a:r>
              <a:rPr lang="en-US" altLang="zh-CN" sz="2000" dirty="0"/>
              <a:t>+-* /</a:t>
            </a:r>
            <a:r>
              <a:rPr lang="zh-CN" altLang="en-US" sz="2000" dirty="0"/>
              <a:t>）组织各种运算。</a:t>
            </a:r>
          </a:p>
        </p:txBody>
      </p:sp>
    </p:spTree>
    <p:extLst>
      <p:ext uri="{BB962C8B-B14F-4D97-AF65-F5344CB8AC3E}">
        <p14:creationId xmlns:p14="http://schemas.microsoft.com/office/powerpoint/2010/main" val="14504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zh-CN" altLang="en-US" sz="2800" b="1" smtClean="0"/>
              <a:t>一般形式</a:t>
            </a:r>
          </a:p>
          <a:p>
            <a:pPr marL="534988" lvl="1" indent="-1588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b="1" smtClean="0"/>
              <a:t>switch  (</a:t>
            </a:r>
            <a:r>
              <a:rPr lang="zh-CN" altLang="en-US" sz="2000" b="1" smtClean="0"/>
              <a:t>表达式</a:t>
            </a:r>
            <a:r>
              <a:rPr lang="en-US" altLang="zh-CN" sz="2000" b="1" smtClean="0"/>
              <a:t>)</a:t>
            </a:r>
          </a:p>
          <a:p>
            <a:pPr marL="534988" lvl="1" indent="-1588">
              <a:buFont typeface="Wingdings" pitchFamily="2" charset="2"/>
              <a:buNone/>
            </a:pPr>
            <a:r>
              <a:rPr lang="en-US" altLang="zh-CN" sz="2000" b="1" smtClean="0"/>
              <a:t>   {  case    </a:t>
            </a:r>
            <a:r>
              <a:rPr lang="zh-CN" altLang="en-US" sz="2000" b="1" smtClean="0"/>
              <a:t>常量表达式 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： 语句</a:t>
            </a:r>
            <a:r>
              <a:rPr lang="en-US" altLang="zh-CN" sz="2000" b="1" smtClean="0"/>
              <a:t>1</a:t>
            </a:r>
          </a:p>
          <a:p>
            <a:pPr marL="534988" lvl="1" indent="-1588">
              <a:buFont typeface="Wingdings" pitchFamily="2" charset="2"/>
              <a:buNone/>
            </a:pPr>
            <a:r>
              <a:rPr lang="en-US" altLang="zh-CN" sz="2000" b="1" smtClean="0"/>
              <a:t>       case   </a:t>
            </a:r>
            <a:r>
              <a:rPr lang="zh-CN" altLang="en-US" sz="2000" b="1" smtClean="0"/>
              <a:t>常量表达式 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： 语句</a:t>
            </a:r>
            <a:r>
              <a:rPr lang="en-US" altLang="zh-CN" sz="2000" b="1" smtClean="0"/>
              <a:t>2</a:t>
            </a:r>
          </a:p>
          <a:p>
            <a:pPr marL="534988" lvl="1" indent="-1588">
              <a:buFont typeface="Wingdings" pitchFamily="2" charset="2"/>
              <a:buNone/>
            </a:pPr>
            <a:r>
              <a:rPr lang="en-US" altLang="zh-CN" sz="2000" b="1" smtClean="0"/>
              <a:t>                  ┆</a:t>
            </a:r>
          </a:p>
          <a:p>
            <a:pPr marL="534988" lvl="1" indent="-1588">
              <a:buFont typeface="Wingdings" pitchFamily="2" charset="2"/>
              <a:buNone/>
            </a:pPr>
            <a:r>
              <a:rPr lang="en-US" altLang="zh-CN" sz="2000" b="1" smtClean="0"/>
              <a:t>       case   </a:t>
            </a:r>
            <a:r>
              <a:rPr lang="zh-CN" altLang="en-US" sz="2000" b="1" smtClean="0"/>
              <a:t>常量表达式 </a:t>
            </a:r>
            <a:r>
              <a:rPr lang="en-US" altLang="zh-CN" sz="2000" b="1" smtClean="0"/>
              <a:t>n</a:t>
            </a:r>
            <a:r>
              <a:rPr lang="zh-CN" altLang="en-US" sz="2000" b="1" smtClean="0"/>
              <a:t>： 语句</a:t>
            </a:r>
            <a:r>
              <a:rPr lang="en-US" altLang="zh-CN" sz="2000" b="1" smtClean="0"/>
              <a:t>n</a:t>
            </a:r>
          </a:p>
          <a:p>
            <a:pPr marL="534988" lvl="1" indent="-1588">
              <a:buFont typeface="Wingdings" pitchFamily="2" charset="2"/>
              <a:buNone/>
            </a:pPr>
            <a:r>
              <a:rPr lang="en-US" altLang="zh-CN" sz="2000" b="1" smtClean="0"/>
              <a:t>       default :                    </a:t>
            </a:r>
            <a:r>
              <a:rPr lang="zh-CN" altLang="en-US" sz="2000" b="1" smtClean="0"/>
              <a:t>语句</a:t>
            </a:r>
            <a:r>
              <a:rPr lang="en-US" altLang="zh-CN" sz="2000" b="1" smtClean="0"/>
              <a:t>n+1</a:t>
            </a:r>
          </a:p>
          <a:p>
            <a:pPr marL="534988" lvl="1" indent="-1588">
              <a:buFont typeface="Wingdings" pitchFamily="2" charset="2"/>
              <a:buNone/>
            </a:pPr>
            <a:r>
              <a:rPr lang="en-US" altLang="zh-CN" sz="2000" b="1" smtClean="0"/>
              <a:t>   }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2.5.2  switch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2314575" y="2409825"/>
            <a:ext cx="1773238" cy="1370013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D1C1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4313238" y="2387600"/>
            <a:ext cx="762000" cy="3603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D1C1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98950" y="2708275"/>
            <a:ext cx="776288" cy="3651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D1C1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4313238" y="3357563"/>
            <a:ext cx="762000" cy="3254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D1C1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4313238" y="3695700"/>
            <a:ext cx="1195387" cy="381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D1C1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468313" y="48006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7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534988" indent="-1588">
              <a:defRPr sz="23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>
              <a:defRPr sz="21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>
              <a:defRPr sz="19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执行顺序</a:t>
            </a:r>
          </a:p>
          <a:p>
            <a:pPr lvl="1" eaLnBrk="0" hangingPunct="0">
              <a:spcBef>
                <a:spcPct val="20000"/>
              </a:spcBef>
            </a:pPr>
            <a:r>
              <a:rPr kumimoji="1"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</a:t>
            </a:r>
            <a:r>
              <a:rPr kumimoji="1"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</a:t>
            </a:r>
            <a:r>
              <a:rPr kumimoji="1"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</a:t>
            </a:r>
            <a:r>
              <a:rPr kumimoji="1" lang="zh-CN" altLang="en-US" sz="2400">
                <a:solidFill>
                  <a:srgbClr val="CC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常量表达式值</a:t>
            </a:r>
            <a:r>
              <a:rPr kumimoji="1"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为入口标号，由此开始顺序执行。因此，每个</a:t>
            </a:r>
            <a:r>
              <a:rPr kumimoji="1"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</a:t>
            </a:r>
            <a:r>
              <a:rPr kumimoji="1"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分支最后应该加</a:t>
            </a:r>
            <a:r>
              <a:rPr kumimoji="1" lang="en-US" altLang="zh-CN" sz="2400">
                <a:solidFill>
                  <a:srgbClr val="CC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</a:t>
            </a:r>
            <a:r>
              <a:rPr kumimoji="1"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语句。</a:t>
            </a:r>
          </a:p>
        </p:txBody>
      </p:sp>
      <p:grpSp>
        <p:nvGrpSpPr>
          <p:cNvPr id="226314" name="Group 10"/>
          <p:cNvGrpSpPr>
            <a:grpSpLocks/>
          </p:cNvGrpSpPr>
          <p:nvPr/>
        </p:nvGrpSpPr>
        <p:grpSpPr bwMode="auto">
          <a:xfrm>
            <a:off x="5003800" y="2420938"/>
            <a:ext cx="3124200" cy="1447800"/>
            <a:chOff x="3792" y="1536"/>
            <a:chExt cx="1968" cy="912"/>
          </a:xfrm>
        </p:grpSpPr>
        <p:sp>
          <p:nvSpPr>
            <p:cNvPr id="49171" name="Freeform 11"/>
            <p:cNvSpPr>
              <a:spLocks/>
            </p:cNvSpPr>
            <p:nvPr/>
          </p:nvSpPr>
          <p:spPr bwMode="auto">
            <a:xfrm>
              <a:off x="3792" y="1536"/>
              <a:ext cx="96" cy="912"/>
            </a:xfrm>
            <a:custGeom>
              <a:avLst/>
              <a:gdLst>
                <a:gd name="T0" fmla="*/ 0 w 97"/>
                <a:gd name="T1" fmla="*/ 0 h 1057"/>
                <a:gd name="T2" fmla="*/ 95 w 97"/>
                <a:gd name="T3" fmla="*/ 41 h 1057"/>
                <a:gd name="T4" fmla="*/ 95 w 97"/>
                <a:gd name="T5" fmla="*/ 828 h 1057"/>
                <a:gd name="T6" fmla="*/ 0 w 97"/>
                <a:gd name="T7" fmla="*/ 911 h 10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057">
                  <a:moveTo>
                    <a:pt x="0" y="0"/>
                  </a:moveTo>
                  <a:lnTo>
                    <a:pt x="96" y="48"/>
                  </a:lnTo>
                  <a:lnTo>
                    <a:pt x="96" y="960"/>
                  </a:lnTo>
                  <a:lnTo>
                    <a:pt x="0" y="1056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12"/>
            <p:cNvSpPr>
              <a:spLocks noChangeShapeType="1"/>
            </p:cNvSpPr>
            <p:nvPr/>
          </p:nvSpPr>
          <p:spPr bwMode="auto">
            <a:xfrm>
              <a:off x="3888" y="2064"/>
              <a:ext cx="19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Text Box 13"/>
            <p:cNvSpPr txBox="1">
              <a:spLocks noChangeArrowheads="1"/>
            </p:cNvSpPr>
            <p:nvPr/>
          </p:nvSpPr>
          <p:spPr bwMode="auto">
            <a:xfrm>
              <a:off x="4042" y="1742"/>
              <a:ext cx="1718" cy="65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1C1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每个常量表达式的值不能相同，次序不影响执行结果。</a:t>
              </a:r>
            </a:p>
          </p:txBody>
        </p:sp>
      </p:grpSp>
      <p:grpSp>
        <p:nvGrpSpPr>
          <p:cNvPr id="226328" name="Group 24"/>
          <p:cNvGrpSpPr>
            <a:grpSpLocks/>
          </p:cNvGrpSpPr>
          <p:nvPr/>
        </p:nvGrpSpPr>
        <p:grpSpPr bwMode="auto">
          <a:xfrm>
            <a:off x="1979613" y="2095500"/>
            <a:ext cx="4578350" cy="396875"/>
            <a:chOff x="2304" y="1300"/>
            <a:chExt cx="2884" cy="250"/>
          </a:xfrm>
        </p:grpSpPr>
        <p:sp>
          <p:nvSpPr>
            <p:cNvPr id="49169" name="Line 18"/>
            <p:cNvSpPr>
              <a:spLocks noChangeShapeType="1"/>
            </p:cNvSpPr>
            <p:nvPr/>
          </p:nvSpPr>
          <p:spPr bwMode="auto">
            <a:xfrm flipV="1">
              <a:off x="2304" y="1440"/>
              <a:ext cx="1248" cy="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Text Box 19"/>
            <p:cNvSpPr txBox="1">
              <a:spLocks noChangeArrowheads="1"/>
            </p:cNvSpPr>
            <p:nvPr/>
          </p:nvSpPr>
          <p:spPr bwMode="auto">
            <a:xfrm>
              <a:off x="3632" y="1300"/>
              <a:ext cx="1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1C1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可以是整型、字符型</a:t>
              </a:r>
            </a:p>
          </p:txBody>
        </p:sp>
      </p:grpSp>
      <p:grpSp>
        <p:nvGrpSpPr>
          <p:cNvPr id="226327" name="Group 23"/>
          <p:cNvGrpSpPr>
            <a:grpSpLocks/>
          </p:cNvGrpSpPr>
          <p:nvPr/>
        </p:nvGrpSpPr>
        <p:grpSpPr bwMode="auto">
          <a:xfrm>
            <a:off x="4140200" y="4076700"/>
            <a:ext cx="3505200" cy="917575"/>
            <a:chOff x="3408" y="2590"/>
            <a:chExt cx="2208" cy="578"/>
          </a:xfrm>
        </p:grpSpPr>
        <p:grpSp>
          <p:nvGrpSpPr>
            <p:cNvPr id="49165" name="Group 14"/>
            <p:cNvGrpSpPr>
              <a:grpSpLocks/>
            </p:cNvGrpSpPr>
            <p:nvPr/>
          </p:nvGrpSpPr>
          <p:grpSpPr bwMode="auto">
            <a:xfrm>
              <a:off x="3408" y="2726"/>
              <a:ext cx="2208" cy="442"/>
              <a:chOff x="3408" y="2601"/>
              <a:chExt cx="2208" cy="442"/>
            </a:xfrm>
          </p:grpSpPr>
          <p:sp>
            <p:nvSpPr>
              <p:cNvPr id="49167" name="Freeform 15"/>
              <p:cNvSpPr>
                <a:spLocks/>
              </p:cNvSpPr>
              <p:nvPr/>
            </p:nvSpPr>
            <p:spPr bwMode="auto">
              <a:xfrm>
                <a:off x="3408" y="2640"/>
                <a:ext cx="433" cy="145"/>
              </a:xfrm>
              <a:custGeom>
                <a:avLst/>
                <a:gdLst>
                  <a:gd name="T0" fmla="*/ 0 w 433"/>
                  <a:gd name="T1" fmla="*/ 0 h 145"/>
                  <a:gd name="T2" fmla="*/ 99 w 433"/>
                  <a:gd name="T3" fmla="*/ 144 h 145"/>
                  <a:gd name="T4" fmla="*/ 432 w 433"/>
                  <a:gd name="T5" fmla="*/ 144 h 1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3" h="145">
                    <a:moveTo>
                      <a:pt x="0" y="0"/>
                    </a:moveTo>
                    <a:lnTo>
                      <a:pt x="99" y="144"/>
                    </a:lnTo>
                    <a:lnTo>
                      <a:pt x="432" y="144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8" name="Text Box 16"/>
              <p:cNvSpPr txBox="1">
                <a:spLocks noChangeArrowheads="1"/>
              </p:cNvSpPr>
              <p:nvPr/>
            </p:nvSpPr>
            <p:spPr bwMode="auto">
              <a:xfrm>
                <a:off x="3792" y="2601"/>
                <a:ext cx="1824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D1C1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Lucida Sans Unicode" pitchFamily="34" charset="0"/>
                    <a:ea typeface="黑体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Lucida Sans Unicode" pitchFamily="34" charset="0"/>
                    <a:ea typeface="黑体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Lucida Sans Unicode" pitchFamily="34" charset="0"/>
                    <a:ea typeface="黑体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Lucida Sans Unicode" pitchFamily="34" charset="0"/>
                    <a:ea typeface="黑体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Lucida Sans Unicode" pitchFamily="34" charset="0"/>
                    <a:ea typeface="黑体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ea typeface="黑体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ea typeface="黑体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ea typeface="黑体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ea typeface="黑体" pitchFamily="49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可以是多个语句，但不必用</a:t>
                </a:r>
                <a:r>
                  <a:rPr lang="en-US" altLang="zh-CN" sz="2000">
                    <a:latin typeface="Times New Roman" pitchFamily="18" charset="0"/>
                  </a:rPr>
                  <a:t>{ }</a:t>
                </a:r>
                <a:r>
                  <a:rPr lang="zh-CN" altLang="en-US" sz="2000">
                    <a:latin typeface="Times New Roman" pitchFamily="18" charset="0"/>
                  </a:rPr>
                  <a:t>。</a:t>
                </a:r>
              </a:p>
            </p:txBody>
          </p:sp>
        </p:grpSp>
        <p:sp>
          <p:nvSpPr>
            <p:cNvPr id="49166" name="Line 22"/>
            <p:cNvSpPr>
              <a:spLocks noChangeShapeType="1"/>
            </p:cNvSpPr>
            <p:nvPr/>
          </p:nvSpPr>
          <p:spPr bwMode="auto">
            <a:xfrm flipH="1" flipV="1">
              <a:off x="3752" y="2590"/>
              <a:ext cx="40" cy="2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  <p:bldP spid="226309" grpId="0" animBg="1"/>
      <p:bldP spid="226310" grpId="0" animBg="1"/>
      <p:bldP spid="226311" grpId="0" animBg="1"/>
      <p:bldP spid="226312" grpId="0" animBg="1"/>
      <p:bldP spid="22631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7848600" cy="914400"/>
          </a:xfrm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2.5.2  switch</a:t>
            </a:r>
            <a:r>
              <a:rPr lang="zh-CN" altLang="zh-CN" dirty="0"/>
              <a:t>语句</a:t>
            </a:r>
            <a:endParaRPr lang="en-US" altLang="zh-CN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6019800" cy="218122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switch (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myGrade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){   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case  ′A′ : 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myScore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5 ;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case  ′B′ : 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myScore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4 ;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case  ′C′ : 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myScore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3 ;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default  :    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myScore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0 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grpSp>
        <p:nvGrpSpPr>
          <p:cNvPr id="225287" name="Group 7"/>
          <p:cNvGrpSpPr>
            <a:grpSpLocks/>
          </p:cNvGrpSpPr>
          <p:nvPr/>
        </p:nvGrpSpPr>
        <p:grpSpPr bwMode="auto">
          <a:xfrm>
            <a:off x="6011863" y="1727200"/>
            <a:ext cx="2743200" cy="1938338"/>
            <a:chOff x="4032" y="912"/>
            <a:chExt cx="1728" cy="1221"/>
          </a:xfrm>
        </p:grpSpPr>
        <p:sp>
          <p:nvSpPr>
            <p:cNvPr id="50186" name="Text Box 4"/>
            <p:cNvSpPr txBox="1">
              <a:spLocks noChangeArrowheads="1"/>
            </p:cNvSpPr>
            <p:nvPr/>
          </p:nvSpPr>
          <p:spPr bwMode="auto">
            <a:xfrm>
              <a:off x="4368" y="912"/>
              <a:ext cx="1392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myGrade</a:t>
              </a:r>
              <a:r>
                <a:rPr lang="zh-CN" altLang="en-US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的值为‘</a:t>
              </a: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A’</a:t>
              </a:r>
              <a:r>
                <a:rPr lang="zh-CN" altLang="en-US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，执行完</a:t>
              </a: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switch</a:t>
              </a:r>
              <a:r>
                <a:rPr lang="zh-CN" altLang="en-US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语句后，</a:t>
              </a: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myScore</a:t>
              </a:r>
              <a:r>
                <a:rPr lang="zh-CN" altLang="en-US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的值被赋值为</a:t>
              </a: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</a:t>
              </a:r>
            </a:p>
          </p:txBody>
        </p:sp>
        <p:sp>
          <p:nvSpPr>
            <p:cNvPr id="50187" name="Line 5"/>
            <p:cNvSpPr>
              <a:spLocks noChangeShapeType="1"/>
            </p:cNvSpPr>
            <p:nvPr/>
          </p:nvSpPr>
          <p:spPr bwMode="auto">
            <a:xfrm flipH="1">
              <a:off x="4032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381000" y="4175125"/>
            <a:ext cx="5991225" cy="23510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 (myGrade){  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case ′A′ :     myScore = 5 ;         </a:t>
            </a:r>
            <a:r>
              <a:rPr kumimoji="1" lang="en-US" altLang="zh-CN" sz="2000">
                <a:solidFill>
                  <a:schemeClr val="fol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case ′B′ :     myScore = 4 ;          </a:t>
            </a:r>
            <a:r>
              <a:rPr kumimoji="1" lang="en-US" altLang="zh-CN" sz="2000">
                <a:solidFill>
                  <a:schemeClr val="fol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case ′C′ :     myScore = 3 ;          </a:t>
            </a:r>
            <a:r>
              <a:rPr kumimoji="1" lang="en-US" altLang="zh-CN" sz="2000">
                <a:solidFill>
                  <a:schemeClr val="fol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break;</a:t>
            </a:r>
            <a:r>
              <a:rPr kumimoji="1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default  :     myScore = 0 ;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grpSp>
        <p:nvGrpSpPr>
          <p:cNvPr id="225291" name="Group 11"/>
          <p:cNvGrpSpPr>
            <a:grpSpLocks/>
          </p:cNvGrpSpPr>
          <p:nvPr/>
        </p:nvGrpSpPr>
        <p:grpSpPr bwMode="auto">
          <a:xfrm>
            <a:off x="6227763" y="4175125"/>
            <a:ext cx="2590800" cy="1938338"/>
            <a:chOff x="4128" y="2640"/>
            <a:chExt cx="1632" cy="1221"/>
          </a:xfrm>
        </p:grpSpPr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4368" y="2640"/>
              <a:ext cx="1392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myGrade</a:t>
              </a:r>
              <a:r>
                <a:rPr lang="zh-CN" altLang="en-US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的值为‘</a:t>
              </a: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A’</a:t>
              </a:r>
              <a:r>
                <a:rPr lang="zh-CN" altLang="en-US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，执行完</a:t>
              </a: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switch</a:t>
              </a:r>
              <a:r>
                <a:rPr lang="zh-CN" altLang="en-US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语句后，</a:t>
              </a: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myScore</a:t>
              </a:r>
              <a:r>
                <a:rPr lang="zh-CN" altLang="en-US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的值被赋值为</a:t>
              </a: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 flipH="1">
              <a:off x="412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183" name="Rectangle 13"/>
          <p:cNvSpPr>
            <a:spLocks noChangeArrowheads="1"/>
          </p:cNvSpPr>
          <p:nvPr/>
        </p:nvSpPr>
        <p:spPr bwMode="auto">
          <a:xfrm>
            <a:off x="395288" y="1268413"/>
            <a:ext cx="6048375" cy="3667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 myGrade= ′A′;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2.5.2  switch</a:t>
            </a:r>
            <a:r>
              <a:rPr lang="zh-CN" altLang="zh-CN" dirty="0"/>
              <a:t>语句</a:t>
            </a:r>
            <a:endParaRPr lang="en-US" altLang="zh-CN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8153400" cy="30972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switch (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myGrade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  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case 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′A′ :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case  ′B′ :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case  ′C′ :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myScore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1 ;    //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及格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</a:t>
            </a:r>
            <a:r>
              <a:rPr lang="en-US" altLang="zh-CN" sz="2000" dirty="0">
                <a:solidFill>
                  <a:schemeClr val="fol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break ;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default :  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myScore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 ;   //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不及格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539750" y="1484313"/>
            <a:ext cx="7478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多个不同的</a:t>
            </a:r>
            <a:r>
              <a:rPr lang="en-US" altLang="zh-CN" sz="2800">
                <a:ea typeface="黑体" pitchFamily="49" charset="-122"/>
              </a:rPr>
              <a:t>case</a:t>
            </a:r>
            <a:r>
              <a:rPr lang="zh-CN" altLang="en-US" sz="2800">
                <a:ea typeface="黑体" pitchFamily="49" charset="-122"/>
              </a:rPr>
              <a:t>值可以执行一组相同的操作。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7848600" cy="914400"/>
          </a:xfrm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2.5.2  switch</a:t>
            </a:r>
            <a:r>
              <a:rPr lang="zh-CN" altLang="zh-CN" dirty="0"/>
              <a:t>语句</a:t>
            </a:r>
            <a:endParaRPr lang="en-US" altLang="zh-CN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51520" y="1268760"/>
            <a:ext cx="8784976" cy="2664296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2000" dirty="0" smtClean="0"/>
              <a:t>switch(operator){</a:t>
            </a:r>
          </a:p>
          <a:p>
            <a:pPr marL="0" indent="0">
              <a:buNone/>
            </a:pPr>
            <a:r>
              <a:rPr lang="en-US" altLang="zh-CN" sz="2000" dirty="0" smtClean="0"/>
              <a:t>       case '+':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(""+</a:t>
            </a:r>
            <a:r>
              <a:rPr lang="en-US" altLang="zh-CN" sz="2000" dirty="0" err="1" smtClean="0"/>
              <a:t>x+operator+y</a:t>
            </a:r>
            <a:r>
              <a:rPr lang="en-US" altLang="zh-CN" sz="2000" dirty="0" smtClean="0"/>
              <a:t>+"="+(</a:t>
            </a:r>
            <a:r>
              <a:rPr lang="en-US" altLang="zh-CN" sz="2000" dirty="0" err="1" smtClean="0"/>
              <a:t>x+y</a:t>
            </a:r>
            <a:r>
              <a:rPr lang="en-US" altLang="zh-CN" sz="2000" dirty="0" smtClean="0"/>
              <a:t>)); break;</a:t>
            </a:r>
          </a:p>
          <a:p>
            <a:pPr marL="0" indent="0">
              <a:buNone/>
            </a:pPr>
            <a:r>
              <a:rPr lang="en-US" altLang="zh-CN" sz="2000" dirty="0" smtClean="0"/>
              <a:t>       case '-':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(""+</a:t>
            </a:r>
            <a:r>
              <a:rPr lang="en-US" altLang="zh-CN" sz="2000" dirty="0" err="1" smtClean="0"/>
              <a:t>x+operator+y</a:t>
            </a:r>
            <a:r>
              <a:rPr lang="en-US" altLang="zh-CN" sz="2000" dirty="0" smtClean="0"/>
              <a:t>+"="+(x-y)); break;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case '*':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(""+</a:t>
            </a:r>
            <a:r>
              <a:rPr lang="en-US" altLang="zh-CN" sz="2000" dirty="0" err="1" smtClean="0"/>
              <a:t>x+operator+y</a:t>
            </a:r>
            <a:r>
              <a:rPr lang="en-US" altLang="zh-CN" sz="2000" dirty="0" smtClean="0"/>
              <a:t>+"="+(x*y)); break;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case '/':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(""+</a:t>
            </a:r>
            <a:r>
              <a:rPr lang="en-US" altLang="zh-CN" sz="2000" dirty="0" err="1" smtClean="0"/>
              <a:t>x+operator+y</a:t>
            </a:r>
            <a:r>
              <a:rPr lang="en-US" altLang="zh-CN" sz="2000" dirty="0" smtClean="0"/>
              <a:t>+"="+(x/y)); break;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default :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运算符有误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9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2.5.2  switch</a:t>
            </a:r>
            <a:r>
              <a:rPr lang="zh-CN" altLang="zh-CN" dirty="0"/>
              <a:t>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1874442"/>
            <a:ext cx="4536504" cy="4866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Ex28 {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x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：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Scanner 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Scanner(System.in);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x=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 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y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if(x&lt;0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  //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去掉不能离散为具体数字的分支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      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y=0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}else{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    	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932040" y="1874442"/>
            <a:ext cx="4104456" cy="4866925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switch(x/10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case </a:t>
            </a: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0: y=x;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case </a:t>
            </a: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1: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case </a:t>
            </a: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2: y=x+10; break;   </a:t>
            </a:r>
            <a:endParaRPr lang="en-US" altLang="zh-CN" sz="1600" b="1" dirty="0" smtClean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case 2</a:t>
            </a:r>
            <a:r>
              <a:rPr lang="zh-CN" altLang="en-US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与</a:t>
            </a: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case 1</a:t>
            </a:r>
            <a:r>
              <a:rPr lang="zh-CN" altLang="en-US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使用相同的处理</a:t>
            </a:r>
            <a:r>
              <a:rPr lang="zh-CN" altLang="en-US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语句</a:t>
            </a:r>
            <a:endParaRPr lang="en-US" altLang="zh-CN" sz="1600" b="1" dirty="0" smtClean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case </a:t>
            </a: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3: y=-x; break;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default</a:t>
            </a: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 y=-x-10;      </a:t>
            </a:r>
            <a:endParaRPr lang="en-US" altLang="zh-CN" sz="1600" b="1" dirty="0" smtClean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排除了上述所</a:t>
            </a:r>
            <a:r>
              <a:rPr lang="zh-CN" altLang="en-US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有情况    	</a:t>
            </a:r>
            <a:endParaRPr lang="en-US" altLang="zh-CN" sz="1600" b="1" dirty="0" smtClean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</a:t>
            </a:r>
            <a:r>
              <a:rPr lang="en-US" altLang="zh-CN" sz="1600" b="1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("f(x)="+y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b="1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202202" y="1412776"/>
            <a:ext cx="8762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2-8</a:t>
            </a:r>
            <a:r>
              <a:rPr lang="zh-CN" altLang="zh-CN" sz="2400" dirty="0" smtClean="0"/>
              <a:t>】</a:t>
            </a:r>
            <a:r>
              <a:rPr lang="zh-CN" altLang="en-US" sz="2400" dirty="0" smtClean="0"/>
              <a:t>已知一个数学函数，输入自变量，求函数值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331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2.1  </a:t>
            </a:r>
            <a:r>
              <a:rPr lang="zh-CN" altLang="zh-CN" dirty="0" smtClean="0"/>
              <a:t>标识符和关键字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088" y="1773238"/>
            <a:ext cx="6124575" cy="1816100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myName</a:t>
            </a:r>
            <a:r>
              <a:rPr lang="zh-CN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My_name</a:t>
            </a:r>
            <a:r>
              <a:rPr lang="zh-CN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Points</a:t>
            </a:r>
            <a:r>
              <a:rPr lang="zh-CN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$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points</a:t>
            </a:r>
            <a:r>
              <a:rPr lang="zh-CN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</a:t>
            </a:r>
            <a:r>
              <a:rPr lang="en-US" altLang="zh-CN" sz="2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sys_ta</a:t>
            </a:r>
            <a:r>
              <a:rPr lang="zh-CN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</a:t>
            </a:r>
            <a:r>
              <a:rPr lang="zh-CN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_23b</a:t>
            </a:r>
            <a:r>
              <a:rPr lang="zh-CN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_3_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#name</a:t>
            </a:r>
            <a:r>
              <a:rPr lang="zh-CN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25name</a:t>
            </a:r>
            <a:r>
              <a:rPr lang="zh-CN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zh-CN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&amp;time</a:t>
            </a:r>
            <a:r>
              <a:rPr lang="zh-CN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</a:t>
            </a:r>
            <a:endParaRPr lang="zh-CN" altLang="zh-CN" sz="28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156325" y="3789363"/>
            <a:ext cx="2743200" cy="533400"/>
          </a:xfrm>
          <a:prstGeom prst="wedgeEllipseCallout">
            <a:avLst>
              <a:gd name="adj1" fmla="val -36486"/>
              <a:gd name="adj2" fmla="val -26720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合法的标识符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29125" y="4322763"/>
            <a:ext cx="2743200" cy="533400"/>
          </a:xfrm>
          <a:prstGeom prst="wedgeEllipseCallout">
            <a:avLst>
              <a:gd name="adj1" fmla="val -79884"/>
              <a:gd name="adj2" fmla="val -20121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非法的标识符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2.5.3  </a:t>
            </a:r>
            <a:r>
              <a:rPr lang="en-US" altLang="zh-CN" dirty="0"/>
              <a:t>while</a:t>
            </a:r>
            <a:r>
              <a:rPr lang="zh-CN" altLang="zh-CN" dirty="0"/>
              <a:t>循环语句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39113" cy="4857328"/>
          </a:xfrm>
        </p:spPr>
        <p:txBody>
          <a:bodyPr/>
          <a:lstStyle/>
          <a:p>
            <a:r>
              <a:rPr lang="zh-CN" altLang="en-US" sz="2800" dirty="0" smtClean="0"/>
              <a:t>循环结构是在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一定条件下</a:t>
            </a:r>
            <a:r>
              <a:rPr lang="zh-CN" altLang="en-US" sz="2800" dirty="0" smtClean="0"/>
              <a:t>，反复执行某段程序的流程结构，被反复执行的程序被称为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循环体</a:t>
            </a:r>
            <a:r>
              <a:rPr lang="zh-CN" altLang="en-US" sz="2800" b="1" dirty="0" smtClean="0">
                <a:solidFill>
                  <a:srgbClr val="FF33CC"/>
                </a:solidFill>
              </a:rPr>
              <a:t>。</a:t>
            </a:r>
            <a:endParaRPr lang="en-US" altLang="zh-CN" sz="2800" b="1" dirty="0" smtClean="0">
              <a:solidFill>
                <a:srgbClr val="FF33CC"/>
              </a:solidFill>
            </a:endParaRPr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的循环语句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pPr lvl="1"/>
            <a:r>
              <a:rPr lang="en-US" altLang="zh-CN" sz="2400" dirty="0" smtClean="0"/>
              <a:t>while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lvl="1"/>
            <a:endParaRPr lang="zh-CN" altLang="en-US" sz="2400" dirty="0" smtClean="0"/>
          </a:p>
          <a:p>
            <a:pPr lvl="1"/>
            <a:r>
              <a:rPr lang="en-US" altLang="zh-CN" sz="2400" dirty="0" smtClean="0"/>
              <a:t>do-while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lvl="1"/>
            <a:endParaRPr lang="zh-CN" altLang="en-US" sz="2400" dirty="0" smtClean="0"/>
          </a:p>
          <a:p>
            <a:pPr lvl="1"/>
            <a:r>
              <a:rPr lang="en-US" altLang="zh-CN" sz="2400" dirty="0" smtClean="0"/>
              <a:t>for</a:t>
            </a:r>
            <a:r>
              <a:rPr lang="zh-CN" altLang="en-US" sz="2400" dirty="0" smtClean="0"/>
              <a:t>语句 </a:t>
            </a:r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flatTx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2.5.3  </a:t>
            </a:r>
            <a:r>
              <a:rPr lang="en-US" altLang="zh-CN" dirty="0"/>
              <a:t>while</a:t>
            </a:r>
            <a:r>
              <a:rPr lang="zh-CN" altLang="zh-CN" dirty="0"/>
              <a:t>循环语句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3363"/>
            <a:ext cx="8382000" cy="1493837"/>
          </a:xfrm>
        </p:spPr>
        <p:txBody>
          <a:bodyPr lIns="92075" tIns="46038" rIns="92075" bIns="46038"/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altLang="zh-CN" sz="2800" smtClean="0"/>
              <a:t>while </a:t>
            </a:r>
            <a:r>
              <a:rPr lang="zh-CN" altLang="en-US" sz="2800" smtClean="0"/>
              <a:t>语句形式</a:t>
            </a:r>
          </a:p>
          <a:p>
            <a:pPr lvl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mtClean="0">
                <a:solidFill>
                  <a:schemeClr val="tx2"/>
                </a:solidFill>
              </a:rPr>
              <a:t>    </a:t>
            </a:r>
            <a:r>
              <a:rPr lang="en-US" altLang="zh-CN" sz="2400" smtClean="0">
                <a:solidFill>
                  <a:schemeClr val="tx2"/>
                </a:solidFill>
              </a:rPr>
              <a:t>while  (</a:t>
            </a:r>
            <a:r>
              <a:rPr lang="zh-CN" altLang="en-US" sz="2400" smtClean="0">
                <a:solidFill>
                  <a:schemeClr val="tx2"/>
                </a:solidFill>
              </a:rPr>
              <a:t>条件表达式</a:t>
            </a:r>
            <a:r>
              <a:rPr lang="en-US" altLang="zh-CN" sz="2400" smtClean="0">
                <a:solidFill>
                  <a:schemeClr val="tx2"/>
                </a:solidFill>
              </a:rPr>
              <a:t>)  </a:t>
            </a:r>
            <a:r>
              <a:rPr lang="zh-CN" altLang="en-US" sz="2400" b="1" smtClean="0">
                <a:solidFill>
                  <a:schemeClr val="tx2"/>
                </a:solidFill>
              </a:rPr>
              <a:t>语句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609600" y="2819400"/>
            <a:ext cx="59436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Tx/>
              <a:buBlip>
                <a:blip r:embed="rId3"/>
              </a:buBlip>
            </a:pPr>
            <a:r>
              <a:rPr kumimoji="1" lang="zh-CN" altLang="en-US" sz="2800">
                <a:latin typeface="Book Antiqua" pitchFamily="18" charset="0"/>
              </a:rPr>
              <a:t>执行顺序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Blip>
                <a:blip r:embed="rId3"/>
              </a:buBlip>
            </a:pPr>
            <a:endParaRPr kumimoji="1" lang="en-US" altLang="zh-CN" sz="2800">
              <a:latin typeface="Book Antiqua" pitchFamily="18" charset="0"/>
            </a:endParaRPr>
          </a:p>
        </p:txBody>
      </p:sp>
      <p:pic>
        <p:nvPicPr>
          <p:cNvPr id="2334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500438"/>
            <a:ext cx="216058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5076825" y="1385888"/>
            <a:ext cx="2895600" cy="1938337"/>
            <a:chOff x="3936" y="906"/>
            <a:chExt cx="1824" cy="1221"/>
          </a:xfrm>
        </p:grpSpPr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4264" y="906"/>
              <a:ext cx="14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1C1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latin typeface="Times New Roman" pitchFamily="18" charset="0"/>
                </a:rPr>
                <a:t>循环体</a:t>
              </a:r>
              <a:r>
                <a:rPr lang="zh-CN" altLang="en-US" sz="2400">
                  <a:latin typeface="Times New Roman" pitchFamily="18" charset="0"/>
                </a:rPr>
                <a:t>可以是复合语句，其中必须含有</a:t>
              </a:r>
              <a:r>
                <a:rPr lang="zh-CN" altLang="en-US" sz="2400">
                  <a:solidFill>
                    <a:srgbClr val="CC3300"/>
                  </a:solidFill>
                  <a:latin typeface="Times New Roman" pitchFamily="18" charset="0"/>
                </a:rPr>
                <a:t>改变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条件表达式</a:t>
              </a:r>
              <a:r>
                <a:rPr lang="zh-CN" altLang="en-US" sz="2400">
                  <a:latin typeface="Times New Roman" pitchFamily="18" charset="0"/>
                </a:rPr>
                <a:t>值的语句。</a:t>
              </a:r>
            </a:p>
          </p:txBody>
        </p:sp>
        <p:sp>
          <p:nvSpPr>
            <p:cNvPr id="53256" name="Line 12"/>
            <p:cNvSpPr>
              <a:spLocks noChangeShapeType="1"/>
            </p:cNvSpPr>
            <p:nvPr/>
          </p:nvSpPr>
          <p:spPr bwMode="auto">
            <a:xfrm flipH="1">
              <a:off x="3936" y="14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2.5.3  while</a:t>
            </a:r>
            <a:r>
              <a:rPr lang="zh-CN" altLang="zh-CN" dirty="0"/>
              <a:t>循环语句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2027748"/>
            <a:ext cx="4752528" cy="48302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class Ex29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x = (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Math.random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()*100+1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Math.random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随机生成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[0,1)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间的浮点数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被猜的数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"+x);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Scanner 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开始猜数，初始化循环变量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guessNumber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和计数器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count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输入你猜的数字：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guessNumber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count=1;	//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猜数的次数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932040" y="2027748"/>
            <a:ext cx="4104456" cy="4830252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while(</a:t>
            </a:r>
            <a:r>
              <a:rPr lang="en-US" altLang="zh-CN" sz="1600" b="1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guessNumber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!=x){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if(</a:t>
            </a:r>
            <a:r>
              <a:rPr lang="en-US" altLang="zh-CN" sz="1600" b="1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guessNumber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&lt;x){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</a:t>
            </a:r>
            <a:r>
              <a:rPr lang="en-US" altLang="zh-CN" sz="1600" b="1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小了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	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}else{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大了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	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输入你猜的数字：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  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guessNumber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</a:t>
            </a:r>
            <a:r>
              <a:rPr lang="en-US" altLang="zh-CN" sz="1600" b="1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count++;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</a:t>
            </a:r>
            <a:r>
              <a:rPr lang="en-US" altLang="zh-CN" sz="1600" b="1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正确！猜了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"+count+"</a:t>
            </a:r>
            <a:r>
              <a:rPr lang="zh-CN" altLang="en-US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次</a:t>
            </a: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			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b="1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202" y="1196752"/>
            <a:ext cx="8762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2-9</a:t>
            </a:r>
            <a:r>
              <a:rPr lang="zh-CN" altLang="zh-CN" sz="2400" dirty="0" smtClean="0"/>
              <a:t>】</a:t>
            </a:r>
            <a:r>
              <a:rPr lang="zh-CN" altLang="en-US" sz="2400" dirty="0" smtClean="0"/>
              <a:t>随机生成一个整数（</a:t>
            </a:r>
            <a:r>
              <a:rPr lang="en-US" altLang="zh-CN" sz="2400" dirty="0" smtClean="0"/>
              <a:t>1~100</a:t>
            </a:r>
            <a:r>
              <a:rPr lang="zh-CN" altLang="en-US" sz="2400" dirty="0" smtClean="0"/>
              <a:t>之间），由用户进行猜数，每次给出大小的提示，并记录猜数的次数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860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语法形式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宋体" pitchFamily="2" charset="-122"/>
              </a:rPr>
              <a:t>    for  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表达式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；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表达式</a:t>
            </a:r>
            <a:r>
              <a:rPr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；表达式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3)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语句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2.5.4  for</a:t>
            </a:r>
            <a:r>
              <a:rPr lang="zh-CN" altLang="zh-CN" dirty="0"/>
              <a:t>循环语句</a:t>
            </a:r>
            <a:endParaRPr lang="zh-CN" altLang="en-US" dirty="0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492500" y="2560638"/>
            <a:ext cx="2201863" cy="581025"/>
            <a:chOff x="2522" y="1680"/>
            <a:chExt cx="1387" cy="366"/>
          </a:xfrm>
        </p:grpSpPr>
        <p:sp>
          <p:nvSpPr>
            <p:cNvPr id="54285" name="Line 8"/>
            <p:cNvSpPr>
              <a:spLocks noChangeShapeType="1"/>
            </p:cNvSpPr>
            <p:nvPr/>
          </p:nvSpPr>
          <p:spPr bwMode="auto">
            <a:xfrm>
              <a:off x="3168" y="1680"/>
              <a:ext cx="0" cy="14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Text Box 9"/>
            <p:cNvSpPr txBox="1">
              <a:spLocks noChangeArrowheads="1"/>
            </p:cNvSpPr>
            <p:nvPr/>
          </p:nvSpPr>
          <p:spPr bwMode="auto">
            <a:xfrm>
              <a:off x="2522" y="1815"/>
              <a:ext cx="1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1C1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为</a:t>
              </a:r>
              <a:r>
                <a:rPr lang="en-US" altLang="zh-CN">
                  <a:latin typeface="Times New Roman" pitchFamily="18" charset="0"/>
                </a:rPr>
                <a:t>true</a:t>
              </a:r>
              <a:r>
                <a:rPr lang="zh-CN" altLang="en-US">
                  <a:latin typeface="Times New Roman" pitchFamily="18" charset="0"/>
                </a:rPr>
                <a:t>时执行循环体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795963" y="2552700"/>
            <a:ext cx="3003550" cy="1236663"/>
            <a:chOff x="3868" y="1680"/>
            <a:chExt cx="1892" cy="779"/>
          </a:xfrm>
        </p:grpSpPr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4368" y="1680"/>
              <a:ext cx="0" cy="2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868" y="1968"/>
              <a:ext cx="189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1C1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每次执行完循环体后求解</a:t>
              </a:r>
              <a:r>
                <a:rPr lang="en-US" altLang="zh-CN">
                  <a:latin typeface="Times New Roman" pitchFamily="18" charset="0"/>
                </a:rPr>
                <a:t>.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宋体" pitchFamily="2" charset="-122"/>
                </a:rPr>
                <a:t>用于改变循环控制变量的值</a:t>
              </a:r>
              <a:r>
                <a:rPr lang="zh-CN" altLang="en-US">
                  <a:latin typeface="Times New Roman" pitchFamily="18" charset="0"/>
                </a:rPr>
                <a:t> </a:t>
              </a:r>
            </a:p>
          </p:txBody>
        </p:sp>
      </p:grpSp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164013"/>
            <a:ext cx="17621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990600" y="2565400"/>
            <a:ext cx="3406775" cy="1236663"/>
            <a:chOff x="624" y="1680"/>
            <a:chExt cx="2146" cy="779"/>
          </a:xfrm>
        </p:grpSpPr>
        <p:sp>
          <p:nvSpPr>
            <p:cNvPr id="54281" name="Text Box 6"/>
            <p:cNvSpPr txBox="1">
              <a:spLocks noChangeArrowheads="1"/>
            </p:cNvSpPr>
            <p:nvPr/>
          </p:nvSpPr>
          <p:spPr bwMode="auto">
            <a:xfrm>
              <a:off x="624" y="1968"/>
              <a:ext cx="214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1C1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循环前先求解</a:t>
              </a:r>
              <a:r>
                <a:rPr lang="en-US" altLang="zh-CN">
                  <a:latin typeface="Times New Roman" pitchFamily="18" charset="0"/>
                </a:rPr>
                <a:t>,</a:t>
              </a:r>
              <a:r>
                <a:rPr lang="en-US" altLang="zh-CN">
                  <a:latin typeface="宋体" pitchFamily="2" charset="-122"/>
                </a:rPr>
                <a:t> 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宋体" pitchFamily="2" charset="-122"/>
                </a:rPr>
                <a:t>完成初始化循环变量和其他变量</a:t>
              </a:r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54282" name="Line 23"/>
            <p:cNvSpPr>
              <a:spLocks noChangeShapeType="1"/>
            </p:cNvSpPr>
            <p:nvPr/>
          </p:nvSpPr>
          <p:spPr bwMode="auto">
            <a:xfrm flipV="1">
              <a:off x="177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825500" y="4819650"/>
            <a:ext cx="5334000" cy="4603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例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 for(i=1; i&lt;=100; i++)  sum+=i;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2.5.4  for</a:t>
            </a:r>
            <a:r>
              <a:rPr lang="zh-CN" altLang="zh-CN" dirty="0" smtClean="0"/>
              <a:t>循环语句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90738"/>
            <a:ext cx="8458200" cy="53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en-US" altLang="zh-CN" sz="2800" smtClean="0"/>
              <a:t>for</a:t>
            </a:r>
            <a:r>
              <a:rPr lang="zh-CN" altLang="en-US" sz="2800" smtClean="0"/>
              <a:t>语句的三个表达式可以为空</a:t>
            </a:r>
            <a:r>
              <a:rPr lang="zh-CN" altLang="en-US" sz="1400" smtClean="0"/>
              <a:t>（但分号不能省略）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762000" y="2668588"/>
            <a:ext cx="7931150" cy="884237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18800" bIns="180000">
            <a:spAutoFit/>
          </a:bodyPr>
          <a:lstStyle/>
          <a:p>
            <a:pPr algn="just" fontAlgn="auto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for (; ;) 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                  //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相当于 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while (true)  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for (; i&lt;=100;)  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     //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相当于 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while (i&lt;=100)  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768350" y="4767263"/>
            <a:ext cx="7924800" cy="388937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for(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sum=0, int i=1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i&lt;=100;  i++)   sum+=i;</a:t>
            </a:r>
          </a:p>
        </p:txBody>
      </p:sp>
      <p:sp>
        <p:nvSpPr>
          <p:cNvPr id="55302" name="矩形 1"/>
          <p:cNvSpPr>
            <a:spLocks noChangeArrowheads="1"/>
          </p:cNvSpPr>
          <p:nvPr/>
        </p:nvSpPr>
        <p:spPr bwMode="auto">
          <a:xfrm>
            <a:off x="539750" y="1403350"/>
            <a:ext cx="6048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黑体" pitchFamily="49" charset="-122"/>
              </a:rPr>
              <a:t>关于</a:t>
            </a:r>
            <a:r>
              <a:rPr lang="en-US" altLang="zh-CN" sz="3200">
                <a:ea typeface="黑体" pitchFamily="49" charset="-122"/>
              </a:rPr>
              <a:t>for</a:t>
            </a:r>
            <a:r>
              <a:rPr lang="zh-CN" altLang="en-US" sz="3200">
                <a:ea typeface="黑体" pitchFamily="49" charset="-122"/>
              </a:rPr>
              <a:t>语句的几点说明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9750" y="3937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Book Antiqua" pitchFamily="18" charset="0"/>
              </a:rPr>
              <a:t>（</a:t>
            </a:r>
            <a:r>
              <a:rPr lang="en-US" altLang="zh-CN" sz="2800">
                <a:latin typeface="Book Antiqua" pitchFamily="18" charset="0"/>
              </a:rPr>
              <a:t>2</a:t>
            </a:r>
            <a:r>
              <a:rPr lang="zh-CN" altLang="en-US" sz="2800">
                <a:latin typeface="Book Antiqua" pitchFamily="18" charset="0"/>
              </a:rPr>
              <a:t>）在表达式</a:t>
            </a:r>
            <a:r>
              <a:rPr lang="en-US" altLang="zh-CN" sz="2800">
                <a:latin typeface="Book Antiqua" pitchFamily="18" charset="0"/>
              </a:rPr>
              <a:t>1</a:t>
            </a:r>
            <a:r>
              <a:rPr lang="zh-CN" altLang="en-US" sz="2800">
                <a:latin typeface="Book Antiqua" pitchFamily="18" charset="0"/>
              </a:rPr>
              <a:t>和表达式</a:t>
            </a:r>
            <a:r>
              <a:rPr lang="en-US" altLang="zh-CN" sz="2800">
                <a:latin typeface="Book Antiqua" pitchFamily="18" charset="0"/>
              </a:rPr>
              <a:t>3</a:t>
            </a:r>
            <a:r>
              <a:rPr lang="zh-CN" altLang="en-US" sz="2800">
                <a:latin typeface="Book Antiqua" pitchFamily="18" charset="0"/>
              </a:rPr>
              <a:t>的位置上可包含多个语句</a:t>
            </a:r>
            <a:r>
              <a:rPr lang="zh-CN" altLang="en-US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 autoUpdateAnimBg="0"/>
      <p:bldP spid="248840" grpId="0" animBg="1" autoUpdateAnimBg="0"/>
      <p:bldP spid="1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）多种表达方式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2.5.4  for</a:t>
            </a:r>
            <a:r>
              <a:rPr lang="zh-CN" altLang="zh-CN" dirty="0"/>
              <a:t>循环语句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847850"/>
            <a:ext cx="7902575" cy="133985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226800">
            <a:spAutoFit/>
          </a:bodyPr>
          <a:lstStyle/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sum=0;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i=1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//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语句之前给循环控制变量赋初值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(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i&lt;100; i++)  sum=sum+i;          //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省略表达式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sz="2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188" y="3360738"/>
            <a:ext cx="7902575" cy="1071562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262800">
            <a:spAutoFit/>
          </a:bodyPr>
          <a:lstStyle/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i=1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//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语句之前给循环控制变量赋初值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(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sum=0;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i&lt;100; i++)    //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表达式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与循环控制变量无关 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sum=sum+i;                            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1188" y="4594225"/>
            <a:ext cx="7902575" cy="11588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for (sum=0,  i=1;  i&lt;100</a:t>
            </a:r>
            <a:r>
              <a:rPr lang="en-US" altLang="zh-CN" sz="2000" dirty="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){       //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省略表达式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sum=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sum+i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</a:t>
            </a:r>
            <a:r>
              <a:rPr lang="en-US" altLang="zh-CN" sz="2000" dirty="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i++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}           //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在循环体中改变循环控制条件 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11188" y="5889625"/>
            <a:ext cx="7902575" cy="8540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for( </a:t>
            </a:r>
            <a:r>
              <a:rPr lang="en-US" altLang="zh-CN" sz="2000" dirty="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i=0, j=10;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i&lt;j; </a:t>
            </a:r>
            <a:r>
              <a:rPr lang="en-US" altLang="zh-CN" sz="2000" dirty="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i++, j--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{……} </a:t>
            </a:r>
          </a:p>
          <a:p>
            <a:pPr algn="just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//  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表达式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和表达式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可以是逗号表达式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2.5.4  for</a:t>
            </a:r>
            <a:r>
              <a:rPr lang="zh-CN" altLang="zh-CN" dirty="0"/>
              <a:t>循环语句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68313" y="2919413"/>
            <a:ext cx="7924800" cy="954087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sum=0;</a:t>
            </a:r>
          </a:p>
          <a:p>
            <a:pPr algn="just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for(</a:t>
            </a:r>
            <a:r>
              <a:rPr lang="en-US" altLang="zh-CN" sz="2000" dirty="0" err="1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i=1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i&lt;=100;  i++)  //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语句中声明循环控制变量并赋初值</a:t>
            </a:r>
          </a:p>
          <a:p>
            <a:pPr algn="just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sum+=i;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3550" y="3860800"/>
            <a:ext cx="7924800" cy="31591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solidFill>
                  <a:schemeClr val="fol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//</a:t>
            </a:r>
            <a:r>
              <a:rPr lang="en-US" altLang="zh-CN" sz="2000" dirty="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!Error</a:t>
            </a:r>
          </a:p>
        </p:txBody>
      </p:sp>
      <p:pic>
        <p:nvPicPr>
          <p:cNvPr id="573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497013"/>
            <a:ext cx="132556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2.5.4  for</a:t>
            </a:r>
            <a:r>
              <a:rPr lang="zh-CN" altLang="zh-CN" dirty="0"/>
              <a:t>循环语句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2027748"/>
            <a:ext cx="4752528" cy="48302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Ex210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static void main(String[]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		    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Scanner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输入一个日期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年月日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):");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year =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month =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day =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days=0;     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循环前的初始化		    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m=1; m&lt;month; m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++){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统计该日期前大月和小月的</a:t>
            </a:r>
            <a:r>
              <a:rPr lang="zh-CN" altLang="en-US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数量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if(m==1||m==3||m==5||m==7||m==8||m==10||m==12){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days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+=31;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}else if(m==4||m==6||m==9||m==11){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days+=30;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}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}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932040" y="2027748"/>
            <a:ext cx="4104456" cy="4830252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if(month&gt;2){  //2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月份之后涉及是否是闰年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if(year%4==0 &amp;&amp; year%100!=0 || </a:t>
            </a:r>
            <a:endParaRPr lang="en-US" altLang="zh-CN" sz="1600" b="1" dirty="0" smtClean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 year%400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==0){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days+=29;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}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else{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days+=28;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}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  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            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这是本年的</a:t>
            </a:r>
            <a:r>
              <a:rPr lang="zh-CN" altLang="en-US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第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"+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(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days+day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)+"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天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altLang="zh-CN" sz="1600" b="1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202" y="1196752"/>
            <a:ext cx="8762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2-10</a:t>
            </a:r>
            <a:r>
              <a:rPr lang="zh-CN" altLang="zh-CN" sz="2400" dirty="0" smtClean="0"/>
              <a:t>】</a:t>
            </a:r>
            <a:r>
              <a:rPr lang="zh-CN" altLang="en-US" sz="2400" dirty="0" smtClean="0"/>
              <a:t>输入一个日期，包括年、月、日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个数字，计算该日期是该年中的第几天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287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Blip>
                <a:blip r:embed="rId2"/>
              </a:buBlip>
            </a:pPr>
            <a:r>
              <a:rPr lang="zh-CN" altLang="en-US" sz="2800" smtClean="0">
                <a:latin typeface="宋体" pitchFamily="2" charset="-122"/>
              </a:rPr>
              <a:t>一般形式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do   </a:t>
            </a:r>
            <a:r>
              <a:rPr lang="zh-CN" altLang="en-US" smtClean="0">
                <a:solidFill>
                  <a:schemeClr val="tx2"/>
                </a:solidFill>
              </a:rPr>
              <a:t>语句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while (</a:t>
            </a:r>
            <a:r>
              <a:rPr lang="zh-CN" altLang="en-US" smtClean="0">
                <a:solidFill>
                  <a:schemeClr val="tx2"/>
                </a:solidFill>
              </a:rPr>
              <a:t>表达式</a:t>
            </a:r>
            <a:r>
              <a:rPr lang="en-US" altLang="zh-CN" smtClean="0">
                <a:solidFill>
                  <a:schemeClr val="tx2"/>
                </a:solidFill>
              </a:rPr>
              <a:t>)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2.5.5  do-while</a:t>
            </a:r>
            <a:r>
              <a:rPr lang="zh-CN" altLang="zh-CN" dirty="0"/>
              <a:t>循环语句</a:t>
            </a:r>
            <a:endParaRPr lang="zh-CN" alt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987675" y="1844675"/>
            <a:ext cx="4565650" cy="1006475"/>
            <a:chOff x="2356" y="1204"/>
            <a:chExt cx="2876" cy="634"/>
          </a:xfrm>
        </p:grpSpPr>
        <p:sp>
          <p:nvSpPr>
            <p:cNvPr id="58378" name="Line 5"/>
            <p:cNvSpPr>
              <a:spLocks noChangeShapeType="1"/>
            </p:cNvSpPr>
            <p:nvPr/>
          </p:nvSpPr>
          <p:spPr bwMode="auto">
            <a:xfrm>
              <a:off x="2356" y="1511"/>
              <a:ext cx="57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9" name="Text Box 6"/>
            <p:cNvSpPr txBox="1">
              <a:spLocks noChangeArrowheads="1"/>
            </p:cNvSpPr>
            <p:nvPr/>
          </p:nvSpPr>
          <p:spPr bwMode="auto">
            <a:xfrm>
              <a:off x="2884" y="1204"/>
              <a:ext cx="234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1C1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eaLnBrk="0" hangingPunct="0"/>
              <a:r>
                <a:rPr lang="zh-CN" altLang="en-US" sz="2000">
                  <a:latin typeface="Times New Roman" pitchFamily="18" charset="0"/>
                </a:rPr>
                <a:t>循环体可以是复合语句，其中必须含有改变条件表达式值的语句。</a:t>
              </a: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76375" y="1989138"/>
            <a:ext cx="914400" cy="3587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D1C1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533400" y="4935538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D1C1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997200"/>
            <a:ext cx="1981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68313" y="3792538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SzPct val="60000"/>
              <a:buFontTx/>
              <a:buBlip>
                <a:blip r:embed="rId2"/>
              </a:buBlip>
            </a:pPr>
            <a:r>
              <a:rPr lang="en-US" altLang="zh-CN" sz="2800">
                <a:latin typeface="宋体" pitchFamily="2" charset="-122"/>
              </a:rPr>
              <a:t> </a:t>
            </a:r>
            <a:r>
              <a:rPr lang="zh-CN" altLang="en-US" sz="2800">
                <a:latin typeface="宋体" pitchFamily="2" charset="-122"/>
              </a:rPr>
              <a:t>与</a:t>
            </a:r>
            <a:r>
              <a:rPr lang="en-US" altLang="zh-CN" sz="2800">
                <a:latin typeface="宋体" pitchFamily="2" charset="-122"/>
              </a:rPr>
              <a:t>while</a:t>
            </a:r>
            <a:r>
              <a:rPr lang="zh-CN" altLang="en-US" sz="2800">
                <a:latin typeface="宋体" pitchFamily="2" charset="-122"/>
              </a:rPr>
              <a:t>语句的比较</a:t>
            </a:r>
          </a:p>
        </p:txBody>
      </p:sp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3" y="3873500"/>
            <a:ext cx="2338387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2.5.5  do-while</a:t>
            </a:r>
            <a:r>
              <a:rPr lang="zh-CN" altLang="zh-CN" dirty="0"/>
              <a:t>循环语句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3" y="2027748"/>
            <a:ext cx="8928993" cy="48302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Ex211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Scanner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m,n,r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do{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请输入两个正整数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m=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n=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}while(m&lt;=0||n&lt;=0);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 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r=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m%n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   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循环前初始化：第一次计算余数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while(r!=0){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m=n;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n=r;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   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        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r=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m%n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它们的最大公约数是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"+n);   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循环结束后的除数为</a:t>
            </a:r>
            <a:r>
              <a:rPr lang="zh-CN" altLang="en-US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最大公约数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}}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202" y="1196752"/>
            <a:ext cx="8762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2-11</a:t>
            </a:r>
            <a:r>
              <a:rPr lang="zh-CN" altLang="zh-CN" sz="2400" dirty="0" smtClean="0"/>
              <a:t>】</a:t>
            </a:r>
            <a:r>
              <a:rPr lang="zh-CN" altLang="en-US" sz="2400" dirty="0" smtClean="0"/>
              <a:t>输入两个正数，并利用欧几里德算法（辗转相除法）求它们的最大公约数</a:t>
            </a:r>
          </a:p>
        </p:txBody>
      </p:sp>
    </p:spTree>
    <p:extLst>
      <p:ext uri="{BB962C8B-B14F-4D97-AF65-F5344CB8AC3E}">
        <p14:creationId xmlns:p14="http://schemas.microsoft.com/office/powerpoint/2010/main" val="12603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2.1  </a:t>
            </a:r>
            <a:r>
              <a:rPr lang="zh-CN" altLang="zh-CN" dirty="0" smtClean="0"/>
              <a:t>标识符和关键字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348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400" b="1" dirty="0" smtClean="0">
                <a:solidFill>
                  <a:schemeClr val="folHlink"/>
                </a:solidFill>
                <a:latin typeface="宋体" pitchFamily="2" charset="-122"/>
              </a:rPr>
              <a:t>关键字</a:t>
            </a:r>
            <a:r>
              <a:rPr lang="en-US" altLang="zh-CN" sz="2400" b="1" dirty="0" smtClean="0">
                <a:latin typeface="宋体" pitchFamily="2" charset="-122"/>
              </a:rPr>
              <a:t>:Java</a:t>
            </a:r>
            <a:r>
              <a:rPr lang="zh-CN" altLang="en-US" sz="2400" b="1" dirty="0" smtClean="0">
                <a:latin typeface="宋体" pitchFamily="2" charset="-122"/>
              </a:rPr>
              <a:t>预定义的单词</a:t>
            </a:r>
            <a:r>
              <a:rPr lang="en-US" altLang="zh-CN" sz="2400" b="1" dirty="0" smtClean="0">
                <a:latin typeface="宋体" pitchFamily="2" charset="-122"/>
              </a:rPr>
              <a:t>,</a:t>
            </a:r>
            <a:r>
              <a:rPr lang="zh-CN" altLang="en-US" sz="2400" b="1" dirty="0" smtClean="0">
                <a:latin typeface="宋体" pitchFamily="2" charset="-122"/>
              </a:rPr>
              <a:t>在</a:t>
            </a:r>
            <a:r>
              <a:rPr lang="zh-CN" altLang="en-US" sz="2400" b="1" dirty="0">
                <a:latin typeface="宋体" pitchFamily="2" charset="-122"/>
              </a:rPr>
              <a:t>程序里代表特定的含义</a:t>
            </a:r>
            <a:r>
              <a:rPr lang="zh-CN" altLang="en-US" sz="2400" b="1" dirty="0" smtClean="0">
                <a:latin typeface="宋体" pitchFamily="2" charset="-122"/>
              </a:rPr>
              <a:t>。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sz="2400" dirty="0"/>
              <a:t>数据类型：</a:t>
            </a:r>
            <a:r>
              <a:rPr lang="en-US" altLang="zh-CN" sz="2400" dirty="0"/>
              <a:t>byte</a:t>
            </a:r>
            <a:r>
              <a:rPr lang="zh-CN" altLang="zh-CN" sz="2400" dirty="0"/>
              <a:t>、</a:t>
            </a:r>
            <a:r>
              <a:rPr lang="en-US" altLang="zh-CN" sz="2400" dirty="0"/>
              <a:t>short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int</a:t>
            </a:r>
            <a:r>
              <a:rPr lang="zh-CN" altLang="zh-CN" sz="2400" dirty="0"/>
              <a:t>、</a:t>
            </a:r>
            <a:r>
              <a:rPr lang="en-US" altLang="zh-CN" sz="2400" dirty="0"/>
              <a:t>long</a:t>
            </a:r>
            <a:r>
              <a:rPr lang="zh-CN" altLang="zh-CN" sz="2400" dirty="0"/>
              <a:t>、</a:t>
            </a:r>
            <a:r>
              <a:rPr lang="en-US" altLang="zh-CN" sz="2400" dirty="0"/>
              <a:t>char</a:t>
            </a:r>
            <a:r>
              <a:rPr lang="zh-CN" altLang="zh-CN" sz="2400" dirty="0"/>
              <a:t>、</a:t>
            </a:r>
            <a:r>
              <a:rPr lang="en-US" altLang="zh-CN" sz="2400" dirty="0"/>
              <a:t>float</a:t>
            </a:r>
            <a:r>
              <a:rPr lang="zh-CN" altLang="zh-CN" sz="2400" dirty="0"/>
              <a:t>、</a:t>
            </a:r>
            <a:r>
              <a:rPr lang="en-US" altLang="zh-CN" sz="2400" dirty="0"/>
              <a:t>double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boolean</a:t>
            </a:r>
            <a:endParaRPr lang="zh-CN" altLang="zh-CN" sz="2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sz="2400" dirty="0"/>
              <a:t>包引入和包声明：</a:t>
            </a:r>
            <a:r>
              <a:rPr lang="en-US" altLang="zh-CN" sz="2400" dirty="0"/>
              <a:t>import</a:t>
            </a:r>
            <a:r>
              <a:rPr lang="zh-CN" altLang="zh-CN" sz="2400" dirty="0"/>
              <a:t>、</a:t>
            </a:r>
            <a:r>
              <a:rPr lang="en-US" altLang="zh-CN" sz="2400" dirty="0"/>
              <a:t>package</a:t>
            </a:r>
            <a:endParaRPr lang="zh-CN" altLang="zh-CN" sz="2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sz="2400" dirty="0"/>
              <a:t>类和接口的声明：</a:t>
            </a:r>
            <a:r>
              <a:rPr lang="en-US" altLang="zh-CN" sz="2400" dirty="0"/>
              <a:t>class</a:t>
            </a:r>
            <a:r>
              <a:rPr lang="zh-CN" altLang="zh-CN" sz="2400" dirty="0"/>
              <a:t>、</a:t>
            </a:r>
            <a:r>
              <a:rPr lang="en-US" altLang="zh-CN" sz="2400" dirty="0"/>
              <a:t>extends</a:t>
            </a:r>
            <a:r>
              <a:rPr lang="zh-CN" altLang="zh-CN" sz="2400" dirty="0"/>
              <a:t>、</a:t>
            </a:r>
            <a:r>
              <a:rPr lang="en-US" altLang="zh-CN" sz="2400" dirty="0"/>
              <a:t>implement</a:t>
            </a:r>
            <a:r>
              <a:rPr lang="zh-CN" altLang="zh-CN" sz="2400" dirty="0"/>
              <a:t>、</a:t>
            </a:r>
            <a:r>
              <a:rPr lang="en-US" altLang="zh-CN" sz="2400" dirty="0"/>
              <a:t>interface</a:t>
            </a:r>
            <a:endParaRPr lang="zh-CN" altLang="zh-CN" sz="2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sz="2400" dirty="0"/>
              <a:t>流程控制：</a:t>
            </a:r>
            <a:r>
              <a:rPr lang="en-US" altLang="zh-CN" sz="2400" dirty="0"/>
              <a:t>if</a:t>
            </a:r>
            <a:r>
              <a:rPr lang="zh-CN" altLang="zh-CN" sz="2400" dirty="0"/>
              <a:t>、</a:t>
            </a:r>
            <a:r>
              <a:rPr lang="en-US" altLang="zh-CN" sz="2400" dirty="0"/>
              <a:t>else</a:t>
            </a:r>
            <a:r>
              <a:rPr lang="zh-CN" altLang="zh-CN" sz="2400" dirty="0"/>
              <a:t>、</a:t>
            </a:r>
            <a:r>
              <a:rPr lang="en-US" altLang="zh-CN" sz="2400" dirty="0"/>
              <a:t>switch</a:t>
            </a:r>
            <a:r>
              <a:rPr lang="zh-CN" altLang="zh-CN" sz="2400" dirty="0"/>
              <a:t>、</a:t>
            </a:r>
            <a:r>
              <a:rPr lang="en-US" altLang="zh-CN" sz="2400" dirty="0"/>
              <a:t>case</a:t>
            </a:r>
            <a:r>
              <a:rPr lang="zh-CN" altLang="zh-CN" sz="2400" dirty="0"/>
              <a:t>、</a:t>
            </a:r>
            <a:r>
              <a:rPr lang="en-US" altLang="zh-CN" sz="2400" dirty="0"/>
              <a:t>break</a:t>
            </a:r>
            <a:r>
              <a:rPr lang="zh-CN" altLang="zh-CN" sz="2400" dirty="0"/>
              <a:t>、</a:t>
            </a:r>
            <a:r>
              <a:rPr lang="en-US" altLang="zh-CN" sz="2400" dirty="0"/>
              <a:t>default</a:t>
            </a:r>
            <a:r>
              <a:rPr lang="zh-CN" altLang="zh-CN" sz="2400" dirty="0"/>
              <a:t>、</a:t>
            </a:r>
            <a:r>
              <a:rPr lang="en-US" altLang="zh-CN" sz="2400" dirty="0"/>
              <a:t>while</a:t>
            </a:r>
            <a:r>
              <a:rPr lang="zh-CN" altLang="zh-CN" sz="2400" dirty="0"/>
              <a:t>、</a:t>
            </a:r>
            <a:r>
              <a:rPr lang="en-US" altLang="zh-CN" sz="2400" dirty="0"/>
              <a:t>for </a:t>
            </a:r>
            <a:r>
              <a:rPr lang="zh-CN" altLang="zh-CN" sz="2400" dirty="0"/>
              <a:t>、</a:t>
            </a:r>
            <a:r>
              <a:rPr lang="en-US" altLang="zh-CN" sz="2400" dirty="0"/>
              <a:t>do</a:t>
            </a:r>
            <a:r>
              <a:rPr lang="zh-CN" altLang="zh-CN" sz="2400" dirty="0"/>
              <a:t>、</a:t>
            </a:r>
            <a:r>
              <a:rPr lang="en-US" altLang="zh-CN" sz="2400" dirty="0"/>
              <a:t>continue</a:t>
            </a:r>
            <a:r>
              <a:rPr lang="zh-CN" altLang="zh-CN" sz="2400" dirty="0"/>
              <a:t>、</a:t>
            </a:r>
            <a:r>
              <a:rPr lang="en-US" altLang="zh-CN" sz="2400" dirty="0"/>
              <a:t>return</a:t>
            </a:r>
            <a:endParaRPr lang="zh-CN" altLang="zh-CN" sz="2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sz="2400" dirty="0"/>
              <a:t>异常处理：</a:t>
            </a:r>
            <a:r>
              <a:rPr lang="en-US" altLang="zh-CN" sz="2400" dirty="0"/>
              <a:t>try</a:t>
            </a:r>
            <a:r>
              <a:rPr lang="zh-CN" altLang="zh-CN" sz="2400" dirty="0"/>
              <a:t>、</a:t>
            </a:r>
            <a:r>
              <a:rPr lang="en-US" altLang="zh-CN" sz="2400" dirty="0"/>
              <a:t>catch</a:t>
            </a:r>
            <a:r>
              <a:rPr lang="zh-CN" altLang="zh-CN" sz="2400" dirty="0"/>
              <a:t>、</a:t>
            </a:r>
            <a:r>
              <a:rPr lang="en-US" altLang="zh-CN" sz="2400" dirty="0"/>
              <a:t>finally</a:t>
            </a:r>
            <a:r>
              <a:rPr lang="zh-CN" altLang="zh-CN" sz="2400" dirty="0"/>
              <a:t>、</a:t>
            </a:r>
            <a:r>
              <a:rPr lang="en-US" altLang="zh-CN" sz="2400" dirty="0"/>
              <a:t>throw</a:t>
            </a:r>
            <a:r>
              <a:rPr lang="zh-CN" altLang="zh-CN" sz="2400" dirty="0"/>
              <a:t>、</a:t>
            </a:r>
            <a:r>
              <a:rPr lang="en-US" altLang="zh-CN" sz="2400" dirty="0"/>
              <a:t>throws</a:t>
            </a:r>
            <a:endParaRPr lang="zh-CN" altLang="zh-CN" sz="2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sz="2400" dirty="0"/>
              <a:t>修饰符：</a:t>
            </a:r>
            <a:r>
              <a:rPr lang="en-US" altLang="zh-CN" sz="2400" dirty="0"/>
              <a:t>abstract</a:t>
            </a:r>
            <a:r>
              <a:rPr lang="zh-CN" altLang="zh-CN" sz="2400" dirty="0"/>
              <a:t>、</a:t>
            </a:r>
            <a:r>
              <a:rPr lang="en-US" altLang="zh-CN" sz="2400" dirty="0"/>
              <a:t>final</a:t>
            </a:r>
            <a:r>
              <a:rPr lang="zh-CN" altLang="zh-CN" sz="2400" dirty="0"/>
              <a:t>、</a:t>
            </a:r>
            <a:r>
              <a:rPr lang="en-US" altLang="zh-CN" sz="2400" dirty="0"/>
              <a:t>private</a:t>
            </a:r>
            <a:r>
              <a:rPr lang="zh-CN" altLang="zh-CN" sz="2400" dirty="0"/>
              <a:t>、</a:t>
            </a:r>
            <a:r>
              <a:rPr lang="en-US" altLang="zh-CN" sz="2400" dirty="0"/>
              <a:t>protected</a:t>
            </a:r>
            <a:r>
              <a:rPr lang="zh-CN" altLang="zh-CN" sz="2400" dirty="0"/>
              <a:t>、</a:t>
            </a:r>
            <a:r>
              <a:rPr lang="en-US" altLang="zh-CN" sz="2400" dirty="0"/>
              <a:t>public</a:t>
            </a:r>
            <a:r>
              <a:rPr lang="zh-CN" altLang="zh-CN" sz="2400" dirty="0"/>
              <a:t>、</a:t>
            </a:r>
            <a:r>
              <a:rPr lang="en-US" altLang="zh-CN" sz="2400" dirty="0"/>
              <a:t>static</a:t>
            </a:r>
            <a:r>
              <a:rPr lang="zh-CN" altLang="zh-CN" sz="2400" dirty="0"/>
              <a:t>、</a:t>
            </a:r>
            <a:r>
              <a:rPr lang="en-US" altLang="zh-CN" sz="2400" dirty="0" smtClean="0"/>
              <a:t>synchronized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sz="2400" dirty="0"/>
              <a:t>其他：</a:t>
            </a:r>
            <a:r>
              <a:rPr lang="en-US" altLang="zh-CN" sz="2400" dirty="0"/>
              <a:t>new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instanceof</a:t>
            </a:r>
            <a:r>
              <a:rPr lang="zh-CN" altLang="zh-CN" sz="2400" dirty="0"/>
              <a:t>、</a:t>
            </a:r>
            <a:r>
              <a:rPr lang="en-US" altLang="zh-CN" sz="2400" dirty="0"/>
              <a:t>this</a:t>
            </a:r>
            <a:r>
              <a:rPr lang="zh-CN" altLang="zh-CN" sz="2400" dirty="0"/>
              <a:t>、</a:t>
            </a:r>
            <a:r>
              <a:rPr lang="en-US" altLang="zh-CN" sz="2400" dirty="0"/>
              <a:t>super</a:t>
            </a:r>
            <a:r>
              <a:rPr lang="zh-CN" altLang="zh-CN" sz="2400" dirty="0"/>
              <a:t>、</a:t>
            </a:r>
            <a:r>
              <a:rPr lang="en-US" altLang="zh-CN" sz="2400" dirty="0"/>
              <a:t>void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enum</a:t>
            </a:r>
            <a:endParaRPr lang="zh-CN" altLang="zh-CN" sz="24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改变程序控制流语句</a:t>
            </a:r>
          </a:p>
          <a:p>
            <a:pPr lvl="1"/>
            <a:r>
              <a:rPr lang="en-US" altLang="zh-CN" sz="2400" smtClean="0">
                <a:ea typeface="楷体_GB2312"/>
                <a:cs typeface="楷体_GB2312"/>
              </a:rPr>
              <a:t>break</a:t>
            </a:r>
            <a:endParaRPr lang="zh-CN" altLang="en-US" sz="2400" smtClean="0">
              <a:ea typeface="楷体_GB2312"/>
              <a:cs typeface="楷体_GB2312"/>
            </a:endParaRPr>
          </a:p>
          <a:p>
            <a:pPr lvl="1"/>
            <a:r>
              <a:rPr lang="en-US" altLang="zh-CN" sz="2400" smtClean="0">
                <a:ea typeface="楷体_GB2312"/>
                <a:cs typeface="楷体_GB2312"/>
              </a:rPr>
              <a:t>continue</a:t>
            </a:r>
            <a:endParaRPr lang="zh-CN" altLang="en-US" sz="2400" smtClean="0">
              <a:ea typeface="楷体_GB2312"/>
              <a:cs typeface="楷体_GB2312"/>
            </a:endParaRPr>
          </a:p>
          <a:p>
            <a:pPr lvl="1"/>
            <a:r>
              <a:rPr lang="en-US" altLang="zh-CN" sz="2400" smtClean="0">
                <a:ea typeface="楷体_GB2312"/>
                <a:cs typeface="楷体_GB2312"/>
              </a:rPr>
              <a:t>return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2.5.6  break</a:t>
            </a:r>
            <a:r>
              <a:rPr lang="zh-CN" altLang="zh-CN" dirty="0" smtClean="0"/>
              <a:t>语句</a:t>
            </a:r>
            <a:endParaRPr lang="zh-CN" altLang="en-US" sz="3600" dirty="0">
              <a:ea typeface="仿宋_GB2312" pitchFamily="49" charset="-122"/>
            </a:endParaRPr>
          </a:p>
        </p:txBody>
      </p:sp>
      <p:grpSp>
        <p:nvGrpSpPr>
          <p:cNvPr id="253978" name="Group 26"/>
          <p:cNvGrpSpPr>
            <a:grpSpLocks/>
          </p:cNvGrpSpPr>
          <p:nvPr/>
        </p:nvGrpSpPr>
        <p:grpSpPr bwMode="auto">
          <a:xfrm>
            <a:off x="3059113" y="2349500"/>
            <a:ext cx="3048000" cy="3671888"/>
            <a:chOff x="3696" y="2046"/>
            <a:chExt cx="1920" cy="2313"/>
          </a:xfrm>
        </p:grpSpPr>
        <p:sp>
          <p:nvSpPr>
            <p:cNvPr id="59407" name="Line 14"/>
            <p:cNvSpPr>
              <a:spLocks noChangeShapeType="1"/>
            </p:cNvSpPr>
            <p:nvPr/>
          </p:nvSpPr>
          <p:spPr bwMode="auto">
            <a:xfrm>
              <a:off x="4560" y="267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3696" y="3054"/>
              <a:ext cx="1920" cy="98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/>
                <a:t>循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/>
                <a:t>环   </a:t>
              </a:r>
              <a:r>
                <a:rPr lang="zh-CN" altLang="en-US" sz="1400"/>
                <a:t> </a:t>
              </a:r>
              <a:r>
                <a:rPr lang="en-US" altLang="zh-CN" sz="1400"/>
                <a:t>break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/>
                <a:t>体</a:t>
              </a:r>
            </a:p>
          </p:txBody>
        </p:sp>
        <p:sp>
          <p:nvSpPr>
            <p:cNvPr id="59409" name="AutoShape 17"/>
            <p:cNvSpPr>
              <a:spLocks noChangeArrowheads="1"/>
            </p:cNvSpPr>
            <p:nvPr/>
          </p:nvSpPr>
          <p:spPr bwMode="auto">
            <a:xfrm>
              <a:off x="4128" y="2046"/>
              <a:ext cx="829" cy="62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ea typeface="黑体" pitchFamily="49" charset="-122"/>
                </a:rPr>
                <a:t>循环条件</a:t>
              </a:r>
            </a:p>
          </p:txBody>
        </p:sp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4128" y="267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/>
                <a:t>true</a:t>
              </a: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96" y="3582"/>
              <a:ext cx="48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>
              <a:off x="5376" y="3573"/>
              <a:ext cx="0" cy="78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3977" name="Group 25"/>
          <p:cNvGrpSpPr>
            <a:grpSpLocks/>
          </p:cNvGrpSpPr>
          <p:nvPr/>
        </p:nvGrpSpPr>
        <p:grpSpPr bwMode="auto">
          <a:xfrm>
            <a:off x="5580063" y="300038"/>
            <a:ext cx="3048000" cy="3170237"/>
            <a:chOff x="3744" y="0"/>
            <a:chExt cx="1920" cy="1997"/>
          </a:xfrm>
        </p:grpSpPr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4608" y="6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9" name="Text Box 4"/>
            <p:cNvSpPr txBox="1">
              <a:spLocks noChangeArrowheads="1"/>
            </p:cNvSpPr>
            <p:nvPr/>
          </p:nvSpPr>
          <p:spPr bwMode="auto">
            <a:xfrm>
              <a:off x="3744" y="1008"/>
              <a:ext cx="1920" cy="98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/>
                <a:t>循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/>
                <a:t>环   </a:t>
              </a:r>
              <a:r>
                <a:rPr lang="zh-CN" altLang="en-US" sz="1400"/>
                <a:t> </a:t>
              </a:r>
              <a:r>
                <a:rPr lang="en-US" altLang="zh-CN" sz="1400"/>
                <a:t>continue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/>
                <a:t>体</a:t>
              </a:r>
            </a:p>
          </p:txBody>
        </p:sp>
        <p:sp>
          <p:nvSpPr>
            <p:cNvPr id="59400" name="AutoShape 5"/>
            <p:cNvSpPr>
              <a:spLocks noChangeArrowheads="1"/>
            </p:cNvSpPr>
            <p:nvPr/>
          </p:nvSpPr>
          <p:spPr bwMode="auto">
            <a:xfrm>
              <a:off x="4176" y="0"/>
              <a:ext cx="829" cy="62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ea typeface="黑体" pitchFamily="49" charset="-122"/>
                </a:rPr>
                <a:t>循环条件</a:t>
              </a:r>
            </a:p>
          </p:txBody>
        </p:sp>
        <p:sp>
          <p:nvSpPr>
            <p:cNvPr id="59401" name="Text Box 7"/>
            <p:cNvSpPr txBox="1">
              <a:spLocks noChangeArrowheads="1"/>
            </p:cNvSpPr>
            <p:nvPr/>
          </p:nvSpPr>
          <p:spPr bwMode="auto">
            <a:xfrm>
              <a:off x="4176" y="624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/>
                <a:t>true</a:t>
              </a:r>
            </a:p>
          </p:txBody>
        </p:sp>
        <p:sp>
          <p:nvSpPr>
            <p:cNvPr id="59402" name="Line 8"/>
            <p:cNvSpPr>
              <a:spLocks noChangeShapeType="1"/>
            </p:cNvSpPr>
            <p:nvPr/>
          </p:nvSpPr>
          <p:spPr bwMode="auto">
            <a:xfrm>
              <a:off x="4944" y="1536"/>
              <a:ext cx="48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3" name="Line 9"/>
            <p:cNvSpPr>
              <a:spLocks noChangeShapeType="1"/>
            </p:cNvSpPr>
            <p:nvPr/>
          </p:nvSpPr>
          <p:spPr bwMode="auto">
            <a:xfrm>
              <a:off x="5424" y="1517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4" name="Line 22"/>
            <p:cNvSpPr>
              <a:spLocks noChangeShapeType="1"/>
            </p:cNvSpPr>
            <p:nvPr/>
          </p:nvSpPr>
          <p:spPr bwMode="auto">
            <a:xfrm>
              <a:off x="5424" y="1968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" name="Line 23"/>
            <p:cNvSpPr>
              <a:spLocks noChangeShapeType="1"/>
            </p:cNvSpPr>
            <p:nvPr/>
          </p:nvSpPr>
          <p:spPr bwMode="auto">
            <a:xfrm flipV="1">
              <a:off x="5616" y="288"/>
              <a:ext cx="0" cy="1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6" name="Line 24"/>
            <p:cNvSpPr>
              <a:spLocks noChangeShapeType="1"/>
            </p:cNvSpPr>
            <p:nvPr/>
          </p:nvSpPr>
          <p:spPr bwMode="auto">
            <a:xfrm flipH="1">
              <a:off x="5088" y="288"/>
              <a:ext cx="52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break</a:t>
            </a:r>
            <a:r>
              <a:rPr lang="zh-CN" altLang="en-US" sz="2800" smtClean="0"/>
              <a:t>语句仅出现在</a:t>
            </a:r>
            <a:r>
              <a:rPr lang="en-US" altLang="zh-CN" sz="2800" smtClean="0"/>
              <a:t>switch</a:t>
            </a:r>
            <a:r>
              <a:rPr lang="zh-CN" altLang="en-US" sz="2800" smtClean="0"/>
              <a:t>语句或循环体中。</a:t>
            </a:r>
          </a:p>
          <a:p>
            <a:pPr lvl="1"/>
            <a:r>
              <a:rPr lang="zh-CN" altLang="en-US" sz="2400" smtClean="0"/>
              <a:t>作用：使程序的流程从一个</a:t>
            </a:r>
            <a:r>
              <a:rPr lang="zh-CN" altLang="en-US" sz="2400" smtClean="0">
                <a:solidFill>
                  <a:schemeClr val="folHlink"/>
                </a:solidFill>
              </a:rPr>
              <a:t>语句块内部跳转出来，</a:t>
            </a:r>
            <a:r>
              <a:rPr lang="zh-CN" altLang="en-US" sz="2400" smtClean="0"/>
              <a:t>即从</a:t>
            </a:r>
            <a:r>
              <a:rPr lang="en-US" altLang="zh-CN" sz="2400" smtClean="0"/>
              <a:t>switch</a:t>
            </a:r>
            <a:r>
              <a:rPr lang="zh-CN" altLang="en-US" sz="2400" smtClean="0"/>
              <a:t>语句的分支中跳出，或从循环体内部跳出。 </a:t>
            </a:r>
          </a:p>
          <a:p>
            <a:pPr algn="just"/>
            <a:endParaRPr lang="zh-CN" altLang="en-US" sz="280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US" altLang="zh-CN" sz="2800" smtClean="0">
              <a:solidFill>
                <a:schemeClr val="folHlink"/>
              </a:solidFill>
              <a:cs typeface="Times New Roman" pitchFamily="18" charset="0"/>
            </a:endParaRPr>
          </a:p>
          <a:p>
            <a:endParaRPr lang="en-US" altLang="zh-CN" sz="2800" smtClean="0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2.5.6  break</a:t>
            </a:r>
            <a:r>
              <a:rPr lang="zh-CN" altLang="zh-CN" dirty="0" smtClean="0"/>
              <a:t>语句</a:t>
            </a:r>
            <a:endParaRPr lang="zh-CN" altLang="en-US" sz="3600" dirty="0">
              <a:ea typeface="仿宋_GB2312" pitchFamily="49" charset="-122"/>
            </a:endParaRP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1092200" y="3048000"/>
            <a:ext cx="3048000" cy="3465513"/>
            <a:chOff x="3696" y="2046"/>
            <a:chExt cx="1920" cy="2183"/>
          </a:xfrm>
        </p:grpSpPr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4560" y="267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3696" y="3054"/>
              <a:ext cx="1920" cy="75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循</a:t>
              </a:r>
            </a:p>
            <a:p>
              <a:pPr>
                <a:spcBef>
                  <a:spcPct val="50000"/>
                </a:spcBef>
              </a:pPr>
              <a:r>
                <a:rPr lang="zh-CN" altLang="en-US"/>
                <a:t>环    </a:t>
              </a:r>
              <a:r>
                <a:rPr lang="en-US" altLang="zh-CN"/>
                <a:t>break</a:t>
              </a:r>
            </a:p>
            <a:p>
              <a:pPr>
                <a:spcBef>
                  <a:spcPct val="50000"/>
                </a:spcBef>
              </a:pPr>
              <a:r>
                <a:rPr lang="zh-CN" altLang="en-US"/>
                <a:t>体</a:t>
              </a:r>
            </a:p>
          </p:txBody>
        </p:sp>
        <p:sp>
          <p:nvSpPr>
            <p:cNvPr id="60423" name="AutoShape 7"/>
            <p:cNvSpPr>
              <a:spLocks noChangeArrowheads="1"/>
            </p:cNvSpPr>
            <p:nvPr/>
          </p:nvSpPr>
          <p:spPr bwMode="auto">
            <a:xfrm>
              <a:off x="4128" y="2046"/>
              <a:ext cx="829" cy="62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ea typeface="黑体" pitchFamily="49" charset="-122"/>
                </a:rPr>
                <a:t>循环条件</a:t>
              </a:r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4128" y="267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/>
                <a:t>true</a:t>
              </a:r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4534" y="3420"/>
              <a:ext cx="48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5014" y="3443"/>
              <a:ext cx="0" cy="78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zh-CN" smtClean="0"/>
              <a:t>循环结构中的</a:t>
            </a:r>
            <a:r>
              <a:rPr lang="en-US" altLang="zh-CN" smtClean="0"/>
              <a:t>break</a:t>
            </a:r>
            <a:r>
              <a:rPr lang="zh-CN" altLang="zh-CN" smtClean="0"/>
              <a:t>语句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2.5.6  break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pic>
        <p:nvPicPr>
          <p:cNvPr id="6144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19363"/>
            <a:ext cx="3744913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2.5.6  break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649288" y="2439988"/>
            <a:ext cx="5334000" cy="28606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folHlink"/>
                </a:solidFill>
                <a:latin typeface="Book Antiqua" pitchFamily="18" charset="0"/>
              </a:rPr>
              <a:t>stop:</a:t>
            </a:r>
          </a:p>
          <a:p>
            <a:pPr fontAlgn="auto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Book Antiqua" pitchFamily="18" charset="0"/>
              </a:rPr>
              <a:t>for (int i=1; i&lt;=10; i++) {</a:t>
            </a:r>
          </a:p>
          <a:p>
            <a:pPr fontAlgn="auto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Book Antiqua" pitchFamily="18" charset="0"/>
              </a:rPr>
              <a:t>    for (int j=1; j&lt;=5; j++) {</a:t>
            </a:r>
          </a:p>
          <a:p>
            <a:pPr fontAlgn="auto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Book Antiqua" pitchFamily="18" charset="0"/>
              </a:rPr>
              <a:t>          if (i==5)    </a:t>
            </a:r>
            <a:r>
              <a:rPr lang="en-US" altLang="zh-CN" sz="2000">
                <a:solidFill>
                  <a:schemeClr val="folHlink"/>
                </a:solidFill>
                <a:latin typeface="Book Antiqua" pitchFamily="18" charset="0"/>
              </a:rPr>
              <a:t>break stop</a:t>
            </a:r>
            <a:r>
              <a:rPr lang="en-US" altLang="zh-CN" sz="2000">
                <a:latin typeface="Book Antiqua" pitchFamily="18" charset="0"/>
              </a:rPr>
              <a:t>;</a:t>
            </a:r>
          </a:p>
          <a:p>
            <a:pPr fontAlgn="auto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Book Antiqua" pitchFamily="18" charset="0"/>
              </a:rPr>
              <a:t>          System.out.print( "*" );   </a:t>
            </a:r>
          </a:p>
          <a:p>
            <a:pPr fontAlgn="auto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Book Antiqua" pitchFamily="18" charset="0"/>
              </a:rPr>
              <a:t>    }</a:t>
            </a:r>
          </a:p>
          <a:p>
            <a:pPr fontAlgn="auto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Book Antiqua" pitchFamily="18" charset="0"/>
              </a:rPr>
              <a:t>    System.out.println(); </a:t>
            </a:r>
          </a:p>
          <a:p>
            <a:pPr fontAlgn="auto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Book Antiqua" pitchFamily="18" charset="0"/>
              </a:rPr>
              <a:t>}</a:t>
            </a:r>
            <a:endParaRPr lang="en-US" altLang="zh-CN" sz="200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6224588" y="2439988"/>
            <a:ext cx="1371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>
                <a:latin typeface="宋体" pitchFamily="2" charset="-122"/>
                <a:ea typeface="黑体" pitchFamily="49" charset="-122"/>
                <a:cs typeface="Times New Roman" pitchFamily="18" charset="0"/>
              </a:rPr>
              <a:t>*****</a:t>
            </a:r>
          </a:p>
          <a:p>
            <a:pPr algn="just" eaLnBrk="0" hangingPunct="0"/>
            <a:r>
              <a:rPr lang="en-US" altLang="zh-CN">
                <a:latin typeface="宋体" pitchFamily="2" charset="-122"/>
                <a:ea typeface="黑体" pitchFamily="49" charset="-122"/>
                <a:cs typeface="Times New Roman" pitchFamily="18" charset="0"/>
              </a:rPr>
              <a:t>*****</a:t>
            </a:r>
          </a:p>
          <a:p>
            <a:pPr algn="just" eaLnBrk="0" hangingPunct="0"/>
            <a:r>
              <a:rPr lang="en-US" altLang="zh-CN">
                <a:latin typeface="宋体" pitchFamily="2" charset="-122"/>
                <a:ea typeface="黑体" pitchFamily="49" charset="-122"/>
                <a:cs typeface="Times New Roman" pitchFamily="18" charset="0"/>
              </a:rPr>
              <a:t>*****</a:t>
            </a:r>
          </a:p>
          <a:p>
            <a:pPr eaLnBrk="0" hangingPunct="0"/>
            <a:r>
              <a:rPr lang="en-US" altLang="zh-CN">
                <a:latin typeface="宋体" pitchFamily="2" charset="-122"/>
                <a:ea typeface="黑体" pitchFamily="49" charset="-122"/>
              </a:rPr>
              <a:t>***** </a:t>
            </a:r>
          </a:p>
        </p:txBody>
      </p:sp>
      <p:sp>
        <p:nvSpPr>
          <p:cNvPr id="62469" name="矩形 1"/>
          <p:cNvSpPr>
            <a:spLocks noChangeArrowheads="1"/>
          </p:cNvSpPr>
          <p:nvPr/>
        </p:nvSpPr>
        <p:spPr bwMode="auto">
          <a:xfrm>
            <a:off x="539750" y="1389063"/>
            <a:ext cx="6261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altLang="zh-CN" sz="28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Java</a:t>
            </a:r>
            <a:r>
              <a:rPr lang="zh-CN" altLang="en-US" sz="28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语言中</a:t>
            </a:r>
            <a:r>
              <a:rPr lang="en-US" altLang="zh-CN" sz="28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语句的特殊格式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altLang="zh-CN" sz="2800">
                <a:solidFill>
                  <a:schemeClr val="folHlink"/>
                </a:solidFill>
                <a:ea typeface="黑体" pitchFamily="49" charset="-122"/>
                <a:cs typeface="Times New Roman" pitchFamily="18" charset="0"/>
              </a:rPr>
              <a:t>break  [</a:t>
            </a:r>
            <a:r>
              <a:rPr lang="zh-CN" altLang="en-US" sz="2800">
                <a:solidFill>
                  <a:schemeClr val="folHlink"/>
                </a:solidFill>
                <a:ea typeface="黑体" pitchFamily="49" charset="-122"/>
              </a:rPr>
              <a:t>标号</a:t>
            </a:r>
            <a:r>
              <a:rPr lang="en-US" altLang="zh-CN" sz="2800">
                <a:solidFill>
                  <a:schemeClr val="folHlink"/>
                </a:solidFill>
                <a:ea typeface="黑体" pitchFamily="49" charset="-122"/>
                <a:cs typeface="Times New Roman" pitchFamily="18" charset="0"/>
              </a:rPr>
              <a:t>];</a:t>
            </a:r>
          </a:p>
        </p:txBody>
      </p:sp>
      <p:sp>
        <p:nvSpPr>
          <p:cNvPr id="62470" name="TextBox 2"/>
          <p:cNvSpPr txBox="1">
            <a:spLocks noChangeArrowheads="1"/>
          </p:cNvSpPr>
          <p:nvPr/>
        </p:nvSpPr>
        <p:spPr bwMode="auto">
          <a:xfrm>
            <a:off x="720725" y="5732463"/>
            <a:ext cx="6946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</a:rPr>
              <a:t>作用</a:t>
            </a:r>
            <a:r>
              <a:rPr lang="en-US" altLang="zh-CN" sz="2800">
                <a:solidFill>
                  <a:srgbClr val="FF0000"/>
                </a:solidFill>
              </a:rPr>
              <a:t>: </a:t>
            </a:r>
            <a:r>
              <a:rPr lang="zh-CN" altLang="en-US" sz="2800">
                <a:solidFill>
                  <a:srgbClr val="FF0000"/>
                </a:solidFill>
              </a:rPr>
              <a:t>快速地从多重循环内部退出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2.5.6  break</a:t>
            </a:r>
            <a:r>
              <a:rPr lang="zh-CN" altLang="zh-CN" dirty="0"/>
              <a:t>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3" y="1658417"/>
            <a:ext cx="8928993" cy="5199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class Ex212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Scanner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Scanner(System.in);	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请</a:t>
            </a:r>
            <a:r>
              <a:rPr lang="zh-CN" altLang="en-US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输入正整数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x=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div;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for(div=2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div&lt;=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Math.sqrt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(x); div++){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if(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x%div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==0){//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不是素数，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div&lt;=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Math.sqrt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(x)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break;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if(div&gt;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Math.sqrt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(x)){//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全部除数扫描后均未整除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(x+"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是素数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}else{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(x+"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不是素数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202" y="1196752"/>
            <a:ext cx="8762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2-12</a:t>
            </a:r>
            <a:r>
              <a:rPr lang="zh-CN" altLang="zh-CN" sz="2400" dirty="0" smtClean="0"/>
              <a:t>】</a:t>
            </a:r>
            <a:r>
              <a:rPr lang="zh-CN" altLang="en-US" sz="2400" dirty="0" smtClean="0"/>
              <a:t>判断某个数是否是素数</a:t>
            </a:r>
          </a:p>
        </p:txBody>
      </p:sp>
    </p:spTree>
    <p:extLst>
      <p:ext uri="{BB962C8B-B14F-4D97-AF65-F5344CB8AC3E}">
        <p14:creationId xmlns:p14="http://schemas.microsoft.com/office/powerpoint/2010/main" val="25140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循环的嵌套：一个循环体内又包含另一个</a:t>
            </a:r>
            <a:r>
              <a:rPr lang="zh-CN" altLang="en-US" sz="2800" b="1" smtClean="0">
                <a:solidFill>
                  <a:srgbClr val="FF0000"/>
                </a:solidFill>
              </a:rPr>
              <a:t>完整</a:t>
            </a:r>
            <a:r>
              <a:rPr lang="zh-CN" altLang="en-US" sz="2800" smtClean="0"/>
              <a:t>的循环结构。</a:t>
            </a:r>
          </a:p>
          <a:p>
            <a:endParaRPr lang="zh-CN" altLang="en-US" sz="2800" smtClean="0"/>
          </a:p>
          <a:p>
            <a:r>
              <a:rPr lang="zh-CN" altLang="en-US" sz="2800" smtClean="0"/>
              <a:t>三种循环语句（</a:t>
            </a:r>
            <a:r>
              <a:rPr lang="en-US" altLang="zh-CN" sz="2800" smtClean="0"/>
              <a:t>while</a:t>
            </a:r>
            <a:r>
              <a:rPr lang="zh-CN" altLang="en-US" sz="2800" smtClean="0"/>
              <a:t>循环</a:t>
            </a:r>
            <a:r>
              <a:rPr lang="en-US" altLang="zh-CN" sz="2800" smtClean="0"/>
              <a:t>, do-while</a:t>
            </a:r>
            <a:r>
              <a:rPr lang="zh-CN" altLang="en-US" sz="2800" smtClean="0"/>
              <a:t>循环和</a:t>
            </a:r>
            <a:r>
              <a:rPr lang="en-US" altLang="zh-CN" sz="2800" smtClean="0"/>
              <a:t>for</a:t>
            </a:r>
            <a:r>
              <a:rPr lang="zh-CN" altLang="en-US" sz="2800" smtClean="0"/>
              <a:t>循环）它们可以相互嵌套使用。 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2.5.7  </a:t>
            </a:r>
            <a:r>
              <a:rPr lang="zh-CN" altLang="zh-CN" dirty="0" smtClean="0"/>
              <a:t>循环的嵌套</a:t>
            </a:r>
            <a:endParaRPr lang="zh-CN" altLang="en-US" sz="36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2.5.7  </a:t>
            </a:r>
            <a:r>
              <a:rPr lang="zh-CN" altLang="zh-CN" dirty="0"/>
              <a:t>循环的</a:t>
            </a:r>
            <a:r>
              <a:rPr lang="zh-CN" altLang="zh-CN" dirty="0" smtClean="0"/>
              <a:t>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939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sz="2400" dirty="0"/>
              <a:t>【例</a:t>
            </a:r>
            <a:r>
              <a:rPr lang="en-US" altLang="zh-CN" sz="2400" dirty="0"/>
              <a:t>2-13</a:t>
            </a:r>
            <a:r>
              <a:rPr lang="zh-CN" altLang="zh-CN" sz="2400" dirty="0"/>
              <a:t>】打印一个指定大小的</a:t>
            </a:r>
            <a:r>
              <a:rPr lang="en-US" altLang="zh-CN" sz="2400" dirty="0"/>
              <a:t>n</a:t>
            </a:r>
            <a:r>
              <a:rPr lang="zh-CN" altLang="zh-CN" sz="2400" dirty="0"/>
              <a:t>×</a:t>
            </a:r>
            <a:r>
              <a:rPr lang="en-US" altLang="zh-CN" sz="2400" dirty="0"/>
              <a:t>n</a:t>
            </a:r>
            <a:r>
              <a:rPr lang="zh-CN" altLang="zh-CN" sz="2400" dirty="0"/>
              <a:t>的棋盘，用星号表示落棋的位置，棋盘位置的编号用</a:t>
            </a:r>
            <a:r>
              <a:rPr lang="en-US" altLang="zh-CN" sz="2400" dirty="0"/>
              <a:t>0~9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a~z</a:t>
            </a:r>
            <a:r>
              <a:rPr lang="zh-CN" altLang="zh-CN" sz="2400" dirty="0"/>
              <a:t>依次表示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sz="2400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sz="24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sz="2400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sz="24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sz="2400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sz="2400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sz="24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sz="24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400" dirty="0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98738"/>
            <a:ext cx="80883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2.5.7  </a:t>
            </a:r>
            <a:r>
              <a:rPr lang="zh-CN" altLang="zh-CN" dirty="0"/>
              <a:t>循环的</a:t>
            </a:r>
            <a:r>
              <a:rPr lang="zh-CN" altLang="zh-CN" dirty="0" smtClean="0"/>
              <a:t>嵌套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4752528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Ex213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Scanner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输入棋盘的大小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column =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  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打印的行数和列数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输出第一行抬头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("\t");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for(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i=0; i&lt;column; i++){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if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(i&lt;10){ 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输出数字表示行号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(i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+"\t");  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}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else{  //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依次用字母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a,b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表示行号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zh-CN" altLang="en-US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   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((char)('a'+i-10)+"\t");  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}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	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932040" y="1196752"/>
            <a:ext cx="4104456" cy="5661248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输出棋盘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i=0; i&lt;column; i++){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输出行号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if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(i&lt;10){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(i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+"\t");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}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else{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((char)('a'+i-10)+"\t");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}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输出星号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zh-CN" altLang="en-US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j=1; j&lt;=column; j++)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("*\t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}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8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函数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模块化设计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Java</a:t>
            </a:r>
            <a:r>
              <a:rPr lang="zh-CN" altLang="zh-CN" sz="2800" dirty="0" smtClean="0"/>
              <a:t>中所有的方法都必须封装在类中，不能单独出现、使用。</a:t>
            </a:r>
          </a:p>
          <a:p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2.6 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Java</a:t>
            </a:r>
            <a:r>
              <a:rPr lang="zh-CN" altLang="zh-CN" sz="2400" smtClean="0"/>
              <a:t>中方法定义的基本格式为：</a:t>
            </a:r>
          </a:p>
          <a:p>
            <a:pPr marL="400050" lvl="1" indent="0">
              <a:buFont typeface="Verdana" pitchFamily="34" charset="0"/>
              <a:buNone/>
            </a:pPr>
            <a:r>
              <a:rPr lang="en-US" altLang="zh-CN" sz="2000" smtClean="0"/>
              <a:t>[</a:t>
            </a:r>
            <a:r>
              <a:rPr lang="zh-CN" altLang="zh-CN" sz="2000" smtClean="0"/>
              <a:t>修饰符</a:t>
            </a:r>
            <a:r>
              <a:rPr lang="en-US" altLang="zh-CN" sz="2000" smtClean="0"/>
              <a:t>] </a:t>
            </a:r>
            <a:r>
              <a:rPr lang="zh-CN" altLang="zh-CN" sz="2000" smtClean="0"/>
              <a:t>返回值类型 方法名</a:t>
            </a:r>
            <a:r>
              <a:rPr lang="en-US" altLang="zh-CN" sz="2000" smtClean="0"/>
              <a:t>([</a:t>
            </a:r>
            <a:r>
              <a:rPr lang="zh-CN" altLang="zh-CN" sz="2000" smtClean="0"/>
              <a:t>形式参数列表</a:t>
            </a:r>
            <a:r>
              <a:rPr lang="en-US" altLang="zh-CN" sz="2000" smtClean="0"/>
              <a:t>]){</a:t>
            </a:r>
            <a:endParaRPr lang="zh-CN" altLang="zh-CN" sz="2000" smtClean="0"/>
          </a:p>
          <a:p>
            <a:pPr marL="400050" lvl="1" indent="0">
              <a:buFont typeface="Verdana" pitchFamily="34" charset="0"/>
              <a:buNone/>
            </a:pPr>
            <a:r>
              <a:rPr lang="en-US" altLang="zh-CN" sz="2000" smtClean="0"/>
              <a:t>     [</a:t>
            </a:r>
            <a:r>
              <a:rPr lang="zh-CN" altLang="zh-CN" sz="2000" smtClean="0"/>
              <a:t>方法体</a:t>
            </a:r>
            <a:r>
              <a:rPr lang="en-US" altLang="zh-CN" sz="2000" smtClean="0"/>
              <a:t>]</a:t>
            </a:r>
            <a:endParaRPr lang="zh-CN" altLang="zh-CN" sz="2000" smtClean="0"/>
          </a:p>
          <a:p>
            <a:pPr marL="400050" lvl="1" indent="0">
              <a:buFont typeface="Verdana" pitchFamily="34" charset="0"/>
              <a:buNone/>
            </a:pPr>
            <a:r>
              <a:rPr lang="en-US" altLang="zh-CN" sz="2000" smtClean="0"/>
              <a:t>}</a:t>
            </a:r>
            <a:endParaRPr lang="zh-CN" altLang="zh-CN" sz="2000" smtClean="0"/>
          </a:p>
          <a:p>
            <a:r>
              <a:rPr lang="zh-CN" altLang="zh-CN" sz="2400" smtClean="0"/>
              <a:t>修饰符</a:t>
            </a:r>
            <a:r>
              <a:rPr lang="zh-CN" altLang="en-US" sz="2400" smtClean="0"/>
              <a:t>：</a:t>
            </a:r>
            <a:r>
              <a:rPr lang="zh-CN" altLang="zh-CN" sz="2400" smtClean="0"/>
              <a:t>定义方法在类中的存在属性（如公有</a:t>
            </a:r>
            <a:r>
              <a:rPr lang="en-US" altLang="zh-CN" sz="2400" smtClean="0"/>
              <a:t>/</a:t>
            </a:r>
            <a:r>
              <a:rPr lang="zh-CN" altLang="zh-CN" sz="2400" smtClean="0"/>
              <a:t>私有、是否可以被重载等）</a:t>
            </a:r>
            <a:endParaRPr lang="en-US" altLang="zh-CN" sz="2400" smtClean="0"/>
          </a:p>
          <a:p>
            <a:r>
              <a:rPr lang="zh-CN" altLang="zh-CN" sz="2400" smtClean="0"/>
              <a:t>返回值类型</a:t>
            </a:r>
            <a:r>
              <a:rPr lang="zh-CN" altLang="en-US" sz="2400" smtClean="0"/>
              <a:t>：</a:t>
            </a:r>
            <a:r>
              <a:rPr lang="zh-CN" altLang="zh-CN" sz="2400" smtClean="0"/>
              <a:t>任何合法的数据类型（</a:t>
            </a:r>
            <a:r>
              <a:rPr lang="en-US" altLang="zh-CN" sz="2400" smtClean="0"/>
              <a:t>Java</a:t>
            </a:r>
            <a:r>
              <a:rPr lang="zh-CN" altLang="zh-CN" sz="2400" smtClean="0"/>
              <a:t>基本数据类型或自定义数据类型），如果方法没有返回值则定义为“</a:t>
            </a:r>
            <a:r>
              <a:rPr lang="en-US" altLang="zh-CN" sz="2400" smtClean="0"/>
              <a:t>void</a:t>
            </a:r>
            <a:r>
              <a:rPr lang="zh-CN" altLang="zh-CN" sz="2400" smtClean="0"/>
              <a:t>”</a:t>
            </a:r>
            <a:endParaRPr lang="en-US" altLang="zh-CN" sz="2400" smtClean="0"/>
          </a:p>
          <a:p>
            <a:r>
              <a:rPr lang="zh-CN" altLang="zh-CN" sz="2400" smtClean="0"/>
              <a:t>形式参数列表</a:t>
            </a:r>
            <a:r>
              <a:rPr lang="zh-CN" altLang="en-US" sz="2400" smtClean="0"/>
              <a:t>：</a:t>
            </a:r>
            <a:r>
              <a:rPr lang="zh-CN" altLang="zh-CN" sz="2400" smtClean="0"/>
              <a:t>定义方法需要接收的数据及相应数据类型，参数列表可缺省</a:t>
            </a:r>
            <a:endParaRPr lang="en-US" altLang="zh-CN" sz="2400" smtClean="0"/>
          </a:p>
          <a:p>
            <a:r>
              <a:rPr lang="zh-CN" altLang="zh-CN" sz="2400" smtClean="0"/>
              <a:t>方法体</a:t>
            </a:r>
            <a:r>
              <a:rPr lang="zh-CN" altLang="en-US" sz="2400" smtClean="0"/>
              <a:t>：</a:t>
            </a:r>
            <a:r>
              <a:rPr lang="zh-CN" altLang="zh-CN" sz="2400" smtClean="0"/>
              <a:t>由完成其逻辑功能的</a:t>
            </a:r>
            <a:r>
              <a:rPr lang="en-US" altLang="zh-CN" sz="2400" smtClean="0"/>
              <a:t>Java</a:t>
            </a:r>
            <a:r>
              <a:rPr lang="zh-CN" altLang="zh-CN" sz="2400" smtClean="0"/>
              <a:t>语句组成，可</a:t>
            </a:r>
            <a:r>
              <a:rPr lang="zh-CN" altLang="en-US" sz="2400" smtClean="0"/>
              <a:t>为空</a:t>
            </a:r>
            <a:r>
              <a:rPr lang="zh-CN" altLang="zh-CN" sz="2400" smtClean="0"/>
              <a:t>。</a:t>
            </a:r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2.6.1  </a:t>
            </a:r>
            <a:r>
              <a:rPr lang="zh-CN" altLang="zh-CN" dirty="0"/>
              <a:t>方法的定义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  </a:t>
            </a:r>
            <a:r>
              <a:rPr lang="zh-CN" altLang="zh-CN" dirty="0" smtClean="0"/>
              <a:t>基本数据类型与变量、常量</a:t>
            </a:r>
            <a:endParaRPr lang="zh-CN" altLang="en-US" dirty="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-200025" y="4156075"/>
            <a:ext cx="16764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数据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类型</a:t>
            </a:r>
          </a:p>
        </p:txBody>
      </p:sp>
      <p:sp>
        <p:nvSpPr>
          <p:cNvPr id="16388" name="AutoShape 5"/>
          <p:cNvSpPr>
            <a:spLocks/>
          </p:cNvSpPr>
          <p:nvPr/>
        </p:nvSpPr>
        <p:spPr bwMode="auto">
          <a:xfrm>
            <a:off x="1042988" y="3276600"/>
            <a:ext cx="179387" cy="2286000"/>
          </a:xfrm>
          <a:prstGeom prst="leftBrace">
            <a:avLst>
              <a:gd name="adj1" fmla="val 238939"/>
              <a:gd name="adj2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i="1">
              <a:solidFill>
                <a:schemeClr val="tx2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157288" y="2971800"/>
            <a:ext cx="2438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基本数据类型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1147763" y="5334000"/>
            <a:ext cx="236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复合数据类型</a:t>
            </a:r>
          </a:p>
        </p:txBody>
      </p:sp>
      <p:sp>
        <p:nvSpPr>
          <p:cNvPr id="16391" name="AutoShape 8"/>
          <p:cNvSpPr>
            <a:spLocks/>
          </p:cNvSpPr>
          <p:nvPr/>
        </p:nvSpPr>
        <p:spPr bwMode="auto">
          <a:xfrm>
            <a:off x="3205163" y="2057400"/>
            <a:ext cx="179387" cy="2362200"/>
          </a:xfrm>
          <a:prstGeom prst="leftBrace">
            <a:avLst>
              <a:gd name="adj1" fmla="val 246903"/>
              <a:gd name="adj2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i="1">
              <a:solidFill>
                <a:schemeClr val="tx2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392" name="AutoShape 9"/>
          <p:cNvSpPr>
            <a:spLocks/>
          </p:cNvSpPr>
          <p:nvPr/>
        </p:nvSpPr>
        <p:spPr bwMode="auto">
          <a:xfrm>
            <a:off x="3205163" y="4800600"/>
            <a:ext cx="179387" cy="1676400"/>
          </a:xfrm>
          <a:prstGeom prst="leftBrace">
            <a:avLst>
              <a:gd name="adj1" fmla="val 175222"/>
              <a:gd name="adj2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i="1">
              <a:solidFill>
                <a:schemeClr val="tx2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3379788" y="4648200"/>
            <a:ext cx="2200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类：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class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379788" y="4038600"/>
            <a:ext cx="3505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布尔类型：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boolean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379788" y="5300663"/>
            <a:ext cx="1676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数组： 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[]</a:t>
            </a:r>
            <a:endParaRPr lang="zh-CN" altLang="en-US" sz="2400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389313" y="6021388"/>
            <a:ext cx="3733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接口：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interface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3379788" y="3352800"/>
            <a:ext cx="3048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字符类型：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char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379788" y="1828800"/>
            <a:ext cx="167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数值类型</a:t>
            </a:r>
          </a:p>
        </p:txBody>
      </p:sp>
      <p:sp>
        <p:nvSpPr>
          <p:cNvPr id="16399" name="AutoShape 16"/>
          <p:cNvSpPr>
            <a:spLocks/>
          </p:cNvSpPr>
          <p:nvPr/>
        </p:nvSpPr>
        <p:spPr bwMode="auto">
          <a:xfrm>
            <a:off x="4827588" y="1524000"/>
            <a:ext cx="179387" cy="1219200"/>
          </a:xfrm>
          <a:prstGeom prst="leftBrace">
            <a:avLst>
              <a:gd name="adj1" fmla="val 127434"/>
              <a:gd name="adj2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3200" i="1">
              <a:solidFill>
                <a:schemeClr val="tx2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4932363" y="2466975"/>
            <a:ext cx="4140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浮点数类型：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float</a:t>
            </a: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double</a:t>
            </a:r>
          </a:p>
        </p:txBody>
      </p: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5005388" y="1566863"/>
            <a:ext cx="3887787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整数类型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byte</a:t>
            </a: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short</a:t>
            </a: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int</a:t>
            </a:r>
            <a:r>
              <a:rPr lang="zh-CN" altLang="en-US" sz="2400" i="1">
                <a:solidFill>
                  <a:schemeClr val="tx2"/>
                </a:solidFill>
                <a:latin typeface="Arial" pitchFamily="34" charset="0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</a:rPr>
              <a:t>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2.6.1  </a:t>
            </a:r>
            <a:r>
              <a:rPr lang="zh-CN" altLang="zh-CN" dirty="0"/>
              <a:t>方法的定义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3" y="1658417"/>
            <a:ext cx="4968553" cy="3858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class Ex215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 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Scanner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 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输入一个整数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,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判断其是否为素数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n =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	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if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 </a:t>
            </a:r>
            <a:r>
              <a:rPr lang="en-US" altLang="zh-CN" sz="14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isPrime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(n)){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是素数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}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else{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(n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+"</a:t>
            </a:r>
            <a:r>
              <a:rPr lang="zh-CN" altLang="en-US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不是素数</a:t>
            </a: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}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4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202" y="1196752"/>
            <a:ext cx="8762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2-15</a:t>
            </a:r>
            <a:r>
              <a:rPr lang="zh-CN" altLang="zh-CN" sz="2400" dirty="0" smtClean="0"/>
              <a:t>】</a:t>
            </a:r>
            <a:r>
              <a:rPr lang="zh-CN" altLang="en-US" sz="2400" dirty="0" smtClean="0"/>
              <a:t>判断某个数是否是素数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148064" y="1658417"/>
            <a:ext cx="3888432" cy="3858816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static 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boolean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isPrime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x){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for(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div=2; div&lt;=</a:t>
            </a:r>
            <a:r>
              <a:rPr lang="en-US" altLang="zh-CN" sz="1600" b="1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Math.sqrt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(x); div++){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if(</a:t>
            </a:r>
            <a:r>
              <a:rPr lang="en-US" altLang="zh-CN" sz="1600" b="1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x%div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==0){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	return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false;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}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}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return </a:t>
            </a: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true;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}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8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100387"/>
          </a:xfrm>
        </p:spPr>
        <p:txBody>
          <a:bodyPr/>
          <a:lstStyle/>
          <a:p>
            <a:r>
              <a:rPr lang="zh-CN" altLang="zh-CN" sz="2800" smtClean="0"/>
              <a:t>方法的重载</a:t>
            </a:r>
            <a:r>
              <a:rPr lang="zh-CN" altLang="en-US" sz="2800" smtClean="0"/>
              <a:t>：</a:t>
            </a:r>
            <a:r>
              <a:rPr lang="zh-CN" altLang="zh-CN" sz="2800" smtClean="0"/>
              <a:t>在一个类中定义多个同名的方法，但方法有不同类型的参数或参数个数。</a:t>
            </a:r>
            <a:endParaRPr lang="en-US" altLang="zh-CN" sz="2800" smtClean="0"/>
          </a:p>
          <a:p>
            <a:pPr lvl="1"/>
            <a:r>
              <a:rPr lang="zh-CN" altLang="zh-CN" sz="2400" smtClean="0"/>
              <a:t>方法重载能减少程序员为方法命名的苦恼，使相同功能的方法使用统一的名称来调用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/>
            <a:r>
              <a:rPr lang="zh-CN" altLang="zh-CN" sz="2400" smtClean="0"/>
              <a:t>匹配的过程由编译器完成（重载解析），如果编译器找不到参数相匹配的方法，或者找出多个参数匹配的方法，就会产生编译时错误。</a:t>
            </a:r>
            <a:endParaRPr lang="en-US" altLang="zh-CN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2.6.2  </a:t>
            </a:r>
            <a:r>
              <a:rPr lang="zh-CN" altLang="zh-CN" dirty="0"/>
              <a:t>方法的重载</a:t>
            </a:r>
          </a:p>
        </p:txBody>
      </p:sp>
      <p:sp>
        <p:nvSpPr>
          <p:cNvPr id="4" name="矩形 3"/>
          <p:cNvSpPr/>
          <p:nvPr/>
        </p:nvSpPr>
        <p:spPr>
          <a:xfrm>
            <a:off x="2843213" y="4581525"/>
            <a:ext cx="5653087" cy="1076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重载只与参数有关，与返回值无关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①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参数的</a:t>
            </a: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类型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不同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   ②参数的</a:t>
            </a: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个数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不同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81525"/>
            <a:ext cx="132397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2.6.2  </a:t>
            </a:r>
            <a:r>
              <a:rPr lang="zh-CN" altLang="zh-CN" dirty="0"/>
              <a:t>方法的重载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zh-CN" sz="2800" smtClean="0"/>
              <a:t>【例</a:t>
            </a:r>
            <a:r>
              <a:rPr lang="en-US" altLang="zh-CN" sz="2800" smtClean="0"/>
              <a:t>2-16</a:t>
            </a:r>
            <a:r>
              <a:rPr lang="zh-CN" altLang="zh-CN" sz="2800" smtClean="0"/>
              <a:t>】设计打印金字塔的方法</a:t>
            </a:r>
            <a:r>
              <a:rPr lang="en-US" altLang="zh-CN" sz="2800" smtClean="0"/>
              <a:t>printPyramid()</a:t>
            </a:r>
            <a:r>
              <a:rPr lang="zh-CN" altLang="zh-CN" sz="2800" smtClean="0"/>
              <a:t>，可以打印数字金字塔，也可以打印字母金字塔。</a:t>
            </a:r>
            <a:endParaRPr lang="en-US" altLang="zh-CN" sz="2800" smtClean="0"/>
          </a:p>
          <a:p>
            <a:pPr marL="457200" lvl="1" indent="0">
              <a:buFont typeface="Verdana" pitchFamily="34" charset="0"/>
              <a:buNone/>
            </a:pPr>
            <a:endParaRPr lang="en-US" altLang="zh-CN" sz="2000" b="1" smtClean="0"/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000" b="1" smtClean="0"/>
              <a:t>public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void</a:t>
            </a:r>
            <a:r>
              <a:rPr lang="en-US" altLang="zh-CN" sz="2000" smtClean="0"/>
              <a:t> printPyramid(</a:t>
            </a:r>
            <a:r>
              <a:rPr lang="en-US" altLang="zh-CN" sz="2000" b="1" smtClean="0"/>
              <a:t>int</a:t>
            </a:r>
            <a:r>
              <a:rPr lang="en-US" altLang="zh-CN" sz="2000" smtClean="0"/>
              <a:t> n){  </a:t>
            </a:r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000" smtClean="0"/>
              <a:t>	//</a:t>
            </a:r>
            <a:r>
              <a:rPr lang="zh-CN" altLang="zh-CN" sz="2000" smtClean="0"/>
              <a:t>打印</a:t>
            </a:r>
            <a:r>
              <a:rPr lang="en-US" altLang="zh-CN" sz="2000" smtClean="0"/>
              <a:t>n</a:t>
            </a:r>
            <a:r>
              <a:rPr lang="zh-CN" altLang="zh-CN" sz="2000" smtClean="0"/>
              <a:t>行数字组成的金字塔</a:t>
            </a:r>
            <a:r>
              <a:rPr lang="en-US" altLang="zh-CN" sz="2000" smtClean="0"/>
              <a:t>	</a:t>
            </a:r>
            <a:endParaRPr lang="zh-CN" altLang="zh-CN" sz="2000" smtClean="0"/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……</a:t>
            </a:r>
            <a:r>
              <a:rPr lang="en-US" altLang="zh-CN" sz="2000" smtClean="0"/>
              <a:t>		</a:t>
            </a:r>
            <a:endParaRPr lang="zh-CN" altLang="zh-CN" sz="2000" smtClean="0"/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000" smtClean="0"/>
              <a:t>}</a:t>
            </a:r>
            <a:endParaRPr lang="zh-CN" altLang="zh-CN" sz="2000" smtClean="0"/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000" b="1" smtClean="0"/>
              <a:t>public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void</a:t>
            </a:r>
            <a:r>
              <a:rPr lang="en-US" altLang="zh-CN" sz="2000" smtClean="0"/>
              <a:t> printPyramid(</a:t>
            </a:r>
            <a:r>
              <a:rPr lang="en-US" altLang="zh-CN" sz="2000" b="1" smtClean="0"/>
              <a:t>char</a:t>
            </a:r>
            <a:r>
              <a:rPr lang="en-US" altLang="zh-CN" sz="2000" smtClean="0"/>
              <a:t> ch){  </a:t>
            </a:r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000" smtClean="0"/>
              <a:t>	//</a:t>
            </a:r>
            <a:r>
              <a:rPr lang="zh-CN" altLang="zh-CN" sz="2000" smtClean="0"/>
              <a:t>打印</a:t>
            </a:r>
            <a:r>
              <a:rPr lang="en-US" altLang="zh-CN" sz="2000" smtClean="0"/>
              <a:t>'a'~ch</a:t>
            </a:r>
            <a:r>
              <a:rPr lang="zh-CN" altLang="zh-CN" sz="2000" smtClean="0"/>
              <a:t>字母组成的金字塔</a:t>
            </a:r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……</a:t>
            </a:r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pic>
        <p:nvPicPr>
          <p:cNvPr id="6861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781300"/>
            <a:ext cx="20875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4443413"/>
            <a:ext cx="20542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2.7  </a:t>
            </a:r>
            <a:r>
              <a:rPr lang="zh-CN" altLang="zh-CN" dirty="0"/>
              <a:t>综合实践</a:t>
            </a:r>
            <a:endParaRPr lang="zh-CN" altLang="en-US" dirty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66858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题目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将几个算术运算功能组织为菜单的形式，供用户选择。</a:t>
            </a:r>
            <a:endParaRPr lang="en-US" altLang="zh-CN" sz="2800" dirty="0" smtClean="0"/>
          </a:p>
          <a:p>
            <a:pPr marL="0" indent="0">
              <a:buFont typeface="Wingdings 3" pitchFamily="18" charset="2"/>
              <a:buNone/>
            </a:pPr>
            <a:endParaRPr lang="zh-CN" altLang="en-US" sz="2800" dirty="0" smtClean="0"/>
          </a:p>
          <a:p>
            <a:pPr lvl="1"/>
            <a:r>
              <a:rPr lang="zh-CN" altLang="en-US" sz="2400" dirty="0" smtClean="0"/>
              <a:t>菜单：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输入控制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算术练习器：</a:t>
            </a:r>
            <a:r>
              <a:rPr lang="en-US" altLang="zh-CN" sz="2400" dirty="0" smtClean="0"/>
              <a:t>do-while</a:t>
            </a:r>
            <a:r>
              <a:rPr lang="zh-CN" altLang="en-US" sz="2400" dirty="0" smtClean="0"/>
              <a:t>循环结构</a:t>
            </a:r>
            <a:r>
              <a:rPr lang="en-US" altLang="zh-CN" sz="2400" dirty="0" smtClean="0"/>
              <a:t>+switch+</a:t>
            </a:r>
            <a:r>
              <a:rPr lang="zh-CN" altLang="en-US" sz="2400" dirty="0" smtClean="0"/>
              <a:t>随机数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2.7  </a:t>
            </a:r>
            <a:r>
              <a:rPr lang="zh-CN" altLang="zh-CN" dirty="0"/>
              <a:t>综合实践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3" y="1196753"/>
            <a:ext cx="5472609" cy="4320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4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4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MathTest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{</a:t>
            </a:r>
            <a:endParaRPr lang="en-US" altLang="zh-CN" sz="14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//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显示菜单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("***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请按编号选择使用哪个功能***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("1.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判断某数是否为素数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("2.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获取亲密数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("3.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算术练习器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("0.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退出</a:t>
            </a:r>
            <a:r>
              <a:rPr lang="en-US" altLang="zh-CN" sz="14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  <a:endParaRPr lang="en-US" altLang="zh-CN" sz="14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run();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4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4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004048" y="2708920"/>
            <a:ext cx="4032448" cy="3858816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static void run(){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static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boolean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isPrime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x){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static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getIntimacy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n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static void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excercise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x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</a:t>
            </a:r>
            <a:endParaRPr lang="zh-CN" altLang="en-US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8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2.7  </a:t>
            </a:r>
            <a:r>
              <a:rPr lang="zh-CN" altLang="zh-CN" dirty="0"/>
              <a:t>综合实践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3" y="1196752"/>
            <a:ext cx="8928993" cy="5472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static void run(){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Scanner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</a:t>
            </a:r>
            <a:r>
              <a:rPr lang="en-US" altLang="zh-CN" sz="14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  <a:endParaRPr lang="en-US" altLang="zh-CN" sz="14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输入菜单编号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option =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  	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x</a:t>
            </a:r>
            <a:r>
              <a:rPr lang="en-US" altLang="zh-CN" sz="14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4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while(option!=0){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switch(option){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case 1://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素数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请输入一个数字：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x =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if(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isPrime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(x)){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(x+"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是素数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}else{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(x+"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不是素数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break;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955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2.7  </a:t>
            </a:r>
            <a:r>
              <a:rPr lang="zh-CN" altLang="zh-CN" dirty="0"/>
              <a:t>综合实践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2" y="1052736"/>
            <a:ext cx="8928993" cy="5805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case 2: //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亲密数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你想求几以内的亲密数：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x =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count =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getIntimacy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if(count==0){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该范围内没有亲密数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}else{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共有亲密数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"+count+"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对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break;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case 3:  //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算术练习器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输入要练习题目的个数：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x =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excercise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(x);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}//switch end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输入菜单编号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option = 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  	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360000" indent="-256032" algn="just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再见</a:t>
            </a:r>
            <a:r>
              <a:rPr lang="en-US" altLang="zh-CN" sz="14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!");	</a:t>
            </a:r>
            <a:r>
              <a:rPr lang="en-US" altLang="zh-CN" sz="14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4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本章思维导图</a:t>
            </a:r>
          </a:p>
        </p:txBody>
      </p:sp>
      <p:sp>
        <p:nvSpPr>
          <p:cNvPr id="7065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0660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837613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  </a:t>
            </a:r>
            <a:r>
              <a:rPr lang="zh-CN" altLang="zh-CN" dirty="0" smtClean="0"/>
              <a:t>基本数据类型与变量、常量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50825" y="1557338"/>
          <a:ext cx="8713788" cy="455771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78107"/>
                <a:gridCol w="1059454"/>
                <a:gridCol w="1968318"/>
                <a:gridCol w="2823784"/>
                <a:gridCol w="1384125"/>
              </a:tblGrid>
              <a:tr h="79196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数据类型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关键字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在内存中</a:t>
                      </a:r>
                      <a:r>
                        <a:rPr lang="zh-CN" sz="1600" dirty="0" smtClean="0">
                          <a:effectLst/>
                        </a:rPr>
                        <a:t>占用</a:t>
                      </a:r>
                      <a:endParaRPr lang="en-US" altLang="zh-CN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</a:rPr>
                        <a:t>的</a:t>
                      </a:r>
                      <a:r>
                        <a:rPr lang="zh-CN" sz="1600" dirty="0">
                          <a:effectLst/>
                        </a:rPr>
                        <a:t>位数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取值范围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成员默认值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</a:tr>
              <a:tr h="5258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字节型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byte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-128~127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(byte)0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</a:tr>
              <a:tr h="48208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短整型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short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-32768~32767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(short)0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</a:tr>
              <a:tr h="50398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整型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-2</a:t>
                      </a:r>
                      <a:r>
                        <a:rPr lang="en-US" sz="1600" baseline="30000" dirty="0">
                          <a:effectLst/>
                        </a:rPr>
                        <a:t>31</a:t>
                      </a:r>
                      <a:r>
                        <a:rPr lang="en-US" sz="1600" dirty="0">
                          <a:effectLst/>
                        </a:rPr>
                        <a:t>~2</a:t>
                      </a:r>
                      <a:r>
                        <a:rPr lang="en-US" sz="1600" baseline="30000" dirty="0">
                          <a:effectLst/>
                        </a:rPr>
                        <a:t>31</a:t>
                      </a:r>
                      <a:r>
                        <a:rPr lang="en-US" sz="1600" dirty="0">
                          <a:effectLst/>
                        </a:rPr>
                        <a:t>-1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</a:tr>
              <a:tr h="4319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长整型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-2</a:t>
                      </a:r>
                      <a:r>
                        <a:rPr lang="en-US" sz="1600" baseline="30000" dirty="0">
                          <a:effectLst/>
                        </a:rPr>
                        <a:t>63</a:t>
                      </a:r>
                      <a:r>
                        <a:rPr lang="en-US" sz="1600" dirty="0">
                          <a:effectLst/>
                        </a:rPr>
                        <a:t>~2</a:t>
                      </a:r>
                      <a:r>
                        <a:rPr lang="en-US" sz="1600" baseline="30000" dirty="0">
                          <a:effectLst/>
                        </a:rPr>
                        <a:t>63</a:t>
                      </a:r>
                      <a:r>
                        <a:rPr lang="en-US" sz="1600" dirty="0">
                          <a:effectLst/>
                        </a:rPr>
                        <a:t>-1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</a:tr>
              <a:tr h="4319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字符型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0~65535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‘\u0000’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</a:tr>
              <a:tr h="4319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单精度浮点型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zh-CN" sz="1600">
                          <a:effectLst/>
                        </a:rPr>
                        <a:t>位符号</a:t>
                      </a:r>
                      <a:r>
                        <a:rPr lang="en-US" sz="1600">
                          <a:effectLst/>
                        </a:rPr>
                        <a:t>,8</a:t>
                      </a:r>
                      <a:r>
                        <a:rPr lang="zh-CN" sz="1600">
                          <a:effectLst/>
                        </a:rPr>
                        <a:t>位指数</a:t>
                      </a:r>
                      <a:r>
                        <a:rPr lang="en-US" sz="1600">
                          <a:effectLst/>
                        </a:rPr>
                        <a:t>,23</a:t>
                      </a:r>
                      <a:r>
                        <a:rPr lang="zh-CN" sz="1600">
                          <a:effectLst/>
                        </a:rPr>
                        <a:t>位尾数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0.0F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</a:tr>
              <a:tr h="4319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双精度浮点型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zh-CN" sz="1600">
                          <a:effectLst/>
                        </a:rPr>
                        <a:t>位符号</a:t>
                      </a:r>
                      <a:r>
                        <a:rPr lang="en-US" sz="1600">
                          <a:effectLst/>
                        </a:rPr>
                        <a:t>,11</a:t>
                      </a:r>
                      <a:r>
                        <a:rPr lang="zh-CN" sz="1600">
                          <a:effectLst/>
                        </a:rPr>
                        <a:t>位指数</a:t>
                      </a:r>
                      <a:r>
                        <a:rPr lang="en-US" sz="1600">
                          <a:effectLst/>
                        </a:rPr>
                        <a:t>,52</a:t>
                      </a:r>
                      <a:r>
                        <a:rPr lang="zh-CN" sz="1600">
                          <a:effectLst/>
                        </a:rPr>
                        <a:t>位尾数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0.0D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</a:tr>
              <a:tr h="5258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布尔型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r>
                        <a:rPr lang="zh-CN" sz="1600">
                          <a:effectLst/>
                        </a:rPr>
                        <a:t>，</a:t>
                      </a:r>
                      <a:r>
                        <a:rPr lang="en-US" sz="1600">
                          <a:effectLst/>
                        </a:rPr>
                        <a:t>false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179973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2.2.1  Java</a:t>
            </a:r>
            <a:r>
              <a:rPr lang="zh-CN" altLang="zh-CN" dirty="0" smtClean="0"/>
              <a:t>中的整数类型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整型常量按照所占用的内存大小分类</a:t>
            </a:r>
            <a:endParaRPr lang="en-US" altLang="zh-CN" sz="2800" dirty="0" smtClean="0">
              <a:latin typeface="Times New Roman" pitchFamily="18" charset="0"/>
            </a:endParaRPr>
          </a:p>
          <a:p>
            <a:endParaRPr lang="zh-CN" altLang="en-US" sz="2800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整型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常量：占用</a:t>
            </a:r>
            <a:r>
              <a:rPr lang="en-US" altLang="zh-CN" dirty="0" smtClean="0">
                <a:latin typeface="Times New Roman" pitchFamily="18" charset="0"/>
              </a:rPr>
              <a:t>32</a:t>
            </a:r>
            <a:r>
              <a:rPr lang="zh-CN" altLang="en-US" dirty="0" smtClean="0">
                <a:latin typeface="Times New Roman" pitchFamily="18" charset="0"/>
              </a:rPr>
              <a:t>位。</a:t>
            </a:r>
            <a:r>
              <a:rPr lang="zh-CN" altLang="en-US" sz="2400" dirty="0" smtClean="0">
                <a:solidFill>
                  <a:srgbClr val="FF0066"/>
                </a:solidFill>
                <a:latin typeface="Times New Roman" pitchFamily="18" charset="0"/>
              </a:rPr>
              <a:t>如</a:t>
            </a:r>
            <a:r>
              <a:rPr lang="en-US" altLang="zh-CN" sz="2400" dirty="0" smtClean="0">
                <a:solidFill>
                  <a:srgbClr val="FF0066"/>
                </a:solidFill>
                <a:latin typeface="Times New Roman" pitchFamily="18" charset="0"/>
              </a:rPr>
              <a:t>123</a:t>
            </a:r>
            <a:r>
              <a:rPr lang="zh-CN" altLang="en-US" sz="2400" dirty="0" smtClean="0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FF0066"/>
                </a:solidFill>
                <a:latin typeface="Times New Roman" pitchFamily="18" charset="0"/>
              </a:rPr>
              <a:t>-34 </a:t>
            </a:r>
          </a:p>
          <a:p>
            <a:pPr lvl="1">
              <a:buFont typeface="Wingdings" pitchFamily="2" charset="2"/>
              <a:buNone/>
            </a:pPr>
            <a:endParaRPr lang="en-US" altLang="zh-CN" sz="2400" dirty="0" smtClean="0">
              <a:solidFill>
                <a:srgbClr val="FF0066"/>
              </a:solidFill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长整型</a:t>
            </a:r>
            <a:r>
              <a:rPr lang="en-US" altLang="zh-CN" dirty="0" smtClean="0">
                <a:latin typeface="Times New Roman" pitchFamily="18" charset="0"/>
              </a:rPr>
              <a:t>(long)</a:t>
            </a:r>
            <a:r>
              <a:rPr lang="zh-CN" altLang="en-US" dirty="0" smtClean="0">
                <a:latin typeface="Times New Roman" pitchFamily="18" charset="0"/>
              </a:rPr>
              <a:t>常量：占用</a:t>
            </a:r>
            <a:r>
              <a:rPr lang="en-US" altLang="zh-CN" dirty="0" smtClean="0">
                <a:latin typeface="Times New Roman" pitchFamily="18" charset="0"/>
              </a:rPr>
              <a:t>64</a:t>
            </a:r>
            <a:r>
              <a:rPr lang="zh-CN" altLang="en-US" dirty="0" smtClean="0">
                <a:latin typeface="Times New Roman" pitchFamily="18" charset="0"/>
              </a:rPr>
              <a:t>位，长整型常量的尾部有一个大写的</a:t>
            </a:r>
            <a:r>
              <a:rPr lang="en-US" altLang="zh-CN" dirty="0" smtClean="0">
                <a:latin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</a:rPr>
              <a:t>或小写的</a:t>
            </a:r>
            <a:r>
              <a:rPr lang="en-US" altLang="zh-CN" dirty="0" smtClean="0">
                <a:latin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r>
              <a:rPr lang="zh-CN" altLang="en-US" sz="2400" dirty="0" smtClean="0">
                <a:solidFill>
                  <a:srgbClr val="FF0066"/>
                </a:solidFill>
                <a:latin typeface="Times New Roman" pitchFamily="18" charset="0"/>
              </a:rPr>
              <a:t>如</a:t>
            </a:r>
            <a:r>
              <a:rPr lang="en-US" altLang="zh-CN" sz="2400" dirty="0" smtClean="0">
                <a:solidFill>
                  <a:srgbClr val="FF0066"/>
                </a:solidFill>
                <a:latin typeface="Times New Roman" pitchFamily="18" charset="0"/>
              </a:rPr>
              <a:t>-386L</a:t>
            </a:r>
            <a:r>
              <a:rPr lang="zh-CN" altLang="en-US" sz="2400" dirty="0" smtClean="0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FF0066"/>
                </a:solidFill>
                <a:latin typeface="Times New Roman" pitchFamily="18" charset="0"/>
              </a:rPr>
              <a:t>017777l</a:t>
            </a:r>
          </a:p>
          <a:p>
            <a:pPr lvl="1">
              <a:buFont typeface="Wingdings" pitchFamily="2" charset="2"/>
              <a:buNone/>
            </a:pPr>
            <a:endParaRPr lang="en-US" altLang="zh-CN" dirty="0" smtClean="0">
              <a:solidFill>
                <a:srgbClr val="FF0066"/>
              </a:solidFill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说明：</a:t>
            </a:r>
            <a:r>
              <a:rPr lang="en-US" altLang="zh-CN" dirty="0" smtClean="0">
                <a:latin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</a:rPr>
              <a:t>中的整型常量</a:t>
            </a:r>
            <a:r>
              <a:rPr lang="zh-CN" altLang="en-US" dirty="0" smtClean="0">
                <a:solidFill>
                  <a:schemeClr val="folHlink"/>
                </a:solidFill>
                <a:latin typeface="Times New Roman" pitchFamily="18" charset="0"/>
              </a:rPr>
              <a:t>默认为</a:t>
            </a:r>
            <a:r>
              <a:rPr lang="en-US" altLang="zh-CN" dirty="0" err="1" smtClean="0">
                <a:solidFill>
                  <a:schemeClr val="folHlink"/>
                </a:solidFill>
                <a:latin typeface="Times New Roman" pitchFamily="18" charset="0"/>
              </a:rPr>
              <a:t>int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byte </a:t>
            </a:r>
            <a:r>
              <a:rPr lang="zh-CN" altLang="en-US" dirty="0" smtClean="0">
                <a:latin typeface="Times New Roman" pitchFamily="18" charset="0"/>
              </a:rPr>
              <a:t>和 </a:t>
            </a:r>
            <a:r>
              <a:rPr lang="en-US" altLang="zh-CN" dirty="0" smtClean="0">
                <a:latin typeface="Times New Roman" pitchFamily="18" charset="0"/>
              </a:rPr>
              <a:t>short </a:t>
            </a:r>
            <a:r>
              <a:rPr lang="zh-CN" altLang="en-US" dirty="0" smtClean="0">
                <a:latin typeface="Times New Roman" pitchFamily="18" charset="0"/>
              </a:rPr>
              <a:t>主要用于特定应用。不支持无符号整数类型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/>
      <a:bodyPr wrap="square">
        <a:spAutoFit/>
      </a:bodyPr>
      <a:lstStyle>
        <a:defPPr fontAlgn="auto">
          <a:spcBef>
            <a:spcPts val="0"/>
          </a:spcBef>
          <a:spcAft>
            <a:spcPts val="0"/>
          </a:spcAft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3575</TotalTime>
  <Words>4510</Words>
  <Application>Microsoft Office PowerPoint</Application>
  <PresentationFormat>全屏显示(4:3)</PresentationFormat>
  <Paragraphs>1117</Paragraphs>
  <Slides>77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聚合</vt:lpstr>
      <vt:lpstr>第2章 Java语言基础</vt:lpstr>
      <vt:lpstr>本章知识点</vt:lpstr>
      <vt:lpstr>2.1  标识符和关键字</vt:lpstr>
      <vt:lpstr>2.1  标识符和关键字</vt:lpstr>
      <vt:lpstr>2.1  标识符和关键字</vt:lpstr>
      <vt:lpstr>2.1  标识符和关键字</vt:lpstr>
      <vt:lpstr>2.2  基本数据类型与变量、常量</vt:lpstr>
      <vt:lpstr>2.2  基本数据类型与变量、常量</vt:lpstr>
      <vt:lpstr>2.2.1  Java中的整数类型</vt:lpstr>
      <vt:lpstr>2.2.2  Java中的字符类型</vt:lpstr>
      <vt:lpstr>2.2.2  Java中的字符类型</vt:lpstr>
      <vt:lpstr>2.2.2  Java中的字符类型</vt:lpstr>
      <vt:lpstr>2.2.3  浮点类型</vt:lpstr>
      <vt:lpstr>2.2.4  布尔类型</vt:lpstr>
      <vt:lpstr>2.2.5  符号常量</vt:lpstr>
      <vt:lpstr>输出语句</vt:lpstr>
      <vt:lpstr>输出语句</vt:lpstr>
      <vt:lpstr>输入语句</vt:lpstr>
      <vt:lpstr>2.2.6 变量</vt:lpstr>
      <vt:lpstr>2.2.6 变量</vt:lpstr>
      <vt:lpstr>2.3  运算符</vt:lpstr>
      <vt:lpstr>2.3.1 算术运算符</vt:lpstr>
      <vt:lpstr>2.3.1 算术运算符与算术表达式</vt:lpstr>
      <vt:lpstr>2.3.1 算术运算符与算术表达式</vt:lpstr>
      <vt:lpstr>2.3.1 算术运算符与算术表达式</vt:lpstr>
      <vt:lpstr>2.3.1 算术运算符与算术表达式</vt:lpstr>
      <vt:lpstr>2.3.2 关系运算符和逻辑运算符</vt:lpstr>
      <vt:lpstr>2.3.2 关系运算符和逻辑运算符</vt:lpstr>
      <vt:lpstr>2.3.2 关系运算符和逻辑运算符</vt:lpstr>
      <vt:lpstr>2.3.2 关系运算符和逻辑运算符</vt:lpstr>
      <vt:lpstr>2.3.3 位运算符</vt:lpstr>
      <vt:lpstr>2.3.4  赋值运算符</vt:lpstr>
      <vt:lpstr>2.3.4  赋值运算符</vt:lpstr>
      <vt:lpstr>其它运算符 </vt:lpstr>
      <vt:lpstr>2.3.5  运算符的优先级与结合性</vt:lpstr>
      <vt:lpstr>2.3.5  运算符的优先级与结合性</vt:lpstr>
      <vt:lpstr>2.4  表达式的类型转换</vt:lpstr>
      <vt:lpstr>基本类型数据占有的内存宽度</vt:lpstr>
      <vt:lpstr>2.4.1  数据类型自动转换的规则</vt:lpstr>
      <vt:lpstr>2.4.2  强制类型转换</vt:lpstr>
      <vt:lpstr>2.5 流程控制</vt:lpstr>
      <vt:lpstr>2.5.1  if语句</vt:lpstr>
      <vt:lpstr>2.5.1  if语句</vt:lpstr>
      <vt:lpstr>2.5.1  if语句</vt:lpstr>
      <vt:lpstr>2.5.2  switch语句</vt:lpstr>
      <vt:lpstr>2.5.2  switch语句</vt:lpstr>
      <vt:lpstr>2.5.2  switch语句</vt:lpstr>
      <vt:lpstr>2.5.2  switch语句</vt:lpstr>
      <vt:lpstr>2.5.2  switch语句</vt:lpstr>
      <vt:lpstr>2.5.3  while循环语句</vt:lpstr>
      <vt:lpstr>2.5.3  while循环语句</vt:lpstr>
      <vt:lpstr>2.5.3  while循环语句</vt:lpstr>
      <vt:lpstr>2.5.4  for循环语句</vt:lpstr>
      <vt:lpstr>2.5.4  for循环语句</vt:lpstr>
      <vt:lpstr>2.5.4  for循环语句</vt:lpstr>
      <vt:lpstr>2.5.4  for循环语句</vt:lpstr>
      <vt:lpstr>2.5.4  for循环语句</vt:lpstr>
      <vt:lpstr>2.5.5  do-while循环语句</vt:lpstr>
      <vt:lpstr>2.5.5  do-while循环语句</vt:lpstr>
      <vt:lpstr>2.5.6  break语句</vt:lpstr>
      <vt:lpstr>2.5.6  break语句</vt:lpstr>
      <vt:lpstr>2.5.6  break语句</vt:lpstr>
      <vt:lpstr>2.5.6  break语句</vt:lpstr>
      <vt:lpstr>2.5.6  break语句</vt:lpstr>
      <vt:lpstr>2.5.7  循环的嵌套</vt:lpstr>
      <vt:lpstr>2.5.7  循环的嵌套</vt:lpstr>
      <vt:lpstr>2.5.7  循环的嵌套</vt:lpstr>
      <vt:lpstr>2.6 方法</vt:lpstr>
      <vt:lpstr>2.6.1  方法的定义</vt:lpstr>
      <vt:lpstr>2.6.1  方法的定义</vt:lpstr>
      <vt:lpstr>2.6.2  方法的重载</vt:lpstr>
      <vt:lpstr>2.6.2  方法的重载</vt:lpstr>
      <vt:lpstr>2.7  综合实践</vt:lpstr>
      <vt:lpstr>2.7  综合实践</vt:lpstr>
      <vt:lpstr>2.7  综合实践</vt:lpstr>
      <vt:lpstr>2.7  综合实践</vt:lpstr>
      <vt:lpstr>本章思维导图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song</dc:creator>
  <cp:lastModifiedBy>Administrator</cp:lastModifiedBy>
  <cp:revision>314</cp:revision>
  <dcterms:created xsi:type="dcterms:W3CDTF">2016-03-09T01:10:05Z</dcterms:created>
  <dcterms:modified xsi:type="dcterms:W3CDTF">2018-03-07T02:14:35Z</dcterms:modified>
</cp:coreProperties>
</file>