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6"/>
  </p:notesMasterIdLst>
  <p:sldIdLst>
    <p:sldId id="291" r:id="rId2"/>
    <p:sldId id="29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3" r:id="rId16"/>
    <p:sldId id="269" r:id="rId17"/>
    <p:sldId id="297" r:id="rId18"/>
    <p:sldId id="270" r:id="rId19"/>
    <p:sldId id="29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9" r:id="rId28"/>
    <p:sldId id="278" r:id="rId29"/>
    <p:sldId id="279" r:id="rId30"/>
    <p:sldId id="281" r:id="rId31"/>
    <p:sldId id="294" r:id="rId32"/>
    <p:sldId id="296" r:id="rId33"/>
    <p:sldId id="295" r:id="rId34"/>
    <p:sldId id="282" r:id="rId35"/>
    <p:sldId id="283" r:id="rId36"/>
    <p:sldId id="284" r:id="rId37"/>
    <p:sldId id="300" r:id="rId38"/>
    <p:sldId id="301" r:id="rId39"/>
    <p:sldId id="285" r:id="rId40"/>
    <p:sldId id="286" r:id="rId41"/>
    <p:sldId id="287" r:id="rId42"/>
    <p:sldId id="288" r:id="rId43"/>
    <p:sldId id="289" r:id="rId44"/>
    <p:sldId id="290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54" autoAdjust="0"/>
  </p:normalViewPr>
  <p:slideViewPr>
    <p:cSldViewPr>
      <p:cViewPr varScale="1">
        <p:scale>
          <a:sx n="89" d="100"/>
          <a:sy n="89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FDC899-2D16-4BEB-BC16-D69FC97AF673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64BD40E-D864-4C8C-9D84-2AF40A0A6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42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72EC92-B01E-4AAF-A3EE-E1801704D82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804692-6C6F-4403-9528-378A88B3732A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44EA13-84C0-4FD0-85AC-8676068A33DF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40E75E-879F-4199-B250-35763A1DD516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81ED8C-C909-4676-B108-95D8C25352A9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C26953-A6AA-4F29-976B-4F2995476F6C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EF10C9-F453-4D58-AE34-A2158689C814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8A2984-B6EA-4B96-878D-5F193042A1C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C0FA37-EF9D-4534-ABA3-6EFC6BAB1D98}" type="slidenum">
              <a:rPr lang="en-US" altLang="zh-CN"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1C7B588-3BB9-4700-A0E1-7FE1F4D5881A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D86D33B-5F72-442A-8F57-46845CACBC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32B1B-E8BD-4671-ACAF-95B71029BEAD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98E39-C7FA-4E5E-AC71-AA1DBC7225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D1557-999E-4EA3-9848-D8B76AF0A330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E05E2-933E-429C-A445-68000BF986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9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628775"/>
            <a:ext cx="8585200" cy="47244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7364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86EC6-1CC7-4E51-B5F1-5D427B9ECF45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20EC-DDA4-4600-869D-28A77D431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0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2C0217-5023-4450-8E3D-068CD894E94E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6D4BC0-3C5C-485A-9941-53F3D9FD9C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7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956CDD-20C0-4597-805D-68EA7F11FDC4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A4EE9A-BA74-4D33-8014-483FF59D8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818185-D968-4746-8B95-DD77E0D11466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DA3221-9BC3-4F62-B985-DE269F883D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4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6A81A6-9DA6-408B-91FF-A1E68134B45E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DAD393-9136-4F5B-A846-CCEBB72666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7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3F05-D173-4584-B5C8-97298F2A6314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A0C5-C8A5-42C2-8DBF-CAC933C2E1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DB707-AB00-490B-A32B-5B8BB373032A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D6845A-A123-4B4A-98E4-8C00EE1D3A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4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4FE48D-858E-49D6-B0A6-902A7FBB6309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4D7FB22-558D-4BD3-B08E-078EF81129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4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2A93C9C-7972-48E3-8067-FE139315FDD8}" type="datetimeFigureOut">
              <a:rPr lang="zh-CN" altLang="en-US"/>
              <a:pPr>
                <a:defRPr/>
              </a:pPr>
              <a:t>2018/3/9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37FF81D-18A5-43B1-87BC-7194B2AD70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9" r:id="rId2"/>
    <p:sldLayoutId id="2147484034" r:id="rId3"/>
    <p:sldLayoutId id="2147484035" r:id="rId4"/>
    <p:sldLayoutId id="2147484036" r:id="rId5"/>
    <p:sldLayoutId id="2147484037" r:id="rId6"/>
    <p:sldLayoutId id="2147484030" r:id="rId7"/>
    <p:sldLayoutId id="2147484038" r:id="rId8"/>
    <p:sldLayoutId id="2147484039" r:id="rId9"/>
    <p:sldLayoutId id="2147484031" r:id="rId10"/>
    <p:sldLayoutId id="2147484032" r:id="rId11"/>
    <p:sldLayoutId id="214748404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b="0" dirty="0" smtClean="0"/>
              <a:t>第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章  数组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1450"/>
            <a:ext cx="8153400" cy="13398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smtClean="0"/>
              <a:t>3. </a:t>
            </a:r>
            <a:r>
              <a:rPr lang="zh-CN" altLang="en-US" sz="2800" b="1" smtClean="0"/>
              <a:t>数组的显式初始化</a:t>
            </a:r>
          </a:p>
          <a:p>
            <a:pPr lvl="1" algn="just"/>
            <a:r>
              <a:rPr lang="zh-CN" altLang="en-US" sz="2400" b="1" smtClean="0"/>
              <a:t>在声明数组时，进行初始化。</a:t>
            </a:r>
            <a:r>
              <a:rPr lang="zh-CN" altLang="en-US" sz="2400" b="1" smtClean="0">
                <a:solidFill>
                  <a:srgbClr val="000000"/>
                </a:solidFill>
              </a:rPr>
              <a:t>数组</a:t>
            </a:r>
            <a:r>
              <a:rPr lang="zh-CN" altLang="en-US" sz="2400" b="1" smtClean="0">
                <a:solidFill>
                  <a:schemeClr val="folHlink"/>
                </a:solidFill>
                <a:cs typeface="Times New Roman" pitchFamily="18" charset="0"/>
              </a:rPr>
              <a:t>元素的个数</a:t>
            </a:r>
            <a:r>
              <a:rPr lang="zh-CN" altLang="en-US" sz="2400" b="1" smtClean="0">
                <a:solidFill>
                  <a:srgbClr val="333333"/>
                </a:solidFill>
                <a:cs typeface="Times New Roman" pitchFamily="18" charset="0"/>
              </a:rPr>
              <a:t>由</a:t>
            </a:r>
            <a:r>
              <a:rPr lang="zh-CN" altLang="en-US" sz="2400" b="1" smtClean="0">
                <a:solidFill>
                  <a:srgbClr val="000000"/>
                </a:solidFill>
              </a:rPr>
              <a:t>初始化列表中数据个数决定。</a:t>
            </a:r>
            <a:endParaRPr lang="zh-CN" altLang="en-US" sz="2400" smtClean="0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900113" y="2997200"/>
            <a:ext cx="7775575" cy="522288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Book Antiqua" pitchFamily="18" charset="0"/>
              </a:rPr>
              <a:t>int</a:t>
            </a:r>
            <a:r>
              <a:rPr lang="en-US" altLang="zh-CN" sz="2800" dirty="0">
                <a:latin typeface="Book Antiqua" pitchFamily="18" charset="0"/>
              </a:rPr>
              <a:t>[] array={1,2,3,4,5}; </a:t>
            </a: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883025"/>
            <a:ext cx="5295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61277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zh-CN" smtClean="0"/>
              <a:t>【例</a:t>
            </a:r>
            <a:r>
              <a:rPr lang="en-US" altLang="zh-CN" smtClean="0"/>
              <a:t>3-1</a:t>
            </a:r>
            <a:r>
              <a:rPr lang="zh-CN" altLang="zh-CN" smtClean="0"/>
              <a:t>】写出下面代码的运行结果。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650" y="2133600"/>
            <a:ext cx="7416800" cy="2676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a={1,2,3,4,5},b;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b=a;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b[0]=10;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("a[0]="+a[0]);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337050"/>
            <a:ext cx="51752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55650" y="1441450"/>
            <a:ext cx="7416800" cy="267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[] a={1,2,3,4,5},b;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b=a;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b[0]=10;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("a[0]="+a[0]);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400" dirty="0">
                <a:ea typeface="仿宋_GB2312" pitchFamily="49" charset="-122"/>
              </a:rPr>
              <a:t>3.3  </a:t>
            </a:r>
            <a:r>
              <a:rPr lang="zh-CN" altLang="zh-CN" sz="4400" dirty="0">
                <a:ea typeface="仿宋_GB2312" pitchFamily="49" charset="-122"/>
              </a:rPr>
              <a:t>使用数组</a:t>
            </a:r>
            <a:endParaRPr lang="zh-CN" altLang="en-US" sz="44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3.3.1  </a:t>
            </a:r>
            <a:r>
              <a:rPr lang="zh-CN" altLang="zh-CN" dirty="0"/>
              <a:t>数组元素的引用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3" pitchFamily="18" charset="2"/>
              <a:buNone/>
            </a:pPr>
            <a:r>
              <a:rPr lang="en-US" altLang="zh-CN" sz="2800" smtClean="0"/>
              <a:t>1. </a:t>
            </a:r>
            <a:r>
              <a:rPr lang="zh-CN" altLang="en-US" sz="2800" smtClean="0"/>
              <a:t>数组元素的使用</a:t>
            </a:r>
          </a:p>
          <a:p>
            <a:pPr lvl="1"/>
            <a:r>
              <a:rPr lang="zh-CN" altLang="en-US" sz="2400" smtClean="0"/>
              <a:t>一维数组元素的使用方式</a:t>
            </a:r>
          </a:p>
          <a:p>
            <a:pPr algn="just">
              <a:buFont typeface="Wingdings 3" pitchFamily="18" charset="2"/>
              <a:buNone/>
            </a:pPr>
            <a:r>
              <a:rPr lang="zh-CN" altLang="en-US" sz="2400" smtClean="0"/>
              <a:t>             </a:t>
            </a:r>
            <a:r>
              <a:rPr lang="zh-CN" altLang="en-US" sz="2400" smtClean="0">
                <a:solidFill>
                  <a:schemeClr val="folHlink"/>
                </a:solidFill>
              </a:rPr>
              <a:t>数组名</a:t>
            </a:r>
            <a:r>
              <a:rPr lang="en-US" altLang="zh-CN" sz="2400" smtClean="0">
                <a:solidFill>
                  <a:schemeClr val="folHlink"/>
                </a:solidFill>
              </a:rPr>
              <a:t>[</a:t>
            </a:r>
            <a:r>
              <a:rPr lang="zh-CN" altLang="en-US" sz="2400" smtClean="0">
                <a:solidFill>
                  <a:schemeClr val="folHlink"/>
                </a:solidFill>
              </a:rPr>
              <a:t>下标</a:t>
            </a:r>
            <a:r>
              <a:rPr lang="en-US" altLang="zh-CN" sz="2400" smtClean="0">
                <a:solidFill>
                  <a:schemeClr val="folHlink"/>
                </a:solidFill>
              </a:rPr>
              <a:t>]</a:t>
            </a:r>
          </a:p>
          <a:p>
            <a:pPr lvl="1"/>
            <a:r>
              <a:rPr lang="zh-CN" altLang="en-US" sz="2400" smtClean="0"/>
              <a:t>下标必须是整型或者可以转化成整型的量。下标的取值范围：从</a:t>
            </a:r>
            <a:r>
              <a:rPr lang="en-US" altLang="zh-CN" sz="2400" smtClean="0"/>
              <a:t>0</a:t>
            </a:r>
            <a:r>
              <a:rPr lang="zh-CN" altLang="en-US" sz="2400" smtClean="0"/>
              <a:t>开始到数组的长度减</a:t>
            </a:r>
            <a:r>
              <a:rPr lang="en-US" altLang="zh-CN" sz="2400" smtClean="0"/>
              <a:t>1</a:t>
            </a:r>
            <a:r>
              <a:rPr lang="zh-CN" altLang="en-US" sz="2400" smtClean="0"/>
              <a:t>。</a:t>
            </a:r>
          </a:p>
          <a:p>
            <a:pPr lvl="1">
              <a:buFont typeface="Verdana" pitchFamily="34" charset="0"/>
              <a:buNone/>
            </a:pPr>
            <a:r>
              <a:rPr lang="zh-CN" altLang="en-US" sz="2400" smtClean="0">
                <a:solidFill>
                  <a:srgbClr val="0066FF"/>
                </a:solidFill>
              </a:rPr>
              <a:t>     </a:t>
            </a:r>
            <a:r>
              <a:rPr lang="zh-CN" altLang="en-US" sz="2400" smtClean="0">
                <a:solidFill>
                  <a:schemeClr val="folHlink"/>
                </a:solidFill>
              </a:rPr>
              <a:t>例如</a:t>
            </a:r>
            <a:r>
              <a:rPr lang="en-US" altLang="zh-CN" sz="2400" smtClean="0">
                <a:solidFill>
                  <a:schemeClr val="folHlink"/>
                </a:solidFill>
              </a:rPr>
              <a:t>, int  intArray=new  int[5];</a:t>
            </a:r>
          </a:p>
          <a:p>
            <a:pPr>
              <a:buFont typeface="Wingdings 3" pitchFamily="18" charset="2"/>
              <a:buNone/>
            </a:pPr>
            <a:r>
              <a:rPr lang="en-US" altLang="zh-CN" sz="2400" smtClean="0">
                <a:solidFill>
                  <a:schemeClr val="folHlink"/>
                </a:solidFill>
              </a:rPr>
              <a:t>           intArray[0], intArray[1],…., intArray[4]</a:t>
            </a:r>
          </a:p>
          <a:p>
            <a:pPr lvl="1"/>
            <a:r>
              <a:rPr lang="zh-CN" altLang="en-US" sz="2400" smtClean="0"/>
              <a:t>所有的数组都有一个属性</a:t>
            </a:r>
            <a:r>
              <a:rPr lang="en-US" altLang="zh-CN" sz="2400" smtClean="0">
                <a:solidFill>
                  <a:schemeClr val="hlink"/>
                </a:solidFill>
              </a:rPr>
              <a:t>length</a:t>
            </a:r>
            <a:r>
              <a:rPr lang="zh-CN" altLang="en-US" sz="2400" smtClean="0"/>
              <a:t>，这个属性存储了数组元素的个数。</a:t>
            </a:r>
          </a:p>
          <a:p>
            <a:pPr lvl="1">
              <a:buFont typeface="Verdana" pitchFamily="34" charset="0"/>
              <a:buNone/>
            </a:pPr>
            <a:r>
              <a:rPr lang="zh-CN" altLang="en-US" sz="2400" smtClean="0">
                <a:solidFill>
                  <a:srgbClr val="0066FF"/>
                </a:solidFill>
              </a:rPr>
              <a:t>	</a:t>
            </a:r>
            <a:r>
              <a:rPr lang="en-US" altLang="zh-CN" sz="2400" smtClean="0">
                <a:solidFill>
                  <a:schemeClr val="folHlink"/>
                </a:solidFill>
              </a:rPr>
              <a:t>intArray.length </a:t>
            </a:r>
            <a:r>
              <a:rPr lang="zh-CN" altLang="en-US" sz="2400" smtClean="0">
                <a:solidFill>
                  <a:schemeClr val="folHlink"/>
                </a:solidFill>
              </a:rPr>
              <a:t>的值为</a:t>
            </a:r>
            <a:r>
              <a:rPr lang="en-US" altLang="zh-CN" sz="2400" smtClean="0">
                <a:solidFill>
                  <a:schemeClr val="folHlink"/>
                </a:solidFill>
              </a:rPr>
              <a:t>5</a:t>
            </a:r>
            <a:r>
              <a:rPr lang="zh-CN" altLang="en-US" sz="2400" smtClean="0">
                <a:solidFill>
                  <a:schemeClr val="folHlink"/>
                </a:solidFill>
              </a:rPr>
              <a:t>。</a:t>
            </a:r>
          </a:p>
          <a:p>
            <a:endParaRPr lang="zh-CN" altLang="en-US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372225" y="3284538"/>
            <a:ext cx="2590800" cy="457200"/>
          </a:xfrm>
          <a:prstGeom prst="wedgeRectCallout">
            <a:avLst>
              <a:gd name="adj1" fmla="val -40907"/>
              <a:gd name="adj2" fmla="val 111544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0066FF"/>
                </a:solidFill>
                <a:latin typeface="Book Antiqua" pitchFamily="18" charset="0"/>
                <a:cs typeface="Times New Roman" pitchFamily="18" charset="0"/>
              </a:rPr>
              <a:t>intArray[</a:t>
            </a:r>
            <a:r>
              <a:rPr lang="en-US" altLang="zh-CN" sz="2000">
                <a:solidFill>
                  <a:schemeClr val="hlink"/>
                </a:solidFill>
                <a:latin typeface="Book Antiqua" pitchFamily="18" charset="0"/>
                <a:cs typeface="Times New Roman" pitchFamily="18" charset="0"/>
              </a:rPr>
              <a:t>length-1</a:t>
            </a:r>
            <a:r>
              <a:rPr lang="en-US" altLang="zh-CN" sz="2000">
                <a:solidFill>
                  <a:srgbClr val="0066FF"/>
                </a:solidFill>
                <a:latin typeface="Book Antiqua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Java</a:t>
            </a:r>
            <a:r>
              <a:rPr lang="zh-CN" altLang="en-US" sz="2800" smtClean="0"/>
              <a:t>系统能自动检查是否有数组下标越界的情况</a:t>
            </a:r>
          </a:p>
          <a:p>
            <a:pPr lvl="1"/>
            <a:endParaRPr lang="en-US" altLang="zh-CN" sz="2400" smtClean="0"/>
          </a:p>
          <a:p>
            <a:pPr lvl="1"/>
            <a:r>
              <a:rPr lang="zh-CN" altLang="en-US" sz="2400" smtClean="0"/>
              <a:t>如果在程序中使用</a:t>
            </a:r>
            <a:r>
              <a:rPr lang="en-US" altLang="zh-CN" sz="2400" smtClean="0"/>
              <a:t>intArray[10]</a:t>
            </a:r>
            <a:r>
              <a:rPr lang="zh-CN" altLang="en-US" sz="2400" smtClean="0"/>
              <a:t>，就会发生数组下标越界，此时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系统会自动终止当前的流程，并产生一个名为</a:t>
            </a:r>
            <a:r>
              <a:rPr lang="en-US" altLang="zh-CN" sz="2400" smtClean="0"/>
              <a:t>ArrayIndexOutOfBoundsException</a:t>
            </a:r>
            <a:r>
              <a:rPr lang="zh-CN" altLang="en-US" sz="2400" smtClean="0"/>
              <a:t>的异常，通知使用者出现了数组下标越界。</a:t>
            </a:r>
          </a:p>
          <a:p>
            <a:pPr lvl="1"/>
            <a:endParaRPr lang="en-US" altLang="zh-CN" sz="2400" smtClean="0"/>
          </a:p>
          <a:p>
            <a:pPr lvl="1"/>
            <a:r>
              <a:rPr lang="zh-CN" altLang="en-US" sz="2400" smtClean="0"/>
              <a:t>避免越界发生的有效方法是</a:t>
            </a:r>
            <a:r>
              <a:rPr lang="zh-CN" altLang="en-US" sz="2400" smtClean="0">
                <a:solidFill>
                  <a:schemeClr val="tx2"/>
                </a:solidFill>
              </a:rPr>
              <a:t>利用</a:t>
            </a:r>
            <a:r>
              <a:rPr lang="en-US" altLang="zh-CN" sz="2400" smtClean="0">
                <a:solidFill>
                  <a:schemeClr val="tx2"/>
                </a:solidFill>
              </a:rPr>
              <a:t>length</a:t>
            </a:r>
            <a:r>
              <a:rPr lang="zh-CN" altLang="en-US" sz="2400" smtClean="0">
                <a:solidFill>
                  <a:schemeClr val="tx2"/>
                </a:solidFill>
              </a:rPr>
              <a:t>属性作为数组下标的上界</a:t>
            </a:r>
            <a:r>
              <a:rPr lang="zh-CN" altLang="en-US" sz="2400" smtClean="0"/>
              <a:t>。</a:t>
            </a:r>
          </a:p>
          <a:p>
            <a:pPr lvl="1"/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3.3.1  </a:t>
            </a:r>
            <a:r>
              <a:rPr lang="zh-CN" altLang="zh-CN" dirty="0"/>
              <a:t>数组元素的引用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2"/>
          </a:xfrm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3-2</a:t>
            </a:r>
            <a:r>
              <a:rPr lang="zh-CN" altLang="zh-CN" sz="2000" dirty="0" smtClean="0"/>
              <a:t>】输入</a:t>
            </a:r>
            <a:r>
              <a:rPr lang="en-US" altLang="zh-CN" sz="2000" dirty="0" smtClean="0"/>
              <a:t>n</a:t>
            </a:r>
            <a:r>
              <a:rPr lang="zh-CN" altLang="zh-CN" sz="2000" dirty="0" smtClean="0"/>
              <a:t>个学生的成绩，并打印成绩高于平均分的学生</a:t>
            </a:r>
            <a:r>
              <a:rPr lang="zh-CN" altLang="zh-CN" sz="2800" dirty="0" smtClean="0"/>
              <a:t>。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3.3.1  </a:t>
            </a:r>
            <a:r>
              <a:rPr lang="zh-CN" altLang="zh-CN" dirty="0"/>
              <a:t>数组元素的引用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547" y="1700808"/>
            <a:ext cx="4536504" cy="4866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Ex2 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Scanner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输入学生的人数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count =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double[] score = new double[count];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依据输入值动态确定数组长度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double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sum=0;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for(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i=0; i&lt;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score.length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输入学生的成绩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  score[i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scn.nextDouble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                 sum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+=score[i];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	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16016" y="1714178"/>
            <a:ext cx="4392488" cy="4866925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double average = sum/count;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平均成绩为</a:t>
            </a:r>
            <a:r>
              <a:rPr lang="zh-CN" altLang="en-US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：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“+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average 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高于平均分的学生有：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i=0; i&lt;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score.length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if(score[i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]&gt;average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((i+1)+":"+score[i]);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6251" y="1145480"/>
            <a:ext cx="8229600" cy="483320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400" dirty="0"/>
              <a:t>【例</a:t>
            </a:r>
            <a:r>
              <a:rPr lang="en-US" altLang="zh-CN" sz="2400" dirty="0"/>
              <a:t>3-3</a:t>
            </a:r>
            <a:r>
              <a:rPr lang="zh-CN" altLang="zh-CN" sz="2400" dirty="0"/>
              <a:t>】冒泡法排序。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3.3.1  </a:t>
            </a:r>
            <a:r>
              <a:rPr lang="zh-CN" altLang="zh-CN" dirty="0"/>
              <a:t>数组元素的引用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547" y="1700808"/>
            <a:ext cx="4536504" cy="4866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Ex3 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Scanner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输入排序元素的个数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count =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[] array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[count];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依据输入值动态确定数组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长度</a:t>
            </a:r>
            <a:endParaRPr lang="zh-CN" altLang="en-US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排序前的数据为：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i=0; i&lt;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array.length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array[i]=(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Math.random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()*100);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(array[i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]+" 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16016" y="1714178"/>
            <a:ext cx="4392488" cy="4866925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冒泡法排序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i=0; i&lt;array.length-1 ;i++){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for(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j=0; j&lt;array.length-1-i; j++){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	if(array[j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]&gt;array[j+1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]){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tmp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=array[j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];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array[j]=array[j+1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];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array[j+1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tmp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排序后的结果为：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i=0; i&lt;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array.length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(array[i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]+"  ");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3.3.1  </a:t>
            </a:r>
            <a:r>
              <a:rPr lang="zh-CN" altLang="zh-CN" dirty="0"/>
              <a:t>数组元素的引用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800" dirty="0"/>
              <a:t>【例</a:t>
            </a:r>
            <a:r>
              <a:rPr lang="en-US" altLang="zh-CN" sz="2800" dirty="0"/>
              <a:t>3-4</a:t>
            </a:r>
            <a:r>
              <a:rPr lang="zh-CN" altLang="zh-CN" sz="2800" dirty="0"/>
              <a:t>】为中国福利彩票编写一个双色球的抽奖程序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sz="2400" dirty="0"/>
              <a:t>中国福利彩票的双色球开奖规则是，从编号是</a:t>
            </a:r>
            <a:r>
              <a:rPr lang="en-US" altLang="zh-CN" sz="2400" dirty="0"/>
              <a:t> 01~33</a:t>
            </a:r>
            <a:r>
              <a:rPr lang="zh-CN" altLang="zh-CN" sz="2400" dirty="0"/>
              <a:t>的红色球中选取</a:t>
            </a:r>
            <a:r>
              <a:rPr lang="en-US" altLang="zh-CN" sz="2400" dirty="0"/>
              <a:t>6</a:t>
            </a:r>
            <a:r>
              <a:rPr lang="zh-CN" altLang="zh-CN" sz="2400" dirty="0"/>
              <a:t>个，从编号是</a:t>
            </a:r>
            <a:r>
              <a:rPr lang="en-US" altLang="zh-CN" sz="2400" dirty="0"/>
              <a:t>01~16</a:t>
            </a:r>
            <a:r>
              <a:rPr lang="zh-CN" altLang="zh-CN" sz="2400" dirty="0"/>
              <a:t>的蓝色球中选取一个。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sz="2400" dirty="0"/>
              <a:t>模拟这个抽奖过程，将红色球和蓝色球各自保存在一个</a:t>
            </a:r>
            <a:r>
              <a:rPr lang="en-US" altLang="zh-CN" sz="2400" dirty="0" err="1"/>
              <a:t>boolean</a:t>
            </a:r>
            <a:r>
              <a:rPr lang="zh-CN" altLang="zh-CN" sz="2400" dirty="0"/>
              <a:t>数组中，数组元素下标代表球号（从下标</a:t>
            </a:r>
            <a:r>
              <a:rPr lang="en-US" altLang="zh-CN" sz="2400" dirty="0"/>
              <a:t>1</a:t>
            </a:r>
            <a:r>
              <a:rPr lang="zh-CN" altLang="zh-CN" sz="2400" dirty="0"/>
              <a:t>开始使用），数组元素取值</a:t>
            </a:r>
            <a:r>
              <a:rPr lang="en-US" altLang="zh-CN" sz="2400" dirty="0"/>
              <a:t>true/false</a:t>
            </a:r>
            <a:r>
              <a:rPr lang="zh-CN" altLang="zh-CN" sz="2400" dirty="0"/>
              <a:t>代表该球是否被选中（初始均为</a:t>
            </a:r>
            <a:r>
              <a:rPr lang="en-US" altLang="zh-CN" sz="2400" dirty="0"/>
              <a:t>false</a:t>
            </a:r>
            <a:r>
              <a:rPr lang="zh-CN" altLang="zh-CN" sz="2400" dirty="0"/>
              <a:t>）。抽奖过程中生成随机数代表开奖球在数组中的编号，如果该球尚未被选出，则将其选中标记置为</a:t>
            </a:r>
            <a:r>
              <a:rPr lang="en-US" altLang="zh-CN" sz="2400" dirty="0"/>
              <a:t>true</a:t>
            </a:r>
            <a:r>
              <a:rPr lang="zh-CN" altLang="zh-CN" sz="2400" dirty="0"/>
              <a:t>。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zh-CN" sz="28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16013" y="5516563"/>
            <a:ext cx="7343775" cy="12017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准备开奖</a:t>
            </a:r>
            <a:r>
              <a:rPr lang="en-US" altLang="zh-CN" dirty="0"/>
              <a:t>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红色球编号为：</a:t>
            </a:r>
            <a:r>
              <a:rPr lang="en-US" altLang="zh-CN" dirty="0"/>
              <a:t>04  23  24  28  32  33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蓝色球编号为：</a:t>
            </a:r>
            <a:r>
              <a:rPr lang="en-US" altLang="zh-CN" dirty="0"/>
              <a:t>01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3.3.1  </a:t>
            </a:r>
            <a:r>
              <a:rPr lang="zh-CN" altLang="zh-CN" dirty="0"/>
              <a:t>数组元素的引用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4716016" cy="55446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Ex4 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[] red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[34];  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红色球，使用下标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1-33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的元素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,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默认值为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false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[] blue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boolean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[17]; 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红色球，使用下标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1-16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的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元素</a:t>
            </a:r>
            <a:endParaRPr lang="zh-CN" altLang="en-US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准备开奖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......");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选择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6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个红球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count=0;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while(count&lt;6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不足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6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个时继续选择红球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selectedPos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Math.random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()*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33)+1;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生成随机数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[1,33]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if(red[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selectedPos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]==false){ 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未选过的红球可以被选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red[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selectedPos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]=true;   /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置已被选标记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count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++;  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}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 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932040" y="1196752"/>
            <a:ext cx="4104456" cy="5544615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开奖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--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选择一个蓝色球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selectedPos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(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)(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Math.random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()*16)+1;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blue[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selectedPos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]=true;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输出开奖结果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红色球编号为：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i=1; i&lt;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red.length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if(red[i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]==true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((i&lt;10?"0"+i:i)+"  ");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System.out.printf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("\n</a:t>
            </a:r>
            <a:r>
              <a:rPr lang="zh-CN" altLang="en-US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蓝色球编号为：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i=1; i&lt;</a:t>
            </a:r>
            <a:r>
              <a:rPr lang="en-US" altLang="zh-CN" sz="1600" dirty="0" err="1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blue.length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if(blue[i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]==true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</a:t>
            </a:r>
            <a:r>
              <a:rPr lang="en-US" altLang="zh-CN" sz="1600" dirty="0" err="1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((i&lt;10?"0"+i:i)+"  ");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dk1"/>
                </a:solidFill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solidFill>
                <a:schemeClr val="dk1"/>
              </a:solidFill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数组的声明、创建、引用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一维数组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二维数组</a:t>
            </a:r>
            <a:endParaRPr lang="en-US" altLang="zh-CN" sz="2800" smtClean="0"/>
          </a:p>
          <a:p>
            <a:pPr lvl="2"/>
            <a:r>
              <a:rPr lang="zh-CN" altLang="en-US" sz="2800" smtClean="0"/>
              <a:t>规则二维数组</a:t>
            </a:r>
            <a:endParaRPr lang="en-US" altLang="zh-CN" sz="2800" smtClean="0"/>
          </a:p>
          <a:p>
            <a:pPr lvl="2"/>
            <a:r>
              <a:rPr lang="zh-CN" altLang="en-US" sz="2800" smtClean="0"/>
              <a:t>不规则二维数组</a:t>
            </a:r>
            <a:endParaRPr lang="en-US" altLang="zh-CN" sz="2800" smtClean="0"/>
          </a:p>
          <a:p>
            <a:r>
              <a:rPr lang="zh-CN" altLang="en-US" sz="2800" smtClean="0"/>
              <a:t>不定长参数与数组</a:t>
            </a:r>
            <a:endParaRPr lang="en-US" altLang="zh-CN" sz="2800" smtClean="0"/>
          </a:p>
          <a:p>
            <a:r>
              <a:rPr lang="en-US" altLang="zh-CN" sz="2800" smtClean="0"/>
              <a:t>for each</a:t>
            </a:r>
            <a:r>
              <a:rPr lang="zh-CN" altLang="en-US" sz="2800" smtClean="0"/>
              <a:t>循环</a:t>
            </a:r>
            <a:endParaRPr lang="en-US" altLang="zh-CN" sz="2800" smtClean="0"/>
          </a:p>
          <a:p>
            <a:r>
              <a:rPr lang="en-US" altLang="zh-CN" sz="2800" smtClean="0"/>
              <a:t>Arrays</a:t>
            </a:r>
            <a:r>
              <a:rPr lang="zh-CN" altLang="en-US" sz="2800" smtClean="0"/>
              <a:t>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本章知识点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3.3.2  Java</a:t>
            </a:r>
            <a:r>
              <a:rPr lang="zh-CN" altLang="zh-CN" sz="3600" dirty="0"/>
              <a:t>方法中的不定长参数与数组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sz="2800" dirty="0"/>
              <a:t>在调用某个方法时，有时会出现方法的参数个数事先无法确定的情况，比如</a:t>
            </a:r>
            <a:r>
              <a:rPr lang="en-US" altLang="zh-CN" sz="2800" dirty="0" err="1"/>
              <a:t>printf</a:t>
            </a:r>
            <a:r>
              <a:rPr lang="zh-CN" altLang="zh-CN" sz="2800" dirty="0"/>
              <a:t>方法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zh-CN" sz="2800" dirty="0"/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2400" dirty="0" err="1"/>
              <a:t>System.out.printf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d",a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2400" dirty="0" err="1"/>
              <a:t>System.out.printf</a:t>
            </a:r>
            <a:r>
              <a:rPr lang="en-US" altLang="zh-CN" sz="2400" dirty="0"/>
              <a:t>("%d  %</a:t>
            </a:r>
            <a:r>
              <a:rPr lang="en-US" altLang="zh-CN" sz="2400" dirty="0" err="1"/>
              <a:t>d",a</a:t>
            </a:r>
            <a:r>
              <a:rPr lang="en-US" altLang="zh-CN" sz="2400" dirty="0"/>
              <a:t>, b);</a:t>
            </a:r>
            <a:endParaRPr lang="zh-CN" altLang="zh-CN" sz="2400" dirty="0"/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2400" dirty="0" err="1"/>
              <a:t>System.out.printf</a:t>
            </a:r>
            <a:r>
              <a:rPr lang="en-US" altLang="zh-CN" sz="2400" dirty="0"/>
              <a:t>("%d  %d %</a:t>
            </a:r>
            <a:r>
              <a:rPr lang="en-US" altLang="zh-CN" sz="2400" dirty="0" err="1"/>
              <a:t>d",a</a:t>
            </a:r>
            <a:r>
              <a:rPr lang="en-US" altLang="zh-CN" sz="2400" dirty="0"/>
              <a:t>, b, c</a:t>
            </a:r>
            <a:r>
              <a:rPr lang="en-US" altLang="zh-CN" sz="2400" dirty="0" smtClean="0"/>
              <a:t>);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zh-CN" altLang="zh-CN" sz="2400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zh-CN" sz="2800" dirty="0" smtClean="0"/>
              <a:t>定义</a:t>
            </a:r>
            <a:r>
              <a:rPr lang="zh-CN" altLang="zh-CN" sz="2800" dirty="0"/>
              <a:t>时无法事先决定参数的个数。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3.3.2  Java</a:t>
            </a:r>
            <a:r>
              <a:rPr lang="zh-CN" altLang="zh-CN" sz="3600" dirty="0"/>
              <a:t>方法中的不定长参数与数组</a:t>
            </a:r>
            <a:endParaRPr lang="zh-CN" altLang="en-US" sz="3600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Java SE 5.0</a:t>
            </a:r>
            <a:r>
              <a:rPr lang="zh-CN" altLang="zh-CN" sz="2800" smtClean="0"/>
              <a:t>之后开始支持不定长参数用以解决这个问题。</a:t>
            </a:r>
            <a:endParaRPr lang="en-US" altLang="zh-CN" sz="2800" smtClean="0"/>
          </a:p>
          <a:p>
            <a:r>
              <a:rPr lang="zh-CN" altLang="zh-CN" sz="2800" smtClean="0"/>
              <a:t>不定长度的形参实为一个数组参数，不定长参数定义的语法格式为：</a:t>
            </a:r>
          </a:p>
          <a:p>
            <a:pPr marL="457200" lvl="1" indent="0">
              <a:buFont typeface="Verdana" pitchFamily="34" charset="0"/>
              <a:buNone/>
            </a:pPr>
            <a:r>
              <a:rPr lang="zh-CN" altLang="zh-CN" b="1" i="1" smtClean="0"/>
              <a:t>数据类型</a:t>
            </a:r>
            <a:r>
              <a:rPr lang="en-US" altLang="zh-CN" b="1" i="1" smtClean="0">
                <a:solidFill>
                  <a:srgbClr val="C00000"/>
                </a:solidFill>
              </a:rPr>
              <a:t>…</a:t>
            </a:r>
            <a:r>
              <a:rPr lang="en-US" altLang="zh-CN" b="1" i="1" smtClean="0"/>
              <a:t>   </a:t>
            </a:r>
            <a:r>
              <a:rPr lang="zh-CN" altLang="zh-CN" b="1" i="1" smtClean="0"/>
              <a:t>参数名</a:t>
            </a:r>
            <a:endParaRPr lang="zh-CN" altLang="en-US" sz="2800" smtClean="0"/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4083050"/>
            <a:ext cx="8620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47664" y="3850284"/>
            <a:ext cx="7200800" cy="184665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indent="269875">
              <a:defRPr/>
            </a:pPr>
            <a:r>
              <a:rPr kumimoji="1" lang="zh-CN" altLang="zh-CN" b="1" dirty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不定长的形参只能处于形参列表的最后</a:t>
            </a:r>
            <a:r>
              <a:rPr kumimoji="1" lang="zh-CN" altLang="zh-CN" b="1" dirty="0" smtClean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。</a:t>
            </a:r>
            <a:endParaRPr kumimoji="1" lang="en-US" altLang="zh-CN" b="1" dirty="0">
              <a:solidFill>
                <a:schemeClr val="tx1"/>
              </a:solidFill>
              <a:latin typeface="仿宋" pitchFamily="49" charset="-122"/>
              <a:ea typeface="宋体" pitchFamily="2" charset="-122"/>
            </a:endParaRPr>
          </a:p>
          <a:p>
            <a:pPr indent="269875">
              <a:defRPr/>
            </a:pPr>
            <a:r>
              <a:rPr kumimoji="1" lang="zh-CN" altLang="zh-CN" b="1" dirty="0" smtClean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一</a:t>
            </a:r>
            <a:r>
              <a:rPr kumimoji="1" lang="zh-CN" altLang="zh-CN" b="1" dirty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个方法中最多只能包含一个不定长参数</a:t>
            </a:r>
            <a:r>
              <a:rPr kumimoji="1" lang="zh-CN" altLang="zh-CN" b="1" dirty="0" smtClean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。</a:t>
            </a:r>
            <a:endParaRPr kumimoji="1" lang="en-US" altLang="zh-CN" b="1" dirty="0" smtClean="0">
              <a:solidFill>
                <a:schemeClr val="tx1"/>
              </a:solidFill>
              <a:latin typeface="仿宋" pitchFamily="49" charset="-122"/>
              <a:ea typeface="宋体" pitchFamily="2" charset="-122"/>
            </a:endParaRPr>
          </a:p>
          <a:p>
            <a:pPr indent="269875">
              <a:defRPr/>
            </a:pPr>
            <a:r>
              <a:rPr kumimoji="1" lang="zh-CN" altLang="zh-CN" b="1" dirty="0" smtClean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调用</a:t>
            </a:r>
            <a:r>
              <a:rPr kumimoji="1" lang="zh-CN" altLang="zh-CN" b="1" dirty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包含不定长参数的方法时，既可以向其传入多</a:t>
            </a:r>
            <a:r>
              <a:rPr kumimoji="1" lang="zh-CN" altLang="zh-CN" b="1" dirty="0" smtClean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个参数，也可以传入一个</a:t>
            </a:r>
            <a:r>
              <a:rPr kumimoji="1" lang="zh-CN" altLang="zh-CN" b="1" dirty="0">
                <a:solidFill>
                  <a:schemeClr val="tx1"/>
                </a:solidFill>
                <a:latin typeface="仿宋" pitchFamily="49" charset="-122"/>
                <a:ea typeface="宋体" pitchFamily="2" charset="-122"/>
              </a:rPr>
              <a:t>数组。</a:t>
            </a:r>
            <a:endParaRPr kumimoji="1" lang="zh-CN" altLang="zh-CN" sz="6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3.3.2  Java</a:t>
            </a:r>
            <a:r>
              <a:rPr lang="zh-CN" altLang="zh-CN" sz="3600" dirty="0"/>
              <a:t>方法中的不定长参数与数组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800" dirty="0"/>
              <a:t>【例</a:t>
            </a:r>
            <a:r>
              <a:rPr lang="en-US" altLang="zh-CN" sz="2800" dirty="0"/>
              <a:t>3-5</a:t>
            </a:r>
            <a:r>
              <a:rPr lang="zh-CN" altLang="zh-CN" sz="2800" dirty="0"/>
              <a:t>】定义一个对不定个数的一组数进行求和的方法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sz="2800" dirty="0"/>
              <a:t>分析：因为不确定被求和的数字的个数，所以使用不定长形参。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2305396"/>
            <a:ext cx="8352928" cy="4176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Ex5 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("1+2="+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getSum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(1,2));     //2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个参数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("1+2+3="+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getSum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(1,2,3));  ////3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个参数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("1+2+3+4+5="+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getSum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(1,2,3,4,5));  //5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参数</a:t>
            </a:r>
            <a:endParaRPr lang="zh-CN" altLang="en-US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getSum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(int... numbers){ 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可变长形参，本质为数组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sum=0;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for(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i=0; i&lt;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numbers.length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  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按数组的方式操作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sum+=numbers[i];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}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return sum;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3.4  </a:t>
            </a:r>
            <a:r>
              <a:rPr lang="zh-CN" altLang="zh-CN" dirty="0"/>
              <a:t>多维数组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1260475"/>
          </a:xfrm>
        </p:spPr>
        <p:txBody>
          <a:bodyPr/>
          <a:lstStyle/>
          <a:p>
            <a:r>
              <a:rPr lang="zh-CN" altLang="zh-CN" sz="2800" smtClean="0"/>
              <a:t>带有两个以上下标的数组称为多维数组。</a:t>
            </a:r>
            <a:endParaRPr lang="en-US" altLang="zh-CN" sz="2800" smtClean="0"/>
          </a:p>
          <a:p>
            <a:r>
              <a:rPr lang="zh-CN" altLang="zh-CN" sz="2800" smtClean="0"/>
              <a:t>在</a:t>
            </a:r>
            <a:r>
              <a:rPr lang="en-US" altLang="zh-CN" sz="2800" smtClean="0"/>
              <a:t>Java</a:t>
            </a:r>
            <a:r>
              <a:rPr lang="zh-CN" altLang="zh-CN" sz="2800" smtClean="0"/>
              <a:t>语言中，多维数组被看做是</a:t>
            </a:r>
            <a:r>
              <a:rPr lang="zh-CN" altLang="zh-CN" sz="2800" smtClean="0">
                <a:solidFill>
                  <a:srgbClr val="FF0000"/>
                </a:solidFill>
              </a:rPr>
              <a:t>数组的数组</a:t>
            </a:r>
            <a:r>
              <a:rPr lang="zh-CN" altLang="zh-CN" sz="2800" smtClean="0"/>
              <a:t>。</a:t>
            </a:r>
            <a:endParaRPr lang="zh-CN" altLang="en-US" sz="28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2852738"/>
          <a:ext cx="6096000" cy="14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107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</a:tr>
              <a:tr h="37107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</a:tr>
              <a:tr h="37107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</a:tr>
              <a:tr h="37107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49" marB="4574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3.4.1  </a:t>
            </a:r>
            <a:r>
              <a:rPr lang="zh-CN" altLang="zh-CN" dirty="0"/>
              <a:t>二维数组的声明和创建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5076825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/>
              <a:t>二维数组</a:t>
            </a:r>
            <a:r>
              <a:rPr lang="zh-CN" altLang="zh-CN" dirty="0" smtClean="0"/>
              <a:t>声明</a:t>
            </a:r>
            <a:endParaRPr lang="zh-CN" altLang="zh-CN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	</a:t>
            </a:r>
            <a:r>
              <a:rPr lang="zh-CN" altLang="zh-CN" dirty="0" smtClean="0"/>
              <a:t>数据类型 </a:t>
            </a:r>
            <a:r>
              <a:rPr lang="zh-CN" altLang="zh-CN" dirty="0"/>
              <a:t>数组引用名</a:t>
            </a:r>
            <a:r>
              <a:rPr lang="en-US" altLang="zh-CN" dirty="0" smtClean="0"/>
              <a:t>[][];</a:t>
            </a:r>
          </a:p>
          <a:p>
            <a:pPr marL="0" lvl="2" indent="0" fontAlgn="auto">
              <a:spcAft>
                <a:spcPts val="0"/>
              </a:spcAft>
              <a:buSzPct val="60000"/>
              <a:buFont typeface="Wingdings 2"/>
              <a:buNone/>
              <a:defRPr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dirty="0"/>
              <a:t>[][] array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zh-CN" dirty="0" smtClean="0"/>
              <a:t>二</a:t>
            </a:r>
            <a:r>
              <a:rPr lang="zh-CN" altLang="zh-CN" dirty="0"/>
              <a:t>维数</a:t>
            </a:r>
            <a:r>
              <a:rPr lang="zh-CN" altLang="zh-CN" dirty="0" smtClean="0"/>
              <a:t>组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创建</a:t>
            </a:r>
            <a:endParaRPr lang="en-US" altLang="zh-CN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b="1" dirty="0" smtClean="0"/>
              <a:t>new</a:t>
            </a:r>
          </a:p>
          <a:p>
            <a:pPr marL="85725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array </a:t>
            </a:r>
            <a:r>
              <a:rPr lang="en-US" altLang="zh-CN" dirty="0"/>
              <a:t>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[2][3</a:t>
            </a:r>
            <a:r>
              <a:rPr lang="en-US" altLang="zh-CN" dirty="0" smtClean="0"/>
              <a:t>];</a:t>
            </a:r>
          </a:p>
          <a:p>
            <a:pPr marL="85725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或者：</a:t>
            </a:r>
            <a:endParaRPr lang="zh-CN" altLang="zh-CN" dirty="0"/>
          </a:p>
          <a:p>
            <a:pPr marL="85725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array </a:t>
            </a:r>
            <a:r>
              <a:rPr lang="en-US" altLang="zh-CN" dirty="0"/>
              <a:t>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[][]{{1,2,3},{4,5,6}};</a:t>
            </a:r>
            <a:endParaRPr lang="zh-CN" altLang="zh-CN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dirty="0" smtClean="0"/>
              <a:t>通过</a:t>
            </a:r>
            <a:r>
              <a:rPr lang="zh-CN" altLang="zh-CN" dirty="0"/>
              <a:t>赋初值的形式</a:t>
            </a:r>
            <a:r>
              <a:rPr lang="zh-CN" altLang="zh-CN" dirty="0" smtClean="0"/>
              <a:t>创建</a:t>
            </a:r>
            <a:endParaRPr lang="zh-CN" altLang="zh-CN" dirty="0"/>
          </a:p>
          <a:p>
            <a:pPr marL="819150" lvl="1" indent="-93663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b="1" dirty="0" smtClean="0"/>
              <a:t>	</a:t>
            </a:r>
            <a:r>
              <a:rPr lang="en-US" altLang="zh-CN" sz="2400" dirty="0" smtClean="0"/>
              <a:t>array </a:t>
            </a:r>
            <a:r>
              <a:rPr lang="en-US" altLang="zh-CN" sz="2400" dirty="0"/>
              <a:t>={{1,2,3},{4,5,6}};</a:t>
            </a:r>
            <a:endParaRPr lang="zh-CN" altLang="zh-CN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91953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3.4.2  </a:t>
            </a:r>
            <a:r>
              <a:rPr lang="zh-CN" altLang="zh-CN" dirty="0"/>
              <a:t>不规则二维数组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1765300"/>
          </a:xfrm>
        </p:spPr>
        <p:txBody>
          <a:bodyPr/>
          <a:lstStyle/>
          <a:p>
            <a:r>
              <a:rPr lang="zh-CN" altLang="zh-CN" sz="2800" smtClean="0"/>
              <a:t>创建二维数组对象可以进行动态分配</a:t>
            </a:r>
            <a:endParaRPr lang="en-US" altLang="zh-CN" sz="280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smtClean="0"/>
              <a:t>int[]][]  b= new int[2][];</a:t>
            </a:r>
            <a:endParaRPr lang="zh-CN" altLang="zh-CN" sz="240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smtClean="0"/>
              <a:t>b[0]= new int[3];</a:t>
            </a:r>
            <a:endParaRPr lang="zh-CN" altLang="zh-CN" sz="240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smtClean="0"/>
              <a:t>b[1] = new int[5];</a:t>
            </a:r>
            <a:endParaRPr lang="zh-CN" altLang="en-US" sz="2800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62325"/>
            <a:ext cx="5400675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3.4.3  </a:t>
            </a:r>
            <a:r>
              <a:rPr lang="zh-CN" altLang="zh-CN" dirty="0"/>
              <a:t>二维数组元素的引用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68313"/>
          </a:xfrm>
        </p:spPr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800" dirty="0"/>
              <a:t>【例</a:t>
            </a:r>
            <a:r>
              <a:rPr lang="en-US" altLang="zh-CN" sz="2800" dirty="0"/>
              <a:t>3-6</a:t>
            </a:r>
            <a:r>
              <a:rPr lang="zh-CN" altLang="zh-CN" sz="2800" dirty="0"/>
              <a:t>】存储并打印杨辉三角形的前</a:t>
            </a:r>
            <a:r>
              <a:rPr lang="en-US" altLang="zh-CN" sz="2800" dirty="0"/>
              <a:t>n</a:t>
            </a:r>
            <a:r>
              <a:rPr lang="zh-CN" altLang="zh-CN" sz="2800" dirty="0"/>
              <a:t>行。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00113" y="2090738"/>
            <a:ext cx="3240087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1    1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1    2    1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1    3    3    1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1    4    6    4    1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1    5   10  10   5    1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1    6   15  20   15  6    1</a:t>
            </a:r>
            <a:endParaRPr lang="zh-CN" altLang="zh-CN" dirty="0"/>
          </a:p>
        </p:txBody>
      </p:sp>
      <p:sp>
        <p:nvSpPr>
          <p:cNvPr id="35845" name="矩形 5"/>
          <p:cNvSpPr>
            <a:spLocks noChangeArrowheads="1"/>
          </p:cNvSpPr>
          <p:nvPr/>
        </p:nvSpPr>
        <p:spPr bwMode="auto">
          <a:xfrm>
            <a:off x="4356100" y="2090738"/>
            <a:ext cx="457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Java</a:t>
            </a:r>
            <a:r>
              <a:rPr lang="zh-CN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中的数组对象可以在程序运行的过程中根据需求动态创建，且可以是不规则的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4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length</a:t>
            </a:r>
            <a:r>
              <a:rPr lang="zh-CN" altLang="en-US" sz="24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属性的使用！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3.4.3  </a:t>
            </a:r>
            <a:r>
              <a:rPr lang="zh-CN" altLang="zh-CN" dirty="0"/>
              <a:t>二维数组元素的引用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124744"/>
            <a:ext cx="5328592" cy="5733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import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java.util.Scanner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public class Ex6 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public static void main(String[]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args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 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Scanner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= new Scanner(System.in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输入要打印的杨辉三角形的行数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:");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n =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scn.nextInt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[][] tri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[n][];   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创建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n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行</a:t>
            </a:r>
            <a:endParaRPr lang="zh-CN" altLang="en-US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第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行第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1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个元素为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0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tri[0]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[1];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tri[0][0]=1; 		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for(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i=1; i&lt;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tri.length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  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一行一行地处理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tri[i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 = new 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[i+1]; 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行号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从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0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开始，第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行有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i+1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个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元素</a:t>
            </a:r>
            <a:endParaRPr lang="zh-CN" altLang="en-US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tri[i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][0]=tri[i][i]=1;   </a:t>
            </a:r>
            <a:endParaRPr lang="en-US" altLang="zh-CN" sz="1600" dirty="0" smtClean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第一个和最后一个元素是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1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//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中间每个元素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=</a:t>
            </a: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上一行两个元素之和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zh-CN" altLang="en-US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  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j=1; j&lt;i; j++){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tri[i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][j]=tri[i-1][j-1]+tri[i-1][j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];}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08104" y="1124744"/>
            <a:ext cx="3528392" cy="5733256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lin ang="16200000" scaled="0"/>
          </a:gra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for(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i=0; i&lt;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tri.length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; i++){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for 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j=0; j&lt;tri[i].length; j++){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System.out.printf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("%4d", tri[i][j]);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      </a:t>
            </a:r>
            <a:r>
              <a:rPr lang="en-US" altLang="zh-CN" sz="1600" dirty="0" err="1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System.out.println</a:t>
            </a: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();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	</a:t>
            </a: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 smtClean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  <a:endParaRPr lang="en-US" altLang="zh-CN" sz="1600" dirty="0">
              <a:latin typeface="Times New Roman" pitchFamily="18" charset="0"/>
              <a:ea typeface="Arial Unicode MS" panose="020B0604020202020204" pitchFamily="34" charset="-122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Arial Unicode MS" panose="020B0604020202020204" pitchFamily="34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3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3.5  Java</a:t>
            </a:r>
            <a:r>
              <a:rPr lang="zh-CN" altLang="zh-CN" dirty="0"/>
              <a:t>中的</a:t>
            </a:r>
            <a:r>
              <a:rPr lang="en-US" altLang="zh-CN" dirty="0"/>
              <a:t>for each</a:t>
            </a:r>
            <a:r>
              <a:rPr lang="zh-CN" altLang="zh-CN" dirty="0"/>
              <a:t>循环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Java SE 5.0</a:t>
            </a:r>
            <a:r>
              <a:rPr lang="zh-CN" altLang="zh-CN" sz="2400" dirty="0" smtClean="0"/>
              <a:t>中增加了一种循环结构，可以用来更便捷地遍历数组中的每个元素，程序设计者不必为指定下标值而分心，称为</a:t>
            </a:r>
            <a:r>
              <a:rPr lang="en-US" altLang="zh-CN" sz="2800" b="1" dirty="0" smtClean="0"/>
              <a:t>for each</a:t>
            </a:r>
            <a:r>
              <a:rPr lang="zh-CN" altLang="zh-CN" sz="2800" b="1" dirty="0" smtClean="0"/>
              <a:t>循环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800" dirty="0" smtClean="0"/>
              <a:t>语句格式</a:t>
            </a: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dirty="0" smtClean="0"/>
              <a:t>for(</a:t>
            </a:r>
            <a:r>
              <a:rPr lang="zh-CN" altLang="zh-CN" sz="2400" dirty="0" smtClean="0"/>
              <a:t>数据类型</a:t>
            </a:r>
            <a:r>
              <a:rPr lang="en-US" altLang="zh-CN" sz="2400" dirty="0" smtClean="0"/>
              <a:t>  </a:t>
            </a:r>
            <a:r>
              <a:rPr lang="zh-CN" altLang="zh-CN" sz="2400" dirty="0" smtClean="0"/>
              <a:t>迭代变量</a:t>
            </a:r>
            <a:r>
              <a:rPr lang="en-US" altLang="zh-CN" sz="2400" dirty="0" smtClean="0"/>
              <a:t>: </a:t>
            </a:r>
            <a:r>
              <a:rPr lang="zh-CN" altLang="zh-CN" sz="2400" dirty="0" smtClean="0"/>
              <a:t>数组</a:t>
            </a:r>
            <a:r>
              <a:rPr lang="en-US" altLang="zh-CN" sz="2400" dirty="0" smtClean="0"/>
              <a:t>){</a:t>
            </a:r>
            <a:endParaRPr lang="zh-CN" altLang="zh-CN" sz="2400" dirty="0" smtClean="0"/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dirty="0" smtClean="0"/>
              <a:t>        //</a:t>
            </a:r>
            <a:r>
              <a:rPr lang="zh-CN" altLang="zh-CN" sz="2400" dirty="0" smtClean="0"/>
              <a:t>迭代变量即为依次访问的数组中的元素</a:t>
            </a:r>
          </a:p>
          <a:p>
            <a:pPr marL="457200" lvl="1" indent="0">
              <a:buFont typeface="Verdana" pitchFamily="34" charset="0"/>
              <a:buNone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3.5  Java</a:t>
            </a:r>
            <a:r>
              <a:rPr lang="zh-CN" altLang="zh-CN" dirty="0"/>
              <a:t>中的</a:t>
            </a:r>
            <a:r>
              <a:rPr lang="en-US" altLang="zh-CN" dirty="0"/>
              <a:t>for each</a:t>
            </a:r>
            <a:r>
              <a:rPr lang="zh-CN" altLang="zh-CN" dirty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79437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for each+</a:t>
            </a:r>
            <a:r>
              <a:rPr lang="zh-CN" altLang="en-US" dirty="0"/>
              <a:t>一维数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09613" y="2060575"/>
            <a:ext cx="4572000" cy="1323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[] array =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[5]</a:t>
            </a:r>
            <a:r>
              <a:rPr lang="en-US" altLang="zh-CN" sz="2000" u="sng" dirty="0"/>
              <a:t>;</a:t>
            </a:r>
            <a:endParaRPr lang="zh-CN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element:array</a:t>
            </a:r>
            <a:r>
              <a:rPr lang="en-US" altLang="zh-CN" sz="2000" dirty="0"/>
              <a:t>){</a:t>
            </a:r>
            <a:endParaRPr lang="zh-CN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System.</a:t>
            </a:r>
            <a:r>
              <a:rPr lang="en-US" altLang="zh-CN" sz="2000" i="1" dirty="0" err="1"/>
              <a:t>out</a:t>
            </a:r>
            <a:r>
              <a:rPr lang="en-US" altLang="zh-CN" sz="2000" dirty="0" err="1"/>
              <a:t>.print</a:t>
            </a:r>
            <a:r>
              <a:rPr lang="en-US" altLang="zh-CN" sz="2000" dirty="0"/>
              <a:t>(element+" ");</a:t>
            </a:r>
            <a:endParaRPr lang="zh-CN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9113" y="3573463"/>
            <a:ext cx="8229600" cy="579437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fontAlgn="auto">
              <a:defRPr/>
            </a:pPr>
            <a:r>
              <a:rPr lang="en-US" altLang="zh-CN" dirty="0" smtClean="0"/>
              <a:t>for each+</a:t>
            </a:r>
            <a:r>
              <a:rPr lang="zh-CN" altLang="en-US" dirty="0"/>
              <a:t>二</a:t>
            </a:r>
            <a:r>
              <a:rPr lang="zh-CN" altLang="en-US" dirty="0" smtClean="0"/>
              <a:t>维数组</a:t>
            </a:r>
            <a:endParaRPr lang="en-US" altLang="zh-CN" dirty="0" smtClean="0"/>
          </a:p>
          <a:p>
            <a:pPr marL="0" indent="0" fontAlgn="auto">
              <a:buFont typeface="Wingdings 3"/>
              <a:buNone/>
              <a:defRPr/>
            </a:pPr>
            <a:endParaRPr lang="en-US" altLang="zh-CN" dirty="0" smtClean="0"/>
          </a:p>
          <a:p>
            <a:pPr marL="0" indent="0" fontAlgn="auto">
              <a:buFont typeface="Wingdings 3"/>
              <a:buNone/>
              <a:defRPr/>
            </a:pPr>
            <a:endParaRPr lang="en-US" altLang="zh-CN" dirty="0" smtClean="0"/>
          </a:p>
          <a:p>
            <a:pPr marL="0" indent="0" fontAlgn="auto">
              <a:buFont typeface="Wingdings 3"/>
              <a:buNone/>
              <a:defRPr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33425" y="4152900"/>
            <a:ext cx="7870825" cy="23082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[] rows: tri){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//</a:t>
            </a:r>
            <a:r>
              <a:rPr lang="zh-CN" altLang="zh-CN" dirty="0"/>
              <a:t>二维数组的每行是一维数组，迭代变量是一维数组元素类型</a:t>
            </a:r>
            <a:r>
              <a:rPr lang="en-US" altLang="zh-CN" dirty="0" err="1"/>
              <a:t>int</a:t>
            </a:r>
            <a:r>
              <a:rPr lang="en-US" altLang="zh-CN" dirty="0"/>
              <a:t>[]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element :rows){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//</a:t>
            </a:r>
            <a:r>
              <a:rPr lang="zh-CN" altLang="zh-CN" dirty="0"/>
              <a:t>对每行进行迭代，迭代的对象为一维数组元素</a:t>
            </a:r>
            <a:r>
              <a:rPr lang="en-US" altLang="zh-CN" dirty="0"/>
              <a:t>rows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.printf</a:t>
            </a:r>
            <a:r>
              <a:rPr lang="en-US" altLang="zh-CN" dirty="0"/>
              <a:t>("%4s",element);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}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();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宋体" pitchFamily="2" charset="-122"/>
              </a:rPr>
              <a:t>数组：一组相同数据类型的元素按一定顺序线性排列。</a:t>
            </a:r>
            <a:endParaRPr lang="en-US" altLang="zh-CN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800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宋体" pitchFamily="2" charset="-122"/>
              </a:rPr>
              <a:t>数组的特点</a:t>
            </a:r>
          </a:p>
          <a:p>
            <a:pPr marL="849313" lvl="1" indent="-457200" algn="just">
              <a:lnSpc>
                <a:spcPct val="90000"/>
              </a:lnSpc>
              <a:buFont typeface="Verdana" pitchFamily="34" charset="0"/>
              <a:buAutoNum type="arabicParenBoth"/>
            </a:pPr>
            <a:r>
              <a:rPr lang="zh-CN" altLang="en-US" sz="2400" dirty="0" smtClean="0">
                <a:latin typeface="宋体" pitchFamily="2" charset="-122"/>
              </a:rPr>
              <a:t>数组是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</a:rPr>
              <a:t>相同数据类型</a:t>
            </a:r>
            <a:r>
              <a:rPr lang="zh-CN" altLang="en-US" sz="2400" dirty="0" smtClean="0">
                <a:latin typeface="宋体" pitchFamily="2" charset="-122"/>
              </a:rPr>
              <a:t>的元素的集合。</a:t>
            </a:r>
            <a:endParaRPr lang="en-US" altLang="zh-CN" sz="2400" dirty="0" smtClean="0">
              <a:latin typeface="宋体" pitchFamily="2" charset="-122"/>
            </a:endParaRPr>
          </a:p>
          <a:p>
            <a:pPr marL="392113" lvl="1" indent="0" algn="just">
              <a:lnSpc>
                <a:spcPct val="90000"/>
              </a:lnSpc>
              <a:buNone/>
            </a:pPr>
            <a:endParaRPr lang="zh-CN" altLang="en-US" sz="2400" dirty="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 typeface="Verdana" pitchFamily="34" charset="0"/>
              <a:buNone/>
            </a:pPr>
            <a:r>
              <a:rPr lang="en-US" altLang="zh-CN" sz="2400" dirty="0" smtClean="0">
                <a:latin typeface="宋体" pitchFamily="2" charset="-122"/>
              </a:rPr>
              <a:t>(2) </a:t>
            </a:r>
            <a:r>
              <a:rPr lang="zh-CN" altLang="en-US" sz="2400" dirty="0" smtClean="0">
                <a:latin typeface="宋体" pitchFamily="2" charset="-122"/>
              </a:rPr>
              <a:t>数组中的各元素是有先后顺序的。它们在内存中按照这个顺序</a:t>
            </a:r>
            <a:r>
              <a:rPr lang="zh-CN" altLang="en-US" sz="2400" dirty="0" smtClean="0">
                <a:solidFill>
                  <a:schemeClr val="folHlink"/>
                </a:solidFill>
                <a:latin typeface="宋体" pitchFamily="2" charset="-122"/>
              </a:rPr>
              <a:t>连续存放</a:t>
            </a:r>
            <a:r>
              <a:rPr lang="zh-CN" altLang="en-US" sz="2400" dirty="0" smtClean="0">
                <a:latin typeface="宋体" pitchFamily="2" charset="-122"/>
              </a:rPr>
              <a:t>在一起。</a:t>
            </a:r>
            <a:endParaRPr lang="en-US" altLang="zh-CN" sz="2400" dirty="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 typeface="Verdana" pitchFamily="34" charset="0"/>
              <a:buNone/>
            </a:pPr>
            <a:endParaRPr lang="zh-CN" altLang="en-US" sz="2400" dirty="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buFont typeface="Verdana" pitchFamily="34" charset="0"/>
              <a:buNone/>
            </a:pPr>
            <a:r>
              <a:rPr lang="en-US" altLang="zh-CN" sz="2400" dirty="0" smtClean="0">
                <a:latin typeface="宋体" pitchFamily="2" charset="-122"/>
              </a:rPr>
              <a:t>(3) </a:t>
            </a:r>
            <a:r>
              <a:rPr lang="zh-CN" altLang="en-US" sz="2400" dirty="0" smtClean="0">
                <a:latin typeface="宋体" pitchFamily="2" charset="-122"/>
              </a:rPr>
              <a:t>每个数组元素用整个数组的名字和它自己在数组中的位置表达（此位置被叫做下标）。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3.6  Arrays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为了方便数组的操作，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Arrays</a:t>
            </a:r>
            <a:r>
              <a:rPr lang="zh-CN" altLang="en-US" sz="3200" dirty="0" smtClean="0"/>
              <a:t>类中封装了排序、查找、复制、比较等功能。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/>
              <a:t>Arrays</a:t>
            </a:r>
            <a:r>
              <a:rPr lang="zh-CN" altLang="en-US" sz="3200" dirty="0" smtClean="0"/>
              <a:t>类在</a:t>
            </a:r>
            <a:r>
              <a:rPr lang="en-US" altLang="zh-CN" sz="3200" dirty="0" err="1" smtClean="0"/>
              <a:t>java.util</a:t>
            </a:r>
            <a:r>
              <a:rPr lang="zh-CN" altLang="en-US" sz="3200" dirty="0" smtClean="0"/>
              <a:t>中</a:t>
            </a:r>
            <a:endParaRPr lang="en-US" altLang="zh-CN" sz="3200" dirty="0"/>
          </a:p>
          <a:p>
            <a:pPr marL="109537" indent="0">
              <a:buNone/>
            </a:pPr>
            <a:r>
              <a:rPr lang="en-US" altLang="zh-CN" sz="3200" dirty="0" smtClean="0"/>
              <a:t> </a:t>
            </a:r>
          </a:p>
          <a:p>
            <a:pPr marL="109537" indent="0">
              <a:buNone/>
            </a:pPr>
            <a:r>
              <a:rPr lang="en-US" altLang="zh-CN" sz="3200" dirty="0" smtClean="0"/>
              <a:t>import </a:t>
            </a:r>
            <a:r>
              <a:rPr lang="en-US" altLang="zh-CN" sz="3200" dirty="0" err="1"/>
              <a:t>java.util.Arrays</a:t>
            </a:r>
            <a:r>
              <a:rPr lang="en-US" altLang="zh-CN" sz="3200" dirty="0"/>
              <a:t>;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zh-CN" dirty="0" smtClean="0"/>
              <a:t>类中的排序方法使用的是优化的</a:t>
            </a:r>
            <a:r>
              <a:rPr lang="zh-CN" altLang="zh-CN" dirty="0" smtClean="0">
                <a:solidFill>
                  <a:srgbClr val="FF0000"/>
                </a:solidFill>
              </a:rPr>
              <a:t>快速排序算法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方法是</a:t>
            </a:r>
            <a:r>
              <a:rPr lang="en-US" altLang="zh-CN" dirty="0" smtClean="0"/>
              <a:t>Arrays</a:t>
            </a:r>
            <a:r>
              <a:rPr lang="zh-CN" altLang="zh-CN" dirty="0" smtClean="0"/>
              <a:t>类中的静态方法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可以通过类直接进行调用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sort</a:t>
            </a:r>
            <a:r>
              <a:rPr lang="zh-CN" altLang="zh-CN" dirty="0" smtClean="0"/>
              <a:t>方法有各种参数类型的重载版本，可以实现对各种数据类型数组的排序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3.6.1  sort()</a:t>
            </a:r>
            <a:r>
              <a:rPr lang="zh-CN" altLang="zh-CN" sz="4400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723900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zh-CN" sz="2800" dirty="0"/>
              <a:t>【例</a:t>
            </a:r>
            <a:r>
              <a:rPr lang="en-US" altLang="zh-CN" sz="2800" dirty="0"/>
              <a:t>3-7</a:t>
            </a:r>
            <a:r>
              <a:rPr lang="zh-CN" altLang="zh-CN" sz="2800" dirty="0"/>
              <a:t>】利用</a:t>
            </a:r>
            <a:r>
              <a:rPr lang="en-US" altLang="zh-CN" sz="2800" dirty="0"/>
              <a:t>Arrays</a:t>
            </a:r>
            <a:r>
              <a:rPr lang="zh-CN" altLang="zh-CN" sz="2800" dirty="0"/>
              <a:t>类对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型数组进行排序。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dirty="0"/>
              <a:t>3.6.1  sort()</a:t>
            </a:r>
            <a:r>
              <a:rPr lang="zh-CN" altLang="zh-CN" sz="4000" dirty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650" y="2205038"/>
            <a:ext cx="7848600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import </a:t>
            </a:r>
            <a:r>
              <a:rPr lang="en-US" altLang="zh-CN" b="1" dirty="0" err="1"/>
              <a:t>java.util.Arrays</a:t>
            </a:r>
            <a:r>
              <a:rPr lang="en-US" altLang="zh-CN" b="1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public class Ex7 { 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 </a:t>
            </a:r>
            <a:r>
              <a:rPr lang="en-US" altLang="zh-CN" b="1" dirty="0" smtClean="0"/>
              <a:t>    public</a:t>
            </a:r>
            <a:r>
              <a:rPr lang="en-US" altLang="zh-CN" dirty="0" smtClean="0"/>
              <a:t> </a:t>
            </a:r>
            <a:r>
              <a:rPr lang="en-US" altLang="zh-CN" b="1" dirty="0"/>
              <a:t>static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b="1" dirty="0" err="1"/>
              <a:t>int</a:t>
            </a:r>
            <a:r>
              <a:rPr lang="en-US" altLang="zh-CN" dirty="0"/>
              <a:t>[] a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[]{32, 32, 96, 10, 29, 55};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 err="1"/>
              <a:t>Arrays.</a:t>
            </a:r>
            <a:r>
              <a:rPr lang="en-US" altLang="zh-CN" i="1" dirty="0" err="1"/>
              <a:t>toString</a:t>
            </a:r>
            <a:r>
              <a:rPr lang="en-US" altLang="zh-CN" dirty="0"/>
              <a:t>(a));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   	//</a:t>
            </a:r>
            <a:r>
              <a:rPr lang="zh-CN" altLang="zh-CN" dirty="0"/>
              <a:t>以</a:t>
            </a:r>
            <a:r>
              <a:rPr lang="en-US" altLang="zh-CN" dirty="0"/>
              <a:t>"[32, 32, 96, 10, 29, 55]"</a:t>
            </a:r>
            <a:r>
              <a:rPr lang="zh-CN" altLang="zh-CN" dirty="0"/>
              <a:t>形式打印输出</a:t>
            </a:r>
            <a:r>
              <a:rPr lang="en-US" altLang="zh-CN" dirty="0"/>
              <a:t>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Arrays.</a:t>
            </a:r>
            <a:r>
              <a:rPr lang="en-US" altLang="zh-CN" i="1" dirty="0" err="1"/>
              <a:t>sort</a:t>
            </a:r>
            <a:r>
              <a:rPr lang="en-US" altLang="zh-CN" dirty="0"/>
              <a:t>(a);   //</a:t>
            </a:r>
            <a:r>
              <a:rPr lang="zh-CN" altLang="zh-CN" dirty="0"/>
              <a:t>对数组</a:t>
            </a:r>
            <a:r>
              <a:rPr lang="en-US" altLang="zh-CN" dirty="0"/>
              <a:t>a</a:t>
            </a:r>
            <a:r>
              <a:rPr lang="zh-CN" altLang="zh-CN" dirty="0"/>
              <a:t>进行快速排序</a:t>
            </a:r>
            <a:r>
              <a:rPr lang="en-US" altLang="zh-CN" dirty="0"/>
              <a:t>		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 err="1"/>
              <a:t>Arrays.</a:t>
            </a:r>
            <a:r>
              <a:rPr lang="en-US" altLang="zh-CN" i="1" dirty="0" err="1"/>
              <a:t>toString</a:t>
            </a:r>
            <a:r>
              <a:rPr lang="en-US" altLang="zh-CN" dirty="0"/>
              <a:t>(a));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//</a:t>
            </a:r>
            <a:r>
              <a:rPr lang="zh-CN" altLang="zh-CN" dirty="0"/>
              <a:t>以</a:t>
            </a:r>
            <a:r>
              <a:rPr lang="en-US" altLang="zh-CN" dirty="0"/>
              <a:t>"[10, 29, 32, 32, 55, 96]"</a:t>
            </a:r>
            <a:r>
              <a:rPr lang="zh-CN" altLang="zh-CN" dirty="0"/>
              <a:t>形式</a:t>
            </a:r>
            <a:r>
              <a:rPr lang="zh-CN" altLang="zh-CN" dirty="0" smtClean="0"/>
              <a:t>打印输出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     ｝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} 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zh-CN" dirty="0" smtClean="0"/>
              <a:t>类中的</a:t>
            </a:r>
            <a:r>
              <a:rPr lang="en-US" altLang="zh-CN" dirty="0" err="1" smtClean="0"/>
              <a:t>copyOf</a:t>
            </a:r>
            <a:r>
              <a:rPr lang="zh-CN" altLang="zh-CN" dirty="0" smtClean="0"/>
              <a:t>方法能够实现数组的复制，两种格式：</a:t>
            </a:r>
          </a:p>
          <a:p>
            <a:pPr lvl="1"/>
            <a:r>
              <a:rPr lang="en-US" altLang="zh-CN" i="1" dirty="0" smtClean="0">
                <a:solidFill>
                  <a:srgbClr val="FF0000"/>
                </a:solidFill>
              </a:rPr>
              <a:t>type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copyOf</a:t>
            </a:r>
            <a:r>
              <a:rPr lang="en-US" altLang="zh-CN" i="1" dirty="0" smtClean="0">
                <a:solidFill>
                  <a:srgbClr val="FF0000"/>
                </a:solidFill>
              </a:rPr>
              <a:t>(type[] a,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i="1" dirty="0" smtClean="0">
                <a:solidFill>
                  <a:srgbClr val="FF0000"/>
                </a:solidFill>
              </a:rPr>
              <a:t> length)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i="1" dirty="0" smtClean="0">
                <a:solidFill>
                  <a:srgbClr val="FF0000"/>
                </a:solidFill>
              </a:rPr>
              <a:t>type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copyOf</a:t>
            </a:r>
            <a:r>
              <a:rPr lang="en-US" altLang="zh-CN" i="1" dirty="0" smtClean="0">
                <a:solidFill>
                  <a:srgbClr val="FF0000"/>
                </a:solidFill>
              </a:rPr>
              <a:t>(type[] a,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i="1" dirty="0" smtClean="0">
                <a:solidFill>
                  <a:srgbClr val="FF0000"/>
                </a:solidFill>
              </a:rPr>
              <a:t> start,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i="1" dirty="0" smtClean="0">
                <a:solidFill>
                  <a:srgbClr val="FF0000"/>
                </a:solidFill>
              </a:rPr>
              <a:t> end)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copyOf</a:t>
            </a:r>
            <a:r>
              <a:rPr lang="zh-CN" altLang="zh-CN" dirty="0" smtClean="0"/>
              <a:t>实现的复制，已经使目标数组脱离了源数组，即复制得到一个新的数组对象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3.6.2  </a:t>
            </a:r>
            <a:r>
              <a:rPr lang="en-US" altLang="zh-CN" sz="4400" dirty="0" err="1"/>
              <a:t>copyOf</a:t>
            </a:r>
            <a:r>
              <a:rPr lang="en-US" altLang="zh-CN" sz="4400" dirty="0"/>
              <a:t>()</a:t>
            </a:r>
            <a:r>
              <a:rPr lang="zh-CN" altLang="zh-CN" sz="4400" dirty="0" smtClean="0"/>
              <a:t>方法</a:t>
            </a:r>
            <a:endParaRPr lang="zh-CN" altLang="en-US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09120"/>
            <a:ext cx="55181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3940397"/>
            <a:ext cx="4104456" cy="1360811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[] b=</a:t>
            </a:r>
            <a:r>
              <a:rPr lang="en-US" altLang="zh-CN" sz="1600" dirty="0" err="1"/>
              <a:t>Arrays.copyOf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a,a.length</a:t>
            </a:r>
            <a:r>
              <a:rPr lang="en-US" altLang="zh-CN" sz="1600" dirty="0"/>
              <a:t>);</a:t>
            </a:r>
          </a:p>
          <a:p>
            <a:pPr marL="109537" indent="0">
              <a:buNone/>
            </a:pPr>
            <a:r>
              <a:rPr lang="en-US" altLang="zh-CN" sz="1600" dirty="0"/>
              <a:t>b[0]=1;</a:t>
            </a:r>
          </a:p>
          <a:p>
            <a:pPr marL="109537" indent="0">
              <a:buNone/>
            </a:pP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Arrays.toString</a:t>
            </a:r>
            <a:r>
              <a:rPr lang="en-US" altLang="zh-CN" sz="1600" dirty="0"/>
              <a:t>(a));  </a:t>
            </a:r>
          </a:p>
          <a:p>
            <a:pPr marL="109537" indent="0">
              <a:buNone/>
            </a:pPr>
            <a:r>
              <a:rPr lang="en-US" altLang="zh-CN" sz="1600" dirty="0" err="1"/>
              <a:t>System.out.println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Arrays.toString</a:t>
            </a:r>
            <a:r>
              <a:rPr lang="en-US" altLang="zh-CN" sz="1600" dirty="0"/>
              <a:t>(b));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  </a:t>
            </a:r>
            <a:r>
              <a:rPr lang="zh-CN" altLang="zh-CN" dirty="0"/>
              <a:t>综合实践</a:t>
            </a:r>
            <a:r>
              <a:rPr lang="en-US" altLang="zh-CN" dirty="0"/>
              <a:t>—</a:t>
            </a:r>
            <a:r>
              <a:rPr lang="zh-CN" altLang="zh-CN" dirty="0"/>
              <a:t>学生成绩查询系统</a:t>
            </a:r>
            <a:endParaRPr lang="zh-CN" altLang="en-US" dirty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565525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3.7.1  </a:t>
            </a:r>
            <a:r>
              <a:rPr lang="zh-CN" altLang="zh-CN" dirty="0"/>
              <a:t>查询系统的数据结构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9559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/>
              <a:t>final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STUDENT_NUM</a:t>
            </a:r>
            <a:r>
              <a:rPr lang="en-US" altLang="zh-CN" sz="2000" dirty="0"/>
              <a:t>=6;</a:t>
            </a:r>
            <a:endParaRPr lang="zh-CN" altLang="zh-CN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/>
              <a:t>final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COURSE_NUM</a:t>
            </a:r>
            <a:r>
              <a:rPr lang="en-US" altLang="zh-CN" sz="2000" dirty="0"/>
              <a:t>=5;</a:t>
            </a:r>
            <a:endParaRPr lang="zh-CN" altLang="zh-CN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 smtClean="0"/>
              <a:t>static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String[] </a:t>
            </a:r>
            <a:r>
              <a:rPr lang="en-US" altLang="zh-CN" sz="2000" i="1" dirty="0"/>
              <a:t>students</a:t>
            </a:r>
            <a:r>
              <a:rPr lang="en-US" altLang="zh-CN" sz="2000" dirty="0" smtClean="0"/>
              <a:t>=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 smtClean="0"/>
              <a:t>                {"</a:t>
            </a:r>
            <a:r>
              <a:rPr lang="en-US" altLang="zh-CN" sz="2000" dirty="0" err="1"/>
              <a:t>zhang</a:t>
            </a:r>
            <a:r>
              <a:rPr lang="en-US" altLang="zh-CN" sz="2000" dirty="0"/>
              <a:t>","</a:t>
            </a:r>
            <a:r>
              <a:rPr lang="en-US" altLang="zh-CN" sz="2000" dirty="0" err="1"/>
              <a:t>wang</a:t>
            </a:r>
            <a:r>
              <a:rPr lang="en-US" altLang="zh-CN" sz="2000" dirty="0"/>
              <a:t>","li","</a:t>
            </a:r>
            <a:r>
              <a:rPr lang="en-US" altLang="zh-CN" sz="2000" dirty="0" err="1"/>
              <a:t>zhao</a:t>
            </a:r>
            <a:r>
              <a:rPr lang="en-US" altLang="zh-CN" sz="2000" dirty="0"/>
              <a:t>","</a:t>
            </a:r>
            <a:r>
              <a:rPr lang="en-US" altLang="zh-CN" sz="2000" dirty="0" err="1"/>
              <a:t>liu</a:t>
            </a:r>
            <a:r>
              <a:rPr lang="en-US" altLang="zh-CN" sz="2000" dirty="0"/>
              <a:t>","song"};</a:t>
            </a:r>
            <a:endParaRPr lang="zh-CN" altLang="zh-CN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/>
              <a:t>static</a:t>
            </a:r>
            <a:r>
              <a:rPr lang="en-US" altLang="zh-CN" sz="2000" dirty="0"/>
              <a:t> String[] </a:t>
            </a:r>
            <a:r>
              <a:rPr lang="en-US" altLang="zh-CN" sz="2000" i="1" dirty="0"/>
              <a:t>courses</a:t>
            </a:r>
            <a:r>
              <a:rPr lang="en-US" altLang="zh-CN" sz="2000" dirty="0" smtClean="0"/>
              <a:t>=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{"</a:t>
            </a:r>
            <a:r>
              <a:rPr lang="en-US" altLang="zh-CN" sz="2000" dirty="0"/>
              <a:t>C","Java","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","</a:t>
            </a:r>
            <a:r>
              <a:rPr lang="en-US" altLang="zh-CN" sz="2000" dirty="0" err="1"/>
              <a:t>Linux","HTML</a:t>
            </a:r>
            <a:r>
              <a:rPr lang="en-US" altLang="zh-CN" sz="2000" dirty="0"/>
              <a:t>"};</a:t>
            </a:r>
            <a:endParaRPr lang="zh-CN" altLang="zh-CN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 smtClean="0"/>
              <a:t>static</a:t>
            </a:r>
            <a:r>
              <a:rPr lang="en-US" altLang="zh-CN" sz="2000" dirty="0" smtClean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[][] </a:t>
            </a:r>
            <a:r>
              <a:rPr lang="en-US" altLang="zh-CN" sz="2000" i="1" dirty="0"/>
              <a:t>score</a:t>
            </a:r>
            <a:r>
              <a:rPr lang="en-US" altLang="zh-CN" sz="2000" dirty="0"/>
              <a:t>= </a:t>
            </a:r>
            <a:endParaRPr lang="en-US" altLang="zh-CN" sz="2000" dirty="0" smtClean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new</a:t>
            </a:r>
            <a:r>
              <a:rPr lang="en-US" altLang="zh-CN" sz="2000" dirty="0" smtClean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[</a:t>
            </a:r>
            <a:r>
              <a:rPr lang="en-US" altLang="zh-CN" sz="2000" i="1" dirty="0"/>
              <a:t>STUDENT_NUM</a:t>
            </a:r>
            <a:r>
              <a:rPr lang="en-US" altLang="zh-CN" sz="2000" dirty="0"/>
              <a:t>][</a:t>
            </a:r>
            <a:r>
              <a:rPr lang="en-US" altLang="zh-CN" sz="2000" i="1" dirty="0"/>
              <a:t>COURSE_NUM</a:t>
            </a:r>
            <a:r>
              <a:rPr lang="en-US" altLang="zh-CN" sz="2000" dirty="0"/>
              <a:t>];</a:t>
            </a:r>
            <a:endParaRPr lang="zh-CN" altLang="zh-CN" sz="20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en-US" sz="2000" dirty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91038"/>
            <a:ext cx="489585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3.7.2  </a:t>
            </a:r>
            <a:r>
              <a:rPr lang="zh-CN" altLang="zh-CN" dirty="0"/>
              <a:t>模块化设计</a:t>
            </a:r>
            <a:endParaRPr lang="zh-CN" altLang="en-US" dirty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黑体" pitchFamily="49" charset="-122"/>
            </a:endParaRPr>
          </a:p>
        </p:txBody>
      </p:sp>
      <p:graphicFrame>
        <p:nvGraphicFramePr>
          <p:cNvPr id="46084" name="对象 4"/>
          <p:cNvGraphicFramePr>
            <a:graphicFrameLocks noChangeAspect="1"/>
          </p:cNvGraphicFramePr>
          <p:nvPr/>
        </p:nvGraphicFramePr>
        <p:xfrm>
          <a:off x="179388" y="1989138"/>
          <a:ext cx="88217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Visio" r:id="rId3" imgW="9989381" imgH="2114283" progId="Visio.Drawing.11">
                  <p:embed/>
                </p:oleObj>
              </mc:Choice>
              <mc:Fallback>
                <p:oleObj name="Visio" r:id="rId3" imgW="9989381" imgH="2114283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8821737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3.7.2  </a:t>
            </a:r>
            <a:r>
              <a:rPr lang="zh-CN" altLang="zh-CN" dirty="0"/>
              <a:t>模块化设计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7338"/>
            <a:ext cx="8856984" cy="47519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ScoreMIS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static final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STUDENT_NUM=6;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static final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COURSE_NUM=5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static String[] students={"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zhang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wang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","li","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zhao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liu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","song"};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static String[] courses={"C","Java","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Linux","HTML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static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[][] score= new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[STUDENT_NUM][COURSE_NUM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];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	{		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initScore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();	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初始化学生成绩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show();      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显示课程、学生及成绩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run();       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开始接收控制台命令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3.7.2  </a:t>
            </a:r>
            <a:r>
              <a:rPr lang="zh-CN" altLang="zh-CN" dirty="0"/>
              <a:t>模块化设计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7338"/>
            <a:ext cx="8856984" cy="47519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initScore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(){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用随机数初始化成绩	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｝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static void show(){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显示成绩	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｝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static void run(){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响应控制台命令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｝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static void get(String condition1, String condition2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){//</a:t>
            </a:r>
            <a:r>
              <a:rPr lang="zh-CN" altLang="zh-CN" sz="2000" dirty="0" smtClean="0"/>
              <a:t>查询成绩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｝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static void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(String condition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){//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求平均分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｝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static void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sortByScore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sort_condition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){//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排序课程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17819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、初始化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557338"/>
            <a:ext cx="8153400" cy="20161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/>
              <a:t>public static void </a:t>
            </a:r>
            <a:r>
              <a:rPr lang="en-US" altLang="zh-CN" sz="2000" dirty="0" err="1"/>
              <a:t>initScore</a:t>
            </a:r>
            <a:r>
              <a:rPr lang="en-US" altLang="zh-CN" sz="2000" dirty="0"/>
              <a:t>(){  //</a:t>
            </a:r>
            <a:r>
              <a:rPr lang="zh-CN" altLang="en-US" sz="2000" dirty="0"/>
              <a:t>用随机数初始化成绩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i=0; i&lt;</a:t>
            </a:r>
            <a:r>
              <a:rPr lang="en-US" altLang="zh-CN" sz="2000" i="1" dirty="0" err="1"/>
              <a:t>score.length</a:t>
            </a:r>
            <a:r>
              <a:rPr lang="en-US" altLang="zh-CN" sz="2000" i="1" dirty="0"/>
              <a:t>; i++)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j=0; j&lt;</a:t>
            </a:r>
            <a:r>
              <a:rPr lang="en-US" altLang="zh-CN" sz="2000" i="1" dirty="0"/>
              <a:t>score[i].length; </a:t>
            </a:r>
            <a:r>
              <a:rPr lang="en-US" altLang="zh-CN" sz="2000" i="1" dirty="0" err="1"/>
              <a:t>j++</a:t>
            </a:r>
            <a:r>
              <a:rPr lang="en-US" altLang="zh-CN" sz="2000" i="1" dirty="0"/>
              <a:t>)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da-DK" altLang="zh-CN" i="1" dirty="0"/>
              <a:t>score[i][j]=(int)(Math.random()*101);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 </a:t>
            </a:r>
            <a:r>
              <a:rPr lang="zh-CN" altLang="en-US" dirty="0"/>
              <a:t>声明数组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dirty="0" smtClean="0">
                <a:cs typeface="Times New Roman" pitchFamily="18" charset="0"/>
              </a:rPr>
              <a:t>Java</a:t>
            </a:r>
            <a:r>
              <a:rPr lang="zh-CN" altLang="en-US" sz="2800" dirty="0" smtClean="0"/>
              <a:t>中的数组是对象，因此属于引用类型，数组对象需要使用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关键字来创建。</a:t>
            </a:r>
            <a:endParaRPr lang="en-US" altLang="zh-CN" sz="2800" dirty="0" smtClean="0"/>
          </a:p>
          <a:p>
            <a:pPr algn="just"/>
            <a:endParaRPr lang="zh-CN" altLang="en-US" sz="2800" dirty="0" smtClean="0"/>
          </a:p>
          <a:p>
            <a:pPr algn="just"/>
            <a:r>
              <a:rPr lang="zh-CN" altLang="en-US" sz="2800" dirty="0" smtClean="0"/>
              <a:t>数组</a:t>
            </a:r>
          </a:p>
          <a:p>
            <a:pPr lvl="1" algn="just"/>
            <a:r>
              <a:rPr lang="zh-CN" altLang="en-US" sz="2400" dirty="0" smtClean="0"/>
              <a:t>一维数组</a:t>
            </a:r>
            <a:endParaRPr lang="en-US" altLang="zh-CN" sz="2400" dirty="0" smtClean="0"/>
          </a:p>
          <a:p>
            <a:pPr lvl="1" algn="just"/>
            <a:endParaRPr lang="zh-CN" altLang="en-US" sz="2400" dirty="0" smtClean="0"/>
          </a:p>
          <a:p>
            <a:pPr lvl="1" algn="just"/>
            <a:r>
              <a:rPr lang="zh-CN" altLang="en-US" sz="2400" dirty="0" smtClean="0"/>
              <a:t>多维数组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、显示</a:t>
            </a:r>
            <a:r>
              <a:rPr lang="zh-CN" altLang="en-US" dirty="0"/>
              <a:t>成绩方法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1438"/>
            <a:ext cx="8153400" cy="541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800" b="1" dirty="0"/>
              <a:t>public static void show(){  //</a:t>
            </a:r>
            <a:r>
              <a:rPr lang="zh-CN" altLang="en-US" sz="1800" b="1" dirty="0"/>
              <a:t>显示成绩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("\t");  //</a:t>
            </a:r>
            <a:r>
              <a:rPr lang="zh-CN" altLang="en-US" sz="1800" i="1" dirty="0"/>
              <a:t>留出显示姓名的位置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800" b="1" dirty="0" smtClean="0"/>
              <a:t>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i=0; i&lt;</a:t>
            </a:r>
            <a:r>
              <a:rPr lang="en-US" altLang="zh-CN" sz="1800" b="1" i="1" dirty="0" err="1"/>
              <a:t>courses.length</a:t>
            </a:r>
            <a:r>
              <a:rPr lang="en-US" altLang="zh-CN" sz="1800" b="1" i="1" dirty="0"/>
              <a:t>; i</a:t>
            </a:r>
            <a:r>
              <a:rPr lang="en-US" altLang="zh-CN" sz="1800" b="1" i="1" dirty="0" smtClean="0"/>
              <a:t>++){</a:t>
            </a:r>
            <a:r>
              <a:rPr lang="en-US" altLang="zh-CN" sz="1800" dirty="0"/>
              <a:t>//</a:t>
            </a:r>
            <a:r>
              <a:rPr lang="zh-CN" altLang="en-US" sz="1800" dirty="0"/>
              <a:t>输出课程名称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</a:t>
            </a:r>
            <a:r>
              <a:rPr lang="en-US" altLang="zh-CN" sz="1800" i="1" dirty="0" smtClean="0"/>
              <a:t>(courses[i</a:t>
            </a:r>
            <a:r>
              <a:rPr lang="en-US" altLang="zh-CN" sz="1800" i="1" dirty="0"/>
              <a:t>]+"\t");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800" dirty="0"/>
              <a:t>}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 smtClean="0"/>
              <a:t>();</a:t>
            </a:r>
            <a:endParaRPr lang="zh-CN" altLang="en-US" sz="1800" dirty="0"/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800" b="1" dirty="0"/>
              <a:t>for(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i=0; i&lt;</a:t>
            </a:r>
            <a:r>
              <a:rPr lang="en-US" altLang="zh-CN" sz="1800" b="1" i="1" dirty="0" err="1"/>
              <a:t>score.length</a:t>
            </a:r>
            <a:r>
              <a:rPr lang="en-US" altLang="zh-CN" sz="1800" b="1" i="1" dirty="0"/>
              <a:t>; i++){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/>
              <a:t>//</a:t>
            </a:r>
            <a:r>
              <a:rPr lang="zh-CN" altLang="en-US" sz="1800" dirty="0"/>
              <a:t>显示学生姓名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(students[i]+"\t");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/>
              <a:t>//</a:t>
            </a:r>
            <a:r>
              <a:rPr lang="zh-CN" altLang="en-US" sz="1800" dirty="0"/>
              <a:t>显示该学生成绩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b="1" dirty="0"/>
              <a:t>for(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j=0; j&lt;</a:t>
            </a:r>
            <a:r>
              <a:rPr lang="en-US" altLang="zh-CN" sz="1800" b="1" i="1" dirty="0"/>
              <a:t>score[i].length; </a:t>
            </a:r>
            <a:r>
              <a:rPr lang="en-US" altLang="zh-CN" sz="1800" b="1" i="1" dirty="0" err="1"/>
              <a:t>j++</a:t>
            </a:r>
            <a:r>
              <a:rPr lang="en-US" altLang="zh-CN" sz="1800" b="1" i="1" dirty="0"/>
              <a:t>){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(score[i][j]+"\t");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/>
              <a:t>}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/>
              <a:t>();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1800" dirty="0"/>
              <a:t>  </a:t>
            </a:r>
            <a:r>
              <a:rPr lang="zh-CN" altLang="en-US" sz="1800" dirty="0" smtClean="0"/>
              <a:t>     </a:t>
            </a: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3.7.3  </a:t>
            </a:r>
            <a:r>
              <a:rPr lang="zh-CN" altLang="zh-CN" dirty="0"/>
              <a:t>控制台命令的读取和控制</a:t>
            </a:r>
            <a:r>
              <a:rPr lang="en-US" altLang="zh-CN" dirty="0"/>
              <a:t>run()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get+</a:t>
            </a:r>
            <a:r>
              <a:rPr lang="zh-CN" altLang="zh-CN" smtClean="0"/>
              <a:t>姓名</a:t>
            </a:r>
            <a:r>
              <a:rPr lang="en-US" altLang="zh-CN" smtClean="0"/>
              <a:t>+</a:t>
            </a:r>
            <a:r>
              <a:rPr lang="zh-CN" altLang="zh-CN" smtClean="0"/>
              <a:t>课程名</a:t>
            </a:r>
          </a:p>
          <a:p>
            <a:r>
              <a:rPr lang="en-US" altLang="zh-CN" smtClean="0"/>
              <a:t>avg+</a:t>
            </a:r>
            <a:r>
              <a:rPr lang="zh-CN" altLang="zh-CN" smtClean="0"/>
              <a:t>课程名</a:t>
            </a:r>
          </a:p>
          <a:p>
            <a:r>
              <a:rPr lang="en-US" altLang="zh-CN" smtClean="0"/>
              <a:t>avg+</a:t>
            </a:r>
            <a:r>
              <a:rPr lang="zh-CN" altLang="zh-CN" smtClean="0"/>
              <a:t>姓名</a:t>
            </a:r>
          </a:p>
          <a:p>
            <a:r>
              <a:rPr lang="en-US" altLang="zh-CN" smtClean="0"/>
              <a:t>sort+</a:t>
            </a:r>
            <a:r>
              <a:rPr lang="zh-CN" altLang="zh-CN" smtClean="0"/>
              <a:t>课程名</a:t>
            </a:r>
          </a:p>
          <a:p>
            <a:r>
              <a:rPr lang="en-US" altLang="zh-CN" smtClean="0"/>
              <a:t>exit</a:t>
            </a:r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11188" y="4344988"/>
            <a:ext cx="7273925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字符串比较方法：</a:t>
            </a:r>
            <a:r>
              <a:rPr lang="en-US" altLang="zh-CN" sz="2400" dirty="0" err="1"/>
              <a:t>equalsIgnoreCase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3.7.3  </a:t>
            </a:r>
            <a:r>
              <a:rPr lang="zh-CN" altLang="zh-CN" dirty="0"/>
              <a:t>控制台命令的读取和控制</a:t>
            </a:r>
            <a:r>
              <a:rPr lang="en-US" altLang="zh-CN" dirty="0"/>
              <a:t>run()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6166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600" b="1" dirty="0" smtClean="0"/>
              <a:t>public static void run(){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600" dirty="0" smtClean="0"/>
              <a:t>Scanner </a:t>
            </a:r>
            <a:r>
              <a:rPr lang="en-US" altLang="zh-CN" sz="1600" dirty="0" err="1" smtClean="0"/>
              <a:t>scn</a:t>
            </a:r>
            <a:r>
              <a:rPr lang="en-US" altLang="zh-CN" sz="1600" dirty="0" smtClean="0"/>
              <a:t>=</a:t>
            </a:r>
            <a:r>
              <a:rPr lang="en-US" altLang="zh-CN" sz="1600" b="1" dirty="0" smtClean="0"/>
              <a:t>new Scanner(System.</a:t>
            </a:r>
            <a:r>
              <a:rPr lang="en-US" altLang="zh-CN" sz="1600" b="1" i="1" dirty="0" smtClean="0"/>
              <a:t>in);</a:t>
            </a:r>
            <a:endParaRPr lang="zh-CN" altLang="en-US" sz="1600" dirty="0" smtClean="0"/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600" b="1" dirty="0" smtClean="0"/>
              <a:t>while(true){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out.print</a:t>
            </a:r>
            <a:r>
              <a:rPr lang="en-US" altLang="zh-CN" sz="1600" i="1" dirty="0" smtClean="0"/>
              <a:t>("</a:t>
            </a:r>
            <a:r>
              <a:rPr lang="zh-CN" altLang="en-US" sz="1600" i="1" dirty="0" smtClean="0"/>
              <a:t>请输入命令</a:t>
            </a:r>
            <a:r>
              <a:rPr lang="en-US" altLang="zh-CN" sz="1600" i="1" dirty="0" smtClean="0"/>
              <a:t>:");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String command=</a:t>
            </a:r>
            <a:r>
              <a:rPr lang="en-US" altLang="zh-CN" sz="1600" dirty="0" err="1" smtClean="0"/>
              <a:t>scn.next</a:t>
            </a:r>
            <a:r>
              <a:rPr lang="en-US" altLang="zh-CN" sz="1600" dirty="0" smtClean="0"/>
              <a:t>();</a:t>
            </a:r>
            <a:endParaRPr lang="zh-CN" altLang="en-US" sz="1600" dirty="0" smtClean="0"/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b="1" dirty="0" smtClean="0"/>
              <a:t>if(</a:t>
            </a:r>
            <a:r>
              <a:rPr lang="en-US" altLang="zh-CN" sz="1600" b="1" dirty="0" err="1" smtClean="0"/>
              <a:t>command.equalsIgnoreCase</a:t>
            </a:r>
            <a:r>
              <a:rPr lang="en-US" altLang="zh-CN" sz="1600" b="1" dirty="0" smtClean="0"/>
              <a:t>("</a:t>
            </a:r>
            <a:r>
              <a:rPr lang="en-US" altLang="zh-CN" sz="1600" b="1" dirty="0" err="1" smtClean="0"/>
              <a:t>avg</a:t>
            </a:r>
            <a:r>
              <a:rPr lang="en-US" altLang="zh-CN" sz="1600" b="1" dirty="0" smtClean="0"/>
              <a:t>")){//"</a:t>
            </a:r>
            <a:r>
              <a:rPr lang="en-US" altLang="zh-CN" sz="1600" b="1" u="sng" dirty="0" err="1" smtClean="0"/>
              <a:t>avg</a:t>
            </a:r>
            <a:r>
              <a:rPr lang="en-US" altLang="zh-CN" sz="1600" b="1" u="sng" dirty="0" smtClean="0"/>
              <a:t>"</a:t>
            </a:r>
            <a:r>
              <a:rPr lang="zh-CN" altLang="en-US" sz="1600" b="1" u="sng" dirty="0" smtClean="0"/>
              <a:t>命令需要一个参数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String parameter=</a:t>
            </a:r>
            <a:r>
              <a:rPr lang="en-US" altLang="zh-CN" sz="1600" dirty="0" err="1" smtClean="0"/>
              <a:t>scn.next</a:t>
            </a:r>
            <a:r>
              <a:rPr lang="en-US" altLang="zh-CN" sz="1600" dirty="0" smtClean="0"/>
              <a:t>();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i="1" dirty="0" err="1" smtClean="0"/>
              <a:t>avg</a:t>
            </a:r>
            <a:r>
              <a:rPr lang="en-US" altLang="zh-CN" sz="1600" i="1" dirty="0" smtClean="0"/>
              <a:t>(parameter);</a:t>
            </a:r>
            <a:endParaRPr lang="zh-CN" altLang="en-US" sz="1600" dirty="0" smtClean="0"/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}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b="1" dirty="0" smtClean="0"/>
              <a:t>if(</a:t>
            </a:r>
            <a:r>
              <a:rPr lang="en-US" altLang="zh-CN" sz="1600" b="1" dirty="0" err="1" smtClean="0"/>
              <a:t>command.equalsIgnoreCase</a:t>
            </a:r>
            <a:r>
              <a:rPr lang="en-US" altLang="zh-CN" sz="1600" b="1" dirty="0" smtClean="0"/>
              <a:t>("get")){//"get"</a:t>
            </a:r>
            <a:r>
              <a:rPr lang="zh-CN" altLang="en-US" sz="1600" b="1" dirty="0" smtClean="0"/>
              <a:t>命令需要两个参数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String parameter1=</a:t>
            </a:r>
            <a:r>
              <a:rPr lang="en-US" altLang="zh-CN" sz="1600" dirty="0" err="1" smtClean="0"/>
              <a:t>scn.next</a:t>
            </a:r>
            <a:r>
              <a:rPr lang="en-US" altLang="zh-CN" sz="1600" dirty="0" smtClean="0"/>
              <a:t>();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String parameter2=</a:t>
            </a:r>
            <a:r>
              <a:rPr lang="en-US" altLang="zh-CN" sz="1600" dirty="0" err="1" smtClean="0"/>
              <a:t>scn.next</a:t>
            </a:r>
            <a:r>
              <a:rPr lang="en-US" altLang="zh-CN" sz="1600" dirty="0" smtClean="0"/>
              <a:t>();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i="1" dirty="0" smtClean="0"/>
              <a:t>get(parameter1,parameter2);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}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b="1" dirty="0" smtClean="0"/>
              <a:t>if(</a:t>
            </a:r>
            <a:r>
              <a:rPr lang="en-US" altLang="zh-CN" sz="1600" b="1" dirty="0" err="1" smtClean="0"/>
              <a:t>command.equalsIgnoreCase</a:t>
            </a:r>
            <a:r>
              <a:rPr lang="en-US" altLang="zh-CN" sz="1600" b="1" dirty="0" smtClean="0"/>
              <a:t>("sort")){//"sort"</a:t>
            </a:r>
            <a:r>
              <a:rPr lang="zh-CN" altLang="en-US" sz="1600" b="1" dirty="0" smtClean="0"/>
              <a:t>命令需要一个参数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String parameter=</a:t>
            </a:r>
            <a:r>
              <a:rPr lang="en-US" altLang="zh-CN" sz="1600" dirty="0" err="1" smtClean="0"/>
              <a:t>scn.next</a:t>
            </a:r>
            <a:r>
              <a:rPr lang="en-US" altLang="zh-CN" sz="1600" dirty="0" smtClean="0"/>
              <a:t>();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i="1" dirty="0" err="1" smtClean="0"/>
              <a:t>sortByScore</a:t>
            </a:r>
            <a:r>
              <a:rPr lang="en-US" altLang="zh-CN" sz="1600" i="1" dirty="0" smtClean="0"/>
              <a:t>(parameter);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}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b="1" dirty="0" smtClean="0"/>
              <a:t>if (</a:t>
            </a:r>
            <a:r>
              <a:rPr lang="en-US" altLang="zh-CN" sz="1600" b="1" dirty="0" err="1" smtClean="0"/>
              <a:t>command.equalsIgnoreCase</a:t>
            </a:r>
            <a:r>
              <a:rPr lang="en-US" altLang="zh-CN" sz="1600" b="1" dirty="0" smtClean="0"/>
              <a:t>("exit")){//</a:t>
            </a:r>
            <a:r>
              <a:rPr lang="zh-CN" altLang="en-US" sz="1600" b="1" dirty="0" smtClean="0"/>
              <a:t>退出查询系统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out.println</a:t>
            </a:r>
            <a:r>
              <a:rPr lang="en-US" altLang="zh-CN" sz="1600" i="1" dirty="0" smtClean="0"/>
              <a:t>("</a:t>
            </a:r>
            <a:r>
              <a:rPr lang="zh-CN" altLang="en-US" sz="1600" i="1" dirty="0" smtClean="0"/>
              <a:t>退出查询系统！</a:t>
            </a:r>
            <a:r>
              <a:rPr lang="en-US" altLang="zh-CN" sz="1600" i="1" dirty="0" err="1" smtClean="0"/>
              <a:t>byebye</a:t>
            </a:r>
            <a:r>
              <a:rPr lang="zh-CN" altLang="en-US" sz="1600" i="1" dirty="0" smtClean="0"/>
              <a:t>！</a:t>
            </a:r>
            <a:r>
              <a:rPr lang="en-US" altLang="zh-CN" sz="1600" i="1" dirty="0" smtClean="0"/>
              <a:t>");</a:t>
            </a:r>
          </a:p>
          <a:p>
            <a:pPr marL="1371600" lvl="3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exit</a:t>
            </a:r>
            <a:r>
              <a:rPr lang="en-US" altLang="zh-CN" sz="1600" i="1" dirty="0" smtClean="0"/>
              <a:t>(0);</a:t>
            </a:r>
          </a:p>
          <a:p>
            <a:pPr marL="914400" lvl="2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600" dirty="0" smtClean="0"/>
              <a:t>}</a:t>
            </a:r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US" altLang="zh-CN" sz="1600" dirty="0" smtClean="0"/>
              <a:t>}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3.7.4  </a:t>
            </a:r>
            <a:r>
              <a:rPr lang="zh-CN" altLang="zh-CN" dirty="0"/>
              <a:t>查询某人某门课成绩</a:t>
            </a:r>
            <a:r>
              <a:rPr lang="en-US" altLang="zh-CN" dirty="0"/>
              <a:t>get()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6166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 condition1: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学生姓名   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condition2:</a:t>
            </a:r>
            <a:r>
              <a:rPr lang="zh-CN" alt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课程名称   *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get(String condition1, String condition2){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=-1,j_index=-1;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i=0; i&lt;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i++){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查找是否存在该学生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i_index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(students[i].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(condition1)){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!=-1){  //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有此人，继续查找是否有此课程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j_index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j=0; j&lt;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courses.length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j++)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(courses[j].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(condition2)){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=j;				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"+ condition1+ "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这个人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return;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!=-1){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(condition1+"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"+condition2+"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的成绩是：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"+score[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j_index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+"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"+condition2+"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这门课程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本章思维导图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2228" name="Picture 2" descr="第3章 数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558212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3.1 </a:t>
            </a:r>
            <a:r>
              <a:rPr lang="zh-CN" altLang="en-US" dirty="0"/>
              <a:t>声明数组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17653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1. </a:t>
            </a:r>
            <a:r>
              <a:rPr lang="zh-CN" altLang="en-US" sz="2800" smtClean="0"/>
              <a:t>声明数组格式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2"/>
                </a:solidFill>
              </a:rPr>
              <a:t>    </a:t>
            </a:r>
            <a:r>
              <a:rPr lang="zh-CN" altLang="en-US" sz="2400" smtClean="0">
                <a:solidFill>
                  <a:schemeClr val="tx2"/>
                </a:solidFill>
              </a:rPr>
              <a:t>数组元素类型</a:t>
            </a:r>
            <a:r>
              <a:rPr lang="en-US" altLang="zh-CN" sz="2400" smtClean="0">
                <a:solidFill>
                  <a:schemeClr val="tx2"/>
                </a:solidFill>
              </a:rPr>
              <a:t>[] </a:t>
            </a:r>
            <a:r>
              <a:rPr lang="zh-CN" altLang="en-US" sz="2400" smtClean="0">
                <a:solidFill>
                  <a:schemeClr val="tx2"/>
                </a:solidFill>
              </a:rPr>
              <a:t>数组名</a:t>
            </a:r>
            <a:r>
              <a:rPr lang="en-US" altLang="zh-CN" sz="2400" smtClean="0">
                <a:solidFill>
                  <a:schemeClr val="tx2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或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	  </a:t>
            </a:r>
            <a:r>
              <a:rPr lang="zh-CN" altLang="en-US" sz="2400" smtClean="0"/>
              <a:t>数组元素类型  数组名</a:t>
            </a:r>
            <a:r>
              <a:rPr lang="en-US" altLang="zh-CN" sz="2400" smtClean="0"/>
              <a:t>[];</a:t>
            </a:r>
            <a:endParaRPr lang="en-US" altLang="zh-CN" sz="2800" smtClean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684213" y="3563938"/>
            <a:ext cx="7772400" cy="42386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Book Antiqua" pitchFamily="18" charset="0"/>
              </a:rPr>
              <a:t>例如：</a:t>
            </a:r>
            <a:r>
              <a:rPr lang="en-US" altLang="zh-CN" sz="2400" dirty="0" err="1">
                <a:latin typeface="Book Antiqua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[]  </a:t>
            </a:r>
            <a:r>
              <a:rPr lang="en-US" altLang="zh-CN" sz="2400" dirty="0" err="1">
                <a:latin typeface="Book Antiqua" pitchFamily="18" charset="0"/>
                <a:cs typeface="Times New Roman" pitchFamily="18" charset="0"/>
              </a:rPr>
              <a:t>intArray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;</a:t>
            </a:r>
            <a:r>
              <a:rPr lang="en-US" altLang="zh-CN" sz="2400" dirty="0">
                <a:latin typeface="Book Antiqua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47800"/>
            <a:ext cx="8640762" cy="47244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new</a:t>
            </a:r>
            <a:r>
              <a:rPr lang="zh-CN" altLang="zh-CN" dirty="0" smtClean="0"/>
              <a:t>关键字</a:t>
            </a:r>
            <a:endParaRPr lang="en-US" altLang="zh-CN" dirty="0" smtClean="0"/>
          </a:p>
          <a:p>
            <a:pPr marL="457200" lvl="1" indent="0" fontAlgn="auto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zh-CN" altLang="zh-CN" dirty="0" smtClean="0"/>
              <a:t>数组</a:t>
            </a:r>
            <a:r>
              <a:rPr lang="zh-CN" altLang="zh-CN" dirty="0"/>
              <a:t>引用名</a:t>
            </a:r>
            <a:r>
              <a:rPr lang="en-US" altLang="zh-CN" dirty="0"/>
              <a:t> = new  </a:t>
            </a:r>
            <a:r>
              <a:rPr lang="zh-CN" altLang="zh-CN" dirty="0"/>
              <a:t>数组元素类型</a:t>
            </a:r>
            <a:r>
              <a:rPr lang="en-US" altLang="zh-CN" dirty="0"/>
              <a:t>[</a:t>
            </a:r>
            <a:r>
              <a:rPr lang="zh-CN" altLang="zh-CN" dirty="0"/>
              <a:t>数组元素个数</a:t>
            </a:r>
            <a:r>
              <a:rPr lang="en-US" altLang="zh-CN" dirty="0"/>
              <a:t>];</a:t>
            </a:r>
            <a:endParaRPr lang="zh-CN" altLang="zh-CN" dirty="0"/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609600" y="2708275"/>
            <a:ext cx="8077200" cy="83185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Book Antiqua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[]  Array;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Book Antiqua" pitchFamily="18" charset="0"/>
              </a:rPr>
              <a:t>Array = new  </a:t>
            </a:r>
            <a:r>
              <a:rPr lang="en-US" altLang="zh-CN" sz="2400" dirty="0" err="1">
                <a:latin typeface="Book Antiqua" pitchFamily="18" charset="0"/>
              </a:rPr>
              <a:t>int</a:t>
            </a:r>
            <a:r>
              <a:rPr lang="en-US" altLang="zh-CN" sz="2400" dirty="0">
                <a:latin typeface="Book Antiqua" pitchFamily="18" charset="0"/>
              </a:rPr>
              <a:t> [5] ;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903663"/>
            <a:ext cx="46767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02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sp>
        <p:nvSpPr>
          <p:cNvPr id="273413" name="Rectangle 1029"/>
          <p:cNvSpPr>
            <a:spLocks noChangeArrowheads="1"/>
          </p:cNvSpPr>
          <p:nvPr/>
        </p:nvSpPr>
        <p:spPr bwMode="auto">
          <a:xfrm>
            <a:off x="609600" y="1524000"/>
            <a:ext cx="8077200" cy="830263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Book Antiqua" pitchFamily="18" charset="0"/>
                <a:cs typeface="Times New Roman" pitchFamily="18" charset="0"/>
              </a:rPr>
              <a:t>int</a:t>
            </a:r>
            <a:r>
              <a:rPr lang="en-US" altLang="zh-CN" sz="2400" dirty="0">
                <a:latin typeface="Book Antiqua" pitchFamily="18" charset="0"/>
                <a:cs typeface="Times New Roman" pitchFamily="18" charset="0"/>
              </a:rPr>
              <a:t>[]  Array;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Book Antiqua" pitchFamily="18" charset="0"/>
              </a:rPr>
              <a:t>Array = new  </a:t>
            </a:r>
            <a:r>
              <a:rPr lang="en-US" altLang="zh-CN" sz="2400" dirty="0" err="1">
                <a:latin typeface="Book Antiqua" pitchFamily="18" charset="0"/>
              </a:rPr>
              <a:t>int</a:t>
            </a:r>
            <a:r>
              <a:rPr lang="en-US" altLang="zh-CN" sz="2400" dirty="0">
                <a:latin typeface="Book Antiqua" pitchFamily="18" charset="0"/>
              </a:rPr>
              <a:t> [5] ;</a:t>
            </a:r>
          </a:p>
        </p:txBody>
      </p:sp>
      <p:sp>
        <p:nvSpPr>
          <p:cNvPr id="273412" name="Text Box 1028"/>
          <p:cNvSpPr txBox="1">
            <a:spLocks noGrp="1" noChangeArrowheads="1"/>
          </p:cNvSpPr>
          <p:nvPr>
            <p:ph type="body" idx="1"/>
          </p:nvPr>
        </p:nvSpPr>
        <p:spPr>
          <a:xfrm>
            <a:off x="622300" y="3860800"/>
            <a:ext cx="8153400" cy="482600"/>
          </a:xfr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[]  </a:t>
            </a:r>
            <a:r>
              <a:rPr lang="en-US" altLang="zh-CN" sz="2400" dirty="0" smtClean="0"/>
              <a:t>Array </a:t>
            </a:r>
            <a:r>
              <a:rPr lang="en-US" altLang="zh-CN" sz="2400" dirty="0"/>
              <a:t>= new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[5];</a:t>
            </a:r>
            <a:endParaRPr lang="en-US" altLang="zh-CN" sz="2400" dirty="0"/>
          </a:p>
        </p:txBody>
      </p:sp>
      <p:sp>
        <p:nvSpPr>
          <p:cNvPr id="273414" name="AutoShape 1030"/>
          <p:cNvSpPr>
            <a:spLocks noChangeArrowheads="1"/>
          </p:cNvSpPr>
          <p:nvPr/>
        </p:nvSpPr>
        <p:spPr bwMode="auto">
          <a:xfrm>
            <a:off x="1981200" y="2667000"/>
            <a:ext cx="2895600" cy="685800"/>
          </a:xfrm>
          <a:prstGeom prst="wedgeRectCallout">
            <a:avLst>
              <a:gd name="adj1" fmla="val 38213"/>
              <a:gd name="adj2" fmla="val 3581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Book Antiqua" pitchFamily="18" charset="0"/>
                <a:ea typeface="黑体" pitchFamily="49" charset="-122"/>
              </a:rPr>
              <a:t>合二为一</a:t>
            </a:r>
          </a:p>
        </p:txBody>
      </p:sp>
      <p:sp>
        <p:nvSpPr>
          <p:cNvPr id="2" name="下箭头 1"/>
          <p:cNvSpPr/>
          <p:nvPr/>
        </p:nvSpPr>
        <p:spPr>
          <a:xfrm>
            <a:off x="2124075" y="2492375"/>
            <a:ext cx="215900" cy="115252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 autoUpdateAnimBg="0"/>
      <p:bldP spid="2734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39750" y="2636838"/>
            <a:ext cx="830580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ea typeface="黑体" pitchFamily="49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>
                <a:latin typeface="Book Antiqua" pitchFamily="18" charset="0"/>
              </a:rPr>
              <a:t>  </a:t>
            </a:r>
            <a:r>
              <a:rPr lang="zh-CN" altLang="en-US" sz="2000">
                <a:latin typeface="Book Antiqua" pitchFamily="18" charset="0"/>
              </a:rPr>
              <a:t>用</a:t>
            </a:r>
            <a:r>
              <a:rPr lang="en-US" altLang="zh-CN" sz="2000">
                <a:latin typeface="Book Antiqua" pitchFamily="18" charset="0"/>
                <a:cs typeface="Times New Roman" pitchFamily="18" charset="0"/>
              </a:rPr>
              <a:t>new</a:t>
            </a:r>
            <a:r>
              <a:rPr lang="zh-CN" altLang="en-US" sz="2000">
                <a:latin typeface="Book Antiqua" pitchFamily="18" charset="0"/>
              </a:rPr>
              <a:t>关键字为一个数组分配内存空间后，系统将为每个数组元素都赋予一个初值，这个初值取决于数组的类型。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000">
                <a:latin typeface="Book Antiqua" pitchFamily="18" charset="0"/>
              </a:rPr>
              <a:t> 所有</a:t>
            </a:r>
            <a:r>
              <a:rPr lang="zh-CN" altLang="en-US" sz="2000">
                <a:solidFill>
                  <a:schemeClr val="folHlink"/>
                </a:solidFill>
                <a:latin typeface="Book Antiqua" pitchFamily="18" charset="0"/>
              </a:rPr>
              <a:t>数值型数组</a:t>
            </a:r>
            <a:r>
              <a:rPr lang="zh-CN" altLang="en-US" sz="2000">
                <a:latin typeface="Book Antiqua" pitchFamily="18" charset="0"/>
              </a:rPr>
              <a:t>元素的初值为</a:t>
            </a:r>
            <a:r>
              <a:rPr lang="en-US" altLang="zh-CN" sz="2000">
                <a:latin typeface="Book Antiqua" pitchFamily="18" charset="0"/>
                <a:cs typeface="Times New Roman" pitchFamily="18" charset="0"/>
              </a:rPr>
              <a:t>0</a:t>
            </a:r>
            <a:endParaRPr lang="en-US" altLang="zh-CN" sz="2000">
              <a:latin typeface="Book Antiqua" pitchFamily="18" charset="0"/>
            </a:endParaRPr>
          </a:p>
          <a:p>
            <a:pPr lvl="1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000">
                <a:latin typeface="Book Antiqua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Book Antiqua" pitchFamily="18" charset="0"/>
              </a:rPr>
              <a:t>字符型数组</a:t>
            </a:r>
            <a:r>
              <a:rPr lang="zh-CN" altLang="en-US" sz="2000">
                <a:latin typeface="Book Antiqua" pitchFamily="18" charset="0"/>
              </a:rPr>
              <a:t>元素的初值为一个</a:t>
            </a:r>
            <a:r>
              <a:rPr lang="en-US" altLang="zh-CN" sz="2000">
                <a:latin typeface="Book Antiqua" pitchFamily="18" charset="0"/>
              </a:rPr>
              <a:t>Unicode</a:t>
            </a:r>
            <a:r>
              <a:rPr lang="zh-CN" altLang="en-US" sz="2000">
                <a:latin typeface="Book Antiqua" pitchFamily="18" charset="0"/>
              </a:rPr>
              <a:t>编码为</a:t>
            </a:r>
            <a:r>
              <a:rPr lang="en-US" altLang="zh-CN" sz="2000">
                <a:latin typeface="Book Antiqua" pitchFamily="18" charset="0"/>
              </a:rPr>
              <a:t>0</a:t>
            </a:r>
            <a:r>
              <a:rPr lang="zh-CN" altLang="en-US" sz="2000">
                <a:latin typeface="Book Antiqua" pitchFamily="18" charset="0"/>
              </a:rPr>
              <a:t>的不可见的控制符（</a:t>
            </a:r>
            <a:r>
              <a:rPr lang="en-US" altLang="zh-CN" sz="2000">
                <a:latin typeface="Book Antiqua" pitchFamily="18" charset="0"/>
                <a:cs typeface="Times New Roman" pitchFamily="18" charset="0"/>
              </a:rPr>
              <a:t> ’\u0000’</a:t>
            </a:r>
            <a:r>
              <a:rPr lang="zh-CN" altLang="en-US" sz="2000">
                <a:latin typeface="Book Antiqua" pitchFamily="18" charset="0"/>
              </a:rPr>
              <a:t>）</a:t>
            </a:r>
          </a:p>
          <a:p>
            <a:pPr lvl="1"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000">
                <a:latin typeface="Book Antiqua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Book Antiqua" pitchFamily="18" charset="0"/>
              </a:rPr>
              <a:t>布尔型数组</a:t>
            </a:r>
            <a:r>
              <a:rPr lang="zh-CN" altLang="en-US" sz="2000">
                <a:latin typeface="Book Antiqua" pitchFamily="18" charset="0"/>
              </a:rPr>
              <a:t>元素的初值为</a:t>
            </a:r>
            <a:r>
              <a:rPr lang="en-US" altLang="zh-CN" sz="2000">
                <a:latin typeface="Book Antiqua" pitchFamily="18" charset="0"/>
                <a:cs typeface="Times New Roman" pitchFamily="18" charset="0"/>
              </a:rPr>
              <a:t>false</a:t>
            </a:r>
            <a:endParaRPr lang="en-US" altLang="zh-CN" sz="2000">
              <a:latin typeface="Book Antiqua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zh-CN" altLang="en-US" sz="2000">
                <a:solidFill>
                  <a:srgbClr val="CC3300"/>
                </a:solidFill>
                <a:latin typeface="Book Antiqua" pitchFamily="18" charset="0"/>
              </a:rPr>
              <a:t>注意：</a:t>
            </a:r>
            <a:r>
              <a:rPr lang="en-US" altLang="zh-CN" sz="2000">
                <a:solidFill>
                  <a:srgbClr val="CC3300"/>
                </a:solidFill>
                <a:latin typeface="Book Antiqua" pitchFamily="18" charset="0"/>
              </a:rPr>
              <a:t>Java</a:t>
            </a:r>
            <a:r>
              <a:rPr lang="zh-CN" altLang="en-US" sz="2000">
                <a:solidFill>
                  <a:srgbClr val="CC3300"/>
                </a:solidFill>
                <a:latin typeface="Book Antiqua" pitchFamily="18" charset="0"/>
              </a:rPr>
              <a:t>中的数组对象一旦创建之后，在程序整个执行期间，就不能再改变数组元素的个数。</a:t>
            </a:r>
            <a:endParaRPr lang="zh-CN" altLang="en-US" sz="2000">
              <a:latin typeface="Book Antiqua" pitchFamily="18" charset="0"/>
            </a:endParaRPr>
          </a:p>
        </p:txBody>
      </p:sp>
      <p:sp>
        <p:nvSpPr>
          <p:cNvPr id="182278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525463" y="1484313"/>
            <a:ext cx="8153400" cy="6127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indent="-256032" algn="just" fontAlgn="auto">
              <a:spcBef>
                <a:spcPct val="50000"/>
              </a:spcBef>
              <a:spcAft>
                <a:spcPts val="0"/>
              </a:spcAft>
              <a:buClrTx/>
              <a:buSzTx/>
              <a:buFont typeface="Wingdings 3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[]  Array = new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[5];   </a:t>
            </a:r>
            <a:r>
              <a:rPr lang="en-US" altLang="zh-CN" sz="2400" b="1" dirty="0" smtClean="0"/>
              <a:t>// </a:t>
            </a:r>
            <a:r>
              <a:rPr lang="zh-CN" altLang="en-US" sz="2400" b="1" dirty="0"/>
              <a:t>初值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0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3.2  </a:t>
            </a:r>
            <a:r>
              <a:rPr lang="zh-CN" altLang="zh-CN" dirty="0"/>
              <a:t>创建数组对象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1450"/>
            <a:ext cx="8153400" cy="6921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、匿名数组：不需要引用名</a:t>
            </a:r>
            <a:endParaRPr lang="zh-CN" altLang="en-US" sz="2800" smtClean="0"/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84213" y="2205038"/>
            <a:ext cx="7656512" cy="46196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dirty="0"/>
              <a:t>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[]{1,2,3,4,5}</a:t>
            </a:r>
            <a:endParaRPr lang="en-US" altLang="zh-CN" sz="2400" dirty="0">
              <a:latin typeface="Book Antiqua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213" y="2862263"/>
            <a:ext cx="7656512" cy="30464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zh-CN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 //</a:t>
            </a:r>
            <a:r>
              <a:rPr lang="zh-CN" altLang="zh-CN" dirty="0"/>
              <a:t>匿名数组做参数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sum =</a:t>
            </a:r>
            <a:r>
              <a:rPr lang="en-US" altLang="zh-CN" i="1" dirty="0" err="1"/>
              <a:t>getSum</a:t>
            </a:r>
            <a:r>
              <a:rPr lang="en-US" altLang="zh-CN" dirty="0"/>
              <a:t>(new </a:t>
            </a:r>
            <a:r>
              <a:rPr lang="en-US" altLang="zh-CN" dirty="0" err="1"/>
              <a:t>int</a:t>
            </a:r>
            <a:r>
              <a:rPr lang="en-US" altLang="zh-CN" dirty="0"/>
              <a:t>[]{1,2,3,4,5});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zh-CN" dirty="0"/>
              <a:t>……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getSum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[] a){  //</a:t>
            </a:r>
            <a:r>
              <a:rPr lang="zh-CN" altLang="zh-CN" dirty="0"/>
              <a:t>形参接收实参数组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zh-CN" dirty="0"/>
              <a:t>……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3208</TotalTime>
  <Words>2149</Words>
  <Application>Microsoft Office PowerPoint</Application>
  <PresentationFormat>全屏显示(4:3)</PresentationFormat>
  <Paragraphs>475</Paragraphs>
  <Slides>44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聚合</vt:lpstr>
      <vt:lpstr>Visio</vt:lpstr>
      <vt:lpstr>第3章  数组</vt:lpstr>
      <vt:lpstr>本章知识点</vt:lpstr>
      <vt:lpstr>数组</vt:lpstr>
      <vt:lpstr>3.1 声明数组</vt:lpstr>
      <vt:lpstr>3.1 声明数组 </vt:lpstr>
      <vt:lpstr>3.2  创建数组对象</vt:lpstr>
      <vt:lpstr>3.2  创建数组对象</vt:lpstr>
      <vt:lpstr>3.2  创建数组对象</vt:lpstr>
      <vt:lpstr>3.2  创建数组对象</vt:lpstr>
      <vt:lpstr>3.2  创建数组对象</vt:lpstr>
      <vt:lpstr>3.2  创建数组对象</vt:lpstr>
      <vt:lpstr>3.2  创建数组对象</vt:lpstr>
      <vt:lpstr>3.3  使用数组</vt:lpstr>
      <vt:lpstr>3.3.1  数组元素的引用</vt:lpstr>
      <vt:lpstr>3.3.1  数组元素的引用</vt:lpstr>
      <vt:lpstr>3.3.1  数组元素的引用</vt:lpstr>
      <vt:lpstr>3.3.1  数组元素的引用</vt:lpstr>
      <vt:lpstr>3.3.1  数组元素的引用</vt:lpstr>
      <vt:lpstr>3.3.1  数组元素的引用</vt:lpstr>
      <vt:lpstr>3.3.2  Java方法中的不定长参数与数组</vt:lpstr>
      <vt:lpstr>3.3.2  Java方法中的不定长参数与数组</vt:lpstr>
      <vt:lpstr>3.3.2  Java方法中的不定长参数与数组</vt:lpstr>
      <vt:lpstr>3.4  多维数组</vt:lpstr>
      <vt:lpstr>3.4.1  二维数组的声明和创建</vt:lpstr>
      <vt:lpstr>3.4.2  不规则二维数组</vt:lpstr>
      <vt:lpstr>3.4.3  二维数组元素的引用</vt:lpstr>
      <vt:lpstr>3.4.3  二维数组元素的引用</vt:lpstr>
      <vt:lpstr>3.5  Java中的for each循环</vt:lpstr>
      <vt:lpstr>3.5  Java中的for each循环</vt:lpstr>
      <vt:lpstr>3.6  Arrays类</vt:lpstr>
      <vt:lpstr>3.6.1  sort()方法</vt:lpstr>
      <vt:lpstr>3.6.1  sort()方法</vt:lpstr>
      <vt:lpstr>3.6.2  copyOf()方法</vt:lpstr>
      <vt:lpstr>3.7  综合实践—学生成绩查询系统</vt:lpstr>
      <vt:lpstr>3.7.1  查询系统的数据结构</vt:lpstr>
      <vt:lpstr>3.7.2  模块化设计</vt:lpstr>
      <vt:lpstr>3.7.2  模块化设计</vt:lpstr>
      <vt:lpstr>3.7.2  模块化设计</vt:lpstr>
      <vt:lpstr>1、初始化方法</vt:lpstr>
      <vt:lpstr>2、显示成绩方法</vt:lpstr>
      <vt:lpstr>3.7.3  控制台命令的读取和控制run()</vt:lpstr>
      <vt:lpstr>3.7.3  控制台命令的读取和控制run()</vt:lpstr>
      <vt:lpstr>3.7.4  查询某人某门课成绩get()</vt:lpstr>
      <vt:lpstr>本章思维导图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song</dc:creator>
  <cp:lastModifiedBy>Administrator</cp:lastModifiedBy>
  <cp:revision>301</cp:revision>
  <dcterms:created xsi:type="dcterms:W3CDTF">2016-03-09T01:10:05Z</dcterms:created>
  <dcterms:modified xsi:type="dcterms:W3CDTF">2018-03-09T09:33:55Z</dcterms:modified>
</cp:coreProperties>
</file>