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62"/>
  </p:notesMasterIdLst>
  <p:sldIdLst>
    <p:sldId id="258" r:id="rId2"/>
    <p:sldId id="259" r:id="rId3"/>
    <p:sldId id="260" r:id="rId4"/>
    <p:sldId id="261" r:id="rId5"/>
    <p:sldId id="262" r:id="rId6"/>
    <p:sldId id="317" r:id="rId7"/>
    <p:sldId id="318" r:id="rId8"/>
    <p:sldId id="319" r:id="rId9"/>
    <p:sldId id="320" r:id="rId10"/>
    <p:sldId id="321" r:id="rId11"/>
    <p:sldId id="270" r:id="rId12"/>
    <p:sldId id="272" r:id="rId13"/>
    <p:sldId id="380" r:id="rId14"/>
    <p:sldId id="322" r:id="rId15"/>
    <p:sldId id="381" r:id="rId16"/>
    <p:sldId id="323" r:id="rId17"/>
    <p:sldId id="324" r:id="rId18"/>
    <p:sldId id="325" r:id="rId19"/>
    <p:sldId id="382" r:id="rId20"/>
    <p:sldId id="326" r:id="rId21"/>
    <p:sldId id="327" r:id="rId22"/>
    <p:sldId id="385" r:id="rId23"/>
    <p:sldId id="384" r:id="rId24"/>
    <p:sldId id="383" r:id="rId25"/>
    <p:sldId id="328" r:id="rId26"/>
    <p:sldId id="329" r:id="rId27"/>
    <p:sldId id="330" r:id="rId28"/>
    <p:sldId id="331" r:id="rId29"/>
    <p:sldId id="374" r:id="rId30"/>
    <p:sldId id="372" r:id="rId31"/>
    <p:sldId id="332" r:id="rId32"/>
    <p:sldId id="375" r:id="rId33"/>
    <p:sldId id="376" r:id="rId34"/>
    <p:sldId id="377" r:id="rId35"/>
    <p:sldId id="333" r:id="rId36"/>
    <p:sldId id="334" r:id="rId37"/>
    <p:sldId id="378" r:id="rId38"/>
    <p:sldId id="335" r:id="rId39"/>
    <p:sldId id="379" r:id="rId40"/>
    <p:sldId id="336" r:id="rId41"/>
    <p:sldId id="338" r:id="rId42"/>
    <p:sldId id="339" r:id="rId43"/>
    <p:sldId id="340" r:id="rId44"/>
    <p:sldId id="341" r:id="rId45"/>
    <p:sldId id="396" r:id="rId46"/>
    <p:sldId id="397" r:id="rId47"/>
    <p:sldId id="386" r:id="rId48"/>
    <p:sldId id="345" r:id="rId49"/>
    <p:sldId id="388" r:id="rId50"/>
    <p:sldId id="370" r:id="rId51"/>
    <p:sldId id="387" r:id="rId52"/>
    <p:sldId id="389" r:id="rId53"/>
    <p:sldId id="398" r:id="rId54"/>
    <p:sldId id="390" r:id="rId55"/>
    <p:sldId id="391" r:id="rId56"/>
    <p:sldId id="392" r:id="rId57"/>
    <p:sldId id="393" r:id="rId58"/>
    <p:sldId id="394" r:id="rId59"/>
    <p:sldId id="395" r:id="rId60"/>
    <p:sldId id="351" r:id="rId6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charset="-122"/>
        <a:cs typeface="+mn-cs"/>
      </a:defRPr>
    </a:lvl5pPr>
    <a:lvl6pPr marL="2286000" algn="l" defTabSz="914400" rtl="0" eaLnBrk="1" latinLnBrk="0" hangingPunct="1">
      <a:defRPr kern="1200">
        <a:solidFill>
          <a:schemeClr val="tx1"/>
        </a:solidFill>
        <a:latin typeface="Lucida Sans Unicode" pitchFamily="34" charset="0"/>
        <a:ea typeface="宋体" charset="-122"/>
        <a:cs typeface="+mn-cs"/>
      </a:defRPr>
    </a:lvl6pPr>
    <a:lvl7pPr marL="2743200" algn="l" defTabSz="914400" rtl="0" eaLnBrk="1" latinLnBrk="0" hangingPunct="1">
      <a:defRPr kern="1200">
        <a:solidFill>
          <a:schemeClr val="tx1"/>
        </a:solidFill>
        <a:latin typeface="Lucida Sans Unicode" pitchFamily="34" charset="0"/>
        <a:ea typeface="宋体" charset="-122"/>
        <a:cs typeface="+mn-cs"/>
      </a:defRPr>
    </a:lvl7pPr>
    <a:lvl8pPr marL="3200400" algn="l" defTabSz="914400" rtl="0" eaLnBrk="1" latinLnBrk="0" hangingPunct="1">
      <a:defRPr kern="1200">
        <a:solidFill>
          <a:schemeClr val="tx1"/>
        </a:solidFill>
        <a:latin typeface="Lucida Sans Unicode" pitchFamily="34" charset="0"/>
        <a:ea typeface="宋体" charset="-122"/>
        <a:cs typeface="+mn-cs"/>
      </a:defRPr>
    </a:lvl8pPr>
    <a:lvl9pPr marL="3657600" algn="l" defTabSz="914400" rtl="0" eaLnBrk="1" latinLnBrk="0" hangingPunct="1">
      <a:defRPr kern="1200">
        <a:solidFill>
          <a:schemeClr val="tx1"/>
        </a:solidFill>
        <a:latin typeface="Lucida Sans Unicode"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54" autoAdjust="0"/>
  </p:normalViewPr>
  <p:slideViewPr>
    <p:cSldViewPr>
      <p:cViewPr varScale="1">
        <p:scale>
          <a:sx n="89" d="100"/>
          <a:sy n="89" d="100"/>
        </p:scale>
        <p:origin x="-1638" y="-102"/>
      </p:cViewPr>
      <p:guideLst>
        <p:guide orient="horz" pos="2160"/>
        <p:guide pos="2880"/>
      </p:guideLst>
    </p:cSldViewPr>
  </p:slideViewPr>
  <p:notesTextViewPr>
    <p:cViewPr>
      <p:scale>
        <a:sx n="1" d="1"/>
        <a:sy n="1" d="1"/>
      </p:scale>
      <p:origin x="0" y="0"/>
    </p:cViewPr>
  </p:notesTextViewPr>
  <p:sorterViewPr>
    <p:cViewPr>
      <p:scale>
        <a:sx n="150" d="100"/>
        <a:sy n="150" d="100"/>
      </p:scale>
      <p:origin x="0" y="107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31E91B38-018E-4351-934A-D79627C5BD7A}" type="datetimeFigureOut">
              <a:rPr lang="zh-CN" altLang="en-US"/>
              <a:pPr>
                <a:defRPr/>
              </a:pPr>
              <a:t>2018/4/2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795DB7C-8989-4073-866D-70AE4E5BF61E}" type="slidenum">
              <a:rPr lang="zh-CN" altLang="en-US"/>
              <a:pPr>
                <a:defRPr/>
              </a:pPr>
              <a:t>‹#›</a:t>
            </a:fld>
            <a:endParaRPr lang="zh-CN" altLang="en-US"/>
          </a:p>
        </p:txBody>
      </p:sp>
    </p:spTree>
    <p:extLst>
      <p:ext uri="{BB962C8B-B14F-4D97-AF65-F5344CB8AC3E}">
        <p14:creationId xmlns:p14="http://schemas.microsoft.com/office/powerpoint/2010/main" val="6781084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42D6D55B-77C4-46A9-8C9E-4EB89F6DE75D}" type="slidenum">
              <a:rPr lang="zh-CN" altLang="en-US">
                <a:latin typeface="Calibri" pitchFamily="34" charset="0"/>
                <a:ea typeface="宋体" charset="-122"/>
              </a:rPr>
              <a:pPr fontAlgn="base">
                <a:spcBef>
                  <a:spcPct val="0"/>
                </a:spcBef>
                <a:spcAft>
                  <a:spcPct val="0"/>
                </a:spcAft>
              </a:pPr>
              <a:t>1</a:t>
            </a:fld>
            <a:endParaRPr lang="en-US" altLang="zh-CN">
              <a:latin typeface="Calibri" pitchFamily="34" charset="0"/>
              <a:ea typeface="宋体" charset="-122"/>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2CF89363-1E9D-4AAD-9111-B621FA3104C5}" type="slidenum">
              <a:rPr lang="zh-CN" altLang="en-US">
                <a:latin typeface="Calibri" pitchFamily="34" charset="0"/>
                <a:ea typeface="宋体" charset="-122"/>
              </a:rPr>
              <a:pPr fontAlgn="base">
                <a:spcBef>
                  <a:spcPct val="0"/>
                </a:spcBef>
                <a:spcAft>
                  <a:spcPct val="0"/>
                </a:spcAft>
              </a:pPr>
              <a:t>35</a:t>
            </a:fld>
            <a:endParaRPr lang="zh-CN" altLang="en-US">
              <a:latin typeface="Calibri" pitchFamily="34"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F9EF2C2C-D0D8-4E83-8B33-EC7B063665C4}" type="slidenum">
              <a:rPr lang="zh-CN" altLang="en-US">
                <a:latin typeface="Calibri" pitchFamily="34" charset="0"/>
                <a:ea typeface="宋体" charset="-122"/>
              </a:rPr>
              <a:pPr fontAlgn="base">
                <a:spcBef>
                  <a:spcPct val="0"/>
                </a:spcBef>
                <a:spcAft>
                  <a:spcPct val="0"/>
                </a:spcAft>
              </a:pPr>
              <a:t>41</a:t>
            </a:fld>
            <a:endParaRPr lang="zh-CN" altLang="en-US">
              <a:latin typeface="Calibri" pitchFamily="34"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F0A98CB7-03D9-48F0-AA20-1773964DDCF0}" type="slidenum">
              <a:rPr lang="zh-CN" altLang="en-US">
                <a:latin typeface="Calibri" pitchFamily="34" charset="0"/>
                <a:ea typeface="宋体" charset="-122"/>
              </a:rPr>
              <a:pPr fontAlgn="base">
                <a:spcBef>
                  <a:spcPct val="0"/>
                </a:spcBef>
                <a:spcAft>
                  <a:spcPct val="0"/>
                </a:spcAft>
              </a:pPr>
              <a:t>2</a:t>
            </a:fld>
            <a:endParaRPr lang="en-US" altLang="zh-CN">
              <a:latin typeface="Calibri" pitchFamily="34" charset="0"/>
              <a:ea typeface="宋体" charset="-122"/>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zh-CN" smtClean="0"/>
              <a:t>封装隐藏了内部实现，继承实现了现有代码的复用，多态在代码复用的基础上可以改写对象的行为，这些性质使软件具有良好的可重用性，降低了开发和维护的成本。</a:t>
            </a:r>
          </a:p>
          <a:p>
            <a:pPr>
              <a:spcBef>
                <a:spcPct val="0"/>
              </a:spcBef>
            </a:pPr>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1998CCFA-32A1-4909-9DF9-01193F9A119F}" type="slidenum">
              <a:rPr lang="zh-CN" altLang="en-US">
                <a:latin typeface="Calibri" pitchFamily="34" charset="0"/>
                <a:ea typeface="宋体" charset="-122"/>
              </a:rPr>
              <a:pPr fontAlgn="base">
                <a:spcBef>
                  <a:spcPct val="0"/>
                </a:spcBef>
                <a:spcAft>
                  <a:spcPct val="0"/>
                </a:spcAft>
              </a:pPr>
              <a:t>4</a:t>
            </a:fld>
            <a:endParaRPr lang="zh-CN" altLang="en-US">
              <a:latin typeface="Calibri" pitchFamily="34"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D383B6D0-C636-4EED-B2A6-21F5044ECBF7}" type="slidenum">
              <a:rPr lang="zh-CN" altLang="en-US">
                <a:latin typeface="Calibri" pitchFamily="34" charset="0"/>
                <a:ea typeface="宋体" charset="-122"/>
              </a:rPr>
              <a:pPr fontAlgn="base">
                <a:spcBef>
                  <a:spcPct val="0"/>
                </a:spcBef>
                <a:spcAft>
                  <a:spcPct val="0"/>
                </a:spcAft>
              </a:pPr>
              <a:t>5</a:t>
            </a:fld>
            <a:endParaRPr lang="en-US" altLang="zh-CN">
              <a:latin typeface="Calibri" pitchFamily="34" charset="0"/>
              <a:ea typeface="宋体" charset="-122"/>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zh-CN" dirty="0" smtClean="0"/>
              <a:t>对象的数据封装特性彻底消除了面向过程的方法中数据与操作相分离带来了的种种问题，提高了程序的可复用性和可维护性，减轻了程序员维护与操作分离的数据的负担。</a:t>
            </a:r>
            <a:endParaRPr lang="en-US" altLang="zh-CN" dirty="0" smtClean="0"/>
          </a:p>
          <a:p>
            <a:pPr>
              <a:spcBef>
                <a:spcPct val="0"/>
              </a:spcBef>
            </a:pPr>
            <a:endParaRPr lang="zh-CN" altLang="zh-CN" dirty="0" smtClean="0"/>
          </a:p>
          <a:p>
            <a:pPr>
              <a:spcBef>
                <a:spcPct val="0"/>
              </a:spcBef>
            </a:pPr>
            <a:r>
              <a:rPr lang="zh-CN" altLang="zh-CN" dirty="0" smtClean="0"/>
              <a:t>对象的数据封装性还可以把对象的私有数据和公有数据分离开，保护了私有数据，减少了模块间的干扰，达到降低程序复杂性、提高可控性的目的。</a:t>
            </a:r>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D914D247-F477-4F66-978C-43964AA24E92}" type="slidenum">
              <a:rPr lang="zh-CN" altLang="en-US">
                <a:latin typeface="Calibri" pitchFamily="34" charset="0"/>
                <a:ea typeface="宋体" charset="-122"/>
              </a:rPr>
              <a:pPr fontAlgn="base">
                <a:spcBef>
                  <a:spcPct val="0"/>
                </a:spcBef>
                <a:spcAft>
                  <a:spcPct val="0"/>
                </a:spcAft>
              </a:pPr>
              <a:t>11</a:t>
            </a:fld>
            <a:endParaRPr lang="en-US" altLang="zh-CN">
              <a:latin typeface="Calibri" pitchFamily="34" charset="0"/>
              <a:ea typeface="宋体" charset="-122"/>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B9DE8838-31A4-430B-A669-5BA7AA440773}" type="slidenum">
              <a:rPr lang="zh-CN" altLang="en-US">
                <a:latin typeface="Calibri" pitchFamily="34" charset="0"/>
                <a:ea typeface="宋体" charset="-122"/>
              </a:rPr>
              <a:pPr fontAlgn="base">
                <a:spcBef>
                  <a:spcPct val="0"/>
                </a:spcBef>
                <a:spcAft>
                  <a:spcPct val="0"/>
                </a:spcAft>
              </a:pPr>
              <a:t>12</a:t>
            </a:fld>
            <a:endParaRPr lang="en-US" altLang="zh-CN">
              <a:latin typeface="Calibri" pitchFamily="34" charset="0"/>
              <a:ea typeface="宋体" charset="-122"/>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B9DE8838-31A4-430B-A669-5BA7AA440773}" type="slidenum">
              <a:rPr lang="zh-CN" altLang="en-US">
                <a:latin typeface="Calibri" pitchFamily="34" charset="0"/>
                <a:ea typeface="宋体" charset="-122"/>
              </a:rPr>
              <a:pPr fontAlgn="base">
                <a:spcBef>
                  <a:spcPct val="0"/>
                </a:spcBef>
                <a:spcAft>
                  <a:spcPct val="0"/>
                </a:spcAft>
              </a:pPr>
              <a:t>13</a:t>
            </a:fld>
            <a:endParaRPr lang="en-US" altLang="zh-CN">
              <a:latin typeface="Calibri" pitchFamily="34" charset="0"/>
              <a:ea typeface="宋体" charset="-122"/>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E3373F65-6352-401D-8C0D-ABAFDA6F6378}" type="slidenum">
              <a:rPr lang="zh-CN" altLang="en-US">
                <a:latin typeface="Calibri" pitchFamily="34" charset="0"/>
                <a:ea typeface="宋体" charset="-122"/>
              </a:rPr>
              <a:pPr fontAlgn="base">
                <a:spcBef>
                  <a:spcPct val="0"/>
                </a:spcBef>
                <a:spcAft>
                  <a:spcPct val="0"/>
                </a:spcAft>
              </a:pPr>
              <a:t>26</a:t>
            </a:fld>
            <a:endParaRPr lang="zh-CN" altLang="en-US">
              <a:latin typeface="Calibri" pitchFamily="34"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BEAAEAA2-81D8-4CD4-803D-DE7723F79D65}" type="slidenum">
              <a:rPr lang="zh-CN" altLang="en-US">
                <a:latin typeface="Calibri" pitchFamily="34" charset="0"/>
                <a:ea typeface="宋体" charset="-122"/>
              </a:rPr>
              <a:pPr fontAlgn="base">
                <a:spcBef>
                  <a:spcPct val="0"/>
                </a:spcBef>
                <a:spcAft>
                  <a:spcPct val="0"/>
                </a:spcAft>
              </a:pPr>
              <a:t>27</a:t>
            </a:fld>
            <a:endParaRPr lang="zh-CN" altLang="en-US">
              <a:latin typeface="Calibri" pitchFamily="34"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8A36044C-F60A-46E5-9FE7-3A8BB428A0CA}" type="datetimeFigureOut">
              <a:rPr lang="zh-CN" altLang="en-US"/>
              <a:pPr>
                <a:defRPr/>
              </a:pPr>
              <a:t>2018/4/2</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E3ED4CF2-82FE-4BB9-86E5-9F95F392C031}" type="slidenum">
              <a:rPr lang="zh-CN" altLang="en-US"/>
              <a:pPr>
                <a:defRPr/>
              </a:pPr>
              <a:t>‹#›</a:t>
            </a:fld>
            <a:endParaRPr lang="zh-CN" altLang="en-US"/>
          </a:p>
        </p:txBody>
      </p:sp>
    </p:spTree>
    <p:extLst>
      <p:ext uri="{BB962C8B-B14F-4D97-AF65-F5344CB8AC3E}">
        <p14:creationId xmlns:p14="http://schemas.microsoft.com/office/powerpoint/2010/main" val="93804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569862EC-8FCB-4540-A743-32C15C014A50}" type="datetimeFigureOut">
              <a:rPr lang="zh-CN" altLang="en-US"/>
              <a:pPr>
                <a:defRPr/>
              </a:pPr>
              <a:t>2018/4/2</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055C4491-F141-4900-A12F-1FC9C66DC4E8}" type="slidenum">
              <a:rPr lang="zh-CN" altLang="en-US"/>
              <a:pPr>
                <a:defRPr/>
              </a:pPr>
              <a:t>‹#›</a:t>
            </a:fld>
            <a:endParaRPr lang="zh-CN" altLang="en-US"/>
          </a:p>
        </p:txBody>
      </p:sp>
    </p:spTree>
    <p:extLst>
      <p:ext uri="{BB962C8B-B14F-4D97-AF65-F5344CB8AC3E}">
        <p14:creationId xmlns:p14="http://schemas.microsoft.com/office/powerpoint/2010/main" val="200073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B5E17AC-B693-495F-A3CD-40A84D321D56}" type="datetimeFigureOut">
              <a:rPr lang="zh-CN" altLang="en-US"/>
              <a:pPr>
                <a:defRPr/>
              </a:pPr>
              <a:t>2018/4/2</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10FEB516-BBC5-40BE-A8E0-63A4ADAD711A}" type="slidenum">
              <a:rPr lang="zh-CN" altLang="en-US"/>
              <a:pPr>
                <a:defRPr/>
              </a:pPr>
              <a:t>‹#›</a:t>
            </a:fld>
            <a:endParaRPr lang="zh-CN" altLang="en-US"/>
          </a:p>
        </p:txBody>
      </p:sp>
    </p:spTree>
    <p:extLst>
      <p:ext uri="{BB962C8B-B14F-4D97-AF65-F5344CB8AC3E}">
        <p14:creationId xmlns:p14="http://schemas.microsoft.com/office/powerpoint/2010/main" val="425617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CC227F69-DE4D-482A-8DEB-C1F362EEA04C}" type="datetimeFigureOut">
              <a:rPr lang="zh-CN" altLang="en-US"/>
              <a:pPr>
                <a:defRPr/>
              </a:pPr>
              <a:t>2018/4/2</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C765894D-25E3-4FCD-BBB2-B03FFFCFE76C}" type="slidenum">
              <a:rPr lang="zh-CN" altLang="en-US"/>
              <a:pPr>
                <a:defRPr/>
              </a:pPr>
              <a:t>‹#›</a:t>
            </a:fld>
            <a:endParaRPr lang="zh-CN" altLang="en-US"/>
          </a:p>
        </p:txBody>
      </p:sp>
    </p:spTree>
    <p:extLst>
      <p:ext uri="{BB962C8B-B14F-4D97-AF65-F5344CB8AC3E}">
        <p14:creationId xmlns:p14="http://schemas.microsoft.com/office/powerpoint/2010/main" val="331592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4013390A-AD80-4C93-A10D-E6D02D970832}" type="datetimeFigureOut">
              <a:rPr lang="zh-CN" altLang="en-US"/>
              <a:pPr>
                <a:defRPr/>
              </a:pPr>
              <a:t>2018/4/2</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13C58317-EA82-4F01-A55F-D02C2BC7F845}" type="slidenum">
              <a:rPr lang="zh-CN" altLang="en-US"/>
              <a:pPr>
                <a:defRPr/>
              </a:pPr>
              <a:t>‹#›</a:t>
            </a:fld>
            <a:endParaRPr lang="zh-CN" altLang="en-US"/>
          </a:p>
        </p:txBody>
      </p:sp>
    </p:spTree>
    <p:extLst>
      <p:ext uri="{BB962C8B-B14F-4D97-AF65-F5344CB8AC3E}">
        <p14:creationId xmlns:p14="http://schemas.microsoft.com/office/powerpoint/2010/main" val="26819557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E6BCD603-EEDE-4007-ACAE-D72D4ED50C00}" type="datetimeFigureOut">
              <a:rPr lang="zh-CN" altLang="en-US"/>
              <a:pPr>
                <a:defRPr/>
              </a:pPr>
              <a:t>2018/4/2</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5357F0A0-E943-457C-80B9-B6CF5E83B80B}" type="slidenum">
              <a:rPr lang="zh-CN" altLang="en-US"/>
              <a:pPr>
                <a:defRPr/>
              </a:pPr>
              <a:t>‹#›</a:t>
            </a:fld>
            <a:endParaRPr lang="zh-CN" altLang="en-US"/>
          </a:p>
        </p:txBody>
      </p:sp>
    </p:spTree>
    <p:extLst>
      <p:ext uri="{BB962C8B-B14F-4D97-AF65-F5344CB8AC3E}">
        <p14:creationId xmlns:p14="http://schemas.microsoft.com/office/powerpoint/2010/main" val="42873810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EC595685-5D64-45DA-9027-2C1771ED0BA9}" type="datetimeFigureOut">
              <a:rPr lang="zh-CN" altLang="en-US"/>
              <a:pPr>
                <a:defRPr/>
              </a:pPr>
              <a:t>2018/4/2</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314F4816-D121-4E00-99C0-E1F18A88F804}" type="slidenum">
              <a:rPr lang="zh-CN" altLang="en-US"/>
              <a:pPr>
                <a:defRPr/>
              </a:pPr>
              <a:t>‹#›</a:t>
            </a:fld>
            <a:endParaRPr lang="zh-CN" altLang="en-US"/>
          </a:p>
        </p:txBody>
      </p:sp>
    </p:spTree>
    <p:extLst>
      <p:ext uri="{BB962C8B-B14F-4D97-AF65-F5344CB8AC3E}">
        <p14:creationId xmlns:p14="http://schemas.microsoft.com/office/powerpoint/2010/main" val="317634867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B6057D30-68EA-406C-ABC9-7011C7D51F24}" type="datetimeFigureOut">
              <a:rPr lang="zh-CN" altLang="en-US"/>
              <a:pPr>
                <a:defRPr/>
              </a:pPr>
              <a:t>2018/4/2</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00F51BE-D10E-4697-9E78-8C1FD48AAAC9}" type="slidenum">
              <a:rPr lang="zh-CN" altLang="en-US"/>
              <a:pPr>
                <a:defRPr/>
              </a:pPr>
              <a:t>‹#›</a:t>
            </a:fld>
            <a:endParaRPr lang="zh-CN" altLang="en-US"/>
          </a:p>
        </p:txBody>
      </p:sp>
    </p:spTree>
    <p:extLst>
      <p:ext uri="{BB962C8B-B14F-4D97-AF65-F5344CB8AC3E}">
        <p14:creationId xmlns:p14="http://schemas.microsoft.com/office/powerpoint/2010/main" val="153753331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D46F8C23-4FF3-47CA-8A4B-29EAB3CF2314}" type="datetimeFigureOut">
              <a:rPr lang="zh-CN" altLang="en-US"/>
              <a:pPr>
                <a:defRPr/>
              </a:pPr>
              <a:t>2018/4/2</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7DE6A099-3693-435B-ACD2-81CDA61BA50D}" type="slidenum">
              <a:rPr lang="zh-CN" altLang="en-US"/>
              <a:pPr>
                <a:defRPr/>
              </a:pPr>
              <a:t>‹#›</a:t>
            </a:fld>
            <a:endParaRPr lang="zh-CN" altLang="en-US"/>
          </a:p>
        </p:txBody>
      </p:sp>
    </p:spTree>
    <p:extLst>
      <p:ext uri="{BB962C8B-B14F-4D97-AF65-F5344CB8AC3E}">
        <p14:creationId xmlns:p14="http://schemas.microsoft.com/office/powerpoint/2010/main" val="421530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3A951BE8-8D5A-4809-83D4-5705AA74B569}" type="datetimeFigureOut">
              <a:rPr lang="zh-CN" altLang="en-US"/>
              <a:pPr>
                <a:defRPr/>
              </a:pPr>
              <a:t>2018/4/2</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29A74301-53C2-4A0C-9D0A-9AE832D405E2}" type="slidenum">
              <a:rPr lang="zh-CN" altLang="en-US"/>
              <a:pPr>
                <a:defRPr/>
              </a:pPr>
              <a:t>‹#›</a:t>
            </a:fld>
            <a:endParaRPr lang="zh-CN" altLang="en-US"/>
          </a:p>
        </p:txBody>
      </p:sp>
    </p:spTree>
    <p:extLst>
      <p:ext uri="{BB962C8B-B14F-4D97-AF65-F5344CB8AC3E}">
        <p14:creationId xmlns:p14="http://schemas.microsoft.com/office/powerpoint/2010/main" val="284720181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0F8D238D-28F1-4405-BB01-4206CBE713DE}" type="datetimeFigureOut">
              <a:rPr lang="zh-CN" altLang="en-US"/>
              <a:pPr>
                <a:defRPr/>
              </a:pPr>
              <a:t>2018/4/2</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32DFCC19-3AC3-42AE-82F8-DC50BADCF0F8}" type="slidenum">
              <a:rPr lang="zh-CN" altLang="en-US"/>
              <a:pPr>
                <a:defRPr/>
              </a:pPr>
              <a:t>‹#›</a:t>
            </a:fld>
            <a:endParaRPr lang="zh-CN" altLang="en-US"/>
          </a:p>
        </p:txBody>
      </p:sp>
    </p:spTree>
    <p:extLst>
      <p:ext uri="{BB962C8B-B14F-4D97-AF65-F5344CB8AC3E}">
        <p14:creationId xmlns:p14="http://schemas.microsoft.com/office/powerpoint/2010/main" val="167294875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4106755C-E193-49E9-962A-3AE205A6151C}" type="datetimeFigureOut">
              <a:rPr lang="zh-CN" altLang="en-US"/>
              <a:pPr>
                <a:defRPr/>
              </a:pPr>
              <a:t>2018/4/2</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2C8F02FD-E62D-4A8A-AB99-0C22B34E620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31" r:id="rId1"/>
    <p:sldLayoutId id="2147484027" r:id="rId2"/>
    <p:sldLayoutId id="2147484032" r:id="rId3"/>
    <p:sldLayoutId id="2147484033" r:id="rId4"/>
    <p:sldLayoutId id="2147484034" r:id="rId5"/>
    <p:sldLayoutId id="2147484035" r:id="rId6"/>
    <p:sldLayoutId id="2147484028" r:id="rId7"/>
    <p:sldLayoutId id="2147484036" r:id="rId8"/>
    <p:sldLayoutId id="2147484037" r:id="rId9"/>
    <p:sldLayoutId id="2147484029" r:id="rId10"/>
    <p:sldLayoutId id="2147484030"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49" charset="-122"/>
        </a:defRPr>
      </a:lvl2pPr>
      <a:lvl3pPr algn="l" rtl="0" fontAlgn="base">
        <a:spcBef>
          <a:spcPct val="0"/>
        </a:spcBef>
        <a:spcAft>
          <a:spcPct val="0"/>
        </a:spcAft>
        <a:defRPr sz="4100" b="1">
          <a:solidFill>
            <a:schemeClr val="tx2"/>
          </a:solidFill>
          <a:latin typeface="Lucida Sans Unicode" pitchFamily="34" charset="0"/>
          <a:ea typeface="黑体" pitchFamily="49" charset="-122"/>
        </a:defRPr>
      </a:lvl3pPr>
      <a:lvl4pPr algn="l" rtl="0" fontAlgn="base">
        <a:spcBef>
          <a:spcPct val="0"/>
        </a:spcBef>
        <a:spcAft>
          <a:spcPct val="0"/>
        </a:spcAft>
        <a:defRPr sz="4100" b="1">
          <a:solidFill>
            <a:schemeClr val="tx2"/>
          </a:solidFill>
          <a:latin typeface="Lucida Sans Unicode" pitchFamily="34" charset="0"/>
          <a:ea typeface="黑体" pitchFamily="49" charset="-122"/>
        </a:defRPr>
      </a:lvl4pPr>
      <a:lvl5pPr algn="l" rtl="0" fontAlgn="base">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8313" y="1773238"/>
            <a:ext cx="7772400" cy="1462087"/>
          </a:xfrm>
        </p:spPr>
        <p:txBody>
          <a:bodyPr/>
          <a:lstStyle/>
          <a:p>
            <a:pPr algn="ctr" fontAlgn="auto">
              <a:spcAft>
                <a:spcPts val="0"/>
              </a:spcAft>
              <a:defRPr/>
            </a:pPr>
            <a:r>
              <a:rPr kumimoji="1" lang="zh-CN" altLang="en-US" sz="4400" dirty="0">
                <a:latin typeface="仿宋_GB2312" pitchFamily="49" charset="-122"/>
              </a:rPr>
              <a:t>第4章   </a:t>
            </a:r>
            <a:r>
              <a:rPr kumimoji="1" lang="zh-CN" altLang="en-US" sz="4400" dirty="0" smtClean="0">
                <a:latin typeface="仿宋_GB2312" pitchFamily="49" charset="-122"/>
              </a:rPr>
              <a:t>封装与类</a:t>
            </a:r>
            <a:endParaRPr kumimoji="1" lang="zh-CN" altLang="en-US" sz="4400" dirty="0">
              <a:latin typeface="仿宋_GB2312"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fontAlgn="auto">
              <a:spcAft>
                <a:spcPts val="0"/>
              </a:spcAft>
              <a:buFont typeface="Wingdings 3"/>
              <a:buNone/>
              <a:defRPr/>
            </a:pPr>
            <a:r>
              <a:rPr lang="zh-CN" altLang="zh-CN" dirty="0"/>
              <a:t>【例</a:t>
            </a:r>
            <a:r>
              <a:rPr lang="en-US" altLang="zh-CN" dirty="0"/>
              <a:t>4-1</a:t>
            </a:r>
            <a:r>
              <a:rPr lang="zh-CN" altLang="zh-CN" dirty="0"/>
              <a:t>】定义一个酒店类</a:t>
            </a:r>
            <a:r>
              <a:rPr lang="en-US" altLang="zh-CN" dirty="0"/>
              <a:t>Hotel</a:t>
            </a:r>
            <a:r>
              <a:rPr lang="zh-CN" altLang="zh-CN" dirty="0"/>
              <a:t>。</a:t>
            </a:r>
          </a:p>
          <a:p>
            <a:pPr marL="365760" indent="-256032" fontAlgn="auto">
              <a:spcAft>
                <a:spcPts val="0"/>
              </a:spcAft>
              <a:buFont typeface="Wingdings 3"/>
              <a:buChar char=""/>
              <a:defRPr/>
            </a:pPr>
            <a:endParaRPr lang="en-US" altLang="zh-CN" dirty="0" smtClean="0"/>
          </a:p>
          <a:p>
            <a:pPr marL="393192" lvl="1" indent="0" fontAlgn="auto">
              <a:spcBef>
                <a:spcPts val="324"/>
              </a:spcBef>
              <a:spcAft>
                <a:spcPts val="0"/>
              </a:spcAft>
              <a:buFont typeface="Verdana"/>
              <a:buNone/>
              <a:defRPr/>
            </a:pPr>
            <a:r>
              <a:rPr lang="zh-CN" altLang="zh-CN" sz="2400" dirty="0" smtClean="0"/>
              <a:t>（</a:t>
            </a:r>
            <a:r>
              <a:rPr lang="en-US" altLang="zh-CN" sz="2400" dirty="0"/>
              <a:t>1</a:t>
            </a:r>
            <a:r>
              <a:rPr lang="zh-CN" altLang="zh-CN" sz="2400" dirty="0"/>
              <a:t>）类的访问</a:t>
            </a:r>
            <a:r>
              <a:rPr lang="zh-CN" altLang="zh-CN" sz="2400" dirty="0" smtClean="0"/>
              <a:t>控制符</a:t>
            </a:r>
            <a:endParaRPr lang="en-US" altLang="zh-CN" sz="2400" dirty="0" smtClean="0"/>
          </a:p>
          <a:p>
            <a:pPr marL="393192" lvl="1" indent="0" fontAlgn="auto">
              <a:spcBef>
                <a:spcPts val="324"/>
              </a:spcBef>
              <a:spcAft>
                <a:spcPts val="0"/>
              </a:spcAft>
              <a:buFont typeface="Verdana"/>
              <a:buNone/>
              <a:defRPr/>
            </a:pPr>
            <a:endParaRPr lang="zh-CN" altLang="zh-CN" sz="2400" dirty="0"/>
          </a:p>
          <a:p>
            <a:pPr marL="393192" lvl="1" indent="0" fontAlgn="auto">
              <a:spcBef>
                <a:spcPts val="324"/>
              </a:spcBef>
              <a:spcAft>
                <a:spcPts val="0"/>
              </a:spcAft>
              <a:buFont typeface="Verdana"/>
              <a:buNone/>
              <a:defRPr/>
            </a:pPr>
            <a:r>
              <a:rPr lang="zh-CN" altLang="zh-CN" sz="2400" dirty="0"/>
              <a:t>（</a:t>
            </a:r>
            <a:r>
              <a:rPr lang="en-US" altLang="zh-CN" sz="2400" dirty="0"/>
              <a:t>2</a:t>
            </a:r>
            <a:r>
              <a:rPr lang="zh-CN" altLang="zh-CN" sz="2400" dirty="0"/>
              <a:t>）数据</a:t>
            </a:r>
            <a:r>
              <a:rPr lang="zh-CN" altLang="zh-CN" sz="2400" dirty="0" smtClean="0"/>
              <a:t>成员</a:t>
            </a:r>
            <a:r>
              <a:rPr lang="zh-CN" altLang="en-US" sz="2400" dirty="0" smtClean="0"/>
              <a:t>（</a:t>
            </a:r>
            <a:r>
              <a:rPr lang="zh-CN" altLang="zh-CN" sz="2400" dirty="0" smtClean="0"/>
              <a:t>成员变量</a:t>
            </a:r>
            <a:r>
              <a:rPr lang="zh-CN" altLang="en-US" sz="2400" dirty="0" smtClean="0"/>
              <a:t>）：</a:t>
            </a:r>
            <a:r>
              <a:rPr lang="zh-CN" altLang="zh-CN" sz="2400" dirty="0" smtClean="0"/>
              <a:t>记录</a:t>
            </a:r>
            <a:r>
              <a:rPr lang="zh-CN" altLang="zh-CN" sz="2400" dirty="0"/>
              <a:t>对象性质和状态的</a:t>
            </a:r>
            <a:r>
              <a:rPr lang="zh-CN" altLang="zh-CN" sz="2400" dirty="0" smtClean="0"/>
              <a:t>变量</a:t>
            </a:r>
            <a:endParaRPr lang="en-US" altLang="zh-CN" sz="2400" dirty="0" smtClean="0"/>
          </a:p>
          <a:p>
            <a:pPr marL="393192" lvl="1" indent="0" fontAlgn="auto">
              <a:spcBef>
                <a:spcPts val="324"/>
              </a:spcBef>
              <a:spcAft>
                <a:spcPts val="0"/>
              </a:spcAft>
              <a:buFont typeface="Verdana"/>
              <a:buNone/>
              <a:defRPr/>
            </a:pPr>
            <a:endParaRPr lang="en-US" altLang="zh-CN" sz="2400" dirty="0" smtClean="0"/>
          </a:p>
          <a:p>
            <a:pPr marL="393192" lvl="1" indent="0" fontAlgn="auto">
              <a:spcBef>
                <a:spcPts val="324"/>
              </a:spcBef>
              <a:spcAft>
                <a:spcPts val="0"/>
              </a:spcAft>
              <a:buFont typeface="Verdana"/>
              <a:buNone/>
              <a:defRPr/>
            </a:pPr>
            <a:r>
              <a:rPr lang="zh-CN" altLang="zh-CN" sz="2400" dirty="0" smtClean="0"/>
              <a:t>（</a:t>
            </a:r>
            <a:r>
              <a:rPr lang="en-US" altLang="zh-CN" sz="2400" dirty="0"/>
              <a:t>3</a:t>
            </a:r>
            <a:r>
              <a:rPr lang="zh-CN" altLang="zh-CN" sz="2400" dirty="0"/>
              <a:t>）数据成员的</a:t>
            </a:r>
            <a:r>
              <a:rPr lang="en-US" altLang="zh-CN" sz="2400" dirty="0"/>
              <a:t>set</a:t>
            </a:r>
            <a:r>
              <a:rPr lang="zh-CN" altLang="zh-CN" sz="2400" dirty="0"/>
              <a:t>和</a:t>
            </a:r>
            <a:r>
              <a:rPr lang="en-US" altLang="zh-CN" sz="2400" dirty="0"/>
              <a:t>get</a:t>
            </a:r>
            <a:r>
              <a:rPr lang="zh-CN" altLang="zh-CN" sz="2400" dirty="0"/>
              <a:t>方法</a:t>
            </a:r>
          </a:p>
          <a:p>
            <a:pPr marL="393192" lvl="1" indent="0" fontAlgn="auto">
              <a:spcBef>
                <a:spcPts val="324"/>
              </a:spcBef>
              <a:spcAft>
                <a:spcPts val="0"/>
              </a:spcAft>
              <a:buFont typeface="Verdana"/>
              <a:buNone/>
              <a:defRPr/>
            </a:pPr>
            <a:endParaRPr lang="en-US" altLang="zh-CN" sz="2400" dirty="0" smtClean="0"/>
          </a:p>
          <a:p>
            <a:pPr marL="393192" lvl="1" indent="0" fontAlgn="auto">
              <a:spcBef>
                <a:spcPts val="324"/>
              </a:spcBef>
              <a:spcAft>
                <a:spcPts val="0"/>
              </a:spcAft>
              <a:buFont typeface="Verdana"/>
              <a:buNone/>
              <a:defRPr/>
            </a:pPr>
            <a:r>
              <a:rPr lang="zh-CN" altLang="zh-CN" sz="2400" dirty="0" smtClean="0"/>
              <a:t>（</a:t>
            </a:r>
            <a:r>
              <a:rPr lang="en-US" altLang="zh-CN" sz="2400" dirty="0"/>
              <a:t>4</a:t>
            </a:r>
            <a:r>
              <a:rPr lang="zh-CN" altLang="zh-CN" sz="2400" dirty="0"/>
              <a:t>）构造</a:t>
            </a:r>
            <a:r>
              <a:rPr lang="zh-CN" altLang="zh-CN" sz="2400" dirty="0" smtClean="0"/>
              <a:t>方法</a:t>
            </a:r>
            <a:endParaRPr lang="en-US" altLang="zh-CN" sz="2400"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4.2.2  </a:t>
            </a:r>
            <a:r>
              <a:rPr lang="zh-CN" altLang="zh-CN" dirty="0">
                <a:effectLst/>
              </a:rPr>
              <a:t>使用</a:t>
            </a:r>
            <a:r>
              <a:rPr lang="en-US" altLang="zh-CN" dirty="0">
                <a:effectLst/>
              </a:rPr>
              <a:t>class</a:t>
            </a:r>
            <a:r>
              <a:rPr lang="zh-CN" altLang="zh-CN" dirty="0">
                <a:effectLst/>
              </a:rPr>
              <a:t>定义类</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a:xfrm>
            <a:off x="179388" y="1196975"/>
            <a:ext cx="8229600" cy="4525963"/>
          </a:xfrm>
        </p:spPr>
        <p:txBody>
          <a:bodyPr>
            <a:normAutofit/>
          </a:bodyPr>
          <a:lstStyle/>
          <a:p>
            <a:pPr marL="457200" indent="-457200" fontAlgn="auto">
              <a:spcAft>
                <a:spcPts val="0"/>
              </a:spcAft>
              <a:buFont typeface="Wingdings 3"/>
              <a:buChar char=""/>
              <a:defRPr/>
            </a:pPr>
            <a:r>
              <a:rPr lang="en-US" altLang="zh-CN" sz="2800" dirty="0" smtClean="0"/>
              <a:t>1. </a:t>
            </a:r>
            <a:r>
              <a:rPr lang="zh-CN" altLang="en-US" sz="2800" dirty="0" smtClean="0"/>
              <a:t>数据成员</a:t>
            </a:r>
            <a:endParaRPr lang="en-US" altLang="zh-CN" sz="3200" dirty="0"/>
          </a:p>
          <a:p>
            <a:pPr marL="0" lvl="1" indent="0" fontAlgn="auto">
              <a:spcBef>
                <a:spcPts val="400"/>
              </a:spcBef>
              <a:spcAft>
                <a:spcPts val="0"/>
              </a:spcAft>
              <a:buSzPct val="68000"/>
              <a:buFont typeface="Verdana"/>
              <a:buNone/>
              <a:defRPr/>
            </a:pPr>
            <a:r>
              <a:rPr lang="zh-CN" altLang="en-US" sz="2800" dirty="0">
                <a:latin typeface="Book Antiqua" pitchFamily="18" charset="0"/>
              </a:rPr>
              <a:t>        </a:t>
            </a:r>
            <a:r>
              <a:rPr lang="en-US" altLang="zh-CN" sz="2400" dirty="0"/>
              <a:t>[</a:t>
            </a:r>
            <a:r>
              <a:rPr lang="zh-CN" altLang="zh-CN" sz="2400" dirty="0"/>
              <a:t>修饰符</a:t>
            </a:r>
            <a:r>
              <a:rPr lang="en-US" altLang="zh-CN" sz="2400" dirty="0"/>
              <a:t>] </a:t>
            </a:r>
            <a:r>
              <a:rPr lang="zh-CN" altLang="zh-CN" sz="2400" dirty="0"/>
              <a:t>数据类型</a:t>
            </a:r>
            <a:r>
              <a:rPr lang="en-US" altLang="zh-CN" sz="2400" dirty="0"/>
              <a:t>  </a:t>
            </a:r>
            <a:r>
              <a:rPr lang="zh-CN" altLang="zh-CN" sz="2400" dirty="0"/>
              <a:t>成员名</a:t>
            </a:r>
            <a:r>
              <a:rPr lang="en-US" altLang="zh-CN" sz="2400" dirty="0"/>
              <a:t>[=</a:t>
            </a:r>
            <a:r>
              <a:rPr lang="zh-CN" altLang="zh-CN" sz="2400" dirty="0"/>
              <a:t>默认值</a:t>
            </a:r>
            <a:r>
              <a:rPr lang="en-US" altLang="zh-CN" sz="2400" dirty="0" smtClean="0"/>
              <a:t>];</a:t>
            </a:r>
          </a:p>
          <a:p>
            <a:pPr marL="0" lvl="1" indent="0" fontAlgn="auto">
              <a:spcBef>
                <a:spcPts val="400"/>
              </a:spcBef>
              <a:spcAft>
                <a:spcPts val="0"/>
              </a:spcAft>
              <a:buSzPct val="68000"/>
              <a:buFont typeface="Verdana"/>
              <a:buNone/>
              <a:defRPr/>
            </a:pPr>
            <a:endParaRPr lang="en-US" altLang="zh-CN" sz="2400" dirty="0"/>
          </a:p>
          <a:p>
            <a:pPr marL="393192" lvl="1" indent="0" fontAlgn="auto">
              <a:spcBef>
                <a:spcPts val="324"/>
              </a:spcBef>
              <a:spcAft>
                <a:spcPts val="0"/>
              </a:spcAft>
              <a:buFont typeface="Verdana"/>
              <a:buNone/>
              <a:defRPr/>
            </a:pPr>
            <a:r>
              <a:rPr lang="zh-CN" altLang="en-US" sz="2400" dirty="0" smtClean="0">
                <a:latin typeface="Book Antiqua" pitchFamily="18" charset="0"/>
              </a:rPr>
              <a:t>例：</a:t>
            </a:r>
            <a:endParaRPr lang="en-US" altLang="zh-CN" sz="2400" dirty="0" smtClean="0">
              <a:latin typeface="Book Antiqua" pitchFamily="18" charset="0"/>
            </a:endParaRPr>
          </a:p>
          <a:p>
            <a:pPr marL="621792" lvl="1" fontAlgn="auto">
              <a:spcBef>
                <a:spcPts val="324"/>
              </a:spcBef>
              <a:spcAft>
                <a:spcPts val="0"/>
              </a:spcAft>
              <a:buFont typeface="Verdana"/>
              <a:buChar char="◦"/>
              <a:defRPr/>
            </a:pPr>
            <a:r>
              <a:rPr lang="en-US" altLang="zh-CN" sz="2400" b="1" dirty="0" smtClean="0"/>
              <a:t>private</a:t>
            </a:r>
            <a:r>
              <a:rPr lang="en-US" altLang="zh-CN" sz="2400" dirty="0" smtClean="0"/>
              <a:t> </a:t>
            </a:r>
            <a:r>
              <a:rPr lang="en-US" altLang="zh-CN" sz="2400" dirty="0"/>
              <a:t>String </a:t>
            </a:r>
            <a:r>
              <a:rPr lang="en-US" altLang="zh-CN" sz="2400" dirty="0" err="1"/>
              <a:t>hotelName</a:t>
            </a:r>
            <a:r>
              <a:rPr lang="en-US" altLang="zh-CN" sz="2400" dirty="0"/>
              <a:t>; </a:t>
            </a:r>
            <a:endParaRPr lang="en-US" altLang="zh-CN" sz="2400" dirty="0" smtClean="0"/>
          </a:p>
          <a:p>
            <a:pPr marL="621792" lvl="1" fontAlgn="auto">
              <a:spcBef>
                <a:spcPts val="324"/>
              </a:spcBef>
              <a:spcAft>
                <a:spcPts val="0"/>
              </a:spcAft>
              <a:buFont typeface="Verdana"/>
              <a:buChar char="◦"/>
              <a:defRPr/>
            </a:pPr>
            <a:r>
              <a:rPr lang="en-US" altLang="zh-CN" sz="2400" b="1" dirty="0" smtClean="0"/>
              <a:t>private</a:t>
            </a:r>
            <a:r>
              <a:rPr lang="en-US" altLang="zh-CN" sz="2400" dirty="0" smtClean="0"/>
              <a:t> </a:t>
            </a:r>
            <a:r>
              <a:rPr lang="en-US" altLang="zh-CN" sz="2400" dirty="0"/>
              <a:t>String[][] rooms;	</a:t>
            </a:r>
            <a:endParaRPr lang="zh-CN" altLang="en-US" sz="2400" dirty="0">
              <a:latin typeface="Book Antiqua" pitchFamily="18" charset="0"/>
            </a:endParaRPr>
          </a:p>
        </p:txBody>
      </p:sp>
      <p:sp>
        <p:nvSpPr>
          <p:cNvPr id="158724" name="Rectangle 4"/>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fontAlgn="auto">
              <a:spcAft>
                <a:spcPts val="0"/>
              </a:spcAft>
              <a:defRPr/>
            </a:pPr>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dirty="0">
              <a:ea typeface="仿宋_GB2312" pitchFamily="49" charset="-122"/>
            </a:endParaRPr>
          </a:p>
        </p:txBody>
      </p:sp>
      <p:graphicFrame>
        <p:nvGraphicFramePr>
          <p:cNvPr id="4" name="Group 1117"/>
          <p:cNvGraphicFramePr>
            <a:graphicFrameLocks noGrp="1"/>
          </p:cNvGraphicFramePr>
          <p:nvPr/>
        </p:nvGraphicFramePr>
        <p:xfrm>
          <a:off x="5076825" y="2198688"/>
          <a:ext cx="3886200" cy="4643441"/>
        </p:xfrm>
        <a:graphic>
          <a:graphicData uri="http://schemas.openxmlformats.org/drawingml/2006/table">
            <a:tbl>
              <a:tblPr/>
              <a:tblGrid>
                <a:gridCol w="1333500"/>
                <a:gridCol w="1179513"/>
                <a:gridCol w="1373187"/>
              </a:tblGrid>
              <a:tr h="419100">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数据类型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关键字</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缺省数值</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布尔型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boolean</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false</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字符型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char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‘\u0000’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字节型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byte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短整型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short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整型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int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长整型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long</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cs typeface="Times New Roman" pitchFamily="18" charset="0"/>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rPr>
                        <a:t>浮点型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rPr>
                        <a:t>float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rPr>
                        <a:t>0.0F</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rPr>
                        <a:t>双精度型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rPr>
                        <a:t>double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rPr>
                        <a:t>0.0D</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rPr>
                        <a:t>引用类型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Book Antiqua" pitchFamily="18" charset="0"/>
                          <a:ea typeface="宋体" charset="-122"/>
                        </a:rPr>
                        <a:t>类、接口</a:t>
                      </a:r>
                      <a:endParaRPr kumimoji="0" lang="en-US" altLang="zh-CN" sz="1800" b="0" i="0" u="none" strike="noStrike" cap="none" normalizeH="0" baseline="0" smtClean="0">
                        <a:ln>
                          <a:noFill/>
                        </a:ln>
                        <a:solidFill>
                          <a:schemeClr val="tx1"/>
                        </a:solidFill>
                        <a:effectLst/>
                        <a:latin typeface="Book Antiqua" pitchFamily="18" charset="0"/>
                        <a:ea typeface="宋体"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Book Antiqua" pitchFamily="18" charset="0"/>
                          <a:ea typeface="宋体" charset="-122"/>
                        </a:rPr>
                        <a:t>null</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3">
                                            <p:txEl>
                                              <p:pRg st="4" end="4"/>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395288" y="1196975"/>
            <a:ext cx="8229600" cy="4525963"/>
          </a:xfrm>
        </p:spPr>
        <p:txBody>
          <a:bodyPr/>
          <a:lstStyle/>
          <a:p>
            <a:pPr marL="457200" indent="-457200"/>
            <a:r>
              <a:rPr lang="en-US" altLang="zh-CN" sz="2400" dirty="0" smtClean="0">
                <a:latin typeface="Book Antiqua" pitchFamily="18" charset="0"/>
              </a:rPr>
              <a:t>2. </a:t>
            </a:r>
            <a:r>
              <a:rPr lang="zh-CN" altLang="en-US" sz="2400" dirty="0" smtClean="0">
                <a:latin typeface="Book Antiqua" pitchFamily="18" charset="0"/>
              </a:rPr>
              <a:t>方法</a:t>
            </a:r>
            <a:endParaRPr lang="en-US" altLang="zh-CN" sz="2400" dirty="0" smtClean="0">
              <a:latin typeface="Book Antiqua" pitchFamily="18" charset="0"/>
            </a:endParaRPr>
          </a:p>
          <a:p>
            <a:pPr marL="712788" lvl="1" indent="-457200"/>
            <a:r>
              <a:rPr lang="zh-CN" altLang="en-US" sz="2000" dirty="0" smtClean="0">
                <a:latin typeface="Book Antiqua" pitchFamily="18" charset="0"/>
              </a:rPr>
              <a:t>一般是对类中的数据成员进行操作</a:t>
            </a:r>
            <a:endParaRPr lang="en-US" altLang="zh-CN" sz="2000" dirty="0" smtClean="0">
              <a:latin typeface="Book Antiqua" pitchFamily="18" charset="0"/>
            </a:endParaRPr>
          </a:p>
          <a:p>
            <a:pPr marL="712788" lvl="1" indent="-457200"/>
            <a:r>
              <a:rPr lang="zh-CN" altLang="en-US" sz="2000" dirty="0" smtClean="0">
                <a:latin typeface="Book Antiqua" pitchFamily="18" charset="0"/>
              </a:rPr>
              <a:t>数据访问</a:t>
            </a:r>
            <a:r>
              <a:rPr lang="zh-CN" altLang="en-US" sz="2000" dirty="0" smtClean="0">
                <a:solidFill>
                  <a:srgbClr val="FF0000"/>
                </a:solidFill>
                <a:latin typeface="Book Antiqua" pitchFamily="18" charset="0"/>
              </a:rPr>
              <a:t>公共接口</a:t>
            </a:r>
            <a:r>
              <a:rPr lang="zh-CN" altLang="en-US" sz="2000" dirty="0" smtClean="0">
                <a:latin typeface="Book Antiqua" pitchFamily="18" charset="0"/>
              </a:rPr>
              <a:t>：如果类中的数据成员是</a:t>
            </a:r>
            <a:r>
              <a:rPr lang="en-US" altLang="zh-CN" sz="2000" dirty="0" smtClean="0">
                <a:latin typeface="Book Antiqua" pitchFamily="18" charset="0"/>
              </a:rPr>
              <a:t>private</a:t>
            </a:r>
            <a:r>
              <a:rPr lang="zh-CN" altLang="en-US" sz="2000" dirty="0" smtClean="0">
                <a:latin typeface="Book Antiqua" pitchFamily="18" charset="0"/>
              </a:rPr>
              <a:t>型的，则往往定义</a:t>
            </a:r>
            <a:r>
              <a:rPr lang="en-US" altLang="zh-CN" sz="2000" dirty="0" smtClean="0">
                <a:latin typeface="Book Antiqua" pitchFamily="18" charset="0"/>
              </a:rPr>
              <a:t>public</a:t>
            </a:r>
            <a:r>
              <a:rPr lang="zh-CN" altLang="en-US" sz="2000" dirty="0" smtClean="0">
                <a:latin typeface="Book Antiqua" pitchFamily="18" charset="0"/>
              </a:rPr>
              <a:t>的方法来设置数据成员的值或读取数据成员的值</a:t>
            </a:r>
            <a:endParaRPr lang="en-US" altLang="zh-CN" sz="2000" dirty="0" smtClean="0">
              <a:solidFill>
                <a:srgbClr val="FF0000"/>
              </a:solidFill>
              <a:latin typeface="Book Antiqua" pitchFamily="18" charset="0"/>
            </a:endParaRPr>
          </a:p>
        </p:txBody>
      </p:sp>
      <p:sp>
        <p:nvSpPr>
          <p:cNvPr id="157700" name="Rectangle 4"/>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fontAlgn="auto">
              <a:spcAft>
                <a:spcPts val="0"/>
              </a:spcAft>
              <a:defRPr/>
            </a:pPr>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dirty="0">
              <a:ea typeface="仿宋_GB2312" pitchFamily="49" charset="-122"/>
            </a:endParaRPr>
          </a:p>
        </p:txBody>
      </p:sp>
      <p:sp>
        <p:nvSpPr>
          <p:cNvPr id="5" name="Text Box 4"/>
          <p:cNvSpPr txBox="1">
            <a:spLocks noChangeArrowheads="1"/>
          </p:cNvSpPr>
          <p:nvPr/>
        </p:nvSpPr>
        <p:spPr bwMode="auto">
          <a:xfrm>
            <a:off x="107505" y="2997200"/>
            <a:ext cx="8856984" cy="3170099"/>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fontAlgn="auto">
              <a:spcBef>
                <a:spcPct val="50000"/>
              </a:spcBef>
              <a:spcAft>
                <a:spcPts val="0"/>
              </a:spcAft>
              <a:defRPr/>
            </a:pPr>
            <a:r>
              <a:rPr lang="en-US" altLang="zh-CN" sz="2000" dirty="0" smtClean="0">
                <a:latin typeface="Book Antiqua" pitchFamily="18" charset="0"/>
              </a:rPr>
              <a:t>/*</a:t>
            </a:r>
            <a:r>
              <a:rPr lang="en-US" altLang="zh-CN" sz="2000" dirty="0" err="1" smtClean="0">
                <a:latin typeface="Book Antiqua" pitchFamily="18" charset="0"/>
              </a:rPr>
              <a:t>setHotelName</a:t>
            </a:r>
            <a:r>
              <a:rPr lang="en-US" altLang="zh-CN" sz="2000" dirty="0">
                <a:latin typeface="Book Antiqua" pitchFamily="18" charset="0"/>
              </a:rPr>
              <a:t>()</a:t>
            </a:r>
            <a:r>
              <a:rPr lang="zh-CN" altLang="en-US" sz="2000" dirty="0">
                <a:latin typeface="Book Antiqua" pitchFamily="18" charset="0"/>
              </a:rPr>
              <a:t>和</a:t>
            </a:r>
            <a:r>
              <a:rPr lang="en-US" altLang="zh-CN" sz="2000" dirty="0" err="1">
                <a:latin typeface="Book Antiqua" pitchFamily="18" charset="0"/>
              </a:rPr>
              <a:t>getHotelName</a:t>
            </a:r>
            <a:r>
              <a:rPr lang="en-US" altLang="zh-CN" sz="2000" dirty="0">
                <a:latin typeface="Book Antiqua" pitchFamily="18" charset="0"/>
              </a:rPr>
              <a:t>()</a:t>
            </a:r>
            <a:r>
              <a:rPr lang="zh-CN" altLang="en-US" sz="2000" dirty="0">
                <a:latin typeface="Book Antiqua" pitchFamily="18" charset="0"/>
              </a:rPr>
              <a:t>方法为类向外界提供的数据访问</a:t>
            </a:r>
            <a:r>
              <a:rPr lang="zh-CN" altLang="en-US" sz="2000" dirty="0" smtClean="0">
                <a:latin typeface="Book Antiqua" pitchFamily="18" charset="0"/>
              </a:rPr>
              <a:t>接口*</a:t>
            </a:r>
            <a:r>
              <a:rPr lang="en-US" altLang="zh-CN" sz="2000" dirty="0" smtClean="0">
                <a:latin typeface="Book Antiqua" pitchFamily="18" charset="0"/>
              </a:rPr>
              <a:t>/</a:t>
            </a:r>
            <a:endParaRPr lang="en-US" altLang="zh-CN" sz="2000" dirty="0">
              <a:latin typeface="Book Antiqua" pitchFamily="18" charset="0"/>
            </a:endParaRPr>
          </a:p>
          <a:p>
            <a:pPr fontAlgn="auto">
              <a:spcBef>
                <a:spcPct val="50000"/>
              </a:spcBef>
              <a:spcAft>
                <a:spcPts val="0"/>
              </a:spcAft>
              <a:defRPr/>
            </a:pPr>
            <a:r>
              <a:rPr lang="en-US" altLang="zh-CN" sz="2000" dirty="0" smtClean="0">
                <a:latin typeface="Book Antiqua" pitchFamily="18" charset="0"/>
              </a:rPr>
              <a:t>public </a:t>
            </a:r>
            <a:r>
              <a:rPr lang="en-US" altLang="zh-CN" sz="2000" dirty="0">
                <a:latin typeface="Book Antiqua" pitchFamily="18" charset="0"/>
              </a:rPr>
              <a:t>String </a:t>
            </a:r>
            <a:r>
              <a:rPr lang="en-US" altLang="zh-CN" sz="2000" dirty="0" err="1">
                <a:latin typeface="Book Antiqua" pitchFamily="18" charset="0"/>
              </a:rPr>
              <a:t>getHotelName</a:t>
            </a:r>
            <a:r>
              <a:rPr lang="en-US" altLang="zh-CN" sz="2000" dirty="0">
                <a:latin typeface="Book Antiqua" pitchFamily="18" charset="0"/>
              </a:rPr>
              <a:t>() {</a:t>
            </a:r>
          </a:p>
          <a:p>
            <a:pPr fontAlgn="auto">
              <a:spcBef>
                <a:spcPct val="50000"/>
              </a:spcBef>
              <a:spcAft>
                <a:spcPts val="0"/>
              </a:spcAft>
              <a:defRPr/>
            </a:pPr>
            <a:r>
              <a:rPr lang="en-US" altLang="zh-CN" sz="2000" dirty="0">
                <a:latin typeface="Book Antiqua" pitchFamily="18" charset="0"/>
              </a:rPr>
              <a:t>	</a:t>
            </a:r>
            <a:r>
              <a:rPr lang="en-US" altLang="zh-CN" sz="2000" dirty="0" smtClean="0">
                <a:latin typeface="Book Antiqua" pitchFamily="18" charset="0"/>
              </a:rPr>
              <a:t>return </a:t>
            </a:r>
            <a:r>
              <a:rPr lang="en-US" altLang="zh-CN" sz="2000" dirty="0" err="1">
                <a:latin typeface="Book Antiqua" pitchFamily="18" charset="0"/>
              </a:rPr>
              <a:t>this.hotelName</a:t>
            </a:r>
            <a:r>
              <a:rPr lang="en-US" altLang="zh-CN" sz="2000" dirty="0">
                <a:latin typeface="Book Antiqua" pitchFamily="18" charset="0"/>
              </a:rPr>
              <a:t>;</a:t>
            </a:r>
          </a:p>
          <a:p>
            <a:pPr fontAlgn="auto">
              <a:spcBef>
                <a:spcPct val="50000"/>
              </a:spcBef>
              <a:spcAft>
                <a:spcPts val="0"/>
              </a:spcAft>
              <a:defRPr/>
            </a:pPr>
            <a:r>
              <a:rPr lang="en-US" altLang="zh-CN" sz="2000" dirty="0" smtClean="0">
                <a:latin typeface="Book Antiqua" pitchFamily="18" charset="0"/>
              </a:rPr>
              <a:t>}</a:t>
            </a:r>
            <a:endParaRPr lang="en-US" altLang="zh-CN" sz="2000" dirty="0">
              <a:latin typeface="Book Antiqua" pitchFamily="18" charset="0"/>
            </a:endParaRPr>
          </a:p>
          <a:p>
            <a:pPr fontAlgn="auto">
              <a:spcBef>
                <a:spcPct val="50000"/>
              </a:spcBef>
              <a:spcAft>
                <a:spcPts val="0"/>
              </a:spcAft>
              <a:defRPr/>
            </a:pPr>
            <a:r>
              <a:rPr lang="en-US" altLang="zh-CN" sz="2000" dirty="0" smtClean="0">
                <a:latin typeface="Book Antiqua" pitchFamily="18" charset="0"/>
              </a:rPr>
              <a:t>public </a:t>
            </a:r>
            <a:r>
              <a:rPr lang="en-US" altLang="zh-CN" sz="2000" dirty="0">
                <a:latin typeface="Book Antiqua" pitchFamily="18" charset="0"/>
              </a:rPr>
              <a:t>void </a:t>
            </a:r>
            <a:r>
              <a:rPr lang="en-US" altLang="zh-CN" sz="2000" dirty="0" err="1">
                <a:latin typeface="Book Antiqua" pitchFamily="18" charset="0"/>
              </a:rPr>
              <a:t>setHotelName</a:t>
            </a:r>
            <a:r>
              <a:rPr lang="en-US" altLang="zh-CN" sz="2000" dirty="0">
                <a:latin typeface="Book Antiqua" pitchFamily="18" charset="0"/>
              </a:rPr>
              <a:t>(String </a:t>
            </a:r>
            <a:r>
              <a:rPr lang="en-US" altLang="zh-CN" sz="2000" dirty="0" err="1">
                <a:latin typeface="Book Antiqua" pitchFamily="18" charset="0"/>
              </a:rPr>
              <a:t>hotelName</a:t>
            </a:r>
            <a:r>
              <a:rPr lang="en-US" altLang="zh-CN" sz="2000" dirty="0">
                <a:latin typeface="Book Antiqua" pitchFamily="18" charset="0"/>
              </a:rPr>
              <a:t>) {</a:t>
            </a:r>
          </a:p>
          <a:p>
            <a:pPr fontAlgn="auto">
              <a:spcBef>
                <a:spcPct val="50000"/>
              </a:spcBef>
              <a:spcAft>
                <a:spcPts val="0"/>
              </a:spcAft>
              <a:defRPr/>
            </a:pPr>
            <a:r>
              <a:rPr lang="en-US" altLang="zh-CN" sz="2000" dirty="0">
                <a:latin typeface="Book Antiqua" pitchFamily="18" charset="0"/>
              </a:rPr>
              <a:t>	</a:t>
            </a:r>
            <a:r>
              <a:rPr lang="en-US" altLang="zh-CN" sz="2000" dirty="0" err="1" smtClean="0">
                <a:latin typeface="Book Antiqua" pitchFamily="18" charset="0"/>
              </a:rPr>
              <a:t>this.hotelName</a:t>
            </a:r>
            <a:r>
              <a:rPr lang="en-US" altLang="zh-CN" sz="2000" dirty="0" smtClean="0">
                <a:latin typeface="Book Antiqua" pitchFamily="18" charset="0"/>
              </a:rPr>
              <a:t> </a:t>
            </a:r>
            <a:r>
              <a:rPr lang="en-US" altLang="zh-CN" sz="2000" dirty="0">
                <a:latin typeface="Book Antiqua" pitchFamily="18" charset="0"/>
              </a:rPr>
              <a:t>= </a:t>
            </a:r>
            <a:r>
              <a:rPr lang="en-US" altLang="zh-CN" sz="2000" dirty="0" err="1">
                <a:latin typeface="Book Antiqua" pitchFamily="18" charset="0"/>
              </a:rPr>
              <a:t>hotelName</a:t>
            </a:r>
            <a:r>
              <a:rPr lang="en-US" altLang="zh-CN" sz="2000" dirty="0">
                <a:latin typeface="Book Antiqua" pitchFamily="18" charset="0"/>
              </a:rPr>
              <a:t>;</a:t>
            </a:r>
          </a:p>
          <a:p>
            <a:pPr fontAlgn="auto">
              <a:spcBef>
                <a:spcPct val="50000"/>
              </a:spcBef>
              <a:spcAft>
                <a:spcPts val="0"/>
              </a:spcAft>
              <a:defRPr/>
            </a:pPr>
            <a:r>
              <a:rPr lang="en-US" altLang="zh-CN" sz="2000" dirty="0" smtClean="0">
                <a:latin typeface="Book Antiqua" pitchFamily="18" charset="0"/>
              </a:rPr>
              <a:t>}</a:t>
            </a:r>
            <a:endParaRPr lang="en-US" altLang="zh-CN" sz="2000" dirty="0">
              <a:latin typeface="Book Antiqu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395288" y="1196975"/>
            <a:ext cx="8229600" cy="4525963"/>
          </a:xfrm>
        </p:spPr>
        <p:txBody>
          <a:bodyPr/>
          <a:lstStyle/>
          <a:p>
            <a:pPr marL="109537" indent="0" fontAlgn="auto">
              <a:buNone/>
              <a:defRPr/>
            </a:pPr>
            <a:r>
              <a:rPr lang="en-US" altLang="zh-CN" sz="2400" dirty="0">
                <a:latin typeface="Book Antiqua" pitchFamily="18" charset="0"/>
              </a:rPr>
              <a:t>3. </a:t>
            </a:r>
            <a:r>
              <a:rPr lang="zh-CN" altLang="en-US" sz="2400" dirty="0">
                <a:latin typeface="Book Antiqua" pitchFamily="18" charset="0"/>
              </a:rPr>
              <a:t>构造方法</a:t>
            </a:r>
            <a:endParaRPr lang="en-US" altLang="zh-CN" sz="2400" dirty="0">
              <a:latin typeface="Book Antiqua" pitchFamily="18" charset="0"/>
            </a:endParaRPr>
          </a:p>
          <a:p>
            <a:pPr lvl="1" fontAlgn="auto">
              <a:spcAft>
                <a:spcPts val="0"/>
              </a:spcAft>
              <a:defRPr/>
            </a:pPr>
            <a:r>
              <a:rPr lang="zh-CN" altLang="en-US" sz="2000" dirty="0">
                <a:latin typeface="Book Antiqua" pitchFamily="18" charset="0"/>
              </a:rPr>
              <a:t>构造方法名与类名相同</a:t>
            </a:r>
          </a:p>
          <a:p>
            <a:pPr lvl="1" fontAlgn="auto">
              <a:spcAft>
                <a:spcPts val="0"/>
              </a:spcAft>
              <a:defRPr/>
            </a:pPr>
            <a:r>
              <a:rPr lang="zh-CN" altLang="en-US" sz="2000" dirty="0">
                <a:latin typeface="Book Antiqua" pitchFamily="18" charset="0"/>
              </a:rPr>
              <a:t>构造方法一般用于初始化类的对象</a:t>
            </a:r>
          </a:p>
          <a:p>
            <a:pPr lvl="1" fontAlgn="auto">
              <a:spcAft>
                <a:spcPts val="0"/>
              </a:spcAft>
              <a:defRPr/>
            </a:pPr>
            <a:r>
              <a:rPr lang="zh-CN" altLang="en-US" sz="2000" dirty="0">
                <a:latin typeface="Book Antiqua" pitchFamily="18" charset="0"/>
              </a:rPr>
              <a:t>创建类的对象时，</a:t>
            </a:r>
            <a:r>
              <a:rPr lang="en-US" altLang="zh-CN" sz="2000" dirty="0">
                <a:latin typeface="Book Antiqua" pitchFamily="18" charset="0"/>
              </a:rPr>
              <a:t>new</a:t>
            </a:r>
            <a:r>
              <a:rPr lang="zh-CN" altLang="en-US" sz="2000" dirty="0">
                <a:latin typeface="Book Antiqua" pitchFamily="18" charset="0"/>
              </a:rPr>
              <a:t>运算符为该对象分配内存，并调用构造方法来初始化该</a:t>
            </a:r>
            <a:r>
              <a:rPr lang="zh-CN" altLang="en-US" sz="2000" dirty="0" smtClean="0">
                <a:latin typeface="Book Antiqua" pitchFamily="18" charset="0"/>
              </a:rPr>
              <a:t>对象</a:t>
            </a:r>
            <a:endParaRPr lang="en-US" altLang="zh-CN" sz="2000" dirty="0">
              <a:latin typeface="Book Antiqua" pitchFamily="18" charset="0"/>
            </a:endParaRPr>
          </a:p>
          <a:p>
            <a:pPr marL="658368" fontAlgn="auto">
              <a:defRPr/>
            </a:pPr>
            <a:r>
              <a:rPr lang="zh-CN" altLang="en-US" sz="2000" dirty="0">
                <a:solidFill>
                  <a:srgbClr val="FF3399"/>
                </a:solidFill>
                <a:latin typeface="Book Antiqua" pitchFamily="18" charset="0"/>
              </a:rPr>
              <a:t>如果一个类中未定义构造方法</a:t>
            </a:r>
            <a:r>
              <a:rPr lang="zh-CN" altLang="en-US" sz="2000" dirty="0">
                <a:latin typeface="Book Antiqua" pitchFamily="18" charset="0"/>
              </a:rPr>
              <a:t>，则编译时系统会自动提供一个</a:t>
            </a:r>
            <a:r>
              <a:rPr lang="zh-CN" altLang="en-US" sz="2000" dirty="0">
                <a:solidFill>
                  <a:schemeClr val="folHlink"/>
                </a:solidFill>
                <a:latin typeface="Book Antiqua" pitchFamily="18" charset="0"/>
              </a:rPr>
              <a:t>缺省的无参的构造构造方法</a:t>
            </a:r>
            <a:r>
              <a:rPr lang="zh-CN" altLang="en-US" sz="2000" dirty="0">
                <a:latin typeface="Book Antiqua" pitchFamily="18" charset="0"/>
              </a:rPr>
              <a:t>，其方法体为空</a:t>
            </a:r>
            <a:r>
              <a:rPr lang="zh-CN" altLang="en-US" sz="2000" dirty="0" smtClean="0">
                <a:latin typeface="Book Antiqua" pitchFamily="18" charset="0"/>
              </a:rPr>
              <a:t>。</a:t>
            </a:r>
            <a:endParaRPr lang="zh-CN" altLang="en-US" sz="2000" dirty="0">
              <a:latin typeface="Book Antiqua" pitchFamily="18" charset="0"/>
            </a:endParaRPr>
          </a:p>
          <a:p>
            <a:pPr marL="658368" fontAlgn="auto">
              <a:buFont typeface="Wingdings" pitchFamily="2" charset="2"/>
              <a:buNone/>
              <a:defRPr/>
            </a:pPr>
            <a:r>
              <a:rPr lang="en-US" altLang="zh-CN" sz="2000" dirty="0">
                <a:solidFill>
                  <a:schemeClr val="folHlink"/>
                </a:solidFill>
                <a:latin typeface="Book Antiqua" pitchFamily="18" charset="0"/>
              </a:rPr>
              <a:t>      public </a:t>
            </a:r>
            <a:r>
              <a:rPr lang="zh-CN" altLang="en-US" sz="2000" dirty="0">
                <a:solidFill>
                  <a:schemeClr val="folHlink"/>
                </a:solidFill>
                <a:latin typeface="Book Antiqua" pitchFamily="18" charset="0"/>
              </a:rPr>
              <a:t>类名</a:t>
            </a:r>
            <a:r>
              <a:rPr lang="en-US" altLang="zh-CN" sz="2000" dirty="0">
                <a:solidFill>
                  <a:schemeClr val="folHlink"/>
                </a:solidFill>
                <a:latin typeface="Book Antiqua" pitchFamily="18" charset="0"/>
              </a:rPr>
              <a:t>( )</a:t>
            </a:r>
            <a:r>
              <a:rPr lang="zh-CN" altLang="en-US" sz="2000" dirty="0">
                <a:solidFill>
                  <a:schemeClr val="folHlink"/>
                </a:solidFill>
                <a:latin typeface="Book Antiqua" pitchFamily="18" charset="0"/>
              </a:rPr>
              <a:t>{  } </a:t>
            </a:r>
            <a:endParaRPr lang="en-US" altLang="zh-CN" sz="2000" dirty="0">
              <a:latin typeface="Book Antiqua" pitchFamily="18" charset="0"/>
            </a:endParaRPr>
          </a:p>
          <a:p>
            <a:pPr lvl="1" fontAlgn="auto">
              <a:spcAft>
                <a:spcPts val="0"/>
              </a:spcAft>
              <a:defRPr/>
            </a:pPr>
            <a:r>
              <a:rPr lang="zh-CN" altLang="en-US" sz="2000" dirty="0">
                <a:solidFill>
                  <a:srgbClr val="FF0000"/>
                </a:solidFill>
              </a:rPr>
              <a:t>至少写一个无参的构造方法</a:t>
            </a:r>
            <a:endParaRPr lang="zh-CN" altLang="zh-CN" sz="2000" dirty="0">
              <a:solidFill>
                <a:srgbClr val="FF0000"/>
              </a:solidFill>
            </a:endParaRPr>
          </a:p>
          <a:p>
            <a:pPr marL="457200" indent="-457200"/>
            <a:endParaRPr lang="en-US" altLang="zh-CN" sz="2000" dirty="0" smtClean="0">
              <a:solidFill>
                <a:srgbClr val="FF0000"/>
              </a:solidFill>
              <a:latin typeface="Book Antiqua" pitchFamily="18" charset="0"/>
            </a:endParaRPr>
          </a:p>
        </p:txBody>
      </p:sp>
      <p:sp>
        <p:nvSpPr>
          <p:cNvPr id="157700" name="Rectangle 4"/>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fontAlgn="auto">
              <a:spcAft>
                <a:spcPts val="0"/>
              </a:spcAft>
              <a:defRPr/>
            </a:pPr>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dirty="0">
              <a:ea typeface="仿宋_GB2312" pitchFamily="49" charset="-122"/>
            </a:endParaRPr>
          </a:p>
        </p:txBody>
      </p:sp>
      <p:sp>
        <p:nvSpPr>
          <p:cNvPr id="5" name="Text Box 4"/>
          <p:cNvSpPr txBox="1">
            <a:spLocks noChangeArrowheads="1"/>
          </p:cNvSpPr>
          <p:nvPr/>
        </p:nvSpPr>
        <p:spPr bwMode="auto">
          <a:xfrm>
            <a:off x="4355976" y="3687901"/>
            <a:ext cx="4675366" cy="3170099"/>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fontAlgn="auto">
              <a:spcBef>
                <a:spcPct val="50000"/>
              </a:spcBef>
              <a:spcAft>
                <a:spcPts val="0"/>
              </a:spcAft>
              <a:defRPr/>
            </a:pPr>
            <a:r>
              <a:rPr lang="en-US" altLang="zh-CN" sz="2000" dirty="0">
                <a:latin typeface="Book Antiqua" pitchFamily="18" charset="0"/>
              </a:rPr>
              <a:t>public Hotel() {</a:t>
            </a:r>
          </a:p>
          <a:p>
            <a:pPr fontAlgn="auto">
              <a:spcBef>
                <a:spcPct val="50000"/>
              </a:spcBef>
              <a:spcAft>
                <a:spcPts val="0"/>
              </a:spcAft>
              <a:defRPr/>
            </a:pPr>
            <a:r>
              <a:rPr lang="en-US" altLang="zh-CN" sz="2000" dirty="0" smtClean="0">
                <a:latin typeface="Book Antiqua" pitchFamily="18" charset="0"/>
              </a:rPr>
              <a:t>	super</a:t>
            </a:r>
            <a:r>
              <a:rPr lang="en-US" altLang="zh-CN" sz="2000" dirty="0">
                <a:latin typeface="Book Antiqua" pitchFamily="18" charset="0"/>
              </a:rPr>
              <a:t>();	</a:t>
            </a:r>
            <a:endParaRPr lang="en-US" altLang="zh-CN" sz="2000" dirty="0" smtClean="0">
              <a:latin typeface="Book Antiqua" pitchFamily="18" charset="0"/>
            </a:endParaRPr>
          </a:p>
          <a:p>
            <a:pPr fontAlgn="auto">
              <a:spcBef>
                <a:spcPct val="50000"/>
              </a:spcBef>
              <a:spcAft>
                <a:spcPts val="0"/>
              </a:spcAft>
              <a:defRPr/>
            </a:pPr>
            <a:r>
              <a:rPr lang="en-US" altLang="zh-CN" sz="2000" dirty="0" smtClean="0">
                <a:latin typeface="Book Antiqua" pitchFamily="18" charset="0"/>
              </a:rPr>
              <a:t>//</a:t>
            </a:r>
            <a:r>
              <a:rPr lang="zh-CN" altLang="en-US" sz="2000" dirty="0"/>
              <a:t>调用基</a:t>
            </a:r>
            <a:r>
              <a:rPr lang="zh-CN" altLang="en-US" sz="2000" dirty="0" smtClean="0"/>
              <a:t>类的某个</a:t>
            </a:r>
            <a:r>
              <a:rPr lang="zh-CN" altLang="en-US" sz="2000" dirty="0"/>
              <a:t>构造函数</a:t>
            </a:r>
            <a:r>
              <a:rPr lang="en-US" altLang="zh-CN" sz="2000" dirty="0">
                <a:latin typeface="Book Antiqua" pitchFamily="18" charset="0"/>
              </a:rPr>
              <a:t>	</a:t>
            </a:r>
          </a:p>
          <a:p>
            <a:pPr fontAlgn="auto">
              <a:spcBef>
                <a:spcPct val="50000"/>
              </a:spcBef>
              <a:spcAft>
                <a:spcPts val="0"/>
              </a:spcAft>
              <a:defRPr/>
            </a:pPr>
            <a:r>
              <a:rPr lang="en-US" altLang="zh-CN" sz="2000" dirty="0" smtClean="0">
                <a:latin typeface="Book Antiqua" pitchFamily="18" charset="0"/>
              </a:rPr>
              <a:t>}</a:t>
            </a:r>
            <a:endParaRPr lang="en-US" altLang="zh-CN" sz="2000" dirty="0">
              <a:latin typeface="Book Antiqua" pitchFamily="18" charset="0"/>
            </a:endParaRPr>
          </a:p>
          <a:p>
            <a:pPr fontAlgn="auto">
              <a:spcBef>
                <a:spcPct val="50000"/>
              </a:spcBef>
              <a:spcAft>
                <a:spcPts val="0"/>
              </a:spcAft>
              <a:defRPr/>
            </a:pPr>
            <a:r>
              <a:rPr lang="en-US" altLang="zh-CN" sz="2000" dirty="0" smtClean="0">
                <a:latin typeface="Book Antiqua" pitchFamily="18" charset="0"/>
              </a:rPr>
              <a:t>public </a:t>
            </a:r>
            <a:r>
              <a:rPr lang="en-US" altLang="zh-CN" sz="2000" dirty="0">
                <a:latin typeface="Book Antiqua" pitchFamily="18" charset="0"/>
              </a:rPr>
              <a:t>Hotel(String </a:t>
            </a:r>
            <a:r>
              <a:rPr lang="en-US" altLang="zh-CN" sz="2000" dirty="0" err="1">
                <a:latin typeface="Book Antiqua" pitchFamily="18" charset="0"/>
              </a:rPr>
              <a:t>hotelName</a:t>
            </a:r>
            <a:r>
              <a:rPr lang="en-US" altLang="zh-CN" sz="2000" dirty="0">
                <a:latin typeface="Book Antiqua" pitchFamily="18" charset="0"/>
              </a:rPr>
              <a:t>) {</a:t>
            </a:r>
          </a:p>
          <a:p>
            <a:pPr fontAlgn="auto">
              <a:spcBef>
                <a:spcPct val="50000"/>
              </a:spcBef>
              <a:spcAft>
                <a:spcPts val="0"/>
              </a:spcAft>
              <a:defRPr/>
            </a:pPr>
            <a:r>
              <a:rPr lang="en-US" altLang="zh-CN" sz="2000" dirty="0">
                <a:latin typeface="Book Antiqua" pitchFamily="18" charset="0"/>
              </a:rPr>
              <a:t>	</a:t>
            </a:r>
            <a:r>
              <a:rPr lang="en-US" altLang="zh-CN" sz="2000" dirty="0" err="1" smtClean="0">
                <a:latin typeface="Book Antiqua" pitchFamily="18" charset="0"/>
              </a:rPr>
              <a:t>this.hotelName</a:t>
            </a:r>
            <a:r>
              <a:rPr lang="en-US" altLang="zh-CN" sz="2000" dirty="0" smtClean="0">
                <a:latin typeface="Book Antiqua" pitchFamily="18" charset="0"/>
              </a:rPr>
              <a:t> </a:t>
            </a:r>
            <a:r>
              <a:rPr lang="en-US" altLang="zh-CN" sz="2000" dirty="0">
                <a:latin typeface="Book Antiqua" pitchFamily="18" charset="0"/>
              </a:rPr>
              <a:t>= </a:t>
            </a:r>
            <a:r>
              <a:rPr lang="en-US" altLang="zh-CN" sz="2000" dirty="0" err="1">
                <a:latin typeface="Book Antiqua" pitchFamily="18" charset="0"/>
              </a:rPr>
              <a:t>hotelName</a:t>
            </a:r>
            <a:r>
              <a:rPr lang="en-US" altLang="zh-CN" sz="2000" dirty="0">
                <a:latin typeface="Book Antiqua" pitchFamily="18" charset="0"/>
              </a:rPr>
              <a:t>;</a:t>
            </a:r>
          </a:p>
          <a:p>
            <a:pPr fontAlgn="auto">
              <a:spcBef>
                <a:spcPct val="50000"/>
              </a:spcBef>
              <a:spcAft>
                <a:spcPts val="0"/>
              </a:spcAft>
              <a:defRPr/>
            </a:pPr>
            <a:r>
              <a:rPr lang="en-US" altLang="zh-CN" sz="2000" dirty="0" smtClean="0">
                <a:latin typeface="Book Antiqua" pitchFamily="18" charset="0"/>
              </a:rPr>
              <a:t>}</a:t>
            </a:r>
            <a:endParaRPr lang="en-US" altLang="zh-CN" sz="2000" dirty="0">
              <a:latin typeface="Book Antiqua" pitchFamily="18" charset="0"/>
            </a:endParaRPr>
          </a:p>
        </p:txBody>
      </p:sp>
    </p:spTree>
    <p:extLst>
      <p:ext uri="{BB962C8B-B14F-4D97-AF65-F5344CB8AC3E}">
        <p14:creationId xmlns:p14="http://schemas.microsoft.com/office/powerpoint/2010/main" val="1931267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r>
              <a:rPr lang="en-US" altLang="zh-CN" sz="3200" dirty="0" smtClean="0"/>
              <a:t>this</a:t>
            </a:r>
          </a:p>
          <a:p>
            <a:pPr lvl="1"/>
            <a:r>
              <a:rPr lang="zh-CN" altLang="en-US" sz="2800" dirty="0" smtClean="0"/>
              <a:t>区分成员变量和方法的局部变量</a:t>
            </a:r>
            <a:endParaRPr lang="en-US" altLang="zh-CN" sz="2800" dirty="0" smtClean="0"/>
          </a:p>
          <a:p>
            <a:pPr marL="109537" indent="0">
              <a:buNone/>
            </a:pPr>
            <a:endParaRPr lang="en-US" altLang="zh-CN" sz="3200" dirty="0" smtClean="0"/>
          </a:p>
          <a:p>
            <a:endParaRPr lang="en-US" altLang="zh-CN" sz="3200" dirty="0" smtClean="0"/>
          </a:p>
          <a:p>
            <a:endParaRPr lang="en-US" altLang="zh-CN" sz="3200" dirty="0"/>
          </a:p>
          <a:p>
            <a:r>
              <a:rPr lang="en-US" altLang="zh-CN" sz="3200" dirty="0" smtClean="0"/>
              <a:t>this()</a:t>
            </a:r>
          </a:p>
          <a:p>
            <a:pPr lvl="1"/>
            <a:r>
              <a:rPr lang="zh-CN" altLang="en-US" sz="2800" dirty="0" smtClean="0"/>
              <a:t>调用本类的其他构造方法</a:t>
            </a:r>
          </a:p>
        </p:txBody>
      </p:sp>
      <p:sp>
        <p:nvSpPr>
          <p:cNvPr id="3" name="标题 2"/>
          <p:cNvSpPr>
            <a:spLocks noGrp="1"/>
          </p:cNvSpPr>
          <p:nvPr>
            <p:ph type="title"/>
          </p:nvPr>
        </p:nvSpPr>
        <p:spPr/>
        <p:txBody>
          <a:bodyPr/>
          <a:lstStyle/>
          <a:p>
            <a:pPr fontAlgn="auto">
              <a:spcAft>
                <a:spcPts val="0"/>
              </a:spcAft>
              <a:defRPr/>
            </a:pPr>
            <a:r>
              <a:rPr lang="en-US" altLang="zh-CN" dirty="0">
                <a:effectLst/>
              </a:rPr>
              <a:t>4.2.2  </a:t>
            </a:r>
            <a:r>
              <a:rPr lang="zh-CN" altLang="zh-CN" dirty="0">
                <a:effectLst/>
              </a:rPr>
              <a:t>使用</a:t>
            </a:r>
            <a:r>
              <a:rPr lang="en-US" altLang="zh-CN" dirty="0">
                <a:effectLst/>
              </a:rPr>
              <a:t>class</a:t>
            </a:r>
            <a:r>
              <a:rPr lang="zh-CN" altLang="zh-CN" dirty="0">
                <a:effectLst/>
              </a:rPr>
              <a:t>定义类</a:t>
            </a:r>
            <a:endParaRPr lang="zh-CN" altLang="en-US" dirty="0"/>
          </a:p>
        </p:txBody>
      </p:sp>
      <p:sp>
        <p:nvSpPr>
          <p:cNvPr id="4" name="Text Box 4"/>
          <p:cNvSpPr txBox="1">
            <a:spLocks noChangeArrowheads="1"/>
          </p:cNvSpPr>
          <p:nvPr/>
        </p:nvSpPr>
        <p:spPr bwMode="auto">
          <a:xfrm>
            <a:off x="611560" y="2636912"/>
            <a:ext cx="8136904" cy="1323439"/>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fontAlgn="auto">
              <a:spcBef>
                <a:spcPct val="50000"/>
              </a:spcBef>
              <a:spcAft>
                <a:spcPts val="0"/>
              </a:spcAft>
              <a:defRPr/>
            </a:pPr>
            <a:r>
              <a:rPr lang="en-US" altLang="zh-CN" sz="2000" dirty="0" smtClean="0">
                <a:latin typeface="Book Antiqua" pitchFamily="18" charset="0"/>
              </a:rPr>
              <a:t>public </a:t>
            </a:r>
            <a:r>
              <a:rPr lang="en-US" altLang="zh-CN" sz="2000" dirty="0">
                <a:latin typeface="Book Antiqua" pitchFamily="18" charset="0"/>
              </a:rPr>
              <a:t>Hotel(String </a:t>
            </a:r>
            <a:r>
              <a:rPr lang="en-US" altLang="zh-CN" sz="2000" dirty="0" err="1">
                <a:latin typeface="Book Antiqua" pitchFamily="18" charset="0"/>
              </a:rPr>
              <a:t>hotelName</a:t>
            </a:r>
            <a:r>
              <a:rPr lang="en-US" altLang="zh-CN" sz="2000" dirty="0">
                <a:latin typeface="Book Antiqua" pitchFamily="18" charset="0"/>
              </a:rPr>
              <a:t>) {</a:t>
            </a:r>
          </a:p>
          <a:p>
            <a:pPr fontAlgn="auto">
              <a:spcBef>
                <a:spcPct val="50000"/>
              </a:spcBef>
              <a:spcAft>
                <a:spcPts val="0"/>
              </a:spcAft>
              <a:defRPr/>
            </a:pPr>
            <a:r>
              <a:rPr lang="en-US" altLang="zh-CN" sz="2000" dirty="0">
                <a:latin typeface="Book Antiqua" pitchFamily="18" charset="0"/>
              </a:rPr>
              <a:t>	</a:t>
            </a:r>
            <a:r>
              <a:rPr lang="en-US" altLang="zh-CN" sz="2000" dirty="0" err="1" smtClean="0">
                <a:latin typeface="Book Antiqua" pitchFamily="18" charset="0"/>
              </a:rPr>
              <a:t>this.hotelName</a:t>
            </a:r>
            <a:r>
              <a:rPr lang="en-US" altLang="zh-CN" sz="2000" dirty="0" smtClean="0">
                <a:latin typeface="Book Antiqua" pitchFamily="18" charset="0"/>
              </a:rPr>
              <a:t> </a:t>
            </a:r>
            <a:r>
              <a:rPr lang="en-US" altLang="zh-CN" sz="2000" dirty="0">
                <a:latin typeface="Book Antiqua" pitchFamily="18" charset="0"/>
              </a:rPr>
              <a:t>= </a:t>
            </a:r>
            <a:r>
              <a:rPr lang="en-US" altLang="zh-CN" sz="2000" dirty="0" err="1">
                <a:latin typeface="Book Antiqua" pitchFamily="18" charset="0"/>
              </a:rPr>
              <a:t>hotelName</a:t>
            </a:r>
            <a:r>
              <a:rPr lang="en-US" altLang="zh-CN" sz="2000" dirty="0">
                <a:latin typeface="Book Antiqua" pitchFamily="18" charset="0"/>
              </a:rPr>
              <a:t>;</a:t>
            </a:r>
          </a:p>
          <a:p>
            <a:pPr fontAlgn="auto">
              <a:spcBef>
                <a:spcPct val="50000"/>
              </a:spcBef>
              <a:spcAft>
                <a:spcPts val="0"/>
              </a:spcAft>
              <a:defRPr/>
            </a:pPr>
            <a:r>
              <a:rPr lang="en-US" altLang="zh-CN" sz="2000" dirty="0" smtClean="0">
                <a:latin typeface="Book Antiqua" pitchFamily="18" charset="0"/>
              </a:rPr>
              <a:t>}</a:t>
            </a:r>
            <a:endParaRPr lang="en-US" altLang="zh-CN" sz="2000" dirty="0">
              <a:latin typeface="Book Antiqua" pitchFamily="18" charset="0"/>
            </a:endParaRPr>
          </a:p>
        </p:txBody>
      </p:sp>
      <p:sp>
        <p:nvSpPr>
          <p:cNvPr id="5" name="Text Box 4"/>
          <p:cNvSpPr txBox="1">
            <a:spLocks noChangeArrowheads="1"/>
          </p:cNvSpPr>
          <p:nvPr/>
        </p:nvSpPr>
        <p:spPr bwMode="auto">
          <a:xfrm>
            <a:off x="683568" y="5072896"/>
            <a:ext cx="8136904" cy="1785104"/>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fontAlgn="auto">
              <a:spcBef>
                <a:spcPct val="50000"/>
              </a:spcBef>
              <a:spcAft>
                <a:spcPts val="0"/>
              </a:spcAft>
              <a:defRPr/>
            </a:pPr>
            <a:r>
              <a:rPr lang="en-US" altLang="zh-CN" sz="2000" dirty="0">
                <a:latin typeface="Book Antiqua" pitchFamily="18" charset="0"/>
              </a:rPr>
              <a:t>public Hotel(String </a:t>
            </a:r>
            <a:r>
              <a:rPr lang="en-US" altLang="zh-CN" sz="2000" dirty="0" err="1">
                <a:latin typeface="Book Antiqua" pitchFamily="18" charset="0"/>
              </a:rPr>
              <a:t>hotelName</a:t>
            </a:r>
            <a:r>
              <a:rPr lang="en-US" altLang="zh-CN" sz="2000" dirty="0">
                <a:latin typeface="Book Antiqua" pitchFamily="18" charset="0"/>
              </a:rPr>
              <a:t>, String[][] </a:t>
            </a:r>
            <a:r>
              <a:rPr lang="en-US" altLang="zh-CN" sz="2000" dirty="0" err="1">
                <a:latin typeface="Book Antiqua" pitchFamily="18" charset="0"/>
              </a:rPr>
              <a:t>romms</a:t>
            </a:r>
            <a:r>
              <a:rPr lang="en-US" altLang="zh-CN" sz="2000" dirty="0">
                <a:latin typeface="Book Antiqua" pitchFamily="18" charset="0"/>
              </a:rPr>
              <a:t>) {</a:t>
            </a:r>
          </a:p>
          <a:p>
            <a:pPr fontAlgn="auto">
              <a:spcBef>
                <a:spcPct val="50000"/>
              </a:spcBef>
              <a:spcAft>
                <a:spcPts val="0"/>
              </a:spcAft>
              <a:defRPr/>
            </a:pPr>
            <a:r>
              <a:rPr lang="en-US" altLang="zh-CN" sz="2000" dirty="0">
                <a:latin typeface="Book Antiqua" pitchFamily="18" charset="0"/>
              </a:rPr>
              <a:t>		this(</a:t>
            </a:r>
            <a:r>
              <a:rPr lang="en-US" altLang="zh-CN" sz="2000" dirty="0" err="1">
                <a:latin typeface="Book Antiqua" pitchFamily="18" charset="0"/>
              </a:rPr>
              <a:t>hotelName</a:t>
            </a:r>
            <a:r>
              <a:rPr lang="en-US" altLang="zh-CN" sz="2000" dirty="0">
                <a:latin typeface="Book Antiqua" pitchFamily="18" charset="0"/>
              </a:rPr>
              <a:t>);   //this()</a:t>
            </a:r>
            <a:r>
              <a:rPr lang="zh-CN" altLang="en-US" sz="2000" dirty="0">
                <a:latin typeface="Book Antiqua" pitchFamily="18" charset="0"/>
              </a:rPr>
              <a:t>调用已存在的构造方法</a:t>
            </a:r>
          </a:p>
          <a:p>
            <a:pPr fontAlgn="auto">
              <a:spcBef>
                <a:spcPct val="50000"/>
              </a:spcBef>
              <a:spcAft>
                <a:spcPts val="0"/>
              </a:spcAft>
              <a:defRPr/>
            </a:pPr>
            <a:r>
              <a:rPr lang="zh-CN" altLang="en-US" sz="2000" dirty="0">
                <a:latin typeface="Book Antiqua" pitchFamily="18" charset="0"/>
              </a:rPr>
              <a:t>		</a:t>
            </a:r>
            <a:r>
              <a:rPr lang="en-US" altLang="zh-CN" sz="2000" dirty="0" err="1">
                <a:latin typeface="Book Antiqua" pitchFamily="18" charset="0"/>
              </a:rPr>
              <a:t>this.romms</a:t>
            </a:r>
            <a:r>
              <a:rPr lang="en-US" altLang="zh-CN" sz="2000" dirty="0">
                <a:latin typeface="Book Antiqua" pitchFamily="18" charset="0"/>
              </a:rPr>
              <a:t> = </a:t>
            </a:r>
            <a:r>
              <a:rPr lang="en-US" altLang="zh-CN" sz="2000" dirty="0" err="1">
                <a:latin typeface="Book Antiqua" pitchFamily="18" charset="0"/>
              </a:rPr>
              <a:t>romms</a:t>
            </a:r>
            <a:r>
              <a:rPr lang="en-US" altLang="zh-CN" sz="2000" dirty="0">
                <a:latin typeface="Book Antiqua" pitchFamily="18" charset="0"/>
              </a:rPr>
              <a:t>;</a:t>
            </a:r>
          </a:p>
          <a:p>
            <a:pPr fontAlgn="auto">
              <a:spcBef>
                <a:spcPct val="50000"/>
              </a:spcBef>
              <a:spcAft>
                <a:spcPts val="0"/>
              </a:spcAft>
              <a:defRPr/>
            </a:pPr>
            <a:r>
              <a:rPr lang="en-US" altLang="zh-CN" sz="2000" dirty="0">
                <a:latin typeface="Book Antiqua" pitchFamily="18"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a:effectLst/>
              </a:rPr>
              <a:t>4.2.2  </a:t>
            </a:r>
            <a:r>
              <a:rPr lang="zh-CN" altLang="zh-CN" dirty="0">
                <a:effectLst/>
              </a:rPr>
              <a:t>使用</a:t>
            </a:r>
            <a:r>
              <a:rPr lang="en-US" altLang="zh-CN" dirty="0">
                <a:effectLst/>
              </a:rPr>
              <a:t>class</a:t>
            </a:r>
            <a:r>
              <a:rPr lang="zh-CN" altLang="zh-CN" dirty="0">
                <a:effectLst/>
              </a:rPr>
              <a:t>定义类</a:t>
            </a:r>
            <a:endParaRPr lang="zh-CN" altLang="en-US" dirty="0"/>
          </a:p>
        </p:txBody>
      </p:sp>
      <p:sp>
        <p:nvSpPr>
          <p:cNvPr id="7" name="Rectangle 3"/>
          <p:cNvSpPr txBox="1">
            <a:spLocks noChangeArrowheads="1"/>
          </p:cNvSpPr>
          <p:nvPr/>
        </p:nvSpPr>
        <p:spPr bwMode="auto">
          <a:xfrm>
            <a:off x="14546" y="1124744"/>
            <a:ext cx="4845486" cy="5733256"/>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public class Hotel {</a:t>
            </a:r>
          </a:p>
          <a:p>
            <a:pPr marL="365760" indent="-256032" algn="just" fontAlgn="auto">
              <a:spcAft>
                <a:spcPts val="0"/>
              </a:spcAft>
              <a:buFont typeface="Wingdings" pitchFamily="2" charset="2"/>
              <a:buNone/>
              <a:defRPr/>
            </a:pPr>
            <a:r>
              <a:rPr lang="zh-CN" altLang="en-US" sz="1600" dirty="0">
                <a:latin typeface="Times New Roman" pitchFamily="18" charset="0"/>
                <a:ea typeface="Arial Unicode MS" panose="020B0604020202020204" pitchFamily="34" charset="-122"/>
                <a:cs typeface="Times New Roman" pitchFamily="18" charset="0"/>
              </a:rPr>
              <a:t>	</a:t>
            </a:r>
            <a:r>
              <a:rPr lang="en-US" altLang="zh-CN" sz="1600" dirty="0">
                <a:latin typeface="Times New Roman" pitchFamily="18" charset="0"/>
                <a:ea typeface="Arial Unicode MS" panose="020B0604020202020204" pitchFamily="34" charset="-122"/>
                <a:cs typeface="Times New Roman" pitchFamily="18" charset="0"/>
              </a:rPr>
              <a:t>private String </a:t>
            </a:r>
            <a:r>
              <a:rPr lang="en-US" altLang="zh-CN" sz="1600" dirty="0" err="1">
                <a:latin typeface="Times New Roman" pitchFamily="18" charset="0"/>
                <a:ea typeface="Arial Unicode MS" panose="020B0604020202020204" pitchFamily="34" charset="-122"/>
                <a:cs typeface="Times New Roman" pitchFamily="18" charset="0"/>
              </a:rPr>
              <a:t>hotelName</a:t>
            </a:r>
            <a:r>
              <a:rPr lang="en-US" altLang="zh-CN" sz="1600" dirty="0">
                <a:latin typeface="Times New Roman" pitchFamily="18" charset="0"/>
                <a:ea typeface="Arial Unicode MS" panose="020B0604020202020204" pitchFamily="34" charset="-122"/>
                <a:cs typeface="Times New Roman" pitchFamily="18" charset="0"/>
              </a:rPr>
              <a:t>;  //</a:t>
            </a:r>
            <a:r>
              <a:rPr lang="zh-CN" altLang="en-US" sz="1600" dirty="0">
                <a:latin typeface="Times New Roman" pitchFamily="18" charset="0"/>
                <a:ea typeface="Arial Unicode MS" panose="020B0604020202020204" pitchFamily="34" charset="-122"/>
                <a:cs typeface="Times New Roman" pitchFamily="18" charset="0"/>
              </a:rPr>
              <a:t>酒店名</a:t>
            </a:r>
          </a:p>
          <a:p>
            <a:pPr marL="365760" indent="-256032" algn="just" fontAlgn="auto">
              <a:spcAft>
                <a:spcPts val="0"/>
              </a:spcAft>
              <a:buFont typeface="Wingdings" pitchFamily="2" charset="2"/>
              <a:buNone/>
              <a:defRPr/>
            </a:pPr>
            <a:r>
              <a:rPr lang="zh-CN" altLang="en-US" sz="1600" dirty="0">
                <a:latin typeface="Times New Roman" pitchFamily="18" charset="0"/>
                <a:ea typeface="Arial Unicode MS" panose="020B0604020202020204" pitchFamily="34" charset="-122"/>
                <a:cs typeface="Times New Roman" pitchFamily="18" charset="0"/>
              </a:rPr>
              <a:t>	</a:t>
            </a:r>
            <a:r>
              <a:rPr lang="en-US" altLang="zh-CN" sz="1600" dirty="0">
                <a:latin typeface="Times New Roman" pitchFamily="18" charset="0"/>
                <a:ea typeface="Arial Unicode MS" panose="020B0604020202020204" pitchFamily="34" charset="-122"/>
                <a:cs typeface="Times New Roman" pitchFamily="18" charset="0"/>
              </a:rPr>
              <a:t>private String[][] </a:t>
            </a:r>
            <a:r>
              <a:rPr lang="en-US" altLang="zh-CN" sz="1600" dirty="0" err="1">
                <a:latin typeface="Times New Roman" pitchFamily="18" charset="0"/>
                <a:ea typeface="Arial Unicode MS" panose="020B0604020202020204" pitchFamily="34" charset="-122"/>
                <a:cs typeface="Times New Roman" pitchFamily="18" charset="0"/>
              </a:rPr>
              <a:t>romms</a:t>
            </a:r>
            <a:r>
              <a:rPr lang="en-US" altLang="zh-CN" sz="1600" dirty="0">
                <a:latin typeface="Times New Roman" pitchFamily="18" charset="0"/>
                <a:ea typeface="Arial Unicode MS" panose="020B0604020202020204" pitchFamily="34" charset="-122"/>
                <a:cs typeface="Times New Roman" pitchFamily="18" charset="0"/>
              </a:rPr>
              <a:t>;	</a:t>
            </a:r>
            <a:endParaRPr lang="en-US" altLang="zh-CN" sz="1600" dirty="0" smtClean="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zh-CN" altLang="en-US" sz="1600" dirty="0" smtClean="0">
                <a:latin typeface="Times New Roman" pitchFamily="18" charset="0"/>
                <a:ea typeface="Arial Unicode MS" panose="020B0604020202020204" pitchFamily="34" charset="-122"/>
                <a:cs typeface="Times New Roman" pitchFamily="18" charset="0"/>
              </a:rPr>
              <a:t>	</a:t>
            </a:r>
            <a:r>
              <a:rPr lang="en-US" altLang="zh-CN" sz="1600" dirty="0" smtClean="0">
                <a:latin typeface="Times New Roman" pitchFamily="18" charset="0"/>
                <a:ea typeface="Arial Unicode MS" panose="020B0604020202020204" pitchFamily="34" charset="-122"/>
                <a:cs typeface="Times New Roman" pitchFamily="18" charset="0"/>
              </a:rPr>
              <a:t>public Hotel()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super();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Hotel(String </a:t>
            </a:r>
            <a:r>
              <a:rPr lang="en-US" altLang="zh-CN" sz="1600" dirty="0" err="1">
                <a:latin typeface="Times New Roman" pitchFamily="18" charset="0"/>
                <a:ea typeface="Arial Unicode MS" panose="020B0604020202020204" pitchFamily="34" charset="-122"/>
                <a:cs typeface="Times New Roman" pitchFamily="18" charset="0"/>
              </a:rPr>
              <a:t>hotelName</a:t>
            </a:r>
            <a:r>
              <a:rPr lang="en-US" altLang="zh-CN" sz="1600" dirty="0">
                <a:latin typeface="Times New Roman" pitchFamily="18" charset="0"/>
                <a:ea typeface="Arial Unicode MS" panose="020B0604020202020204" pitchFamily="34" charset="-122"/>
                <a:cs typeface="Times New Roman" pitchFamily="18" charset="0"/>
              </a:rPr>
              <a:t>)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a:t>
            </a:r>
            <a:r>
              <a:rPr lang="en-US" altLang="zh-CN" sz="1600" dirty="0" err="1">
                <a:latin typeface="Times New Roman" pitchFamily="18" charset="0"/>
                <a:ea typeface="Arial Unicode MS" panose="020B0604020202020204" pitchFamily="34" charset="-122"/>
                <a:cs typeface="Times New Roman" pitchFamily="18" charset="0"/>
              </a:rPr>
              <a:t>this.hotelName</a:t>
            </a:r>
            <a:r>
              <a:rPr lang="en-US" altLang="zh-CN" sz="1600" dirty="0">
                <a:latin typeface="Times New Roman" pitchFamily="18" charset="0"/>
                <a:ea typeface="Arial Unicode MS" panose="020B0604020202020204" pitchFamily="34" charset="-122"/>
                <a:cs typeface="Times New Roman" pitchFamily="18" charset="0"/>
              </a:rPr>
              <a:t> = </a:t>
            </a:r>
            <a:r>
              <a:rPr lang="en-US" altLang="zh-CN" sz="1600" dirty="0" err="1">
                <a:latin typeface="Times New Roman" pitchFamily="18" charset="0"/>
                <a:ea typeface="Arial Unicode MS" panose="020B0604020202020204" pitchFamily="34" charset="-122"/>
                <a:cs typeface="Times New Roman" pitchFamily="18" charset="0"/>
              </a:rPr>
              <a:t>hotelName</a:t>
            </a:r>
            <a:r>
              <a:rPr lang="en-US" altLang="zh-CN" sz="1600" dirty="0">
                <a:latin typeface="Times New Roman" pitchFamily="18" charset="0"/>
                <a:ea typeface="Arial Unicode MS" panose="020B0604020202020204" pitchFamily="34" charset="-122"/>
                <a:cs typeface="Times New Roman" pitchFamily="18" charset="0"/>
              </a:rPr>
              <a:t>;</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Hotel(String </a:t>
            </a:r>
            <a:r>
              <a:rPr lang="en-US" altLang="zh-CN" sz="1600" dirty="0" err="1">
                <a:latin typeface="Times New Roman" pitchFamily="18" charset="0"/>
                <a:ea typeface="Arial Unicode MS" panose="020B0604020202020204" pitchFamily="34" charset="-122"/>
                <a:cs typeface="Times New Roman" pitchFamily="18" charset="0"/>
              </a:rPr>
              <a:t>hotelName</a:t>
            </a:r>
            <a:r>
              <a:rPr lang="en-US" altLang="zh-CN" sz="1600" dirty="0">
                <a:latin typeface="Times New Roman" pitchFamily="18" charset="0"/>
                <a:ea typeface="Arial Unicode MS" panose="020B0604020202020204" pitchFamily="34" charset="-122"/>
                <a:cs typeface="Times New Roman" pitchFamily="18" charset="0"/>
              </a:rPr>
              <a:t>, String[][] </a:t>
            </a:r>
            <a:r>
              <a:rPr lang="en-US" altLang="zh-CN" sz="1600" dirty="0" err="1">
                <a:latin typeface="Times New Roman" pitchFamily="18" charset="0"/>
                <a:ea typeface="Arial Unicode MS" panose="020B0604020202020204" pitchFamily="34" charset="-122"/>
                <a:cs typeface="Times New Roman" pitchFamily="18" charset="0"/>
              </a:rPr>
              <a:t>romms</a:t>
            </a:r>
            <a:r>
              <a:rPr lang="en-US" altLang="zh-CN" sz="1600" dirty="0">
                <a:latin typeface="Times New Roman" pitchFamily="18" charset="0"/>
                <a:ea typeface="Arial Unicode MS" panose="020B0604020202020204" pitchFamily="34" charset="-122"/>
                <a:cs typeface="Times New Roman" pitchFamily="18" charset="0"/>
              </a:rPr>
              <a:t>)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this(</a:t>
            </a:r>
            <a:r>
              <a:rPr lang="en-US" altLang="zh-CN" sz="1600" dirty="0" err="1">
                <a:latin typeface="Times New Roman" pitchFamily="18" charset="0"/>
                <a:ea typeface="Arial Unicode MS" panose="020B0604020202020204" pitchFamily="34" charset="-122"/>
                <a:cs typeface="Times New Roman" pitchFamily="18" charset="0"/>
              </a:rPr>
              <a:t>hotelName</a:t>
            </a:r>
            <a:r>
              <a:rPr lang="en-US" altLang="zh-CN" sz="1600" dirty="0">
                <a:latin typeface="Times New Roman" pitchFamily="18" charset="0"/>
                <a:ea typeface="Arial Unicode MS" panose="020B0604020202020204" pitchFamily="34" charset="-122"/>
                <a:cs typeface="Times New Roman" pitchFamily="18" charset="0"/>
              </a:rPr>
              <a:t>);  </a:t>
            </a:r>
            <a:endParaRPr lang="en-US" altLang="zh-CN" sz="1600" dirty="0" smtClean="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zh-CN" altLang="en-US" sz="1600" dirty="0">
                <a:latin typeface="Times New Roman" pitchFamily="18" charset="0"/>
                <a:ea typeface="Arial Unicode MS" panose="020B0604020202020204" pitchFamily="34" charset="-122"/>
                <a:cs typeface="Times New Roman" pitchFamily="18" charset="0"/>
              </a:rPr>
              <a:t>		</a:t>
            </a:r>
            <a:r>
              <a:rPr lang="en-US" altLang="zh-CN" sz="1600" dirty="0" err="1">
                <a:latin typeface="Times New Roman" pitchFamily="18" charset="0"/>
                <a:ea typeface="Arial Unicode MS" panose="020B0604020202020204" pitchFamily="34" charset="-122"/>
                <a:cs typeface="Times New Roman" pitchFamily="18" charset="0"/>
              </a:rPr>
              <a:t>this.romms</a:t>
            </a:r>
            <a:r>
              <a:rPr lang="en-US" altLang="zh-CN" sz="1600" dirty="0">
                <a:latin typeface="Times New Roman" pitchFamily="18" charset="0"/>
                <a:ea typeface="Arial Unicode MS" panose="020B0604020202020204" pitchFamily="34" charset="-122"/>
                <a:cs typeface="Times New Roman" pitchFamily="18" charset="0"/>
              </a:rPr>
              <a:t> = </a:t>
            </a:r>
            <a:r>
              <a:rPr lang="en-US" altLang="zh-CN" sz="1600" dirty="0" err="1">
                <a:latin typeface="Times New Roman" pitchFamily="18" charset="0"/>
                <a:ea typeface="Arial Unicode MS" panose="020B0604020202020204" pitchFamily="34" charset="-122"/>
                <a:cs typeface="Times New Roman" pitchFamily="18" charset="0"/>
              </a:rPr>
              <a:t>romms</a:t>
            </a:r>
            <a:r>
              <a:rPr lang="en-US" altLang="zh-CN" sz="1600" dirty="0">
                <a:latin typeface="Times New Roman" pitchFamily="18" charset="0"/>
                <a:ea typeface="Arial Unicode MS" panose="020B0604020202020204" pitchFamily="34" charset="-122"/>
                <a:cs typeface="Times New Roman" pitchFamily="18" charset="0"/>
              </a:rPr>
              <a:t>;</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a:t>
            </a:r>
            <a:r>
              <a:rPr lang="en-US" altLang="zh-CN" sz="1600" dirty="0" smtClean="0">
                <a:latin typeface="Times New Roman" pitchFamily="18" charset="0"/>
                <a:ea typeface="Arial Unicode MS" panose="020B0604020202020204" pitchFamily="34" charset="-122"/>
                <a:cs typeface="Times New Roman" pitchFamily="18" charset="0"/>
              </a:rPr>
              <a:t>}</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 </a:t>
            </a:r>
            <a:r>
              <a:rPr lang="en-US" altLang="zh-CN" sz="1600" dirty="0" smtClean="0">
                <a:latin typeface="Times New Roman" pitchFamily="18" charset="0"/>
                <a:ea typeface="Arial Unicode MS" panose="020B0604020202020204" pitchFamily="34" charset="-122"/>
                <a:cs typeface="Times New Roman" pitchFamily="18" charset="0"/>
              </a:rPr>
              <a:t>       public </a:t>
            </a:r>
            <a:r>
              <a:rPr lang="en-US" altLang="zh-CN" sz="1600" dirty="0">
                <a:latin typeface="Times New Roman" pitchFamily="18" charset="0"/>
                <a:ea typeface="Arial Unicode MS" panose="020B0604020202020204" pitchFamily="34" charset="-122"/>
                <a:cs typeface="Times New Roman" pitchFamily="18" charset="0"/>
              </a:rPr>
              <a:t>String </a:t>
            </a:r>
            <a:r>
              <a:rPr lang="en-US" altLang="zh-CN" sz="1600" dirty="0" err="1">
                <a:latin typeface="Times New Roman" pitchFamily="18" charset="0"/>
                <a:ea typeface="Arial Unicode MS" panose="020B0604020202020204" pitchFamily="34" charset="-122"/>
                <a:cs typeface="Times New Roman" pitchFamily="18" charset="0"/>
              </a:rPr>
              <a:t>getHotelName</a:t>
            </a:r>
            <a:r>
              <a:rPr lang="en-US" altLang="zh-CN" sz="1600" dirty="0">
                <a:latin typeface="Times New Roman" pitchFamily="18" charset="0"/>
                <a:ea typeface="Arial Unicode MS" panose="020B0604020202020204" pitchFamily="34" charset="-122"/>
                <a:cs typeface="Times New Roman" pitchFamily="18" charset="0"/>
              </a:rPr>
              <a:t>() {</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	</a:t>
            </a:r>
            <a:r>
              <a:rPr lang="en-US" altLang="zh-CN" sz="1600" dirty="0" smtClean="0">
                <a:latin typeface="Times New Roman" pitchFamily="18" charset="0"/>
                <a:ea typeface="Arial Unicode MS" panose="020B0604020202020204" pitchFamily="34" charset="-122"/>
                <a:cs typeface="Times New Roman" pitchFamily="18" charset="0"/>
              </a:rPr>
              <a:t>return </a:t>
            </a:r>
            <a:r>
              <a:rPr lang="en-US" altLang="zh-CN" sz="1600" dirty="0" err="1">
                <a:latin typeface="Times New Roman" pitchFamily="18" charset="0"/>
                <a:ea typeface="Arial Unicode MS" panose="020B0604020202020204" pitchFamily="34" charset="-122"/>
                <a:cs typeface="Times New Roman" pitchFamily="18" charset="0"/>
              </a:rPr>
              <a:t>this.hotelName</a:t>
            </a:r>
            <a:r>
              <a:rPr lang="en-US" altLang="zh-CN" sz="1600" dirty="0">
                <a:latin typeface="Times New Roman" pitchFamily="18" charset="0"/>
                <a:ea typeface="Arial Unicode MS" panose="020B0604020202020204" pitchFamily="34" charset="-122"/>
                <a:cs typeface="Times New Roman" pitchFamily="18" charset="0"/>
              </a:rPr>
              <a:t>;</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 </a:t>
            </a:r>
            <a:r>
              <a:rPr lang="en-US" altLang="zh-CN" sz="1600" dirty="0" smtClean="0">
                <a:latin typeface="Times New Roman" pitchFamily="18" charset="0"/>
                <a:ea typeface="Arial Unicode MS" panose="020B0604020202020204" pitchFamily="34" charset="-122"/>
                <a:cs typeface="Times New Roman" pitchFamily="18" charset="0"/>
              </a:rPr>
              <a:t>      }</a:t>
            </a:r>
            <a:endParaRPr lang="en-US" altLang="zh-CN" sz="1600" dirty="0">
              <a:latin typeface="Times New Roman" pitchFamily="18" charset="0"/>
              <a:ea typeface="Arial Unicode MS" panose="020B0604020202020204" pitchFamily="34" charset="-122"/>
              <a:cs typeface="Times New Roman" pitchFamily="18" charset="0"/>
            </a:endParaRPr>
          </a:p>
          <a:p>
            <a:pPr marL="0" indent="0">
              <a:buNone/>
            </a:pPr>
            <a:r>
              <a:rPr lang="en-US" altLang="zh-CN" sz="1600" dirty="0" smtClean="0">
                <a:latin typeface="Times New Roman" pitchFamily="18" charset="0"/>
                <a:ea typeface="Arial Unicode MS" panose="020B0604020202020204" pitchFamily="34" charset="-122"/>
                <a:cs typeface="Times New Roman" pitchFamily="18" charset="0"/>
              </a:rPr>
              <a:t>       public </a:t>
            </a:r>
            <a:r>
              <a:rPr lang="en-US" altLang="zh-CN" sz="1600" dirty="0">
                <a:latin typeface="Times New Roman" pitchFamily="18" charset="0"/>
                <a:ea typeface="Arial Unicode MS" panose="020B0604020202020204" pitchFamily="34" charset="-122"/>
                <a:cs typeface="Times New Roman" pitchFamily="18" charset="0"/>
              </a:rPr>
              <a:t>void </a:t>
            </a:r>
            <a:r>
              <a:rPr lang="en-US" altLang="zh-CN" sz="1600" dirty="0" err="1">
                <a:latin typeface="Times New Roman" pitchFamily="18" charset="0"/>
                <a:ea typeface="Arial Unicode MS" panose="020B0604020202020204" pitchFamily="34" charset="-122"/>
                <a:cs typeface="Times New Roman" pitchFamily="18" charset="0"/>
              </a:rPr>
              <a:t>setHotelName</a:t>
            </a:r>
            <a:r>
              <a:rPr lang="en-US" altLang="zh-CN" sz="1600" dirty="0">
                <a:latin typeface="Times New Roman" pitchFamily="18" charset="0"/>
                <a:ea typeface="Arial Unicode MS" panose="020B0604020202020204" pitchFamily="34" charset="-122"/>
                <a:cs typeface="Times New Roman" pitchFamily="18" charset="0"/>
              </a:rPr>
              <a:t>(String </a:t>
            </a:r>
            <a:r>
              <a:rPr lang="en-US" altLang="zh-CN" sz="1600" dirty="0" err="1">
                <a:latin typeface="Times New Roman" pitchFamily="18" charset="0"/>
                <a:ea typeface="Arial Unicode MS" panose="020B0604020202020204" pitchFamily="34" charset="-122"/>
                <a:cs typeface="Times New Roman" pitchFamily="18" charset="0"/>
              </a:rPr>
              <a:t>hotelName</a:t>
            </a:r>
            <a:r>
              <a:rPr lang="en-US" altLang="zh-CN" sz="1600" dirty="0">
                <a:latin typeface="Times New Roman" pitchFamily="18" charset="0"/>
                <a:ea typeface="Arial Unicode MS" panose="020B0604020202020204" pitchFamily="34" charset="-122"/>
                <a:cs typeface="Times New Roman" pitchFamily="18" charset="0"/>
              </a:rPr>
              <a:t>) {</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		</a:t>
            </a:r>
            <a:r>
              <a:rPr lang="en-US" altLang="zh-CN" sz="1600" dirty="0" err="1">
                <a:latin typeface="Times New Roman" pitchFamily="18" charset="0"/>
                <a:ea typeface="Arial Unicode MS" panose="020B0604020202020204" pitchFamily="34" charset="-122"/>
                <a:cs typeface="Times New Roman" pitchFamily="18" charset="0"/>
              </a:rPr>
              <a:t>this.hotelName</a:t>
            </a:r>
            <a:r>
              <a:rPr lang="en-US" altLang="zh-CN" sz="1600" dirty="0">
                <a:latin typeface="Times New Roman" pitchFamily="18" charset="0"/>
                <a:ea typeface="Arial Unicode MS" panose="020B0604020202020204" pitchFamily="34" charset="-122"/>
                <a:cs typeface="Times New Roman" pitchFamily="18" charset="0"/>
              </a:rPr>
              <a:t> = </a:t>
            </a:r>
            <a:r>
              <a:rPr lang="en-US" altLang="zh-CN" sz="1600" dirty="0" err="1">
                <a:latin typeface="Times New Roman" pitchFamily="18" charset="0"/>
                <a:ea typeface="Arial Unicode MS" panose="020B0604020202020204" pitchFamily="34" charset="-122"/>
                <a:cs typeface="Times New Roman" pitchFamily="18" charset="0"/>
              </a:rPr>
              <a:t>hotelName</a:t>
            </a:r>
            <a:r>
              <a:rPr lang="en-US" altLang="zh-CN" sz="1600" dirty="0">
                <a:latin typeface="Times New Roman" pitchFamily="18" charset="0"/>
                <a:ea typeface="Arial Unicode MS" panose="020B0604020202020204" pitchFamily="34" charset="-122"/>
                <a:cs typeface="Times New Roman" pitchFamily="18" charset="0"/>
              </a:rPr>
              <a:t>;</a:t>
            </a:r>
          </a:p>
          <a:p>
            <a:pPr marL="0" indent="0">
              <a:buNone/>
            </a:pPr>
            <a:r>
              <a:rPr lang="en-US" altLang="zh-CN" sz="1600" dirty="0" smtClean="0">
                <a:latin typeface="Times New Roman" pitchFamily="18" charset="0"/>
                <a:ea typeface="Arial Unicode MS" panose="020B0604020202020204" pitchFamily="34" charset="-122"/>
                <a:cs typeface="Times New Roman" pitchFamily="18" charset="0"/>
              </a:rPr>
              <a:t>       }</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endParaRPr lang="en-US" altLang="zh-CN" sz="1600" dirty="0">
              <a:latin typeface="Times New Roman" pitchFamily="18" charset="0"/>
              <a:ea typeface="Arial Unicode MS" panose="020B0604020202020204" pitchFamily="34" charset="-122"/>
              <a:cs typeface="Times New Roman" pitchFamily="18" charset="0"/>
            </a:endParaRPr>
          </a:p>
        </p:txBody>
      </p:sp>
      <p:sp>
        <p:nvSpPr>
          <p:cNvPr id="8" name="内容占位符 2"/>
          <p:cNvSpPr txBox="1">
            <a:spLocks/>
          </p:cNvSpPr>
          <p:nvPr/>
        </p:nvSpPr>
        <p:spPr bwMode="auto">
          <a:xfrm>
            <a:off x="4932040" y="1124744"/>
            <a:ext cx="4176464" cy="5733256"/>
          </a:xfrm>
          <a:prstGeom prst="rect">
            <a:avLst/>
          </a:prstGeom>
          <a:gradFill>
            <a:gsLst>
              <a:gs pos="0">
                <a:schemeClr val="accent1">
                  <a:tint val="62000"/>
                  <a:satMod val="180000"/>
                </a:schemeClr>
              </a:gs>
              <a:gs pos="65000">
                <a:schemeClr val="accent1">
                  <a:tint val="32000"/>
                  <a:satMod val="250000"/>
                </a:schemeClr>
              </a:gs>
              <a:gs pos="100000">
                <a:schemeClr val="accent1">
                  <a:tint val="23000"/>
                  <a:satMod val="300000"/>
                </a:schemeClr>
              </a:gs>
            </a:gsLst>
            <a:lin ang="16200000" scaled="0"/>
          </a:gradFill>
          <a:ln>
            <a:noFill/>
          </a:ln>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public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void search</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a:t>
            </a:r>
            <a:r>
              <a:rPr lang="zh-CN" altLang="en-US" sz="1600" dirty="0">
                <a:solidFill>
                  <a:schemeClr val="dk1"/>
                </a:solidFill>
                <a:latin typeface="Times New Roman" pitchFamily="18" charset="0"/>
                <a:ea typeface="Arial Unicode MS" panose="020B0604020202020204" pitchFamily="34" charset="-122"/>
                <a:cs typeface="Times New Roman" pitchFamily="18" charset="0"/>
              </a:rPr>
              <a:t>查询所有客房</a:t>
            </a:r>
            <a:r>
              <a:rPr lang="zh-CN" altLang="en-US" sz="1600" dirty="0" smtClean="0">
                <a:solidFill>
                  <a:schemeClr val="dk1"/>
                </a:solidFill>
                <a:latin typeface="Times New Roman" pitchFamily="18" charset="0"/>
                <a:ea typeface="Arial Unicode MS" panose="020B0604020202020204" pitchFamily="34" charset="-122"/>
                <a:cs typeface="Times New Roman" pitchFamily="18" charset="0"/>
              </a:rPr>
              <a:t>状态</a:t>
            </a:r>
            <a:r>
              <a:rPr lang="zh-CN" altLang="en-US" sz="1600" dirty="0">
                <a:solidFill>
                  <a:schemeClr val="dk1"/>
                </a:solidFill>
                <a:latin typeface="Times New Roman" pitchFamily="18" charset="0"/>
                <a:ea typeface="Arial Unicode MS" panose="020B0604020202020204" pitchFamily="34" charset="-122"/>
                <a:cs typeface="Times New Roman" pitchFamily="18" charset="0"/>
              </a:rPr>
              <a:t>	</a:t>
            </a: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public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void search(</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int</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roomNo</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a:t>
            </a:r>
            <a:r>
              <a:rPr lang="zh-CN" altLang="en-US" sz="1600" dirty="0">
                <a:solidFill>
                  <a:schemeClr val="dk1"/>
                </a:solidFill>
                <a:latin typeface="Times New Roman" pitchFamily="18" charset="0"/>
                <a:ea typeface="Arial Unicode MS" panose="020B0604020202020204" pitchFamily="34" charset="-122"/>
                <a:cs typeface="Times New Roman" pitchFamily="18" charset="0"/>
              </a:rPr>
              <a:t>查询指定客房状态			</a:t>
            </a: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a:t>
            </a:r>
            <a:endParaRPr lang="en-US" altLang="zh-CN" sz="1600" dirty="0">
              <a:solidFill>
                <a:schemeClr val="dk1"/>
              </a:solidFill>
              <a:latin typeface="Times New Roman" pitchFamily="18" charset="0"/>
              <a:ea typeface="Arial Unicode MS" panose="020B0604020202020204" pitchFamily="34" charset="-122"/>
              <a:cs typeface="Times New Roman" pitchFamily="18" charset="0"/>
            </a:endParaRP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public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void in(String customer, </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int</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roomNo</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a:t>
            </a: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a:t>
            </a:r>
            <a:r>
              <a:rPr lang="zh-CN" altLang="en-US" sz="1600" dirty="0">
                <a:solidFill>
                  <a:schemeClr val="dk1"/>
                </a:solidFill>
                <a:latin typeface="Times New Roman" pitchFamily="18" charset="0"/>
                <a:ea typeface="Arial Unicode MS" panose="020B0604020202020204" pitchFamily="34" charset="-122"/>
                <a:cs typeface="Times New Roman" pitchFamily="18" charset="0"/>
              </a:rPr>
              <a:t>入住			</a:t>
            </a: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public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void out(</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int</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roomNo</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zh-CN" altLang="en-US" sz="1600" dirty="0" smtClean="0">
                <a:solidFill>
                  <a:schemeClr val="dk1"/>
                </a:solidFill>
                <a:latin typeface="Times New Roman" pitchFamily="18" charset="0"/>
                <a:ea typeface="Arial Unicode MS" panose="020B0604020202020204" pitchFamily="34" charset="-122"/>
                <a:cs typeface="Times New Roman" pitchFamily="18" charset="0"/>
              </a:rPr>
              <a:t>退房</a:t>
            </a:r>
            <a:r>
              <a:rPr lang="zh-CN" altLang="en-US" sz="1600" dirty="0">
                <a:solidFill>
                  <a:schemeClr val="dk1"/>
                </a:solidFill>
                <a:latin typeface="Times New Roman" pitchFamily="18" charset="0"/>
                <a:ea typeface="Arial Unicode MS" panose="020B0604020202020204" pitchFamily="34" charset="-122"/>
                <a:cs typeface="Times New Roman" pitchFamily="18" charset="0"/>
              </a:rPr>
              <a:t>	</a:t>
            </a: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public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static void main(String[] </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args</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a:t>
            </a: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Hotel </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hotel</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 new Hotel("</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MiniHilton</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new String[10][20]);</a:t>
            </a: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Hotel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hotel2 = hotel;</a:t>
            </a: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hotel2.setHotelName</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MiniStarwood</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zh-CN" altLang="en-US" sz="1600" dirty="0">
                <a:solidFill>
                  <a:schemeClr val="dk1"/>
                </a:solidFill>
                <a:latin typeface="Times New Roman" pitchFamily="18" charset="0"/>
                <a:ea typeface="Arial Unicode MS" panose="020B0604020202020204" pitchFamily="34" charset="-122"/>
                <a:cs typeface="Times New Roman" pitchFamily="18" charset="0"/>
              </a:rPr>
              <a:t>修改堆内存中对象的</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hotelName</a:t>
            </a:r>
            <a:endParaRPr lang="en-US" altLang="zh-CN" sz="1600" dirty="0">
              <a:solidFill>
                <a:schemeClr val="dk1"/>
              </a:solidFill>
              <a:latin typeface="Times New Roman" pitchFamily="18" charset="0"/>
              <a:ea typeface="Arial Unicode MS" panose="020B0604020202020204" pitchFamily="34" charset="-122"/>
              <a:cs typeface="Times New Roman" pitchFamily="18" charset="0"/>
            </a:endParaRPr>
          </a:p>
          <a:p>
            <a:pPr marL="0" indent="0">
              <a:buNone/>
            </a:pPr>
            <a:r>
              <a:rPr lang="en-US" altLang="zh-CN" sz="1600" dirty="0" err="1" smtClean="0">
                <a:solidFill>
                  <a:schemeClr val="dk1"/>
                </a:solidFill>
                <a:latin typeface="Times New Roman" pitchFamily="18" charset="0"/>
                <a:ea typeface="Arial Unicode MS" panose="020B0604020202020204" pitchFamily="34" charset="-122"/>
                <a:cs typeface="Times New Roman" pitchFamily="18" charset="0"/>
              </a:rPr>
              <a:t>System.out.println</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a:t>
            </a:r>
            <a:r>
              <a:rPr lang="en-US" altLang="zh-CN" sz="1600" dirty="0" err="1" smtClean="0">
                <a:solidFill>
                  <a:schemeClr val="dk1"/>
                </a:solidFill>
                <a:latin typeface="Times New Roman" pitchFamily="18" charset="0"/>
                <a:ea typeface="Arial Unicode MS" panose="020B0604020202020204" pitchFamily="34" charset="-122"/>
                <a:cs typeface="Times New Roman" pitchFamily="18" charset="0"/>
              </a:rPr>
              <a:t>hotel.getHotelName</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zh-CN" altLang="en-US" sz="1600" dirty="0">
                <a:solidFill>
                  <a:schemeClr val="dk1"/>
                </a:solidFill>
                <a:latin typeface="Times New Roman" pitchFamily="18" charset="0"/>
                <a:ea typeface="Arial Unicode MS" panose="020B0604020202020204" pitchFamily="34" charset="-122"/>
                <a:cs typeface="Times New Roman" pitchFamily="18" charset="0"/>
              </a:rPr>
              <a:t>获取到修改后的</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hotelName</a:t>
            </a:r>
            <a:endParaRPr lang="en-US" altLang="zh-CN" sz="1600" dirty="0">
              <a:solidFill>
                <a:schemeClr val="dk1"/>
              </a:solidFill>
              <a:latin typeface="Times New Roman" pitchFamily="18" charset="0"/>
              <a:ea typeface="Arial Unicode MS" panose="020B0604020202020204" pitchFamily="34" charset="-122"/>
              <a:cs typeface="Times New Roman" pitchFamily="18" charset="0"/>
            </a:endParaRPr>
          </a:p>
          <a:p>
            <a:pPr marL="0" indent="0">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a:t>
            </a:r>
            <a:endParaRPr lang="en-US" altLang="zh-CN" sz="1600" dirty="0">
              <a:solidFill>
                <a:schemeClr val="dk1"/>
              </a:solidFill>
              <a:latin typeface="Times New Roman" pitchFamily="18" charset="0"/>
              <a:ea typeface="Arial Unicode MS" panose="020B0604020202020204" pitchFamily="34" charset="-122"/>
              <a:cs typeface="Times New Roman" pitchFamily="18" charset="0"/>
            </a:endParaRPr>
          </a:p>
        </p:txBody>
      </p:sp>
    </p:spTree>
    <p:extLst>
      <p:ext uri="{BB962C8B-B14F-4D97-AF65-F5344CB8AC3E}">
        <p14:creationId xmlns:p14="http://schemas.microsoft.com/office/powerpoint/2010/main" val="195245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p:txBody>
          <a:bodyPr/>
          <a:lstStyle/>
          <a:p>
            <a:r>
              <a:rPr lang="zh-CN" altLang="zh-CN" sz="3200" dirty="0" smtClean="0"/>
              <a:t>对象是类的一个实例</a:t>
            </a:r>
            <a:endParaRPr lang="en-US" altLang="zh-CN" sz="3200" dirty="0" smtClean="0"/>
          </a:p>
          <a:p>
            <a:endParaRPr lang="en-US" altLang="zh-CN" sz="3200" dirty="0" smtClean="0"/>
          </a:p>
          <a:p>
            <a:pPr lvl="1"/>
            <a:r>
              <a:rPr lang="zh-CN" altLang="zh-CN" sz="2800" dirty="0" smtClean="0"/>
              <a:t>类是抽象的，对象是具体的</a:t>
            </a:r>
            <a:endParaRPr lang="en-US" altLang="zh-CN" sz="2800" dirty="0" smtClean="0"/>
          </a:p>
          <a:p>
            <a:pPr lvl="1"/>
            <a:endParaRPr lang="zh-CN" altLang="zh-CN" sz="2800" dirty="0" smtClean="0"/>
          </a:p>
          <a:p>
            <a:pPr lvl="1"/>
            <a:r>
              <a:rPr lang="zh-CN" altLang="zh-CN" sz="2800" dirty="0" smtClean="0"/>
              <a:t>酒店</a:t>
            </a:r>
            <a:r>
              <a:rPr lang="zh-CN" altLang="en-US" sz="2800" dirty="0" smtClean="0"/>
              <a:t>：</a:t>
            </a:r>
            <a:r>
              <a:rPr lang="zh-CN" altLang="zh-CN" sz="2800" dirty="0" smtClean="0"/>
              <a:t>类</a:t>
            </a:r>
            <a:endParaRPr lang="en-US" altLang="zh-CN" sz="2800" dirty="0" smtClean="0"/>
          </a:p>
          <a:p>
            <a:pPr lvl="1"/>
            <a:endParaRPr lang="en-US" altLang="zh-CN" sz="2800" dirty="0" smtClean="0"/>
          </a:p>
          <a:p>
            <a:pPr lvl="1"/>
            <a:r>
              <a:rPr lang="zh-CN" altLang="zh-CN" sz="2800" dirty="0" smtClean="0"/>
              <a:t>某个酒店</a:t>
            </a:r>
            <a:r>
              <a:rPr lang="zh-CN" altLang="en-US" sz="2800" dirty="0" smtClean="0"/>
              <a:t>：</a:t>
            </a:r>
            <a:r>
              <a:rPr lang="zh-CN" altLang="zh-CN" sz="2800" dirty="0" smtClean="0"/>
              <a:t>对象</a:t>
            </a:r>
            <a:endParaRPr lang="en-US" altLang="zh-CN" sz="2800" dirty="0" smtClean="0"/>
          </a:p>
          <a:p>
            <a:endParaRPr lang="zh-CN" altLang="en-US" sz="3200"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4.3  </a:t>
            </a:r>
            <a:r>
              <a:rPr lang="zh-CN" altLang="zh-CN" dirty="0">
                <a:effectLst/>
              </a:rPr>
              <a:t>对象和</a:t>
            </a:r>
            <a:r>
              <a:rPr lang="zh-CN" altLang="zh-CN" dirty="0" smtClean="0">
                <a:effectLst/>
              </a:rPr>
              <a:t>引用</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p:txBody>
          <a:bodyPr/>
          <a:lstStyle/>
          <a:p>
            <a:r>
              <a:rPr lang="zh-CN" altLang="zh-CN" smtClean="0"/>
              <a:t>对象</a:t>
            </a:r>
            <a:r>
              <a:rPr lang="zh-CN" altLang="en-US" smtClean="0"/>
              <a:t>：</a:t>
            </a:r>
            <a:r>
              <a:rPr lang="zh-CN" altLang="zh-CN" smtClean="0"/>
              <a:t>通过</a:t>
            </a:r>
            <a:r>
              <a:rPr lang="en-US" altLang="zh-CN" smtClean="0"/>
              <a:t>new</a:t>
            </a:r>
            <a:r>
              <a:rPr lang="zh-CN" altLang="zh-CN" smtClean="0"/>
              <a:t>关键字调用某个构造方法创建，为该对象分配内存空间，并按照构造方法的方法体对对象的数据成员赋初值，创建好的对象在</a:t>
            </a:r>
            <a:r>
              <a:rPr lang="zh-CN" altLang="zh-CN" smtClean="0">
                <a:solidFill>
                  <a:srgbClr val="FF0000"/>
                </a:solidFill>
              </a:rPr>
              <a:t>堆内存</a:t>
            </a:r>
            <a:r>
              <a:rPr lang="zh-CN" altLang="zh-CN" smtClean="0"/>
              <a:t>中。</a:t>
            </a:r>
          </a:p>
          <a:p>
            <a:endParaRPr lang="en-US" altLang="zh-CN" smtClean="0"/>
          </a:p>
          <a:p>
            <a:r>
              <a:rPr lang="zh-CN" altLang="en-US" smtClean="0"/>
              <a:t>引用：</a:t>
            </a:r>
            <a:r>
              <a:rPr lang="en-US" altLang="zh-CN" smtClean="0"/>
              <a:t>Java</a:t>
            </a:r>
            <a:r>
              <a:rPr lang="zh-CN" altLang="zh-CN" smtClean="0"/>
              <a:t>不允许直接访问堆内存中的对象，只能通过对象的引用变量操作该对象，引用变量在</a:t>
            </a:r>
            <a:r>
              <a:rPr lang="zh-CN" altLang="zh-CN" smtClean="0">
                <a:solidFill>
                  <a:srgbClr val="FF0000"/>
                </a:solidFill>
              </a:rPr>
              <a:t>栈内存</a:t>
            </a:r>
            <a:r>
              <a:rPr lang="zh-CN" altLang="zh-CN" smtClean="0"/>
              <a:t>中</a:t>
            </a:r>
            <a:endParaRPr lang="zh-CN" altLang="en-US"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4.3.1  </a:t>
            </a:r>
            <a:r>
              <a:rPr lang="zh-CN" altLang="zh-CN" dirty="0">
                <a:effectLst/>
              </a:rPr>
              <a:t>对象和引用的</a:t>
            </a:r>
            <a:r>
              <a:rPr lang="zh-CN" altLang="zh-CN" dirty="0" smtClean="0">
                <a:effectLst/>
              </a:rPr>
              <a:t>关系</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p:txBody>
          <a:bodyPr/>
          <a:lstStyle/>
          <a:p>
            <a:r>
              <a:rPr lang="en-US" altLang="zh-CN" smtClean="0"/>
              <a:t>【</a:t>
            </a:r>
            <a:r>
              <a:rPr lang="zh-CN" altLang="en-US" smtClean="0"/>
              <a:t>例</a:t>
            </a:r>
            <a:r>
              <a:rPr lang="en-US" altLang="zh-CN" smtClean="0"/>
              <a:t>】</a:t>
            </a:r>
            <a:r>
              <a:rPr lang="zh-CN" altLang="en-US" smtClean="0"/>
              <a:t>酒店问题中的对象和引用。</a:t>
            </a:r>
          </a:p>
        </p:txBody>
      </p:sp>
      <p:sp>
        <p:nvSpPr>
          <p:cNvPr id="3" name="标题 2"/>
          <p:cNvSpPr>
            <a:spLocks noGrp="1"/>
          </p:cNvSpPr>
          <p:nvPr>
            <p:ph type="title"/>
          </p:nvPr>
        </p:nvSpPr>
        <p:spPr/>
        <p:txBody>
          <a:bodyPr/>
          <a:lstStyle/>
          <a:p>
            <a:pPr fontAlgn="auto">
              <a:spcAft>
                <a:spcPts val="0"/>
              </a:spcAft>
              <a:defRPr/>
            </a:pPr>
            <a:r>
              <a:rPr lang="en-US" altLang="zh-CN" dirty="0">
                <a:effectLst/>
              </a:rPr>
              <a:t>4.3.1  </a:t>
            </a:r>
            <a:r>
              <a:rPr lang="zh-CN" altLang="zh-CN" dirty="0">
                <a:effectLst/>
              </a:rPr>
              <a:t>对象和引用的关系</a:t>
            </a:r>
            <a:endParaRPr lang="zh-CN" altLang="en-US" dirty="0"/>
          </a:p>
        </p:txBody>
      </p:sp>
      <p:pic>
        <p:nvPicPr>
          <p:cNvPr id="2560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122488"/>
            <a:ext cx="4356100" cy="267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357563"/>
            <a:ext cx="48958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爆炸形 2 6"/>
          <p:cNvSpPr/>
          <p:nvPr/>
        </p:nvSpPr>
        <p:spPr>
          <a:xfrm>
            <a:off x="6227763" y="1557338"/>
            <a:ext cx="2808287" cy="15113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zh-CN" sz="2400" b="1" dirty="0"/>
              <a:t>垃圾回收机制</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a:xfrm>
            <a:off x="107504" y="1481138"/>
            <a:ext cx="8928992" cy="4525962"/>
          </a:xfrm>
        </p:spPr>
        <p:txBody>
          <a:bodyPr/>
          <a:lstStyle/>
          <a:p>
            <a:r>
              <a:rPr lang="zh-CN" altLang="en-US" dirty="0" smtClean="0"/>
              <a:t>对象成员的使用方式</a:t>
            </a:r>
            <a:endParaRPr lang="en-US" altLang="zh-CN" dirty="0" smtClean="0"/>
          </a:p>
          <a:p>
            <a:pPr marL="109537" indent="0">
              <a:buNone/>
            </a:pPr>
            <a:r>
              <a:rPr lang="zh-CN" altLang="en-US" sz="2400" dirty="0" smtClean="0"/>
              <a:t>引用变量</a:t>
            </a:r>
            <a:r>
              <a:rPr lang="en-US" altLang="zh-CN" sz="2400" dirty="0" smtClean="0"/>
              <a:t>.</a:t>
            </a:r>
            <a:r>
              <a:rPr lang="zh-CN" altLang="en-US" sz="2400" dirty="0" smtClean="0"/>
              <a:t>数据成员</a:t>
            </a:r>
            <a:endParaRPr lang="en-US" altLang="zh-CN" sz="2400" dirty="0" smtClean="0"/>
          </a:p>
          <a:p>
            <a:pPr marL="109537" indent="0">
              <a:buNone/>
            </a:pPr>
            <a:r>
              <a:rPr lang="zh-CN" altLang="en-US" sz="2400" dirty="0"/>
              <a:t>引用变量</a:t>
            </a:r>
            <a:r>
              <a:rPr lang="en-US" altLang="zh-CN" sz="2400" dirty="0" smtClean="0"/>
              <a:t>.</a:t>
            </a:r>
            <a:r>
              <a:rPr lang="zh-CN" altLang="en-US" sz="2400" dirty="0" smtClean="0"/>
              <a:t>成员方法</a:t>
            </a:r>
            <a:endParaRPr lang="en-US" altLang="zh-CN" sz="2400" dirty="0" smtClean="0"/>
          </a:p>
          <a:p>
            <a:pPr marL="109537" indent="0">
              <a:buNone/>
            </a:pPr>
            <a:endParaRPr lang="en-US" altLang="zh-CN" sz="2400" dirty="0" smtClean="0"/>
          </a:p>
          <a:p>
            <a:r>
              <a:rPr lang="zh-CN" altLang="en-US" dirty="0" smtClean="0"/>
              <a:t>对象可以有多个引用，即多个引用变量指向同一个对象</a:t>
            </a:r>
            <a:endParaRPr lang="en-US" altLang="zh-CN" dirty="0"/>
          </a:p>
          <a:p>
            <a:pPr marL="109537" indent="0">
              <a:buNone/>
            </a:pPr>
            <a:endParaRPr lang="zh-CN" altLang="en-US"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4.3.1  </a:t>
            </a:r>
            <a:r>
              <a:rPr lang="zh-CN" altLang="zh-CN" dirty="0">
                <a:effectLst/>
              </a:rPr>
              <a:t>对象和引用的关系</a:t>
            </a:r>
            <a:endParaRPr lang="zh-CN" altLang="en-US" dirty="0"/>
          </a:p>
        </p:txBody>
      </p:sp>
      <p:sp>
        <p:nvSpPr>
          <p:cNvPr id="8" name="Text Box 4"/>
          <p:cNvSpPr txBox="1">
            <a:spLocks noChangeArrowheads="1"/>
          </p:cNvSpPr>
          <p:nvPr/>
        </p:nvSpPr>
        <p:spPr bwMode="auto">
          <a:xfrm>
            <a:off x="231703" y="3789040"/>
            <a:ext cx="8665510" cy="861774"/>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fontAlgn="auto">
              <a:spcBef>
                <a:spcPct val="50000"/>
              </a:spcBef>
              <a:spcAft>
                <a:spcPts val="0"/>
              </a:spcAft>
              <a:defRPr/>
            </a:pPr>
            <a:r>
              <a:rPr lang="en-US" altLang="zh-CN" sz="2000" dirty="0">
                <a:latin typeface="Book Antiqua" pitchFamily="18" charset="0"/>
              </a:rPr>
              <a:t>Hotel </a:t>
            </a:r>
            <a:r>
              <a:rPr lang="en-US" altLang="zh-CN" sz="2000" dirty="0" err="1">
                <a:latin typeface="Book Antiqua" pitchFamily="18" charset="0"/>
              </a:rPr>
              <a:t>hotel</a:t>
            </a:r>
            <a:r>
              <a:rPr lang="en-US" altLang="zh-CN" sz="2000" dirty="0">
                <a:latin typeface="Book Antiqua" pitchFamily="18" charset="0"/>
              </a:rPr>
              <a:t> = new Hotel("</a:t>
            </a:r>
            <a:r>
              <a:rPr lang="en-US" altLang="zh-CN" sz="2000" dirty="0" err="1">
                <a:latin typeface="Book Antiqua" pitchFamily="18" charset="0"/>
              </a:rPr>
              <a:t>MiniHilton</a:t>
            </a:r>
            <a:r>
              <a:rPr lang="en-US" altLang="zh-CN" sz="2000" dirty="0">
                <a:latin typeface="Book Antiqua" pitchFamily="18" charset="0"/>
              </a:rPr>
              <a:t>", new String[10][20]);</a:t>
            </a:r>
          </a:p>
          <a:p>
            <a:pPr fontAlgn="auto">
              <a:spcBef>
                <a:spcPct val="50000"/>
              </a:spcBef>
              <a:spcAft>
                <a:spcPts val="0"/>
              </a:spcAft>
              <a:defRPr/>
            </a:pPr>
            <a:r>
              <a:rPr lang="en-US" altLang="zh-CN" sz="2000" dirty="0">
                <a:latin typeface="Book Antiqua" pitchFamily="18" charset="0"/>
              </a:rPr>
              <a:t>Hotel hotel2 = hotel</a:t>
            </a:r>
            <a:r>
              <a:rPr lang="en-US" altLang="zh-CN" sz="2000" dirty="0" smtClean="0">
                <a:latin typeface="Book Antiqua" pitchFamily="18" charset="0"/>
              </a:rPr>
              <a:t>;</a:t>
            </a:r>
            <a:endParaRPr lang="en-US" altLang="zh-CN" sz="2000" dirty="0">
              <a:latin typeface="Book Antiqua" pitchFamily="18" charset="0"/>
            </a:endParaRPr>
          </a:p>
        </p:txBody>
      </p:sp>
      <p:sp>
        <p:nvSpPr>
          <p:cNvPr id="9" name="Text Box 4"/>
          <p:cNvSpPr txBox="1">
            <a:spLocks noChangeArrowheads="1"/>
          </p:cNvSpPr>
          <p:nvPr/>
        </p:nvSpPr>
        <p:spPr bwMode="auto">
          <a:xfrm>
            <a:off x="231703" y="4933818"/>
            <a:ext cx="8665510" cy="861774"/>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fontAlgn="auto">
              <a:spcBef>
                <a:spcPct val="50000"/>
              </a:spcBef>
              <a:spcAft>
                <a:spcPts val="0"/>
              </a:spcAft>
              <a:defRPr/>
            </a:pPr>
            <a:r>
              <a:rPr lang="en-US" altLang="zh-CN" sz="2000" dirty="0" smtClean="0">
                <a:latin typeface="Book Antiqua" pitchFamily="18" charset="0"/>
              </a:rPr>
              <a:t>hotel2.setHotelName</a:t>
            </a:r>
            <a:r>
              <a:rPr lang="en-US" altLang="zh-CN" sz="2000" dirty="0">
                <a:latin typeface="Book Antiqua" pitchFamily="18" charset="0"/>
              </a:rPr>
              <a:t>("</a:t>
            </a:r>
            <a:r>
              <a:rPr lang="en-US" altLang="zh-CN" sz="2000" dirty="0" err="1">
                <a:latin typeface="Book Antiqua" pitchFamily="18" charset="0"/>
              </a:rPr>
              <a:t>MiniStarwood</a:t>
            </a:r>
            <a:r>
              <a:rPr lang="en-US" altLang="zh-CN" sz="2000" dirty="0">
                <a:latin typeface="Book Antiqua" pitchFamily="18" charset="0"/>
              </a:rPr>
              <a:t>");   //</a:t>
            </a:r>
            <a:r>
              <a:rPr lang="zh-CN" altLang="en-US" sz="2000" dirty="0">
                <a:latin typeface="Book Antiqua" pitchFamily="18" charset="0"/>
              </a:rPr>
              <a:t>修改堆内存中对象的</a:t>
            </a:r>
            <a:r>
              <a:rPr lang="en-US" altLang="zh-CN" sz="2000" dirty="0" err="1">
                <a:latin typeface="Book Antiqua" pitchFamily="18" charset="0"/>
              </a:rPr>
              <a:t>hotelName</a:t>
            </a:r>
            <a:endParaRPr lang="en-US" altLang="zh-CN" sz="2000" dirty="0">
              <a:latin typeface="Book Antiqua" pitchFamily="18" charset="0"/>
            </a:endParaRPr>
          </a:p>
          <a:p>
            <a:pPr fontAlgn="auto">
              <a:spcBef>
                <a:spcPct val="50000"/>
              </a:spcBef>
              <a:spcAft>
                <a:spcPts val="0"/>
              </a:spcAft>
              <a:defRPr/>
            </a:pPr>
            <a:r>
              <a:rPr lang="en-US" altLang="zh-CN" sz="2000" dirty="0" err="1">
                <a:latin typeface="Book Antiqua" pitchFamily="18" charset="0"/>
              </a:rPr>
              <a:t>System.out.println</a:t>
            </a:r>
            <a:r>
              <a:rPr lang="en-US" altLang="zh-CN" sz="2000" dirty="0">
                <a:latin typeface="Book Antiqua" pitchFamily="18" charset="0"/>
              </a:rPr>
              <a:t>(</a:t>
            </a:r>
            <a:r>
              <a:rPr lang="en-US" altLang="zh-CN" sz="2000" dirty="0" err="1">
                <a:latin typeface="Book Antiqua" pitchFamily="18" charset="0"/>
              </a:rPr>
              <a:t>hotel.getHotelName</a:t>
            </a:r>
            <a:r>
              <a:rPr lang="en-US" altLang="zh-CN" sz="2000" dirty="0">
                <a:latin typeface="Book Antiqua" pitchFamily="18" charset="0"/>
              </a:rPr>
              <a:t>());  //</a:t>
            </a:r>
            <a:r>
              <a:rPr lang="zh-CN" altLang="en-US" sz="2000" dirty="0">
                <a:latin typeface="Book Antiqua" pitchFamily="18" charset="0"/>
              </a:rPr>
              <a:t>获取到修改后的</a:t>
            </a:r>
            <a:r>
              <a:rPr lang="en-US" altLang="zh-CN" sz="2000" dirty="0" err="1">
                <a:latin typeface="Book Antiqua" pitchFamily="18" charset="0"/>
              </a:rPr>
              <a:t>hotelName</a:t>
            </a:r>
            <a:endParaRPr lang="en-US" altLang="zh-CN" sz="2000" dirty="0">
              <a:latin typeface="Book Antiqua" pitchFamily="18" charset="0"/>
            </a:endParaRPr>
          </a:p>
        </p:txBody>
      </p:sp>
    </p:spTree>
    <p:extLst>
      <p:ext uri="{BB962C8B-B14F-4D97-AF65-F5344CB8AC3E}">
        <p14:creationId xmlns:p14="http://schemas.microsoft.com/office/powerpoint/2010/main" val="3069767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pPr>
              <a:lnSpc>
                <a:spcPct val="90000"/>
              </a:lnSpc>
            </a:pPr>
            <a:r>
              <a:rPr kumimoji="1" lang="zh-CN" altLang="en-US" sz="2400" smtClean="0">
                <a:latin typeface="宋体" charset="-122"/>
              </a:rPr>
              <a:t>利用数据抽象和数据隐藏技术创建类</a:t>
            </a:r>
          </a:p>
          <a:p>
            <a:pPr>
              <a:lnSpc>
                <a:spcPct val="90000"/>
              </a:lnSpc>
            </a:pPr>
            <a:r>
              <a:rPr kumimoji="1" lang="zh-CN" altLang="en-US" sz="2400" smtClean="0">
                <a:latin typeface="宋体" charset="-122"/>
              </a:rPr>
              <a:t>创建和使用对象</a:t>
            </a:r>
          </a:p>
          <a:p>
            <a:pPr>
              <a:lnSpc>
                <a:spcPct val="90000"/>
              </a:lnSpc>
            </a:pPr>
            <a:r>
              <a:rPr kumimoji="1" lang="zh-CN" altLang="en-US" sz="2400" smtClean="0">
                <a:latin typeface="宋体" charset="-122"/>
              </a:rPr>
              <a:t>对属性和方法进行访问</a:t>
            </a:r>
          </a:p>
          <a:p>
            <a:pPr>
              <a:lnSpc>
                <a:spcPct val="90000"/>
              </a:lnSpc>
            </a:pPr>
            <a:r>
              <a:rPr kumimoji="1" lang="zh-CN" altLang="en-US" sz="2400" smtClean="0">
                <a:latin typeface="宋体" charset="-122"/>
              </a:rPr>
              <a:t>方法的重载</a:t>
            </a:r>
          </a:p>
          <a:p>
            <a:pPr>
              <a:lnSpc>
                <a:spcPct val="90000"/>
              </a:lnSpc>
            </a:pPr>
            <a:r>
              <a:rPr kumimoji="1" lang="zh-CN" altLang="en-US" sz="2400" smtClean="0">
                <a:latin typeface="宋体" charset="-122"/>
              </a:rPr>
              <a:t>构造方法及其使用</a:t>
            </a:r>
          </a:p>
          <a:p>
            <a:pPr>
              <a:lnSpc>
                <a:spcPct val="90000"/>
              </a:lnSpc>
            </a:pPr>
            <a:r>
              <a:rPr kumimoji="1" lang="en-US" altLang="zh-CN" sz="2400" smtClean="0">
                <a:latin typeface="宋体" charset="-122"/>
              </a:rPr>
              <a:t>this</a:t>
            </a:r>
            <a:r>
              <a:rPr kumimoji="1" lang="zh-CN" altLang="en-US" sz="2400" smtClean="0">
                <a:latin typeface="宋体" charset="-122"/>
              </a:rPr>
              <a:t>引用的用法</a:t>
            </a:r>
          </a:p>
          <a:p>
            <a:pPr>
              <a:lnSpc>
                <a:spcPct val="90000"/>
              </a:lnSpc>
            </a:pPr>
            <a:r>
              <a:rPr kumimoji="1" lang="en-US" altLang="zh-CN" sz="2400" smtClean="0">
                <a:latin typeface="宋体" charset="-122"/>
              </a:rPr>
              <a:t>static</a:t>
            </a:r>
            <a:r>
              <a:rPr kumimoji="1" lang="zh-CN" altLang="en-US" sz="2400" smtClean="0">
                <a:latin typeface="宋体" charset="-122"/>
              </a:rPr>
              <a:t>方法和属性的使用</a:t>
            </a:r>
          </a:p>
          <a:p>
            <a:pPr>
              <a:lnSpc>
                <a:spcPct val="90000"/>
              </a:lnSpc>
            </a:pPr>
            <a:r>
              <a:rPr kumimoji="1" lang="zh-CN" altLang="en-US" sz="2400" smtClean="0">
                <a:latin typeface="宋体" charset="-122"/>
              </a:rPr>
              <a:t>类的组合方法</a:t>
            </a:r>
          </a:p>
          <a:p>
            <a:pPr>
              <a:lnSpc>
                <a:spcPct val="90000"/>
              </a:lnSpc>
            </a:pPr>
            <a:r>
              <a:rPr kumimoji="1" lang="zh-CN" altLang="en-US" sz="2400" smtClean="0">
                <a:latin typeface="宋体" charset="-122"/>
              </a:rPr>
              <a:t>包的创建和使用</a:t>
            </a:r>
          </a:p>
        </p:txBody>
      </p:sp>
      <p:sp>
        <p:nvSpPr>
          <p:cNvPr id="134146" name="Rectangle 2"/>
          <p:cNvSpPr>
            <a:spLocks noGrp="1" noChangeArrowheads="1"/>
          </p:cNvSpPr>
          <p:nvPr>
            <p:ph type="title"/>
          </p:nvPr>
        </p:nvSpPr>
        <p:spPr>
          <a:extLst/>
        </p:spPr>
        <p:txBody>
          <a:bodyPr/>
          <a:lstStyle/>
          <a:p>
            <a:pPr fontAlgn="auto">
              <a:spcAft>
                <a:spcPts val="0"/>
              </a:spcAft>
              <a:defRPr/>
            </a:pPr>
            <a:r>
              <a:rPr lang="zh-CN" altLang="en-US" dirty="0"/>
              <a:t>本章知识点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a:xfrm>
            <a:off x="457200" y="1481138"/>
            <a:ext cx="8229600" cy="1011237"/>
          </a:xfrm>
        </p:spPr>
        <p:txBody>
          <a:bodyPr/>
          <a:lstStyle/>
          <a:p>
            <a:r>
              <a:rPr lang="en-US" altLang="zh-CN" dirty="0" smtClean="0"/>
              <a:t>this</a:t>
            </a:r>
            <a:r>
              <a:rPr lang="zh-CN" altLang="en-US" dirty="0" smtClean="0"/>
              <a:t>：</a:t>
            </a:r>
            <a:r>
              <a:rPr lang="zh-CN" altLang="zh-CN" dirty="0" smtClean="0"/>
              <a:t>代表一个引用，指向正在调用该方法的当前对象。</a:t>
            </a:r>
            <a:endParaRPr lang="en-US" altLang="zh-CN" dirty="0" smtClean="0"/>
          </a:p>
          <a:p>
            <a:endParaRPr lang="en-US" altLang="zh-CN" dirty="0"/>
          </a:p>
          <a:p>
            <a:endParaRPr lang="en-US" altLang="zh-CN" dirty="0" smtClean="0"/>
          </a:p>
          <a:p>
            <a:endParaRPr lang="en-US" altLang="zh-CN" dirty="0"/>
          </a:p>
          <a:p>
            <a:pPr marL="109537" indent="0">
              <a:buNone/>
            </a:pPr>
            <a:endParaRPr lang="en-US" altLang="zh-CN" dirty="0"/>
          </a:p>
          <a:p>
            <a:pPr marL="109537" indent="0">
              <a:buNone/>
            </a:pPr>
            <a:endParaRPr lang="en-US" altLang="zh-CN" dirty="0" smtClean="0"/>
          </a:p>
          <a:p>
            <a:r>
              <a:rPr lang="zh-CN" altLang="en-US" dirty="0"/>
              <a:t>方法中每个数据成员都隐含一个</a:t>
            </a:r>
            <a:r>
              <a:rPr lang="en-US" altLang="zh-CN" dirty="0"/>
              <a:t>this</a:t>
            </a:r>
            <a:r>
              <a:rPr lang="zh-CN" altLang="en-US" dirty="0" smtClean="0"/>
              <a:t>引用</a:t>
            </a:r>
            <a:endParaRPr lang="en-US" altLang="zh-CN" dirty="0" smtClean="0"/>
          </a:p>
          <a:p>
            <a:endParaRPr lang="en-US" altLang="zh-CN" dirty="0" smtClean="0"/>
          </a:p>
          <a:p>
            <a:endParaRPr lang="zh-CN" altLang="en-US"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4.3.2  this</a:t>
            </a:r>
            <a:r>
              <a:rPr lang="zh-CN" altLang="zh-CN" dirty="0" smtClean="0">
                <a:effectLst/>
              </a:rPr>
              <a:t>引用</a:t>
            </a:r>
            <a:endParaRPr lang="zh-CN" altLang="en-US" dirty="0"/>
          </a:p>
        </p:txBody>
      </p:sp>
      <p:sp>
        <p:nvSpPr>
          <p:cNvPr id="4" name="矩形 3"/>
          <p:cNvSpPr/>
          <p:nvPr/>
        </p:nvSpPr>
        <p:spPr>
          <a:xfrm>
            <a:off x="1331913" y="2565400"/>
            <a:ext cx="6829425" cy="52228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en-US" altLang="zh-CN" sz="2800" dirty="0" err="1"/>
              <a:t>hotel.setHotelName</a:t>
            </a:r>
            <a:r>
              <a:rPr lang="en-US" altLang="zh-CN" sz="2800" dirty="0"/>
              <a:t>("</a:t>
            </a:r>
            <a:r>
              <a:rPr lang="en-US" altLang="zh-CN" sz="2800" dirty="0" err="1"/>
              <a:t>MiniStarwood</a:t>
            </a:r>
            <a:r>
              <a:rPr lang="en-US" altLang="zh-CN" sz="2800" dirty="0"/>
              <a:t>");</a:t>
            </a:r>
            <a:endParaRPr lang="zh-CN" altLang="zh-CN" sz="2800" dirty="0"/>
          </a:p>
        </p:txBody>
      </p:sp>
      <p:sp>
        <p:nvSpPr>
          <p:cNvPr id="5" name="矩形 4"/>
          <p:cNvSpPr/>
          <p:nvPr/>
        </p:nvSpPr>
        <p:spPr>
          <a:xfrm>
            <a:off x="1301750" y="3284984"/>
            <a:ext cx="6859588" cy="1016000"/>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fontAlgn="auto">
              <a:spcBef>
                <a:spcPts val="0"/>
              </a:spcBef>
              <a:spcAft>
                <a:spcPts val="0"/>
              </a:spcAft>
              <a:defRPr/>
            </a:pPr>
            <a:r>
              <a:rPr lang="en-US" altLang="zh-CN" sz="2000" b="1" dirty="0">
                <a:solidFill>
                  <a:schemeClr val="tx1"/>
                </a:solidFill>
              </a:rPr>
              <a:t>public</a:t>
            </a:r>
            <a:r>
              <a:rPr lang="en-US" altLang="zh-CN" sz="2000" dirty="0">
                <a:solidFill>
                  <a:schemeClr val="tx1"/>
                </a:solidFill>
              </a:rPr>
              <a:t> </a:t>
            </a:r>
            <a:r>
              <a:rPr lang="en-US" altLang="zh-CN" sz="2000" b="1" dirty="0">
                <a:solidFill>
                  <a:schemeClr val="tx1"/>
                </a:solidFill>
              </a:rPr>
              <a:t>void</a:t>
            </a:r>
            <a:r>
              <a:rPr lang="en-US" altLang="zh-CN" sz="2000" dirty="0">
                <a:solidFill>
                  <a:schemeClr val="tx1"/>
                </a:solidFill>
              </a:rPr>
              <a:t> </a:t>
            </a:r>
            <a:r>
              <a:rPr lang="en-US" altLang="zh-CN" sz="2000" dirty="0" err="1">
                <a:solidFill>
                  <a:schemeClr val="tx1"/>
                </a:solidFill>
              </a:rPr>
              <a:t>setHotelName</a:t>
            </a:r>
            <a:r>
              <a:rPr lang="en-US" altLang="zh-CN" sz="2000" dirty="0">
                <a:solidFill>
                  <a:schemeClr val="tx1"/>
                </a:solidFill>
              </a:rPr>
              <a:t>(String </a:t>
            </a:r>
            <a:r>
              <a:rPr lang="en-US" altLang="zh-CN" sz="2000" dirty="0" err="1">
                <a:solidFill>
                  <a:schemeClr val="tx1"/>
                </a:solidFill>
              </a:rPr>
              <a:t>hotelName</a:t>
            </a:r>
            <a:r>
              <a:rPr lang="en-US" altLang="zh-CN" sz="2000" dirty="0">
                <a:solidFill>
                  <a:schemeClr val="tx1"/>
                </a:solidFill>
              </a:rPr>
              <a:t>) {</a:t>
            </a:r>
            <a:endParaRPr lang="zh-CN" altLang="zh-CN" sz="2000" dirty="0">
              <a:solidFill>
                <a:schemeClr val="tx1"/>
              </a:solidFill>
            </a:endParaRPr>
          </a:p>
          <a:p>
            <a:pPr fontAlgn="auto">
              <a:spcBef>
                <a:spcPts val="0"/>
              </a:spcBef>
              <a:spcAft>
                <a:spcPts val="0"/>
              </a:spcAft>
              <a:defRPr/>
            </a:pPr>
            <a:r>
              <a:rPr lang="en-US" altLang="zh-CN" sz="2000" dirty="0">
                <a:solidFill>
                  <a:schemeClr val="tx1"/>
                </a:solidFill>
              </a:rPr>
              <a:t>	</a:t>
            </a:r>
            <a:r>
              <a:rPr lang="en-US" altLang="zh-CN" sz="2000" b="1" dirty="0" err="1">
                <a:solidFill>
                  <a:schemeClr val="tx1"/>
                </a:solidFill>
              </a:rPr>
              <a:t>this</a:t>
            </a:r>
            <a:r>
              <a:rPr lang="en-US" altLang="zh-CN" sz="2000" dirty="0" err="1">
                <a:solidFill>
                  <a:schemeClr val="tx1"/>
                </a:solidFill>
              </a:rPr>
              <a:t>.hotelName</a:t>
            </a:r>
            <a:r>
              <a:rPr lang="en-US" altLang="zh-CN" sz="2000" dirty="0">
                <a:solidFill>
                  <a:schemeClr val="tx1"/>
                </a:solidFill>
              </a:rPr>
              <a:t> = </a:t>
            </a:r>
            <a:r>
              <a:rPr lang="en-US" altLang="zh-CN" sz="2000" dirty="0" err="1">
                <a:solidFill>
                  <a:schemeClr val="tx1"/>
                </a:solidFill>
              </a:rPr>
              <a:t>hotelName</a:t>
            </a:r>
            <a:r>
              <a:rPr lang="en-US" altLang="zh-CN" sz="2000" dirty="0">
                <a:solidFill>
                  <a:schemeClr val="tx1"/>
                </a:solidFill>
              </a:rPr>
              <a:t>;</a:t>
            </a:r>
            <a:endParaRPr lang="zh-CN" altLang="zh-CN" sz="2000" dirty="0">
              <a:solidFill>
                <a:schemeClr val="tx1"/>
              </a:solidFill>
            </a:endParaRPr>
          </a:p>
          <a:p>
            <a:pPr fontAlgn="auto">
              <a:spcBef>
                <a:spcPts val="0"/>
              </a:spcBef>
              <a:spcAft>
                <a:spcPts val="0"/>
              </a:spcAft>
              <a:defRPr/>
            </a:pPr>
            <a:r>
              <a:rPr lang="en-US" altLang="zh-CN" sz="2000" dirty="0">
                <a:solidFill>
                  <a:schemeClr val="tx1"/>
                </a:solidFill>
              </a:rPr>
              <a:t>}</a:t>
            </a:r>
            <a:endParaRPr lang="zh-CN" altLang="zh-CN" sz="2000" dirty="0">
              <a:solidFill>
                <a:schemeClr val="tx1"/>
              </a:solidFill>
            </a:endParaRPr>
          </a:p>
        </p:txBody>
      </p:sp>
      <p:sp>
        <p:nvSpPr>
          <p:cNvPr id="6" name="Text Box 4"/>
          <p:cNvSpPr txBox="1">
            <a:spLocks noChangeArrowheads="1"/>
          </p:cNvSpPr>
          <p:nvPr/>
        </p:nvSpPr>
        <p:spPr bwMode="auto">
          <a:xfrm>
            <a:off x="245567" y="5229200"/>
            <a:ext cx="3980257" cy="1015663"/>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marL="0" indent="0">
              <a:buNone/>
            </a:pPr>
            <a:r>
              <a:rPr lang="en-US" altLang="zh-CN" sz="2000" dirty="0">
                <a:latin typeface="Times New Roman" pitchFamily="18" charset="0"/>
                <a:ea typeface="Arial Unicode MS" panose="020B0604020202020204" pitchFamily="34" charset="-122"/>
                <a:cs typeface="Times New Roman" pitchFamily="18" charset="0"/>
              </a:rPr>
              <a:t>public String </a:t>
            </a:r>
            <a:r>
              <a:rPr lang="en-US" altLang="zh-CN" sz="2000" dirty="0" err="1">
                <a:latin typeface="Times New Roman" pitchFamily="18" charset="0"/>
                <a:ea typeface="Arial Unicode MS" panose="020B0604020202020204" pitchFamily="34" charset="-122"/>
                <a:cs typeface="Times New Roman" pitchFamily="18" charset="0"/>
              </a:rPr>
              <a:t>getHotelName</a:t>
            </a:r>
            <a:r>
              <a:rPr lang="en-US" altLang="zh-CN" sz="2000" dirty="0">
                <a:latin typeface="Times New Roman" pitchFamily="18" charset="0"/>
                <a:ea typeface="Arial Unicode MS" panose="020B0604020202020204" pitchFamily="34" charset="-122"/>
                <a:cs typeface="Times New Roman" pitchFamily="18" charset="0"/>
              </a:rPr>
              <a:t>() {</a:t>
            </a:r>
          </a:p>
          <a:p>
            <a:pPr marL="0" indent="0">
              <a:buNone/>
            </a:pPr>
            <a:r>
              <a:rPr lang="en-US" altLang="zh-CN" sz="2000" dirty="0">
                <a:latin typeface="Times New Roman" pitchFamily="18" charset="0"/>
                <a:ea typeface="Arial Unicode MS" panose="020B0604020202020204" pitchFamily="34" charset="-122"/>
                <a:cs typeface="Times New Roman" pitchFamily="18" charset="0"/>
              </a:rPr>
              <a:t>	return </a:t>
            </a:r>
            <a:r>
              <a:rPr lang="en-US" altLang="zh-CN" sz="2000" dirty="0" err="1" smtClean="0">
                <a:latin typeface="Times New Roman" pitchFamily="18" charset="0"/>
                <a:ea typeface="Arial Unicode MS" panose="020B0604020202020204" pitchFamily="34" charset="-122"/>
                <a:cs typeface="Times New Roman" pitchFamily="18" charset="0"/>
              </a:rPr>
              <a:t>hotelName</a:t>
            </a:r>
            <a:r>
              <a:rPr lang="en-US" altLang="zh-CN" sz="2000" dirty="0">
                <a:latin typeface="Times New Roman" pitchFamily="18" charset="0"/>
                <a:ea typeface="Arial Unicode MS" panose="020B0604020202020204" pitchFamily="34" charset="-122"/>
                <a:cs typeface="Times New Roman" pitchFamily="18" charset="0"/>
              </a:rPr>
              <a:t>;</a:t>
            </a:r>
          </a:p>
          <a:p>
            <a:pPr marL="0" indent="0">
              <a:buNone/>
            </a:pPr>
            <a:r>
              <a:rPr lang="en-US" altLang="zh-CN" sz="2000" dirty="0" smtClean="0">
                <a:latin typeface="Times New Roman" pitchFamily="18" charset="0"/>
                <a:ea typeface="Arial Unicode MS" panose="020B0604020202020204" pitchFamily="34" charset="-122"/>
                <a:cs typeface="Times New Roman" pitchFamily="18" charset="0"/>
              </a:rPr>
              <a:t>}</a:t>
            </a:r>
            <a:endParaRPr lang="en-US" altLang="zh-CN" sz="2000" dirty="0">
              <a:latin typeface="Times New Roman" pitchFamily="18" charset="0"/>
              <a:ea typeface="Arial Unicode MS" panose="020B0604020202020204" pitchFamily="34" charset="-122"/>
              <a:cs typeface="Times New Roman" pitchFamily="18" charset="0"/>
            </a:endParaRPr>
          </a:p>
        </p:txBody>
      </p:sp>
      <p:sp>
        <p:nvSpPr>
          <p:cNvPr id="7" name="Text Box 4"/>
          <p:cNvSpPr txBox="1">
            <a:spLocks noChangeArrowheads="1"/>
          </p:cNvSpPr>
          <p:nvPr/>
        </p:nvSpPr>
        <p:spPr bwMode="auto">
          <a:xfrm>
            <a:off x="4873896" y="5196963"/>
            <a:ext cx="3969993" cy="1015663"/>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marL="0" indent="0">
              <a:buNone/>
            </a:pPr>
            <a:r>
              <a:rPr lang="en-US" altLang="zh-CN" sz="2000" dirty="0">
                <a:latin typeface="Times New Roman" pitchFamily="18" charset="0"/>
                <a:ea typeface="Arial Unicode MS" panose="020B0604020202020204" pitchFamily="34" charset="-122"/>
                <a:cs typeface="Times New Roman" pitchFamily="18" charset="0"/>
              </a:rPr>
              <a:t>public String </a:t>
            </a:r>
            <a:r>
              <a:rPr lang="en-US" altLang="zh-CN" sz="2000" dirty="0" err="1">
                <a:latin typeface="Times New Roman" pitchFamily="18" charset="0"/>
                <a:ea typeface="Arial Unicode MS" panose="020B0604020202020204" pitchFamily="34" charset="-122"/>
                <a:cs typeface="Times New Roman" pitchFamily="18" charset="0"/>
              </a:rPr>
              <a:t>getHotelName</a:t>
            </a:r>
            <a:r>
              <a:rPr lang="en-US" altLang="zh-CN" sz="2000" dirty="0">
                <a:latin typeface="Times New Roman" pitchFamily="18" charset="0"/>
                <a:ea typeface="Arial Unicode MS" panose="020B0604020202020204" pitchFamily="34" charset="-122"/>
                <a:cs typeface="Times New Roman" pitchFamily="18" charset="0"/>
              </a:rPr>
              <a:t>() {</a:t>
            </a:r>
          </a:p>
          <a:p>
            <a:pPr marL="0" indent="0">
              <a:buNone/>
            </a:pPr>
            <a:r>
              <a:rPr lang="en-US" altLang="zh-CN" sz="2000" dirty="0">
                <a:latin typeface="Times New Roman" pitchFamily="18" charset="0"/>
                <a:ea typeface="Arial Unicode MS" panose="020B0604020202020204" pitchFamily="34" charset="-122"/>
                <a:cs typeface="Times New Roman" pitchFamily="18" charset="0"/>
              </a:rPr>
              <a:t>	return </a:t>
            </a:r>
            <a:r>
              <a:rPr lang="en-US" altLang="zh-CN" sz="2000" dirty="0" err="1">
                <a:latin typeface="Times New Roman" pitchFamily="18" charset="0"/>
                <a:ea typeface="Arial Unicode MS" panose="020B0604020202020204" pitchFamily="34" charset="-122"/>
                <a:cs typeface="Times New Roman" pitchFamily="18" charset="0"/>
              </a:rPr>
              <a:t>this.hotelName</a:t>
            </a:r>
            <a:r>
              <a:rPr lang="en-US" altLang="zh-CN" sz="2000" dirty="0">
                <a:latin typeface="Times New Roman" pitchFamily="18" charset="0"/>
                <a:ea typeface="Arial Unicode MS" panose="020B0604020202020204" pitchFamily="34" charset="-122"/>
                <a:cs typeface="Times New Roman" pitchFamily="18" charset="0"/>
              </a:rPr>
              <a:t>;</a:t>
            </a:r>
          </a:p>
          <a:p>
            <a:pPr marL="0" indent="0">
              <a:buNone/>
            </a:pPr>
            <a:r>
              <a:rPr lang="en-US" altLang="zh-CN" sz="2000" dirty="0" smtClean="0">
                <a:latin typeface="Times New Roman" pitchFamily="18" charset="0"/>
                <a:ea typeface="Arial Unicode MS" panose="020B0604020202020204" pitchFamily="34" charset="-122"/>
                <a:cs typeface="Times New Roman" pitchFamily="18" charset="0"/>
              </a:rPr>
              <a:t>}</a:t>
            </a:r>
            <a:endParaRPr lang="en-US" altLang="zh-CN" sz="2000" dirty="0">
              <a:latin typeface="Times New Roman" pitchFamily="18" charset="0"/>
              <a:ea typeface="Arial Unicode MS" panose="020B0604020202020204"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65760" indent="-256032" fontAlgn="auto">
              <a:spcAft>
                <a:spcPts val="0"/>
              </a:spcAft>
              <a:buFont typeface="Wingdings 3"/>
              <a:buChar char=""/>
              <a:defRPr/>
            </a:pPr>
            <a:r>
              <a:rPr lang="zh-CN" altLang="en-US" dirty="0" smtClean="0"/>
              <a:t>方法是类或对象的行为特征的抽象</a:t>
            </a:r>
            <a:r>
              <a:rPr lang="zh-CN" altLang="en-US" dirty="0"/>
              <a:t>，是类或对象</a:t>
            </a:r>
            <a:r>
              <a:rPr lang="zh-CN" altLang="en-US" dirty="0" smtClean="0"/>
              <a:t>的重要组成部分，类似与面向过程程序设计中的函数。</a:t>
            </a:r>
            <a:endParaRPr lang="en-US" altLang="zh-CN" dirty="0" smtClean="0"/>
          </a:p>
          <a:p>
            <a:pPr marL="365760" indent="-256032" fontAlgn="auto">
              <a:spcAft>
                <a:spcPts val="0"/>
              </a:spcAft>
              <a:buFont typeface="Wingdings 3"/>
              <a:buChar char=""/>
              <a:defRPr/>
            </a:pPr>
            <a:endParaRPr lang="en-US" altLang="zh-CN" dirty="0" smtClean="0"/>
          </a:p>
          <a:p>
            <a:pPr marL="365760" indent="-256032" fontAlgn="auto">
              <a:spcAft>
                <a:spcPts val="0"/>
              </a:spcAft>
              <a:buFont typeface="Wingdings 3"/>
              <a:buChar char=""/>
              <a:defRPr/>
            </a:pPr>
            <a:r>
              <a:rPr lang="en-US" altLang="zh-CN" dirty="0" smtClean="0"/>
              <a:t>Java</a:t>
            </a:r>
            <a:r>
              <a:rPr lang="zh-CN" altLang="en-US" dirty="0" smtClean="0"/>
              <a:t>中方法不能独立存在，必须定义在类中，属于类（后面介绍）或对象。</a:t>
            </a:r>
            <a:endParaRPr lang="en-US" altLang="zh-CN" dirty="0"/>
          </a:p>
          <a:p>
            <a:pPr marL="365760" indent="-256032" fontAlgn="auto">
              <a:spcAft>
                <a:spcPts val="0"/>
              </a:spcAft>
              <a:buFont typeface="Wingdings 3"/>
              <a:buChar char=""/>
              <a:defRPr/>
            </a:pPr>
            <a:r>
              <a:rPr lang="en-US" altLang="zh-CN" dirty="0" smtClean="0"/>
              <a:t>Java</a:t>
            </a:r>
            <a:r>
              <a:rPr lang="zh-CN" altLang="en-US" dirty="0"/>
              <a:t>中方法</a:t>
            </a:r>
            <a:r>
              <a:rPr lang="zh-CN" altLang="en-US" dirty="0" smtClean="0"/>
              <a:t>不能独立执行，必须使用</a:t>
            </a:r>
            <a:r>
              <a:rPr lang="zh-CN" altLang="en-US" dirty="0"/>
              <a:t>类或</a:t>
            </a:r>
            <a:r>
              <a:rPr lang="zh-CN" altLang="en-US" dirty="0" smtClean="0"/>
              <a:t>对象调用执行。</a:t>
            </a:r>
            <a:endParaRPr lang="en-US" altLang="zh-CN" dirty="0" smtClean="0"/>
          </a:p>
          <a:p>
            <a:pPr marL="365760" indent="-256032" fontAlgn="auto">
              <a:spcAft>
                <a:spcPts val="0"/>
              </a:spcAft>
              <a:buFont typeface="Wingdings 3"/>
              <a:buChar char=""/>
              <a:defRPr/>
            </a:pPr>
            <a:r>
              <a:rPr lang="en-US" altLang="zh-CN" dirty="0"/>
              <a:t>Java</a:t>
            </a:r>
            <a:r>
              <a:rPr lang="zh-CN" altLang="en-US" dirty="0"/>
              <a:t>中</a:t>
            </a:r>
            <a:r>
              <a:rPr lang="zh-CN" altLang="en-US" dirty="0" smtClean="0"/>
              <a:t>方法的参数传递只有值传递，即将实参的副本传递给形参，无论实参是基本或引用类型，实参值不会受到形参的影响。</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4.4  </a:t>
            </a:r>
            <a:r>
              <a:rPr lang="zh-CN" altLang="zh-CN" dirty="0">
                <a:effectLst/>
              </a:rPr>
              <a:t>方法的参数</a:t>
            </a:r>
            <a:r>
              <a:rPr lang="zh-CN" altLang="zh-CN" dirty="0" smtClean="0">
                <a:effectLst/>
              </a:rPr>
              <a:t>传递</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fontAlgn="auto">
              <a:spcAft>
                <a:spcPts val="0"/>
              </a:spcAft>
              <a:buFont typeface="Wingdings 3"/>
              <a:buNone/>
              <a:defRPr/>
            </a:pPr>
            <a:r>
              <a:rPr lang="zh-CN" altLang="zh-CN" dirty="0"/>
              <a:t>【例</a:t>
            </a:r>
            <a:r>
              <a:rPr lang="en-US" altLang="zh-CN" dirty="0"/>
              <a:t>4-2</a:t>
            </a:r>
            <a:r>
              <a:rPr lang="zh-CN" altLang="zh-CN" dirty="0"/>
              <a:t>】设计</a:t>
            </a:r>
            <a:r>
              <a:rPr lang="en-US" altLang="zh-CN" dirty="0"/>
              <a:t>swap()</a:t>
            </a:r>
            <a:r>
              <a:rPr lang="zh-CN" altLang="zh-CN" dirty="0"/>
              <a:t>方法交换两个</a:t>
            </a:r>
            <a:r>
              <a:rPr lang="en-US" altLang="zh-CN" dirty="0"/>
              <a:t>Hotel</a:t>
            </a:r>
            <a:r>
              <a:rPr lang="zh-CN" altLang="zh-CN" dirty="0"/>
              <a:t>的对象。</a:t>
            </a:r>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4.4  </a:t>
            </a:r>
            <a:r>
              <a:rPr lang="zh-CN" altLang="zh-CN" dirty="0">
                <a:effectLst/>
              </a:rPr>
              <a:t>方法的参数</a:t>
            </a:r>
            <a:r>
              <a:rPr lang="zh-CN" altLang="zh-CN" dirty="0" smtClean="0">
                <a:effectLst/>
              </a:rPr>
              <a:t>传递</a:t>
            </a:r>
            <a:endParaRPr lang="zh-CN" altLang="en-US" dirty="0"/>
          </a:p>
        </p:txBody>
      </p:sp>
      <p:sp>
        <p:nvSpPr>
          <p:cNvPr id="7" name="Rectangle 3"/>
          <p:cNvSpPr txBox="1">
            <a:spLocks noChangeArrowheads="1"/>
          </p:cNvSpPr>
          <p:nvPr/>
        </p:nvSpPr>
        <p:spPr bwMode="auto">
          <a:xfrm>
            <a:off x="14546" y="1988840"/>
            <a:ext cx="5277534" cy="486916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public class Hotel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private String name</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Hotel()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super</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Hotel(String name)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this.name = name</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String </a:t>
            </a:r>
            <a:r>
              <a:rPr lang="en-US" altLang="zh-CN" sz="1600" dirty="0" err="1">
                <a:latin typeface="Times New Roman" pitchFamily="18" charset="0"/>
                <a:ea typeface="Arial Unicode MS" panose="020B0604020202020204" pitchFamily="34" charset="-122"/>
                <a:cs typeface="Times New Roman" pitchFamily="18" charset="0"/>
              </a:rPr>
              <a:t>getName</a:t>
            </a:r>
            <a:r>
              <a:rPr lang="en-US" altLang="zh-CN" sz="1600" dirty="0">
                <a:latin typeface="Times New Roman" pitchFamily="18" charset="0"/>
                <a:ea typeface="Arial Unicode MS" panose="020B0604020202020204" pitchFamily="34" charset="-122"/>
                <a:cs typeface="Times New Roman" pitchFamily="18" charset="0"/>
              </a:rPr>
              <a:t>()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return name</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void </a:t>
            </a:r>
            <a:r>
              <a:rPr lang="en-US" altLang="zh-CN" sz="1600" dirty="0" err="1">
                <a:latin typeface="Times New Roman" pitchFamily="18" charset="0"/>
                <a:ea typeface="Arial Unicode MS" panose="020B0604020202020204" pitchFamily="34" charset="-122"/>
                <a:cs typeface="Times New Roman" pitchFamily="18" charset="0"/>
              </a:rPr>
              <a:t>setName</a:t>
            </a:r>
            <a:r>
              <a:rPr lang="en-US" altLang="zh-CN" sz="1600" dirty="0">
                <a:latin typeface="Times New Roman" pitchFamily="18" charset="0"/>
                <a:ea typeface="Arial Unicode MS" panose="020B0604020202020204" pitchFamily="34" charset="-122"/>
                <a:cs typeface="Times New Roman" pitchFamily="18" charset="0"/>
              </a:rPr>
              <a:t>(String name)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this.name = name</a:t>
            </a:r>
            <a:r>
              <a:rPr lang="en-US" altLang="zh-CN" sz="1600" dirty="0" smtClean="0">
                <a:latin typeface="Times New Roman" pitchFamily="18" charset="0"/>
                <a:ea typeface="Arial Unicode MS" panose="020B0604020202020204" pitchFamily="34" charset="-122"/>
                <a:cs typeface="Times New Roman" pitchFamily="18" charset="0"/>
              </a:rPr>
              <a:t>;}</a:t>
            </a:r>
            <a:r>
              <a:rPr lang="en-US" altLang="zh-CN" sz="1600" dirty="0">
                <a:latin typeface="Times New Roman" pitchFamily="18" charset="0"/>
                <a:ea typeface="Arial Unicode MS" panose="020B0604020202020204" pitchFamily="34" charset="-122"/>
                <a:cs typeface="Times New Roman" pitchFamily="18" charset="0"/>
              </a:rPr>
              <a:t>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void swap(Hotel h1, Hotel h2){</a:t>
            </a:r>
          </a:p>
          <a:p>
            <a:pPr marL="365760" indent="-256032" algn="just" fontAlgn="auto">
              <a:spcAft>
                <a:spcPts val="0"/>
              </a:spcAft>
              <a:buFont typeface="Wingdings" pitchFamily="2" charset="2"/>
              <a:buNone/>
              <a:defRPr/>
            </a:pPr>
            <a:r>
              <a:rPr lang="en-US" altLang="zh-CN" sz="1600" dirty="0" smtClean="0">
                <a:latin typeface="Times New Roman" pitchFamily="18" charset="0"/>
                <a:ea typeface="Arial Unicode MS" panose="020B0604020202020204" pitchFamily="34" charset="-122"/>
                <a:cs typeface="Times New Roman" pitchFamily="18" charset="0"/>
              </a:rPr>
              <a:t>		Hotel </a:t>
            </a:r>
            <a:r>
              <a:rPr lang="en-US" altLang="zh-CN" sz="1600" dirty="0">
                <a:latin typeface="Times New Roman" pitchFamily="18" charset="0"/>
                <a:ea typeface="Arial Unicode MS" panose="020B0604020202020204" pitchFamily="34" charset="-122"/>
                <a:cs typeface="Times New Roman" pitchFamily="18" charset="0"/>
              </a:rPr>
              <a:t>h</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h=h1;	h1=h2;	h2=h;  </a:t>
            </a:r>
            <a:endParaRPr lang="en-US" altLang="zh-CN" sz="1600" dirty="0" smtClean="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smtClean="0">
                <a:latin typeface="Times New Roman" pitchFamily="18" charset="0"/>
                <a:ea typeface="Arial Unicode MS" panose="020B0604020202020204" pitchFamily="34" charset="-122"/>
                <a:cs typeface="Times New Roman" pitchFamily="18" charset="0"/>
              </a:rPr>
              <a:t>          //</a:t>
            </a:r>
            <a:r>
              <a:rPr lang="zh-CN" altLang="en-US" sz="1600" dirty="0">
                <a:latin typeface="Times New Roman" pitchFamily="18" charset="0"/>
                <a:ea typeface="Arial Unicode MS" panose="020B0604020202020204" pitchFamily="34" charset="-122"/>
                <a:cs typeface="Times New Roman" pitchFamily="18" charset="0"/>
              </a:rPr>
              <a:t>交换两个引用变量的</a:t>
            </a:r>
            <a:r>
              <a:rPr lang="zh-CN" altLang="en-US" sz="1600" dirty="0" smtClean="0">
                <a:latin typeface="Times New Roman" pitchFamily="18" charset="0"/>
                <a:ea typeface="Arial Unicode MS" panose="020B0604020202020204" pitchFamily="34" charset="-122"/>
                <a:cs typeface="Times New Roman" pitchFamily="18" charset="0"/>
              </a:rPr>
              <a:t>指向</a:t>
            </a:r>
            <a:endParaRPr lang="en-US" altLang="zh-CN" sz="1600" dirty="0" smtClean="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a:t>
            </a:r>
            <a:r>
              <a:rPr lang="en-US" altLang="zh-CN" sz="1600" dirty="0" smtClean="0">
                <a:latin typeface="Times New Roman" pitchFamily="18" charset="0"/>
                <a:ea typeface="Arial Unicode MS" panose="020B0604020202020204" pitchFamily="34" charset="-122"/>
                <a:cs typeface="Times New Roman" pitchFamily="18" charset="0"/>
              </a:rPr>
              <a:t>     }</a:t>
            </a:r>
            <a:endParaRPr lang="en-US" altLang="zh-CN" sz="1600" dirty="0">
              <a:latin typeface="Times New Roman" pitchFamily="18" charset="0"/>
              <a:ea typeface="Arial Unicode MS" panose="020B0604020202020204" pitchFamily="34" charset="-122"/>
              <a:cs typeface="Times New Roman" pitchFamily="18" charset="0"/>
            </a:endParaRPr>
          </a:p>
        </p:txBody>
      </p:sp>
      <p:sp>
        <p:nvSpPr>
          <p:cNvPr id="8" name="内容占位符 2"/>
          <p:cNvSpPr txBox="1">
            <a:spLocks/>
          </p:cNvSpPr>
          <p:nvPr/>
        </p:nvSpPr>
        <p:spPr bwMode="auto">
          <a:xfrm>
            <a:off x="5436096" y="1988840"/>
            <a:ext cx="3707904" cy="4869160"/>
          </a:xfrm>
          <a:prstGeom prst="rect">
            <a:avLst/>
          </a:prstGeom>
          <a:gradFill>
            <a:gsLst>
              <a:gs pos="0">
                <a:schemeClr val="accent1">
                  <a:tint val="62000"/>
                  <a:satMod val="180000"/>
                </a:schemeClr>
              </a:gs>
              <a:gs pos="65000">
                <a:schemeClr val="accent1">
                  <a:tint val="32000"/>
                  <a:satMod val="250000"/>
                </a:schemeClr>
              </a:gs>
              <a:gs pos="100000">
                <a:schemeClr val="accent1">
                  <a:tint val="23000"/>
                  <a:satMod val="300000"/>
                </a:schemeClr>
              </a:gs>
            </a:gsLst>
            <a:lin ang="16200000" scaled="0"/>
          </a:gradFill>
          <a:ln>
            <a:noFill/>
          </a:ln>
        </p:spPr>
        <p:txBody>
          <a:bodyPr vert="horz" wrap="square" lIns="0" tIns="0" rIns="0" bIns="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lnSpc>
                <a:spcPct val="150000"/>
              </a:lnSpc>
              <a:buNone/>
            </a:pPr>
            <a:r>
              <a:rPr lang="en-US" altLang="zh-CN" sz="1600" dirty="0">
                <a:solidFill>
                  <a:schemeClr val="dk1"/>
                </a:solidFill>
                <a:latin typeface="Times New Roman" pitchFamily="18" charset="0"/>
                <a:ea typeface="Arial Unicode MS" panose="020B0604020202020204" pitchFamily="34" charset="-122"/>
                <a:cs typeface="Times New Roman" pitchFamily="18" charset="0"/>
              </a:rPr>
              <a:t>public static void main(String[] </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args</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p>
          <a:p>
            <a:pPr marL="0" indent="0">
              <a:lnSpc>
                <a:spcPct val="150000"/>
              </a:lnSpc>
              <a:buNone/>
            </a:pP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Hotel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test = new Hotel(); 		</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Hotel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h1 = new Hotel("Hilton");</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Hotel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h2 = new Hotel("Starwood</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err="1" smtClean="0">
                <a:solidFill>
                  <a:schemeClr val="dk1"/>
                </a:solidFill>
                <a:latin typeface="Times New Roman" pitchFamily="18" charset="0"/>
                <a:ea typeface="Arial Unicode MS" panose="020B0604020202020204" pitchFamily="34" charset="-122"/>
                <a:cs typeface="Times New Roman" pitchFamily="18" charset="0"/>
              </a:rPr>
              <a:t>System.out.println</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a:t>
            </a:r>
            <a:r>
              <a:rPr lang="zh-CN" altLang="en-US" sz="1600" dirty="0">
                <a:solidFill>
                  <a:schemeClr val="dk1"/>
                </a:solidFill>
                <a:latin typeface="Times New Roman" pitchFamily="18" charset="0"/>
                <a:ea typeface="Arial Unicode MS" panose="020B0604020202020204" pitchFamily="34" charset="-122"/>
                <a:cs typeface="Times New Roman" pitchFamily="18" charset="0"/>
              </a:rPr>
              <a:t>交换</a:t>
            </a:r>
            <a:r>
              <a:rPr lang="zh-CN" altLang="en-US" sz="1600" dirty="0" smtClean="0">
                <a:solidFill>
                  <a:schemeClr val="dk1"/>
                </a:solidFill>
                <a:latin typeface="Times New Roman" pitchFamily="18" charset="0"/>
                <a:ea typeface="Arial Unicode MS" panose="020B0604020202020204" pitchFamily="34" charset="-122"/>
                <a:cs typeface="Times New Roman" pitchFamily="18" charset="0"/>
              </a:rPr>
              <a:t>前：</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h1:"+</a:t>
            </a:r>
          </a:p>
          <a:p>
            <a:pPr marL="0" indent="0">
              <a:lnSpc>
                <a:spcPct val="150000"/>
              </a:lnSpc>
              <a:buNone/>
            </a:pP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h1.getName</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()+",h2:"+h2.getName());</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err="1" smtClean="0">
                <a:solidFill>
                  <a:schemeClr val="dk1"/>
                </a:solidFill>
                <a:latin typeface="Times New Roman" pitchFamily="18" charset="0"/>
                <a:ea typeface="Arial Unicode MS" panose="020B0604020202020204" pitchFamily="34" charset="-122"/>
                <a:cs typeface="Times New Roman" pitchFamily="18" charset="0"/>
              </a:rPr>
              <a:t>test.swap</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(h1,h2</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err="1" smtClean="0">
                <a:solidFill>
                  <a:schemeClr val="dk1"/>
                </a:solidFill>
                <a:latin typeface="Times New Roman" pitchFamily="18" charset="0"/>
                <a:ea typeface="Arial Unicode MS" panose="020B0604020202020204" pitchFamily="34" charset="-122"/>
                <a:cs typeface="Times New Roman" pitchFamily="18" charset="0"/>
              </a:rPr>
              <a:t>System.out.println</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a:t>
            </a:r>
            <a:r>
              <a:rPr lang="zh-CN" altLang="en-US" sz="1600" dirty="0">
                <a:solidFill>
                  <a:schemeClr val="dk1"/>
                </a:solidFill>
                <a:latin typeface="Times New Roman" pitchFamily="18" charset="0"/>
                <a:ea typeface="Arial Unicode MS" panose="020B0604020202020204" pitchFamily="34" charset="-122"/>
                <a:cs typeface="Times New Roman" pitchFamily="18" charset="0"/>
              </a:rPr>
              <a:t>交换后</a:t>
            </a:r>
            <a:r>
              <a:rPr lang="zh-CN" altLang="en-US" sz="1600" dirty="0" smtClean="0">
                <a:solidFill>
                  <a:schemeClr val="dk1"/>
                </a:solidFill>
                <a:latin typeface="Times New Roman" pitchFamily="18" charset="0"/>
                <a:ea typeface="Arial Unicode MS" panose="020B0604020202020204" pitchFamily="34" charset="-122"/>
                <a:cs typeface="Times New Roman" pitchFamily="18" charset="0"/>
              </a:rPr>
              <a:t>：</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h1:“</a:t>
            </a:r>
          </a:p>
          <a:p>
            <a:pPr marL="0" indent="0">
              <a:lnSpc>
                <a:spcPct val="150000"/>
              </a:lnSpc>
              <a:buNone/>
            </a:pP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h1.getName()+",h2:"+h2.getName());</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endParaRPr lang="en-US" altLang="zh-CN" sz="1600" dirty="0">
              <a:solidFill>
                <a:schemeClr val="dk1"/>
              </a:solidFill>
              <a:latin typeface="Times New Roman" pitchFamily="18" charset="0"/>
              <a:ea typeface="Arial Unicode MS" panose="020B0604020202020204" pitchFamily="34" charset="-122"/>
              <a:cs typeface="Times New Roman" pitchFamily="18" charset="0"/>
            </a:endParaRPr>
          </a:p>
          <a:p>
            <a:pPr marL="0" indent="0">
              <a:lnSpc>
                <a:spcPct val="150000"/>
              </a:lnSpc>
              <a:buNone/>
            </a:pPr>
            <a:r>
              <a:rPr lang="en-US" altLang="zh-CN" sz="1600" dirty="0">
                <a:solidFill>
                  <a:schemeClr val="dk1"/>
                </a:solidFill>
                <a:latin typeface="Times New Roman" pitchFamily="18" charset="0"/>
                <a:ea typeface="Arial Unicode MS" panose="020B0604020202020204" pitchFamily="34" charset="-122"/>
                <a:cs typeface="Times New Roman" pitchFamily="18" charset="0"/>
              </a:rPr>
              <a:t>}</a:t>
            </a:r>
          </a:p>
        </p:txBody>
      </p:sp>
    </p:spTree>
    <p:extLst>
      <p:ext uri="{BB962C8B-B14F-4D97-AF65-F5344CB8AC3E}">
        <p14:creationId xmlns:p14="http://schemas.microsoft.com/office/powerpoint/2010/main" val="3170462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fontAlgn="auto">
              <a:spcAft>
                <a:spcPts val="0"/>
              </a:spcAft>
              <a:buFont typeface="Wingdings 3"/>
              <a:buNone/>
              <a:defRPr/>
            </a:pPr>
            <a:r>
              <a:rPr lang="zh-CN" altLang="zh-CN" dirty="0"/>
              <a:t>【例</a:t>
            </a:r>
            <a:r>
              <a:rPr lang="en-US" altLang="zh-CN" dirty="0"/>
              <a:t>4-2</a:t>
            </a:r>
            <a:r>
              <a:rPr lang="zh-CN" altLang="zh-CN" dirty="0"/>
              <a:t>】</a:t>
            </a:r>
            <a:r>
              <a:rPr lang="zh-CN" altLang="zh-CN" dirty="0" smtClean="0"/>
              <a:t>设计</a:t>
            </a:r>
            <a:r>
              <a:rPr lang="en-US" altLang="zh-CN" dirty="0" smtClean="0"/>
              <a:t>swap()</a:t>
            </a:r>
            <a:r>
              <a:rPr lang="zh-CN" altLang="zh-CN" dirty="0"/>
              <a:t>方法交换两个</a:t>
            </a:r>
            <a:r>
              <a:rPr lang="en-US" altLang="zh-CN" dirty="0"/>
              <a:t>Hotel</a:t>
            </a:r>
            <a:r>
              <a:rPr lang="zh-CN" altLang="zh-CN" dirty="0"/>
              <a:t>的对象。</a:t>
            </a:r>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4.4  </a:t>
            </a:r>
            <a:r>
              <a:rPr lang="zh-CN" altLang="zh-CN" dirty="0">
                <a:effectLst/>
              </a:rPr>
              <a:t>方法的参数</a:t>
            </a:r>
            <a:r>
              <a:rPr lang="zh-CN" altLang="zh-CN" dirty="0" smtClean="0">
                <a:effectLst/>
              </a:rPr>
              <a:t>传递</a:t>
            </a:r>
            <a:endParaRPr lang="zh-CN" altLang="en-US" dirty="0"/>
          </a:p>
        </p:txBody>
      </p:sp>
      <p:pic>
        <p:nvPicPr>
          <p:cNvPr id="2765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403475"/>
            <a:ext cx="562133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435600" y="5661025"/>
            <a:ext cx="3097213" cy="4000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fontAlgn="auto">
              <a:spcBef>
                <a:spcPts val="0"/>
              </a:spcBef>
              <a:spcAft>
                <a:spcPts val="0"/>
              </a:spcAft>
              <a:defRPr/>
            </a:pPr>
            <a:r>
              <a:rPr lang="zh-CN" altLang="en-US" sz="2000" dirty="0"/>
              <a:t>交换引用变量</a:t>
            </a:r>
          </a:p>
        </p:txBody>
      </p:sp>
      <p:sp>
        <p:nvSpPr>
          <p:cNvPr id="4" name="矩形 3"/>
          <p:cNvSpPr/>
          <p:nvPr/>
        </p:nvSpPr>
        <p:spPr>
          <a:xfrm>
            <a:off x="3641616" y="4581128"/>
            <a:ext cx="1032655" cy="369332"/>
          </a:xfrm>
          <a:prstGeom prst="rect">
            <a:avLst/>
          </a:prstGeom>
          <a:solidFill>
            <a:schemeClr val="bg1"/>
          </a:solidFill>
        </p:spPr>
        <p:txBody>
          <a:bodyPr wrap="none">
            <a:spAutoFit/>
          </a:bodyPr>
          <a:lstStyle/>
          <a:p>
            <a:r>
              <a:rPr lang="en-US" altLang="zh-CN" dirty="0" smtClean="0"/>
              <a:t>“Hilton”</a:t>
            </a:r>
            <a:endParaRPr lang="zh-CN" altLang="en-US" dirty="0"/>
          </a:p>
        </p:txBody>
      </p:sp>
      <p:sp>
        <p:nvSpPr>
          <p:cNvPr id="7" name="矩形 6"/>
          <p:cNvSpPr/>
          <p:nvPr/>
        </p:nvSpPr>
        <p:spPr>
          <a:xfrm>
            <a:off x="3635896" y="4129335"/>
            <a:ext cx="1152128" cy="307777"/>
          </a:xfrm>
          <a:prstGeom prst="rect">
            <a:avLst/>
          </a:prstGeom>
          <a:solidFill>
            <a:schemeClr val="bg1"/>
          </a:solidFill>
        </p:spPr>
        <p:txBody>
          <a:bodyPr wrap="square">
            <a:spAutoFit/>
          </a:bodyPr>
          <a:lstStyle/>
          <a:p>
            <a:r>
              <a:rPr lang="en-US" altLang="zh-CN" sz="1400" dirty="0" smtClean="0"/>
              <a:t>“Starwood”</a:t>
            </a:r>
            <a:endParaRPr lang="zh-CN" altLang="en-US" sz="1400" dirty="0"/>
          </a:p>
        </p:txBody>
      </p:sp>
    </p:spTree>
    <p:extLst>
      <p:ext uri="{BB962C8B-B14F-4D97-AF65-F5344CB8AC3E}">
        <p14:creationId xmlns:p14="http://schemas.microsoft.com/office/powerpoint/2010/main" val="1366093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481138"/>
            <a:ext cx="8579296" cy="4525962"/>
          </a:xfrm>
        </p:spPr>
        <p:txBody>
          <a:bodyPr>
            <a:normAutofit/>
          </a:bodyPr>
          <a:lstStyle/>
          <a:p>
            <a:pPr marL="109728" indent="0" fontAlgn="auto">
              <a:spcAft>
                <a:spcPts val="0"/>
              </a:spcAft>
              <a:buFont typeface="Wingdings 3"/>
              <a:buNone/>
              <a:defRPr/>
            </a:pPr>
            <a:r>
              <a:rPr lang="zh-CN" altLang="zh-CN" dirty="0"/>
              <a:t>【例</a:t>
            </a:r>
            <a:r>
              <a:rPr lang="en-US" altLang="zh-CN" dirty="0"/>
              <a:t>4-2</a:t>
            </a:r>
            <a:r>
              <a:rPr lang="zh-CN" altLang="zh-CN" dirty="0"/>
              <a:t>】设计</a:t>
            </a:r>
            <a:r>
              <a:rPr lang="en-US" altLang="zh-CN" dirty="0"/>
              <a:t>swap()</a:t>
            </a:r>
            <a:r>
              <a:rPr lang="zh-CN" altLang="zh-CN" dirty="0"/>
              <a:t>方法交换两个</a:t>
            </a:r>
            <a:r>
              <a:rPr lang="en-US" altLang="zh-CN" dirty="0"/>
              <a:t>Hotel</a:t>
            </a:r>
            <a:r>
              <a:rPr lang="zh-CN" altLang="zh-CN" dirty="0"/>
              <a:t>的对象。</a:t>
            </a:r>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4.4  </a:t>
            </a:r>
            <a:r>
              <a:rPr lang="zh-CN" altLang="zh-CN" dirty="0">
                <a:effectLst/>
              </a:rPr>
              <a:t>方法的参数</a:t>
            </a:r>
            <a:r>
              <a:rPr lang="zh-CN" altLang="zh-CN" dirty="0" smtClean="0">
                <a:effectLst/>
              </a:rPr>
              <a:t>传递</a:t>
            </a:r>
            <a:endParaRPr lang="zh-CN" altLang="en-US" dirty="0"/>
          </a:p>
        </p:txBody>
      </p:sp>
      <p:sp>
        <p:nvSpPr>
          <p:cNvPr id="7" name="Rectangle 3"/>
          <p:cNvSpPr txBox="1">
            <a:spLocks noChangeArrowheads="1"/>
          </p:cNvSpPr>
          <p:nvPr/>
        </p:nvSpPr>
        <p:spPr bwMode="auto">
          <a:xfrm>
            <a:off x="14546" y="1988840"/>
            <a:ext cx="5277534" cy="486916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public class Hotel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private String name</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Hotel()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super</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Hotel(String name)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this.name = name</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String </a:t>
            </a:r>
            <a:r>
              <a:rPr lang="en-US" altLang="zh-CN" sz="1600" dirty="0" err="1">
                <a:latin typeface="Times New Roman" pitchFamily="18" charset="0"/>
                <a:ea typeface="Arial Unicode MS" panose="020B0604020202020204" pitchFamily="34" charset="-122"/>
                <a:cs typeface="Times New Roman" pitchFamily="18" charset="0"/>
              </a:rPr>
              <a:t>getName</a:t>
            </a:r>
            <a:r>
              <a:rPr lang="en-US" altLang="zh-CN" sz="1600" dirty="0">
                <a:latin typeface="Times New Roman" pitchFamily="18" charset="0"/>
                <a:ea typeface="Arial Unicode MS" panose="020B0604020202020204" pitchFamily="34" charset="-122"/>
                <a:cs typeface="Times New Roman" pitchFamily="18" charset="0"/>
              </a:rPr>
              <a:t>()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return name</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void </a:t>
            </a:r>
            <a:r>
              <a:rPr lang="en-US" altLang="zh-CN" sz="1600" dirty="0" err="1">
                <a:latin typeface="Times New Roman" pitchFamily="18" charset="0"/>
                <a:ea typeface="Arial Unicode MS" panose="020B0604020202020204" pitchFamily="34" charset="-122"/>
                <a:cs typeface="Times New Roman" pitchFamily="18" charset="0"/>
              </a:rPr>
              <a:t>setName</a:t>
            </a:r>
            <a:r>
              <a:rPr lang="en-US" altLang="zh-CN" sz="1600" dirty="0">
                <a:latin typeface="Times New Roman" pitchFamily="18" charset="0"/>
                <a:ea typeface="Arial Unicode MS" panose="020B0604020202020204" pitchFamily="34" charset="-122"/>
                <a:cs typeface="Times New Roman" pitchFamily="18" charset="0"/>
              </a:rPr>
              <a:t>(String name)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this.name = name</a:t>
            </a:r>
            <a:r>
              <a:rPr lang="en-US" altLang="zh-CN" sz="1600" dirty="0" smtClean="0">
                <a:latin typeface="Times New Roman" pitchFamily="18" charset="0"/>
                <a:ea typeface="Arial Unicode MS" panose="020B0604020202020204" pitchFamily="34" charset="-122"/>
                <a:cs typeface="Times New Roman" pitchFamily="18" charset="0"/>
              </a:rPr>
              <a:t>;}</a:t>
            </a:r>
            <a:r>
              <a:rPr lang="en-US" altLang="zh-CN" sz="1600" dirty="0">
                <a:latin typeface="Times New Roman" pitchFamily="18" charset="0"/>
                <a:ea typeface="Arial Unicode MS" panose="020B0604020202020204" pitchFamily="34" charset="-122"/>
                <a:cs typeface="Times New Roman" pitchFamily="18" charset="0"/>
              </a:rPr>
              <a:t>	</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public void swap(Hotel h1, Hotel h2){</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String name</a:t>
            </a:r>
            <a:r>
              <a:rPr lang="en-US" altLang="zh-CN" sz="1600" dirty="0" smtClean="0">
                <a:latin typeface="Times New Roman" pitchFamily="18" charset="0"/>
                <a:ea typeface="Arial Unicode MS" panose="020B0604020202020204" pitchFamily="34" charset="-122"/>
                <a:cs typeface="Times New Roman" pitchFamily="18" charset="0"/>
              </a:rPr>
              <a:t>;//</a:t>
            </a:r>
            <a:r>
              <a:rPr lang="zh-CN" altLang="en-US" sz="1600" dirty="0">
                <a:latin typeface="Times New Roman" pitchFamily="18" charset="0"/>
                <a:ea typeface="Arial Unicode MS" panose="020B0604020202020204" pitchFamily="34" charset="-122"/>
                <a:cs typeface="Times New Roman" pitchFamily="18" charset="0"/>
              </a:rPr>
              <a:t>交换两个对象在堆内存中的取值</a:t>
            </a:r>
          </a:p>
          <a:p>
            <a:pPr marL="365760" indent="-256032" algn="just" fontAlgn="auto">
              <a:spcAft>
                <a:spcPts val="0"/>
              </a:spcAft>
              <a:buFont typeface="Wingdings" pitchFamily="2" charset="2"/>
              <a:buNone/>
              <a:defRPr/>
            </a:pPr>
            <a:r>
              <a:rPr lang="zh-CN" altLang="en-US" sz="1600" dirty="0">
                <a:latin typeface="Times New Roman" pitchFamily="18" charset="0"/>
                <a:ea typeface="Arial Unicode MS" panose="020B0604020202020204" pitchFamily="34" charset="-122"/>
                <a:cs typeface="Times New Roman" pitchFamily="18" charset="0"/>
              </a:rPr>
              <a:t>		</a:t>
            </a:r>
            <a:r>
              <a:rPr lang="en-US" altLang="zh-CN" sz="1600" dirty="0">
                <a:latin typeface="Times New Roman" pitchFamily="18" charset="0"/>
                <a:ea typeface="Arial Unicode MS" panose="020B0604020202020204" pitchFamily="34" charset="-122"/>
                <a:cs typeface="Times New Roman" pitchFamily="18" charset="0"/>
              </a:rPr>
              <a:t>name = h1.getName();</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h1.setName(h2.getName());</a:t>
            </a:r>
          </a:p>
          <a:p>
            <a:pPr marL="365760" indent="-256032" algn="just" fontAlgn="auto">
              <a:spcAft>
                <a:spcPts val="0"/>
              </a:spcAft>
              <a:buFont typeface="Wingdings" pitchFamily="2" charset="2"/>
              <a:buNone/>
              <a:defRPr/>
            </a:pPr>
            <a:r>
              <a:rPr lang="en-US" altLang="zh-CN" sz="1600" dirty="0">
                <a:latin typeface="Times New Roman" pitchFamily="18" charset="0"/>
                <a:ea typeface="Arial Unicode MS" panose="020B0604020202020204" pitchFamily="34" charset="-122"/>
                <a:cs typeface="Times New Roman" pitchFamily="18" charset="0"/>
              </a:rPr>
              <a:t>		h2.setName(name</a:t>
            </a:r>
            <a:r>
              <a:rPr lang="en-US" altLang="zh-CN" sz="1600" dirty="0" smtClean="0">
                <a:latin typeface="Times New Roman" pitchFamily="18" charset="0"/>
                <a:ea typeface="Arial Unicode MS" panose="020B0604020202020204" pitchFamily="34" charset="-122"/>
                <a:cs typeface="Times New Roman" pitchFamily="18" charset="0"/>
              </a:rPr>
              <a:t>);}</a:t>
            </a:r>
            <a:endParaRPr lang="en-US" altLang="zh-CN" sz="1600" dirty="0">
              <a:latin typeface="Times New Roman" pitchFamily="18" charset="0"/>
              <a:ea typeface="Arial Unicode MS" panose="020B0604020202020204" pitchFamily="34" charset="-122"/>
              <a:cs typeface="Times New Roman" pitchFamily="18" charset="0"/>
            </a:endParaRPr>
          </a:p>
        </p:txBody>
      </p:sp>
      <p:sp>
        <p:nvSpPr>
          <p:cNvPr id="8" name="内容占位符 2"/>
          <p:cNvSpPr txBox="1">
            <a:spLocks/>
          </p:cNvSpPr>
          <p:nvPr/>
        </p:nvSpPr>
        <p:spPr bwMode="auto">
          <a:xfrm>
            <a:off x="5436096" y="1988840"/>
            <a:ext cx="3707904" cy="4869160"/>
          </a:xfrm>
          <a:prstGeom prst="rect">
            <a:avLst/>
          </a:prstGeom>
          <a:gradFill>
            <a:gsLst>
              <a:gs pos="0">
                <a:schemeClr val="accent1">
                  <a:tint val="62000"/>
                  <a:satMod val="180000"/>
                </a:schemeClr>
              </a:gs>
              <a:gs pos="65000">
                <a:schemeClr val="accent1">
                  <a:tint val="32000"/>
                  <a:satMod val="250000"/>
                </a:schemeClr>
              </a:gs>
              <a:gs pos="100000">
                <a:schemeClr val="accent1">
                  <a:tint val="23000"/>
                  <a:satMod val="300000"/>
                </a:schemeClr>
              </a:gs>
            </a:gsLst>
            <a:lin ang="16200000" scaled="0"/>
          </a:gradFill>
          <a:ln>
            <a:noFill/>
          </a:ln>
        </p:spPr>
        <p:txBody>
          <a:bodyPr vert="horz" wrap="square" lIns="0" tIns="0" rIns="0" bIns="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lnSpc>
                <a:spcPct val="150000"/>
              </a:lnSpc>
              <a:buNone/>
            </a:pPr>
            <a:r>
              <a:rPr lang="en-US" altLang="zh-CN" sz="1600" dirty="0">
                <a:solidFill>
                  <a:schemeClr val="dk1"/>
                </a:solidFill>
                <a:latin typeface="Times New Roman" pitchFamily="18" charset="0"/>
                <a:ea typeface="Arial Unicode MS" panose="020B0604020202020204" pitchFamily="34" charset="-122"/>
                <a:cs typeface="Times New Roman" pitchFamily="18" charset="0"/>
              </a:rPr>
              <a:t>public static void main(String[] </a:t>
            </a:r>
            <a:r>
              <a:rPr lang="en-US" altLang="zh-CN" sz="1600" dirty="0" err="1">
                <a:solidFill>
                  <a:schemeClr val="dk1"/>
                </a:solidFill>
                <a:latin typeface="Times New Roman" pitchFamily="18" charset="0"/>
                <a:ea typeface="Arial Unicode MS" panose="020B0604020202020204" pitchFamily="34" charset="-122"/>
                <a:cs typeface="Times New Roman" pitchFamily="18" charset="0"/>
              </a:rPr>
              <a:t>args</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p>
          <a:p>
            <a:pPr marL="0" indent="0">
              <a:lnSpc>
                <a:spcPct val="150000"/>
              </a:lnSpc>
              <a:buNone/>
            </a:pP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Hotel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test = new Hotel(); 		</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Hotel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h1 = new Hotel("Hilton");</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Hotel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h2 = new Hotel("Starwood</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err="1" smtClean="0">
                <a:solidFill>
                  <a:schemeClr val="dk1"/>
                </a:solidFill>
                <a:latin typeface="Times New Roman" pitchFamily="18" charset="0"/>
                <a:ea typeface="Arial Unicode MS" panose="020B0604020202020204" pitchFamily="34" charset="-122"/>
                <a:cs typeface="Times New Roman" pitchFamily="18" charset="0"/>
              </a:rPr>
              <a:t>System.out.println</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a:t>
            </a:r>
            <a:r>
              <a:rPr lang="zh-CN" altLang="en-US" sz="1600" dirty="0">
                <a:solidFill>
                  <a:schemeClr val="dk1"/>
                </a:solidFill>
                <a:latin typeface="Times New Roman" pitchFamily="18" charset="0"/>
                <a:ea typeface="Arial Unicode MS" panose="020B0604020202020204" pitchFamily="34" charset="-122"/>
                <a:cs typeface="Times New Roman" pitchFamily="18" charset="0"/>
              </a:rPr>
              <a:t>交换</a:t>
            </a:r>
            <a:r>
              <a:rPr lang="zh-CN" altLang="en-US" sz="1600" dirty="0" smtClean="0">
                <a:solidFill>
                  <a:schemeClr val="dk1"/>
                </a:solidFill>
                <a:latin typeface="Times New Roman" pitchFamily="18" charset="0"/>
                <a:ea typeface="Arial Unicode MS" panose="020B0604020202020204" pitchFamily="34" charset="-122"/>
                <a:cs typeface="Times New Roman" pitchFamily="18" charset="0"/>
              </a:rPr>
              <a:t>前：</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h1:"+</a:t>
            </a:r>
          </a:p>
          <a:p>
            <a:pPr marL="0" indent="0">
              <a:lnSpc>
                <a:spcPct val="150000"/>
              </a:lnSpc>
              <a:buNone/>
            </a:pP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h1.getName</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()+",h2:"+h2.getName());</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err="1" smtClean="0">
                <a:solidFill>
                  <a:schemeClr val="dk1"/>
                </a:solidFill>
                <a:latin typeface="Times New Roman" pitchFamily="18" charset="0"/>
                <a:ea typeface="Arial Unicode MS" panose="020B0604020202020204" pitchFamily="34" charset="-122"/>
                <a:cs typeface="Times New Roman" pitchFamily="18" charset="0"/>
              </a:rPr>
              <a:t>test.swap</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(h1,h2</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err="1" smtClean="0">
                <a:solidFill>
                  <a:schemeClr val="dk1"/>
                </a:solidFill>
                <a:latin typeface="Times New Roman" pitchFamily="18" charset="0"/>
                <a:ea typeface="Arial Unicode MS" panose="020B0604020202020204" pitchFamily="34" charset="-122"/>
                <a:cs typeface="Times New Roman" pitchFamily="18" charset="0"/>
              </a:rPr>
              <a:t>System.out.println</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a:t>
            </a:r>
            <a:r>
              <a:rPr lang="zh-CN" altLang="en-US" sz="1600" dirty="0">
                <a:solidFill>
                  <a:schemeClr val="dk1"/>
                </a:solidFill>
                <a:latin typeface="Times New Roman" pitchFamily="18" charset="0"/>
                <a:ea typeface="Arial Unicode MS" panose="020B0604020202020204" pitchFamily="34" charset="-122"/>
                <a:cs typeface="Times New Roman" pitchFamily="18" charset="0"/>
              </a:rPr>
              <a:t>交换后</a:t>
            </a:r>
            <a:r>
              <a:rPr lang="zh-CN" altLang="en-US" sz="1600" dirty="0" smtClean="0">
                <a:solidFill>
                  <a:schemeClr val="dk1"/>
                </a:solidFill>
                <a:latin typeface="Times New Roman" pitchFamily="18" charset="0"/>
                <a:ea typeface="Arial Unicode MS" panose="020B0604020202020204" pitchFamily="34" charset="-122"/>
                <a:cs typeface="Times New Roman" pitchFamily="18" charset="0"/>
              </a:rPr>
              <a:t>：</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h1:“</a:t>
            </a:r>
          </a:p>
          <a:p>
            <a:pPr marL="0" indent="0">
              <a:lnSpc>
                <a:spcPct val="150000"/>
              </a:lnSpc>
              <a:buNone/>
            </a:pPr>
            <a:r>
              <a:rPr lang="en-US" altLang="zh-CN" sz="16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600" dirty="0">
                <a:solidFill>
                  <a:schemeClr val="dk1"/>
                </a:solidFill>
                <a:latin typeface="Times New Roman" pitchFamily="18" charset="0"/>
                <a:ea typeface="Arial Unicode MS" panose="020B0604020202020204" pitchFamily="34" charset="-122"/>
                <a:cs typeface="Times New Roman" pitchFamily="18" charset="0"/>
              </a:rPr>
              <a:t>h1.getName()+",h2:"+h2.getName());</a:t>
            </a:r>
          </a:p>
          <a:p>
            <a:pPr marL="0" indent="0">
              <a:lnSpc>
                <a:spcPct val="150000"/>
              </a:lnSpc>
              <a:buNone/>
            </a:pPr>
            <a:r>
              <a:rPr lang="en-US" altLang="zh-CN" sz="1600" dirty="0" smtClean="0">
                <a:solidFill>
                  <a:schemeClr val="dk1"/>
                </a:solidFill>
                <a:latin typeface="Times New Roman" pitchFamily="18" charset="0"/>
                <a:ea typeface="Arial Unicode MS" panose="020B0604020202020204" pitchFamily="34" charset="-122"/>
                <a:cs typeface="Times New Roman" pitchFamily="18" charset="0"/>
              </a:rPr>
              <a:t> }</a:t>
            </a:r>
            <a:endParaRPr lang="en-US" altLang="zh-CN" sz="1600" dirty="0">
              <a:solidFill>
                <a:schemeClr val="dk1"/>
              </a:solidFill>
              <a:latin typeface="Times New Roman" pitchFamily="18" charset="0"/>
              <a:ea typeface="Arial Unicode MS" panose="020B0604020202020204" pitchFamily="34" charset="-122"/>
              <a:cs typeface="Times New Roman" pitchFamily="18" charset="0"/>
            </a:endParaRPr>
          </a:p>
          <a:p>
            <a:pPr marL="0" indent="0">
              <a:lnSpc>
                <a:spcPct val="150000"/>
              </a:lnSpc>
              <a:buNone/>
            </a:pPr>
            <a:r>
              <a:rPr lang="en-US" altLang="zh-CN" sz="1600" dirty="0">
                <a:solidFill>
                  <a:schemeClr val="dk1"/>
                </a:solidFill>
                <a:latin typeface="Times New Roman" pitchFamily="18" charset="0"/>
                <a:ea typeface="Arial Unicode MS" panose="020B0604020202020204" pitchFamily="34" charset="-122"/>
                <a:cs typeface="Times New Roman" pitchFamily="18" charset="0"/>
              </a:rPr>
              <a:t>}</a:t>
            </a:r>
          </a:p>
        </p:txBody>
      </p:sp>
    </p:spTree>
    <p:extLst>
      <p:ext uri="{BB962C8B-B14F-4D97-AF65-F5344CB8AC3E}">
        <p14:creationId xmlns:p14="http://schemas.microsoft.com/office/powerpoint/2010/main" val="1325130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fontAlgn="auto">
              <a:spcAft>
                <a:spcPts val="0"/>
              </a:spcAft>
              <a:buFont typeface="Wingdings 3"/>
              <a:buNone/>
              <a:defRPr/>
            </a:pPr>
            <a:r>
              <a:rPr lang="zh-CN" altLang="zh-CN" dirty="0"/>
              <a:t>【例</a:t>
            </a:r>
            <a:r>
              <a:rPr lang="en-US" altLang="zh-CN" dirty="0"/>
              <a:t>4-2</a:t>
            </a:r>
            <a:r>
              <a:rPr lang="zh-CN" altLang="zh-CN" dirty="0"/>
              <a:t>】设计</a:t>
            </a:r>
            <a:r>
              <a:rPr lang="en-US" altLang="zh-CN" dirty="0"/>
              <a:t>swap()</a:t>
            </a:r>
            <a:r>
              <a:rPr lang="zh-CN" altLang="zh-CN" dirty="0"/>
              <a:t>方法交换两个</a:t>
            </a:r>
            <a:r>
              <a:rPr lang="en-US" altLang="zh-CN" dirty="0"/>
              <a:t>Hotel</a:t>
            </a:r>
            <a:r>
              <a:rPr lang="zh-CN" altLang="zh-CN" dirty="0"/>
              <a:t>的对象。</a:t>
            </a:r>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4.4  </a:t>
            </a:r>
            <a:r>
              <a:rPr lang="zh-CN" altLang="zh-CN" dirty="0">
                <a:effectLst/>
              </a:rPr>
              <a:t>方法的参数</a:t>
            </a:r>
            <a:r>
              <a:rPr lang="zh-CN" altLang="zh-CN" dirty="0" smtClean="0">
                <a:effectLst/>
              </a:rPr>
              <a:t>传递</a:t>
            </a:r>
            <a:endParaRPr lang="zh-CN" altLang="en-US" dirty="0"/>
          </a:p>
        </p:txBody>
      </p:sp>
      <p:pic>
        <p:nvPicPr>
          <p:cNvPr id="28676"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433638"/>
            <a:ext cx="49657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435600" y="5661025"/>
            <a:ext cx="3097213" cy="4000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fontAlgn="auto">
              <a:spcBef>
                <a:spcPts val="0"/>
              </a:spcBef>
              <a:spcAft>
                <a:spcPts val="0"/>
              </a:spcAft>
              <a:defRPr/>
            </a:pPr>
            <a:r>
              <a:rPr lang="zh-CN" altLang="en-US" sz="2000" dirty="0"/>
              <a:t>交换引用变量指向的数据</a:t>
            </a:r>
          </a:p>
        </p:txBody>
      </p:sp>
      <p:sp>
        <p:nvSpPr>
          <p:cNvPr id="7" name="矩形 6"/>
          <p:cNvSpPr/>
          <p:nvPr/>
        </p:nvSpPr>
        <p:spPr>
          <a:xfrm>
            <a:off x="3801672" y="3995772"/>
            <a:ext cx="1032655" cy="369332"/>
          </a:xfrm>
          <a:prstGeom prst="rect">
            <a:avLst/>
          </a:prstGeom>
          <a:solidFill>
            <a:schemeClr val="bg1"/>
          </a:solidFill>
        </p:spPr>
        <p:txBody>
          <a:bodyPr wrap="none">
            <a:spAutoFit/>
          </a:bodyPr>
          <a:lstStyle/>
          <a:p>
            <a:r>
              <a:rPr lang="en-US" altLang="zh-CN" dirty="0" smtClean="0"/>
              <a:t>“Hilton”</a:t>
            </a:r>
            <a:endParaRPr lang="zh-CN" altLang="en-US" dirty="0"/>
          </a:p>
        </p:txBody>
      </p:sp>
      <p:sp>
        <p:nvSpPr>
          <p:cNvPr id="8" name="矩形 7"/>
          <p:cNvSpPr/>
          <p:nvPr/>
        </p:nvSpPr>
        <p:spPr>
          <a:xfrm>
            <a:off x="3707904" y="4509120"/>
            <a:ext cx="1152128" cy="307777"/>
          </a:xfrm>
          <a:prstGeom prst="rect">
            <a:avLst/>
          </a:prstGeom>
          <a:solidFill>
            <a:schemeClr val="bg1"/>
          </a:solidFill>
        </p:spPr>
        <p:txBody>
          <a:bodyPr wrap="square">
            <a:spAutoFit/>
          </a:bodyPr>
          <a:lstStyle/>
          <a:p>
            <a:r>
              <a:rPr lang="en-US" altLang="zh-CN" sz="1400" dirty="0" smtClean="0"/>
              <a:t>“Starwood”</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p:txBody>
          <a:bodyPr/>
          <a:lstStyle/>
          <a:p>
            <a:pPr marL="0" indent="360363"/>
            <a:r>
              <a:rPr lang="zh-CN" altLang="en-US" sz="2800" dirty="0" smtClean="0">
                <a:latin typeface="Book Antiqua" pitchFamily="18" charset="0"/>
              </a:rPr>
              <a:t>当在类中声明一个成员时，可以指定它是为一个类的各个</a:t>
            </a:r>
            <a:r>
              <a:rPr lang="zh-CN" altLang="en-US" sz="2800" dirty="0" smtClean="0">
                <a:solidFill>
                  <a:schemeClr val="folHlink"/>
                </a:solidFill>
                <a:latin typeface="Book Antiqua" pitchFamily="18" charset="0"/>
              </a:rPr>
              <a:t>对象各自拥有</a:t>
            </a:r>
            <a:r>
              <a:rPr lang="en-US" altLang="zh-CN" sz="2800" dirty="0" smtClean="0">
                <a:latin typeface="Book Antiqua" pitchFamily="18" charset="0"/>
              </a:rPr>
              <a:t>(</a:t>
            </a:r>
            <a:r>
              <a:rPr lang="zh-CN" altLang="en-US" sz="2800" dirty="0" smtClean="0">
                <a:latin typeface="Book Antiqua" pitchFamily="18" charset="0"/>
              </a:rPr>
              <a:t>实例成员</a:t>
            </a:r>
            <a:r>
              <a:rPr lang="en-US" altLang="zh-CN" sz="2800" dirty="0" smtClean="0">
                <a:latin typeface="Book Antiqua" pitchFamily="18" charset="0"/>
              </a:rPr>
              <a:t>)</a:t>
            </a:r>
            <a:r>
              <a:rPr lang="zh-CN" altLang="en-US" sz="2800" dirty="0" smtClean="0">
                <a:latin typeface="Book Antiqua" pitchFamily="18" charset="0"/>
              </a:rPr>
              <a:t>，还是为一个类的所有</a:t>
            </a:r>
            <a:r>
              <a:rPr lang="zh-CN" altLang="en-US" sz="2800" dirty="0" smtClean="0">
                <a:solidFill>
                  <a:schemeClr val="folHlink"/>
                </a:solidFill>
                <a:latin typeface="Book Antiqua" pitchFamily="18" charset="0"/>
              </a:rPr>
              <a:t>对象共享</a:t>
            </a:r>
            <a:r>
              <a:rPr lang="en-US" altLang="zh-CN" sz="2800" dirty="0" smtClean="0">
                <a:latin typeface="Book Antiqua" pitchFamily="18" charset="0"/>
              </a:rPr>
              <a:t>(</a:t>
            </a:r>
            <a:r>
              <a:rPr lang="zh-CN" altLang="en-US" sz="2800" dirty="0" smtClean="0">
                <a:latin typeface="Book Antiqua" pitchFamily="18" charset="0"/>
              </a:rPr>
              <a:t>类范围的成员</a:t>
            </a:r>
            <a:r>
              <a:rPr lang="en-US" altLang="zh-CN" sz="2800" dirty="0" smtClean="0">
                <a:latin typeface="Book Antiqua" pitchFamily="18" charset="0"/>
              </a:rPr>
              <a:t>)</a:t>
            </a:r>
            <a:r>
              <a:rPr lang="zh-CN" altLang="en-US" sz="2800" dirty="0" smtClean="0">
                <a:latin typeface="Book Antiqua" pitchFamily="18" charset="0"/>
              </a:rPr>
              <a:t>。</a:t>
            </a:r>
          </a:p>
          <a:p>
            <a:pPr marL="0" indent="360363"/>
            <a:endParaRPr lang="en-US" altLang="zh-CN" sz="2800" dirty="0" smtClean="0">
              <a:latin typeface="Book Antiqua" pitchFamily="18" charset="0"/>
            </a:endParaRPr>
          </a:p>
          <a:p>
            <a:pPr marL="0" indent="360363"/>
            <a:r>
              <a:rPr lang="zh-CN" altLang="en-US" sz="2800" dirty="0" smtClean="0">
                <a:latin typeface="Book Antiqua" pitchFamily="18" charset="0"/>
              </a:rPr>
              <a:t>类范围的成员称为</a:t>
            </a:r>
            <a:r>
              <a:rPr lang="zh-CN" altLang="en-US" sz="2800" dirty="0" smtClean="0">
                <a:solidFill>
                  <a:srgbClr val="CC0000"/>
                </a:solidFill>
                <a:latin typeface="Book Antiqua" pitchFamily="18" charset="0"/>
              </a:rPr>
              <a:t>静态成员</a:t>
            </a:r>
            <a:r>
              <a:rPr lang="zh-CN" altLang="en-US" sz="2800" dirty="0" smtClean="0">
                <a:latin typeface="Book Antiqua" pitchFamily="18" charset="0"/>
              </a:rPr>
              <a:t>，以关键字</a:t>
            </a:r>
            <a:r>
              <a:rPr lang="en-US" altLang="zh-CN" sz="2800" dirty="0" smtClean="0">
                <a:latin typeface="Book Antiqua" pitchFamily="18" charset="0"/>
              </a:rPr>
              <a:t>static</a:t>
            </a:r>
            <a:r>
              <a:rPr lang="zh-CN" altLang="en-US" sz="2800" dirty="0" smtClean="0">
                <a:latin typeface="Book Antiqua" pitchFamily="18" charset="0"/>
              </a:rPr>
              <a:t>声明。</a:t>
            </a:r>
          </a:p>
          <a:p>
            <a:pPr marL="0" indent="360363">
              <a:buFont typeface="Wingdings" pitchFamily="2" charset="2"/>
              <a:buNone/>
            </a:pPr>
            <a:r>
              <a:rPr lang="zh-CN" altLang="en-US" sz="2800" dirty="0" smtClean="0">
                <a:latin typeface="Book Antiqua" pitchFamily="18" charset="0"/>
              </a:rPr>
              <a:t>	</a:t>
            </a:r>
          </a:p>
        </p:txBody>
      </p:sp>
      <p:sp>
        <p:nvSpPr>
          <p:cNvPr id="3" name="标题 2"/>
          <p:cNvSpPr>
            <a:spLocks noGrp="1"/>
          </p:cNvSpPr>
          <p:nvPr>
            <p:ph type="title"/>
          </p:nvPr>
        </p:nvSpPr>
        <p:spPr/>
        <p:txBody>
          <a:bodyPr/>
          <a:lstStyle/>
          <a:p>
            <a:pPr fontAlgn="auto">
              <a:spcAft>
                <a:spcPts val="0"/>
              </a:spcAft>
              <a:defRPr/>
            </a:pPr>
            <a:r>
              <a:rPr lang="en-US" altLang="zh-CN" dirty="0">
                <a:effectLst/>
              </a:rPr>
              <a:t>4.5  </a:t>
            </a:r>
            <a:r>
              <a:rPr lang="zh-CN" altLang="zh-CN" dirty="0">
                <a:effectLst/>
              </a:rPr>
              <a:t>关于</a:t>
            </a:r>
            <a:r>
              <a:rPr lang="en-US" altLang="zh-CN" dirty="0" smtClean="0">
                <a:effectLst/>
              </a:rPr>
              <a:t>static</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65760" indent="-256032" fontAlgn="auto">
              <a:spcAft>
                <a:spcPts val="0"/>
              </a:spcAft>
              <a:buFont typeface="Wingdings 3"/>
              <a:buChar char=""/>
              <a:defRPr/>
            </a:pPr>
            <a:r>
              <a:rPr lang="en-US" altLang="zh-CN" dirty="0"/>
              <a:t>static</a:t>
            </a:r>
            <a:r>
              <a:rPr lang="zh-CN" altLang="zh-CN" dirty="0"/>
              <a:t>数据</a:t>
            </a:r>
            <a:r>
              <a:rPr lang="zh-CN" altLang="zh-CN" dirty="0" smtClean="0"/>
              <a:t>成员</a:t>
            </a:r>
            <a:r>
              <a:rPr lang="zh-CN" altLang="en-US" dirty="0" smtClean="0"/>
              <a:t>：</a:t>
            </a:r>
            <a:r>
              <a:rPr lang="zh-CN" altLang="zh-CN" dirty="0" smtClean="0"/>
              <a:t>为</a:t>
            </a:r>
            <a:r>
              <a:rPr lang="zh-CN" altLang="zh-CN" dirty="0"/>
              <a:t>类的对象所共享的</a:t>
            </a:r>
            <a:r>
              <a:rPr lang="zh-CN" altLang="zh-CN" dirty="0" smtClean="0"/>
              <a:t>数据</a:t>
            </a:r>
            <a:endParaRPr lang="en-US" altLang="zh-CN" dirty="0" smtClean="0"/>
          </a:p>
          <a:p>
            <a:pPr marL="365760" indent="-256032" fontAlgn="auto">
              <a:spcAft>
                <a:spcPts val="0"/>
              </a:spcAft>
              <a:buFont typeface="Wingdings 3"/>
              <a:buChar char=""/>
              <a:defRPr/>
            </a:pPr>
            <a:r>
              <a:rPr lang="en-US" altLang="zh-CN" dirty="0" smtClean="0"/>
              <a:t>static</a:t>
            </a:r>
            <a:r>
              <a:rPr lang="zh-CN" altLang="zh-CN" dirty="0" smtClean="0"/>
              <a:t>方法</a:t>
            </a:r>
            <a:r>
              <a:rPr lang="zh-CN" altLang="en-US" dirty="0" smtClean="0"/>
              <a:t>：</a:t>
            </a:r>
            <a:r>
              <a:rPr lang="zh-CN" altLang="zh-CN" dirty="0" smtClean="0"/>
              <a:t>工具</a:t>
            </a:r>
            <a:r>
              <a:rPr lang="zh-CN" altLang="zh-CN" dirty="0"/>
              <a:t>方法，不必创建对象直接使用类名即可调用</a:t>
            </a:r>
            <a:r>
              <a:rPr lang="zh-CN" altLang="zh-CN" dirty="0" smtClean="0"/>
              <a:t>。</a:t>
            </a:r>
            <a:endParaRPr lang="en-US" altLang="zh-CN" dirty="0" smtClean="0"/>
          </a:p>
          <a:p>
            <a:pPr marL="109728" indent="0" fontAlgn="auto">
              <a:spcAft>
                <a:spcPts val="0"/>
              </a:spcAft>
              <a:buFont typeface="Wingdings 3"/>
              <a:buNone/>
              <a:defRPr/>
            </a:pPr>
            <a:r>
              <a:rPr lang="en-US" altLang="zh-CN" dirty="0"/>
              <a:t>	</a:t>
            </a:r>
            <a:r>
              <a:rPr lang="en-US" altLang="zh-CN" dirty="0" err="1" smtClean="0"/>
              <a:t>Math.PI</a:t>
            </a:r>
            <a:endParaRPr lang="en-US" altLang="zh-CN" dirty="0" smtClean="0"/>
          </a:p>
          <a:p>
            <a:pPr marL="109728" indent="0" fontAlgn="auto">
              <a:spcAft>
                <a:spcPts val="0"/>
              </a:spcAft>
              <a:buFont typeface="Wingdings 3"/>
              <a:buNone/>
              <a:defRPr/>
            </a:pPr>
            <a:r>
              <a:rPr lang="en-US" altLang="zh-CN" dirty="0"/>
              <a:t>	</a:t>
            </a:r>
            <a:r>
              <a:rPr lang="en-US" altLang="zh-CN" dirty="0" err="1" smtClean="0"/>
              <a:t>Math.random</a:t>
            </a:r>
            <a:r>
              <a:rPr lang="en-US" altLang="zh-CN" dirty="0" smtClean="0"/>
              <a:t>()</a:t>
            </a:r>
          </a:p>
          <a:p>
            <a:pPr marL="109728" indent="0" fontAlgn="auto">
              <a:spcAft>
                <a:spcPts val="0"/>
              </a:spcAft>
              <a:buFont typeface="Wingdings 3"/>
              <a:buNone/>
              <a:defRPr/>
            </a:pPr>
            <a:r>
              <a:rPr lang="en-US" altLang="zh-CN" dirty="0"/>
              <a:t>	</a:t>
            </a:r>
            <a:r>
              <a:rPr lang="en-US" altLang="zh-CN" dirty="0" err="1" smtClean="0"/>
              <a:t>Math.sin</a:t>
            </a:r>
            <a:r>
              <a:rPr lang="en-US" altLang="zh-CN" dirty="0" smtClean="0"/>
              <a:t>()</a:t>
            </a:r>
            <a:endParaRPr lang="zh-CN" altLang="zh-CN" dirty="0"/>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4.5.1  static</a:t>
            </a:r>
            <a:r>
              <a:rPr lang="zh-CN" altLang="zh-CN" dirty="0" smtClean="0">
                <a:effectLst/>
              </a:rPr>
              <a:t>成员</a:t>
            </a:r>
            <a:endParaRPr lang="zh-CN" altLang="en-US" dirty="0"/>
          </a:p>
        </p:txBody>
      </p:sp>
      <p:pic>
        <p:nvPicPr>
          <p:cNvPr id="5"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481513"/>
            <a:ext cx="1554162"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484438" y="4425950"/>
            <a:ext cx="59039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dirty="0">
                <a:ea typeface="黑体" pitchFamily="49" charset="-122"/>
              </a:rPr>
              <a:t>虽然</a:t>
            </a:r>
            <a:r>
              <a:rPr lang="en-US" altLang="zh-CN" sz="2400" dirty="0">
                <a:ea typeface="黑体" pitchFamily="49" charset="-122"/>
              </a:rPr>
              <a:t>static</a:t>
            </a:r>
            <a:r>
              <a:rPr lang="zh-CN" altLang="zh-CN" sz="2400" dirty="0">
                <a:ea typeface="黑体" pitchFamily="49" charset="-122"/>
              </a:rPr>
              <a:t>成员也可以通过对象来引用，但是，绝对不鼓励这个方式。强烈建议使用</a:t>
            </a:r>
            <a:r>
              <a:rPr lang="zh-CN" altLang="zh-CN" sz="2400" b="1" dirty="0">
                <a:solidFill>
                  <a:srgbClr val="C00000"/>
                </a:solidFill>
                <a:ea typeface="黑体" pitchFamily="49" charset="-122"/>
              </a:rPr>
              <a:t>类名</a:t>
            </a:r>
            <a:r>
              <a:rPr lang="en-US" altLang="zh-CN" sz="2400" b="1" dirty="0">
                <a:solidFill>
                  <a:srgbClr val="C00000"/>
                </a:solidFill>
                <a:ea typeface="黑体" pitchFamily="49" charset="-122"/>
              </a:rPr>
              <a:t>.</a:t>
            </a:r>
            <a:r>
              <a:rPr lang="zh-CN" altLang="en-US" sz="2400" b="1" dirty="0">
                <a:solidFill>
                  <a:srgbClr val="C00000"/>
                </a:solidFill>
                <a:ea typeface="黑体" pitchFamily="49" charset="-122"/>
              </a:rPr>
              <a:t>成员</a:t>
            </a:r>
            <a:r>
              <a:rPr lang="zh-CN" altLang="zh-CN" sz="2400" dirty="0">
                <a:ea typeface="黑体" pitchFamily="49" charset="-122"/>
              </a:rPr>
              <a:t>的形式进行存取，以区别于非</a:t>
            </a:r>
            <a:r>
              <a:rPr lang="en-US" altLang="zh-CN" sz="2400" dirty="0">
                <a:ea typeface="黑体" pitchFamily="49" charset="-122"/>
              </a:rPr>
              <a:t>static</a:t>
            </a:r>
            <a:r>
              <a:rPr lang="zh-CN" altLang="zh-CN" sz="2400" dirty="0">
                <a:ea typeface="黑体" pitchFamily="49" charset="-122"/>
              </a:rPr>
              <a:t>成员。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xfrm>
            <a:off x="457200" y="1481138"/>
            <a:ext cx="8229600" cy="1660525"/>
          </a:xfrm>
        </p:spPr>
        <p:txBody>
          <a:bodyPr/>
          <a:lstStyle/>
          <a:p>
            <a:r>
              <a:rPr lang="zh-CN" altLang="zh-CN" dirty="0" smtClean="0"/>
              <a:t>在</a:t>
            </a:r>
            <a:r>
              <a:rPr lang="en-US" altLang="zh-CN" dirty="0" smtClean="0"/>
              <a:t>static</a:t>
            </a:r>
            <a:r>
              <a:rPr lang="zh-CN" altLang="zh-CN" dirty="0" smtClean="0"/>
              <a:t>方法中不允许使用非</a:t>
            </a:r>
            <a:r>
              <a:rPr lang="en-US" altLang="zh-CN" dirty="0" smtClean="0"/>
              <a:t>static</a:t>
            </a:r>
            <a:r>
              <a:rPr lang="zh-CN" altLang="zh-CN" dirty="0" smtClean="0"/>
              <a:t>成员</a:t>
            </a:r>
            <a:endParaRPr lang="en-US" altLang="zh-CN" dirty="0" smtClean="0"/>
          </a:p>
          <a:p>
            <a:r>
              <a:rPr lang="zh-CN" altLang="zh-CN" dirty="0" smtClean="0"/>
              <a:t>在</a:t>
            </a:r>
            <a:r>
              <a:rPr lang="zh-CN" altLang="en-US" dirty="0" smtClean="0"/>
              <a:t>非</a:t>
            </a:r>
            <a:r>
              <a:rPr lang="en-US" altLang="zh-CN" dirty="0" smtClean="0"/>
              <a:t>static</a:t>
            </a:r>
            <a:r>
              <a:rPr lang="zh-CN" altLang="zh-CN" dirty="0" smtClean="0"/>
              <a:t>方法中</a:t>
            </a:r>
            <a:r>
              <a:rPr lang="zh-CN" altLang="en-US" dirty="0" smtClean="0"/>
              <a:t>既可以</a:t>
            </a:r>
            <a:r>
              <a:rPr lang="zh-CN" altLang="zh-CN" dirty="0" smtClean="0"/>
              <a:t>使用非</a:t>
            </a:r>
            <a:r>
              <a:rPr lang="en-US" altLang="zh-CN" dirty="0" smtClean="0"/>
              <a:t>static</a:t>
            </a:r>
            <a:r>
              <a:rPr lang="zh-CN" altLang="zh-CN" dirty="0" smtClean="0"/>
              <a:t>成员</a:t>
            </a:r>
            <a:r>
              <a:rPr lang="zh-CN" altLang="en-US" dirty="0" smtClean="0"/>
              <a:t>，也可以使用</a:t>
            </a:r>
            <a:r>
              <a:rPr lang="en-US" altLang="zh-CN" dirty="0" smtClean="0"/>
              <a:t>static</a:t>
            </a:r>
            <a:r>
              <a:rPr lang="zh-CN" altLang="en-US" dirty="0" smtClean="0"/>
              <a:t>成员</a:t>
            </a:r>
            <a:endParaRPr lang="en-US" altLang="zh-CN" dirty="0" smtClean="0"/>
          </a:p>
          <a:p>
            <a:endParaRPr lang="zh-CN" altLang="en-US"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4.5.1  static</a:t>
            </a:r>
            <a:r>
              <a:rPr lang="zh-CN" altLang="zh-CN" dirty="0">
                <a:effectLst/>
              </a:rPr>
              <a:t>成员</a:t>
            </a:r>
            <a:endParaRPr lang="zh-CN" altLang="en-US" dirty="0"/>
          </a:p>
        </p:txBody>
      </p:sp>
      <p:sp>
        <p:nvSpPr>
          <p:cNvPr id="4" name="爆炸形 2 3"/>
          <p:cNvSpPr/>
          <p:nvPr/>
        </p:nvSpPr>
        <p:spPr>
          <a:xfrm>
            <a:off x="2154238" y="2836863"/>
            <a:ext cx="4824412" cy="20875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600" dirty="0"/>
              <a:t>生命周期</a:t>
            </a:r>
          </a:p>
        </p:txBody>
      </p:sp>
      <p:sp>
        <p:nvSpPr>
          <p:cNvPr id="5" name="矩形 4"/>
          <p:cNvSpPr>
            <a:spLocks noChangeArrowheads="1"/>
          </p:cNvSpPr>
          <p:nvPr/>
        </p:nvSpPr>
        <p:spPr bwMode="auto">
          <a:xfrm>
            <a:off x="755650" y="5229225"/>
            <a:ext cx="7993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a:ea typeface="黑体" pitchFamily="49" charset="-122"/>
              </a:rPr>
              <a:t>【例</a:t>
            </a:r>
            <a:r>
              <a:rPr lang="en-US" altLang="zh-CN" sz="2400">
                <a:ea typeface="黑体" pitchFamily="49" charset="-122"/>
              </a:rPr>
              <a:t>4-3</a:t>
            </a:r>
            <a:r>
              <a:rPr lang="zh-CN" altLang="zh-CN" sz="2400">
                <a:ea typeface="黑体" pitchFamily="49" charset="-122"/>
              </a:rPr>
              <a:t>】定义含有</a:t>
            </a:r>
            <a:r>
              <a:rPr lang="en-US" altLang="zh-CN" sz="2400">
                <a:ea typeface="黑体" pitchFamily="49" charset="-122"/>
              </a:rPr>
              <a:t>static</a:t>
            </a:r>
            <a:r>
              <a:rPr lang="zh-CN" altLang="zh-CN" sz="2400">
                <a:ea typeface="黑体" pitchFamily="49" charset="-122"/>
              </a:rPr>
              <a:t>数据成员的</a:t>
            </a:r>
            <a:r>
              <a:rPr lang="en-US" altLang="zh-CN" sz="2400">
                <a:ea typeface="黑体" pitchFamily="49" charset="-122"/>
              </a:rPr>
              <a:t>Person</a:t>
            </a:r>
            <a:r>
              <a:rPr lang="zh-CN" altLang="zh-CN" sz="2400">
                <a:ea typeface="黑体" pitchFamily="49" charset="-122"/>
              </a:rPr>
              <a:t>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81138"/>
            <a:ext cx="8784976" cy="5187950"/>
          </a:xfrm>
        </p:spPr>
        <p:style>
          <a:lnRef idx="1">
            <a:schemeClr val="accent4"/>
          </a:lnRef>
          <a:fillRef idx="2">
            <a:schemeClr val="accent4"/>
          </a:fillRef>
          <a:effectRef idx="1">
            <a:schemeClr val="accent4"/>
          </a:effectRef>
          <a:fontRef idx="minor">
            <a:schemeClr val="dk1"/>
          </a:fontRef>
        </p:style>
        <p:txBody>
          <a:bodyPr>
            <a:normAutofit fontScale="55000" lnSpcReduction="20000"/>
          </a:bodyPr>
          <a:lstStyle/>
          <a:p>
            <a:pPr marL="109728" indent="0" fontAlgn="auto">
              <a:spcAft>
                <a:spcPts val="0"/>
              </a:spcAft>
              <a:buFont typeface="Wingdings 3"/>
              <a:buNone/>
              <a:defRPr/>
            </a:pPr>
            <a:r>
              <a:rPr lang="en-US" altLang="zh-CN" b="1" dirty="0"/>
              <a:t>public</a:t>
            </a:r>
            <a:r>
              <a:rPr lang="en-US" altLang="zh-CN" dirty="0"/>
              <a:t> </a:t>
            </a:r>
            <a:r>
              <a:rPr lang="en-US" altLang="zh-CN" b="1" dirty="0"/>
              <a:t>class</a:t>
            </a:r>
            <a:r>
              <a:rPr lang="en-US" altLang="zh-CN" dirty="0"/>
              <a:t> Person {</a:t>
            </a:r>
            <a:endParaRPr lang="zh-CN" altLang="zh-CN" dirty="0"/>
          </a:p>
          <a:p>
            <a:pPr marL="109728" indent="0" fontAlgn="auto">
              <a:spcAft>
                <a:spcPts val="0"/>
              </a:spcAft>
              <a:buFont typeface="Wingdings 3"/>
              <a:buNone/>
              <a:defRPr/>
            </a:pPr>
            <a:r>
              <a:rPr lang="en-US" altLang="zh-CN" dirty="0"/>
              <a:t>	</a:t>
            </a:r>
            <a:r>
              <a:rPr lang="en-US" altLang="zh-CN" b="1" dirty="0"/>
              <a:t>public</a:t>
            </a:r>
            <a:r>
              <a:rPr lang="en-US" altLang="zh-CN" dirty="0"/>
              <a:t> </a:t>
            </a:r>
            <a:r>
              <a:rPr lang="en-US" altLang="zh-CN" b="1" dirty="0">
                <a:solidFill>
                  <a:srgbClr val="FF0000"/>
                </a:solidFill>
              </a:rPr>
              <a:t>static</a:t>
            </a:r>
            <a:r>
              <a:rPr lang="en-US" altLang="zh-CN" dirty="0"/>
              <a:t> String </a:t>
            </a:r>
            <a:r>
              <a:rPr lang="en-US" altLang="zh-CN" b="1" i="1" dirty="0">
                <a:solidFill>
                  <a:srgbClr val="FF0000"/>
                </a:solidFill>
              </a:rPr>
              <a:t>nationality</a:t>
            </a:r>
            <a:r>
              <a:rPr lang="en-US" altLang="zh-CN" dirty="0"/>
              <a:t>="Chinese";  //static</a:t>
            </a:r>
            <a:r>
              <a:rPr lang="zh-CN" altLang="zh-CN" dirty="0"/>
              <a:t>成员</a:t>
            </a:r>
          </a:p>
          <a:p>
            <a:pPr marL="109728" indent="0" fontAlgn="auto">
              <a:spcAft>
                <a:spcPts val="0"/>
              </a:spcAft>
              <a:buFont typeface="Wingdings 3"/>
              <a:buNone/>
              <a:defRPr/>
            </a:pPr>
            <a:r>
              <a:rPr lang="en-US" altLang="zh-CN" b="1" dirty="0" smtClean="0"/>
              <a:t>             private</a:t>
            </a:r>
            <a:r>
              <a:rPr lang="en-US" altLang="zh-CN" dirty="0" smtClean="0"/>
              <a:t> </a:t>
            </a:r>
            <a:r>
              <a:rPr lang="en-US" altLang="zh-CN" dirty="0"/>
              <a:t>String name;    //</a:t>
            </a:r>
            <a:r>
              <a:rPr lang="zh-CN" altLang="zh-CN" dirty="0"/>
              <a:t>非</a:t>
            </a:r>
            <a:r>
              <a:rPr lang="en-US" altLang="zh-CN" dirty="0"/>
              <a:t>static</a:t>
            </a:r>
            <a:r>
              <a:rPr lang="zh-CN" altLang="zh-CN" dirty="0"/>
              <a:t>成员</a:t>
            </a:r>
          </a:p>
          <a:p>
            <a:pPr marL="109728" indent="0" fontAlgn="auto">
              <a:spcAft>
                <a:spcPts val="0"/>
              </a:spcAft>
              <a:buFont typeface="Wingdings 3"/>
              <a:buNone/>
              <a:defRPr/>
            </a:pPr>
            <a:r>
              <a:rPr lang="en-US" altLang="zh-CN" dirty="0"/>
              <a:t> </a:t>
            </a:r>
            <a:endParaRPr lang="zh-CN" altLang="zh-CN" dirty="0"/>
          </a:p>
          <a:p>
            <a:pPr marL="109728" indent="0" fontAlgn="auto">
              <a:spcAft>
                <a:spcPts val="0"/>
              </a:spcAft>
              <a:buFont typeface="Wingdings 3"/>
              <a:buNone/>
              <a:defRPr/>
            </a:pPr>
            <a:r>
              <a:rPr lang="en-US" altLang="zh-CN" dirty="0"/>
              <a:t>	</a:t>
            </a:r>
            <a:r>
              <a:rPr lang="en-US" altLang="zh-CN" b="1" dirty="0"/>
              <a:t>public</a:t>
            </a:r>
            <a:r>
              <a:rPr lang="en-US" altLang="zh-CN" dirty="0"/>
              <a:t> </a:t>
            </a:r>
            <a:r>
              <a:rPr lang="en-US" altLang="zh-CN" b="1" dirty="0">
                <a:solidFill>
                  <a:srgbClr val="FF0000"/>
                </a:solidFill>
              </a:rPr>
              <a:t>static</a:t>
            </a:r>
            <a:r>
              <a:rPr lang="en-US" altLang="zh-CN" dirty="0">
                <a:solidFill>
                  <a:srgbClr val="FF0000"/>
                </a:solidFill>
              </a:rPr>
              <a:t> </a:t>
            </a:r>
            <a:r>
              <a:rPr lang="en-US" altLang="zh-CN" dirty="0"/>
              <a:t>String </a:t>
            </a:r>
            <a:r>
              <a:rPr lang="en-US" altLang="zh-CN" dirty="0" err="1"/>
              <a:t>getNationality</a:t>
            </a:r>
            <a:r>
              <a:rPr lang="en-US" altLang="zh-CN" dirty="0"/>
              <a:t>() {   		</a:t>
            </a:r>
            <a:endParaRPr lang="zh-CN" altLang="zh-CN" dirty="0"/>
          </a:p>
          <a:p>
            <a:pPr marL="109728" indent="0" fontAlgn="auto">
              <a:spcAft>
                <a:spcPts val="0"/>
              </a:spcAft>
              <a:buFont typeface="Wingdings 3"/>
              <a:buNone/>
              <a:defRPr/>
            </a:pPr>
            <a:r>
              <a:rPr lang="en-US" altLang="zh-CN" dirty="0"/>
              <a:t>		</a:t>
            </a:r>
            <a:r>
              <a:rPr lang="en-US" altLang="zh-CN" b="1" dirty="0"/>
              <a:t>return</a:t>
            </a:r>
            <a:r>
              <a:rPr lang="en-US" altLang="zh-CN" dirty="0"/>
              <a:t> name+":"+</a:t>
            </a:r>
            <a:r>
              <a:rPr lang="en-US" altLang="zh-CN" i="1" dirty="0"/>
              <a:t>nationality</a:t>
            </a:r>
            <a:r>
              <a:rPr lang="en-US" altLang="zh-CN" dirty="0"/>
              <a:t>;     //static</a:t>
            </a:r>
            <a:r>
              <a:rPr lang="zh-CN" altLang="zh-CN" dirty="0"/>
              <a:t>方法访问非</a:t>
            </a:r>
            <a:r>
              <a:rPr lang="en-US" altLang="zh-CN" dirty="0"/>
              <a:t>static</a:t>
            </a:r>
            <a:r>
              <a:rPr lang="zh-CN" altLang="zh-CN" dirty="0"/>
              <a:t>成员，</a:t>
            </a:r>
            <a:r>
              <a:rPr lang="zh-CN" altLang="zh-CN" b="1" dirty="0"/>
              <a:t>报错</a:t>
            </a:r>
            <a:endParaRPr lang="zh-CN" altLang="zh-CN" dirty="0"/>
          </a:p>
          <a:p>
            <a:pPr marL="109728" indent="0" fontAlgn="auto">
              <a:spcAft>
                <a:spcPts val="0"/>
              </a:spcAft>
              <a:buFont typeface="Wingdings 3"/>
              <a:buNone/>
              <a:defRPr/>
            </a:pPr>
            <a:r>
              <a:rPr lang="en-US" altLang="zh-CN" dirty="0"/>
              <a:t>	}</a:t>
            </a:r>
            <a:endParaRPr lang="zh-CN" altLang="zh-CN" dirty="0"/>
          </a:p>
          <a:p>
            <a:pPr marL="109728" indent="0" fontAlgn="auto">
              <a:spcAft>
                <a:spcPts val="0"/>
              </a:spcAft>
              <a:buFont typeface="Wingdings 3"/>
              <a:buNone/>
              <a:defRPr/>
            </a:pPr>
            <a:r>
              <a:rPr lang="en-US" altLang="zh-CN" dirty="0"/>
              <a:t>	</a:t>
            </a:r>
            <a:r>
              <a:rPr lang="en-US" altLang="zh-CN" b="1" dirty="0"/>
              <a:t>public</a:t>
            </a:r>
            <a:r>
              <a:rPr lang="en-US" altLang="zh-CN" dirty="0"/>
              <a:t> </a:t>
            </a:r>
            <a:r>
              <a:rPr lang="en-US" altLang="zh-CN" b="1" dirty="0">
                <a:solidFill>
                  <a:srgbClr val="FF0000"/>
                </a:solidFill>
              </a:rPr>
              <a:t>static</a:t>
            </a:r>
            <a:r>
              <a:rPr lang="en-US" altLang="zh-CN" dirty="0"/>
              <a:t> </a:t>
            </a:r>
            <a:r>
              <a:rPr lang="en-US" altLang="zh-CN" b="1" dirty="0"/>
              <a:t>void</a:t>
            </a:r>
            <a:r>
              <a:rPr lang="en-US" altLang="zh-CN" dirty="0"/>
              <a:t> </a:t>
            </a:r>
            <a:r>
              <a:rPr lang="en-US" altLang="zh-CN" dirty="0" err="1"/>
              <a:t>setNationality</a:t>
            </a:r>
            <a:r>
              <a:rPr lang="en-US" altLang="zh-CN" dirty="0"/>
              <a:t>(String nationality) {  //static</a:t>
            </a:r>
            <a:r>
              <a:rPr lang="zh-CN" altLang="zh-CN" dirty="0"/>
              <a:t>方法访问</a:t>
            </a:r>
            <a:r>
              <a:rPr lang="en-US" altLang="zh-CN" dirty="0"/>
              <a:t>static</a:t>
            </a:r>
            <a:r>
              <a:rPr lang="zh-CN" altLang="zh-CN" dirty="0"/>
              <a:t>成员</a:t>
            </a:r>
          </a:p>
          <a:p>
            <a:pPr marL="109728" indent="0" fontAlgn="auto">
              <a:spcAft>
                <a:spcPts val="0"/>
              </a:spcAft>
              <a:buFont typeface="Wingdings 3"/>
              <a:buNone/>
              <a:defRPr/>
            </a:pPr>
            <a:r>
              <a:rPr lang="en-US" altLang="zh-CN" dirty="0"/>
              <a:t>		</a:t>
            </a:r>
            <a:r>
              <a:rPr lang="en-US" altLang="zh-CN" dirty="0" err="1"/>
              <a:t>Person.</a:t>
            </a:r>
            <a:r>
              <a:rPr lang="en-US" altLang="zh-CN" i="1" dirty="0" err="1"/>
              <a:t>nationality</a:t>
            </a:r>
            <a:r>
              <a:rPr lang="en-US" altLang="zh-CN" dirty="0"/>
              <a:t> = nationality;</a:t>
            </a:r>
            <a:endParaRPr lang="zh-CN" altLang="zh-CN" dirty="0"/>
          </a:p>
          <a:p>
            <a:pPr marL="109728" indent="0" fontAlgn="auto">
              <a:spcAft>
                <a:spcPts val="0"/>
              </a:spcAft>
              <a:buFont typeface="Wingdings 3"/>
              <a:buNone/>
              <a:defRPr/>
            </a:pPr>
            <a:r>
              <a:rPr lang="en-US" altLang="zh-CN" dirty="0"/>
              <a:t>	}</a:t>
            </a:r>
            <a:endParaRPr lang="zh-CN" altLang="zh-CN" dirty="0"/>
          </a:p>
          <a:p>
            <a:pPr marL="109728" indent="0" fontAlgn="auto">
              <a:spcAft>
                <a:spcPts val="0"/>
              </a:spcAft>
              <a:buFont typeface="Wingdings 3"/>
              <a:buNone/>
              <a:defRPr/>
            </a:pPr>
            <a:r>
              <a:rPr lang="en-US" altLang="zh-CN" dirty="0"/>
              <a:t>	</a:t>
            </a:r>
            <a:endParaRPr lang="zh-CN" altLang="zh-CN" dirty="0"/>
          </a:p>
          <a:p>
            <a:pPr marL="109728" indent="0" fontAlgn="auto">
              <a:spcAft>
                <a:spcPts val="0"/>
              </a:spcAft>
              <a:buFont typeface="Wingdings 3"/>
              <a:buNone/>
              <a:defRPr/>
            </a:pPr>
            <a:r>
              <a:rPr lang="en-US" altLang="zh-CN" dirty="0"/>
              <a:t>	</a:t>
            </a:r>
            <a:r>
              <a:rPr lang="en-US" altLang="zh-CN" b="1" dirty="0"/>
              <a:t>public</a:t>
            </a:r>
            <a:r>
              <a:rPr lang="en-US" altLang="zh-CN" dirty="0"/>
              <a:t> </a:t>
            </a:r>
            <a:r>
              <a:rPr lang="en-US" altLang="zh-CN" b="1" dirty="0"/>
              <a:t>void</a:t>
            </a:r>
            <a:r>
              <a:rPr lang="en-US" altLang="zh-CN" dirty="0"/>
              <a:t> </a:t>
            </a:r>
            <a:r>
              <a:rPr lang="en-US" altLang="zh-CN" dirty="0" err="1"/>
              <a:t>sayHello</a:t>
            </a:r>
            <a:r>
              <a:rPr lang="en-US" altLang="zh-CN" dirty="0"/>
              <a:t>(){ //</a:t>
            </a:r>
            <a:r>
              <a:rPr lang="zh-CN" altLang="zh-CN" dirty="0"/>
              <a:t>非</a:t>
            </a:r>
            <a:r>
              <a:rPr lang="en-US" altLang="zh-CN" dirty="0"/>
              <a:t>static</a:t>
            </a:r>
            <a:r>
              <a:rPr lang="zh-CN" altLang="zh-CN" dirty="0"/>
              <a:t>方法可以引用</a:t>
            </a:r>
            <a:r>
              <a:rPr lang="en-US" altLang="zh-CN" dirty="0"/>
              <a:t>static</a:t>
            </a:r>
            <a:r>
              <a:rPr lang="zh-CN" altLang="zh-CN" dirty="0"/>
              <a:t>成员</a:t>
            </a:r>
          </a:p>
          <a:p>
            <a:pPr marL="109728" indent="0" fontAlgn="auto">
              <a:spcAft>
                <a:spcPts val="0"/>
              </a:spcAft>
              <a:buFont typeface="Wingdings 3"/>
              <a:buNone/>
              <a:defRPr/>
            </a:pPr>
            <a:r>
              <a:rPr lang="en-US" altLang="zh-CN" dirty="0"/>
              <a:t>		</a:t>
            </a:r>
            <a:r>
              <a:rPr lang="en-US" altLang="zh-CN" dirty="0" err="1"/>
              <a:t>System.</a:t>
            </a:r>
            <a:r>
              <a:rPr lang="en-US" altLang="zh-CN" i="1" dirty="0" err="1"/>
              <a:t>out</a:t>
            </a:r>
            <a:r>
              <a:rPr lang="en-US" altLang="zh-CN" dirty="0" err="1"/>
              <a:t>.println</a:t>
            </a:r>
            <a:r>
              <a:rPr lang="en-US" altLang="zh-CN" dirty="0"/>
              <a:t>("</a:t>
            </a:r>
            <a:r>
              <a:rPr lang="en-US" altLang="zh-CN" dirty="0" err="1"/>
              <a:t>hello,"+</a:t>
            </a:r>
            <a:r>
              <a:rPr lang="en-US" altLang="zh-CN" i="1" dirty="0" err="1"/>
              <a:t>nationality</a:t>
            </a:r>
            <a:r>
              <a:rPr lang="en-US" altLang="zh-CN" dirty="0"/>
              <a:t>+"!");</a:t>
            </a:r>
            <a:endParaRPr lang="zh-CN" altLang="zh-CN" dirty="0"/>
          </a:p>
          <a:p>
            <a:pPr marL="109728" indent="0" fontAlgn="auto">
              <a:spcAft>
                <a:spcPts val="0"/>
              </a:spcAft>
              <a:buFont typeface="Wingdings 3"/>
              <a:buNone/>
              <a:defRPr/>
            </a:pPr>
            <a:r>
              <a:rPr lang="en-US" altLang="zh-CN" dirty="0"/>
              <a:t>	}</a:t>
            </a:r>
            <a:endParaRPr lang="zh-CN" altLang="zh-CN" dirty="0"/>
          </a:p>
          <a:p>
            <a:pPr marL="109728" indent="0" fontAlgn="auto">
              <a:spcAft>
                <a:spcPts val="0"/>
              </a:spcAft>
              <a:buFont typeface="Wingdings 3"/>
              <a:buNone/>
              <a:defRPr/>
            </a:pPr>
            <a:r>
              <a:rPr lang="en-US" altLang="zh-CN" dirty="0"/>
              <a:t>	</a:t>
            </a:r>
            <a:endParaRPr lang="zh-CN" altLang="zh-CN" dirty="0"/>
          </a:p>
          <a:p>
            <a:pPr marL="109728" indent="0" fontAlgn="auto">
              <a:spcAft>
                <a:spcPts val="0"/>
              </a:spcAft>
              <a:buFont typeface="Wingdings 3"/>
              <a:buNone/>
              <a:defRPr/>
            </a:pPr>
            <a:r>
              <a:rPr lang="en-US" altLang="zh-CN" dirty="0"/>
              <a:t>	</a:t>
            </a:r>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a:t>
            </a:r>
            <a:endParaRPr lang="zh-CN" altLang="zh-CN" dirty="0"/>
          </a:p>
          <a:p>
            <a:pPr marL="109728" indent="0" fontAlgn="auto">
              <a:spcAft>
                <a:spcPts val="0"/>
              </a:spcAft>
              <a:buFont typeface="Wingdings 3"/>
              <a:buNone/>
              <a:defRPr/>
            </a:pPr>
            <a:r>
              <a:rPr lang="en-US" altLang="zh-CN" dirty="0"/>
              <a:t>		</a:t>
            </a:r>
            <a:r>
              <a:rPr lang="en-US" altLang="zh-CN" b="1" dirty="0"/>
              <a:t>new</a:t>
            </a:r>
            <a:r>
              <a:rPr lang="en-US" altLang="zh-CN" dirty="0"/>
              <a:t> Person().</a:t>
            </a:r>
            <a:r>
              <a:rPr lang="en-US" altLang="zh-CN" dirty="0" err="1"/>
              <a:t>sayHello</a:t>
            </a:r>
            <a:r>
              <a:rPr lang="en-US" altLang="zh-CN" dirty="0"/>
              <a:t>();  //</a:t>
            </a:r>
            <a:r>
              <a:rPr lang="zh-CN" altLang="zh-CN" dirty="0"/>
              <a:t>创建</a:t>
            </a:r>
            <a:r>
              <a:rPr lang="en-US" altLang="zh-CN" dirty="0"/>
              <a:t>Person</a:t>
            </a:r>
            <a:r>
              <a:rPr lang="zh-CN" altLang="zh-CN" dirty="0"/>
              <a:t>类的匿名对象调用</a:t>
            </a:r>
            <a:r>
              <a:rPr lang="en-US" altLang="zh-CN" dirty="0" err="1"/>
              <a:t>sayHello</a:t>
            </a:r>
            <a:r>
              <a:rPr lang="zh-CN" altLang="zh-CN" dirty="0"/>
              <a:t>方法</a:t>
            </a:r>
            <a:r>
              <a:rPr lang="en-US" altLang="zh-CN" dirty="0"/>
              <a:t>	</a:t>
            </a:r>
            <a:endParaRPr lang="zh-CN" altLang="zh-CN" dirty="0"/>
          </a:p>
          <a:p>
            <a:pPr marL="109728" indent="0" fontAlgn="auto">
              <a:spcAft>
                <a:spcPts val="0"/>
              </a:spcAft>
              <a:buFont typeface="Wingdings 3"/>
              <a:buNone/>
              <a:defRPr/>
            </a:pPr>
            <a:r>
              <a:rPr lang="en-US" altLang="zh-CN" dirty="0"/>
              <a:t>	}</a:t>
            </a:r>
            <a:endParaRPr lang="zh-CN" altLang="zh-CN" dirty="0"/>
          </a:p>
          <a:p>
            <a:pPr marL="109728" indent="0" fontAlgn="auto">
              <a:spcAft>
                <a:spcPts val="0"/>
              </a:spcAft>
              <a:buFont typeface="Wingdings 3"/>
              <a:buNone/>
              <a:defRPr/>
            </a:pPr>
            <a:r>
              <a:rPr lang="en-US" altLang="zh-CN" dirty="0"/>
              <a:t>}</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4.5.1  static</a:t>
            </a:r>
            <a:r>
              <a:rPr lang="zh-CN" altLang="zh-CN" dirty="0">
                <a:effectLst/>
              </a:rPr>
              <a:t>成员</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t>面向过程</a:t>
            </a:r>
            <a:endParaRPr lang="zh-CN" altLang="en-US" dirty="0"/>
          </a:p>
        </p:txBody>
      </p:sp>
      <p:sp>
        <p:nvSpPr>
          <p:cNvPr id="3" name="内容占位符 2"/>
          <p:cNvSpPr>
            <a:spLocks noGrp="1"/>
          </p:cNvSpPr>
          <p:nvPr>
            <p:ph idx="1"/>
          </p:nvPr>
        </p:nvSpPr>
        <p:spPr/>
        <p:txBody>
          <a:bodyPr>
            <a:normAutofit lnSpcReduction="10000"/>
          </a:bodyPr>
          <a:lstStyle/>
          <a:p>
            <a:pPr marL="365760" indent="-256032" fontAlgn="auto">
              <a:spcAft>
                <a:spcPts val="0"/>
              </a:spcAft>
              <a:buFont typeface="Wingdings 3"/>
              <a:buChar char=""/>
              <a:defRPr/>
            </a:pPr>
            <a:r>
              <a:rPr lang="zh-CN" altLang="zh-CN" sz="2800" dirty="0"/>
              <a:t>面向过程的程序设计中，问题被看作一系列需要完成的功能模块，</a:t>
            </a:r>
            <a:r>
              <a:rPr lang="zh-CN" altLang="zh-CN" sz="2800" dirty="0">
                <a:solidFill>
                  <a:srgbClr val="FF0000"/>
                </a:solidFill>
              </a:rPr>
              <a:t>函数</a:t>
            </a:r>
            <a:r>
              <a:rPr lang="zh-CN" altLang="zh-CN" sz="2800" dirty="0"/>
              <a:t>（泛指高级语言实现功能模块的实体）用于完成这些任务，解决问题的焦点是编写函数，函数是面向过程的，它关注如何依据规定的条件完成指定的任务</a:t>
            </a:r>
            <a:r>
              <a:rPr lang="zh-CN" altLang="zh-CN" sz="2800" dirty="0" smtClean="0"/>
              <a:t>。</a:t>
            </a:r>
            <a:endParaRPr lang="en-US" altLang="zh-CN" sz="2800" dirty="0" smtClean="0"/>
          </a:p>
          <a:p>
            <a:pPr marL="365760" indent="-256032" fontAlgn="auto">
              <a:spcAft>
                <a:spcPts val="0"/>
              </a:spcAft>
              <a:buFont typeface="Wingdings 3"/>
              <a:buChar char=""/>
              <a:defRPr/>
            </a:pPr>
            <a:r>
              <a:rPr lang="zh-CN" altLang="zh-CN" sz="2800" dirty="0"/>
              <a:t>在多函数程序中，许多重要的数据被放置在</a:t>
            </a:r>
            <a:r>
              <a:rPr lang="zh-CN" altLang="zh-CN" sz="2800" dirty="0">
                <a:solidFill>
                  <a:srgbClr val="FF0000"/>
                </a:solidFill>
              </a:rPr>
              <a:t>全局数据区</a:t>
            </a:r>
            <a:r>
              <a:rPr lang="zh-CN" altLang="zh-CN" sz="2800" dirty="0"/>
              <a:t>，这样它们可以被所有的函数访问（每个函数还可以具有它们自己的局部数据），这种数据和对数据的操作相分离的结构很容易造成全局数据在没商量的情况下被改动，因而</a:t>
            </a:r>
            <a:r>
              <a:rPr lang="zh-CN" altLang="zh-CN" sz="2800" dirty="0">
                <a:solidFill>
                  <a:srgbClr val="FF0000"/>
                </a:solidFill>
              </a:rPr>
              <a:t>程序的正确性不易保证</a:t>
            </a:r>
            <a:r>
              <a:rPr lang="zh-CN" altLang="zh-CN" sz="2800" dirty="0"/>
              <a:t>。</a:t>
            </a:r>
          </a:p>
          <a:p>
            <a:pPr marL="365760" indent="-256032" fontAlgn="auto">
              <a:spcAft>
                <a:spcPts val="0"/>
              </a:spcAft>
              <a:buFont typeface="Wingdings 3"/>
              <a:buChar char=""/>
              <a:defRPr/>
            </a:pPr>
            <a:endParaRPr lang="zh-CN" altLang="zh-CN" sz="2800" dirty="0"/>
          </a:p>
          <a:p>
            <a:pPr marL="365760" indent="-256032" fontAlgn="auto">
              <a:spcAft>
                <a:spcPts val="0"/>
              </a:spcAft>
              <a:buFont typeface="Wingdings 3"/>
              <a:buChar char=""/>
              <a:defRPr/>
            </a:pPr>
            <a:endParaRPr lang="zh-CN" alt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fontAlgn="auto">
              <a:spcAft>
                <a:spcPts val="0"/>
              </a:spcAft>
              <a:buFont typeface="Wingdings 3"/>
              <a:buNone/>
              <a:defRPr/>
            </a:pPr>
            <a:r>
              <a:rPr lang="zh-CN" altLang="zh-CN" dirty="0" smtClean="0"/>
              <a:t>【</a:t>
            </a:r>
            <a:r>
              <a:rPr lang="zh-CN" altLang="en-US" dirty="0" smtClean="0"/>
              <a:t>练习</a:t>
            </a:r>
            <a:r>
              <a:rPr lang="zh-CN" altLang="zh-CN" dirty="0" smtClean="0"/>
              <a:t>】</a:t>
            </a:r>
            <a:r>
              <a:rPr lang="zh-CN" altLang="zh-CN" dirty="0"/>
              <a:t>编写一个学生类，包括学号、姓名、性别、年龄和记录学生总数的数据成员。</a:t>
            </a:r>
          </a:p>
          <a:p>
            <a:pPr marL="365760" indent="-256032" fontAlgn="auto">
              <a:spcAft>
                <a:spcPts val="0"/>
              </a:spcAft>
              <a:buFont typeface="Wingdings 3"/>
              <a:buChar char=""/>
              <a:defRPr/>
            </a:pPr>
            <a:r>
              <a:rPr lang="zh-CN" altLang="zh-CN" dirty="0"/>
              <a:t>（</a:t>
            </a:r>
            <a:r>
              <a:rPr lang="en-US" altLang="zh-CN" dirty="0"/>
              <a:t>1</a:t>
            </a:r>
            <a:r>
              <a:rPr lang="zh-CN" altLang="zh-CN" dirty="0"/>
              <a:t>）编写合理的重载构造方法。</a:t>
            </a:r>
          </a:p>
          <a:p>
            <a:pPr marL="365760" indent="-256032" fontAlgn="auto">
              <a:spcAft>
                <a:spcPts val="0"/>
              </a:spcAft>
              <a:buFont typeface="Wingdings 3"/>
              <a:buChar char=""/>
              <a:defRPr/>
            </a:pPr>
            <a:r>
              <a:rPr lang="zh-CN" altLang="zh-CN" dirty="0"/>
              <a:t>（</a:t>
            </a:r>
            <a:r>
              <a:rPr lang="en-US" altLang="zh-CN" dirty="0"/>
              <a:t>2</a:t>
            </a:r>
            <a:r>
              <a:rPr lang="zh-CN" altLang="zh-CN" dirty="0"/>
              <a:t>）编写各数据成员的</a:t>
            </a:r>
            <a:r>
              <a:rPr lang="en-US" altLang="zh-CN" dirty="0"/>
              <a:t>set</a:t>
            </a:r>
            <a:r>
              <a:rPr lang="zh-CN" altLang="zh-CN" dirty="0"/>
              <a:t>、</a:t>
            </a:r>
            <a:r>
              <a:rPr lang="en-US" altLang="zh-CN" dirty="0"/>
              <a:t>get</a:t>
            </a:r>
            <a:r>
              <a:rPr lang="zh-CN" altLang="zh-CN" dirty="0"/>
              <a:t>方法。</a:t>
            </a:r>
          </a:p>
          <a:p>
            <a:pPr marL="365760" indent="-256032" fontAlgn="auto">
              <a:spcAft>
                <a:spcPts val="0"/>
              </a:spcAft>
              <a:buFont typeface="Wingdings 3"/>
              <a:buChar char=""/>
              <a:defRPr/>
            </a:pPr>
            <a:r>
              <a:rPr lang="zh-CN" altLang="zh-CN" dirty="0"/>
              <a:t>（</a:t>
            </a:r>
            <a:r>
              <a:rPr lang="en-US" altLang="zh-CN" dirty="0"/>
              <a:t>3</a:t>
            </a:r>
            <a:r>
              <a:rPr lang="zh-CN" altLang="zh-CN" dirty="0" smtClean="0"/>
              <a:t>）在</a:t>
            </a:r>
            <a:r>
              <a:rPr lang="zh-CN" altLang="zh-CN" dirty="0"/>
              <a:t>测试类中创建学生数组存储学生对象，打印数组中每个学生的信息和当前学生总数。</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4.5.1  static</a:t>
            </a:r>
            <a:r>
              <a:rPr lang="zh-CN" altLang="zh-CN" dirty="0">
                <a:effectLst/>
              </a:rPr>
              <a:t>成员</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r>
              <a:rPr lang="zh-CN" altLang="zh-CN" dirty="0" smtClean="0"/>
              <a:t>数据成员</a:t>
            </a:r>
            <a:r>
              <a:rPr lang="en-US" altLang="zh-CN" dirty="0" smtClean="0"/>
              <a:t>/</a:t>
            </a:r>
            <a:r>
              <a:rPr lang="zh-CN" altLang="zh-CN" dirty="0" smtClean="0"/>
              <a:t>局部变量？</a:t>
            </a:r>
            <a:endParaRPr lang="en-US" altLang="zh-CN" dirty="0" smtClean="0"/>
          </a:p>
          <a:p>
            <a:r>
              <a:rPr lang="zh-CN" altLang="en-US" dirty="0" smtClean="0"/>
              <a:t>数据成员：</a:t>
            </a:r>
            <a:r>
              <a:rPr lang="zh-CN" altLang="zh-CN" dirty="0" smtClean="0"/>
              <a:t>属于每个对象</a:t>
            </a:r>
            <a:r>
              <a:rPr lang="en-US" altLang="zh-CN" dirty="0" smtClean="0"/>
              <a:t>/</a:t>
            </a:r>
            <a:r>
              <a:rPr lang="zh-CN" altLang="zh-CN" dirty="0" smtClean="0"/>
              <a:t>属于类？</a:t>
            </a:r>
            <a:endParaRPr lang="en-US" altLang="zh-CN" dirty="0" smtClean="0"/>
          </a:p>
          <a:p>
            <a:r>
              <a:rPr lang="zh-CN" altLang="zh-CN" dirty="0" smtClean="0"/>
              <a:t>方法局部变量</a:t>
            </a:r>
            <a:r>
              <a:rPr lang="en-US" altLang="zh-CN" dirty="0" smtClean="0"/>
              <a:t>/</a:t>
            </a:r>
            <a:r>
              <a:rPr lang="zh-CN" altLang="zh-CN" dirty="0" smtClean="0"/>
              <a:t>代码块局部变量？</a:t>
            </a:r>
            <a:endParaRPr lang="en-US" altLang="zh-CN" dirty="0" smtClean="0"/>
          </a:p>
          <a:p>
            <a:endParaRPr lang="en-US" altLang="zh-CN" dirty="0" smtClean="0"/>
          </a:p>
          <a:p>
            <a:r>
              <a:rPr lang="zh-CN" altLang="zh-CN" dirty="0" smtClean="0"/>
              <a:t>数据成员存在于堆内存中，其释放由</a:t>
            </a:r>
            <a:r>
              <a:rPr lang="en-US" altLang="zh-CN" dirty="0" smtClean="0"/>
              <a:t>Java</a:t>
            </a:r>
            <a:r>
              <a:rPr lang="zh-CN" altLang="zh-CN" dirty="0" smtClean="0"/>
              <a:t>的垃圾回收机制控制），导致更大的</a:t>
            </a:r>
            <a:r>
              <a:rPr lang="zh-CN" altLang="zh-CN" dirty="0" smtClean="0">
                <a:solidFill>
                  <a:srgbClr val="C00000"/>
                </a:solidFill>
              </a:rPr>
              <a:t>内存开销</a:t>
            </a:r>
            <a:r>
              <a:rPr lang="zh-CN" altLang="en-US" dirty="0" smtClean="0"/>
              <a:t>；</a:t>
            </a:r>
            <a:r>
              <a:rPr lang="zh-CN" altLang="zh-CN" dirty="0" smtClean="0"/>
              <a:t>同时也扩大了变量的</a:t>
            </a:r>
            <a:r>
              <a:rPr lang="zh-CN" altLang="zh-CN" dirty="0" smtClean="0">
                <a:solidFill>
                  <a:srgbClr val="C00000"/>
                </a:solidFill>
              </a:rPr>
              <a:t>作用域</a:t>
            </a:r>
            <a:r>
              <a:rPr lang="zh-CN" altLang="zh-CN" dirty="0" smtClean="0"/>
              <a:t>，使程序的内聚性降低（软件设计的基本原则是高内聚、低耦合）</a:t>
            </a:r>
            <a:endParaRPr lang="en-US" altLang="zh-CN" dirty="0" smtClean="0"/>
          </a:p>
          <a:p>
            <a:endParaRPr lang="en-US" altLang="zh-CN" dirty="0" smtClean="0"/>
          </a:p>
          <a:p>
            <a:endParaRPr lang="zh-CN" altLang="en-US"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4.5.2  </a:t>
            </a:r>
            <a:r>
              <a:rPr lang="zh-CN" altLang="zh-CN" dirty="0">
                <a:effectLst/>
              </a:rPr>
              <a:t>变量的使用</a:t>
            </a:r>
            <a:r>
              <a:rPr lang="zh-CN" altLang="zh-CN" dirty="0" smtClean="0">
                <a:effectLst/>
              </a:rPr>
              <a:t>规则</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750" y="1916113"/>
            <a:ext cx="8064500" cy="3457575"/>
          </a:xfrm>
        </p:spPr>
        <p:txBody>
          <a:bodyPr>
            <a:normAutofit/>
          </a:bodyPr>
          <a:lstStyle/>
          <a:p>
            <a:pPr marL="365760" indent="-256032" fontAlgn="auto">
              <a:spcAft>
                <a:spcPts val="0"/>
              </a:spcAft>
              <a:buFont typeface="Wingdings 3"/>
              <a:buChar char=""/>
              <a:defRPr/>
            </a:pPr>
            <a:r>
              <a:rPr lang="zh-CN" altLang="zh-CN" sz="2800" dirty="0"/>
              <a:t>代码段</a:t>
            </a:r>
            <a:r>
              <a:rPr lang="en-US" altLang="zh-CN" sz="2800" dirty="0"/>
              <a:t>1</a:t>
            </a:r>
            <a:r>
              <a:rPr lang="zh-CN" altLang="zh-CN" sz="2800" dirty="0"/>
              <a:t>：</a:t>
            </a:r>
          </a:p>
          <a:p>
            <a:pPr marL="109728" indent="0" fontAlgn="auto">
              <a:spcAft>
                <a:spcPts val="0"/>
              </a:spcAft>
              <a:buFont typeface="Wingdings 3"/>
              <a:buNone/>
              <a:defRPr/>
            </a:pPr>
            <a:r>
              <a:rPr lang="en-US" altLang="zh-CN" sz="2000" b="1" dirty="0"/>
              <a:t>public</a:t>
            </a:r>
            <a:r>
              <a:rPr lang="en-US" altLang="zh-CN" sz="2000" dirty="0"/>
              <a:t> </a:t>
            </a:r>
            <a:r>
              <a:rPr lang="en-US" altLang="zh-CN" sz="2000" b="1" dirty="0"/>
              <a:t>class</a:t>
            </a:r>
            <a:r>
              <a:rPr lang="en-US" altLang="zh-CN" sz="2000" dirty="0"/>
              <a:t> TestScope1 {	</a:t>
            </a:r>
            <a:endParaRPr lang="zh-CN" altLang="zh-CN" sz="2000" dirty="0"/>
          </a:p>
          <a:p>
            <a:pPr marL="109728" indent="0" fontAlgn="auto">
              <a:spcAft>
                <a:spcPts val="0"/>
              </a:spcAft>
              <a:buFont typeface="Wingdings 3"/>
              <a:buNone/>
              <a:defRPr/>
            </a:pPr>
            <a:r>
              <a:rPr lang="en-US" altLang="zh-CN" sz="2000" dirty="0"/>
              <a:t>	</a:t>
            </a:r>
            <a:r>
              <a:rPr lang="en-US" altLang="zh-CN" sz="2000" b="1" dirty="0"/>
              <a:t>static</a:t>
            </a:r>
            <a:r>
              <a:rPr lang="en-US" altLang="zh-CN" sz="2000" dirty="0"/>
              <a:t> </a:t>
            </a:r>
            <a:r>
              <a:rPr lang="en-US" altLang="zh-CN" sz="2000" b="1" dirty="0" err="1"/>
              <a:t>int</a:t>
            </a:r>
            <a:r>
              <a:rPr lang="en-US" altLang="zh-CN" sz="2000" dirty="0"/>
              <a:t> </a:t>
            </a:r>
            <a:r>
              <a:rPr lang="en-US" altLang="zh-CN" sz="2000" i="1" dirty="0"/>
              <a:t>i</a:t>
            </a:r>
            <a:r>
              <a:rPr lang="en-US" altLang="zh-CN" sz="2000" dirty="0"/>
              <a:t>;      // </a:t>
            </a:r>
            <a:r>
              <a:rPr lang="zh-CN" altLang="zh-CN" sz="2000" dirty="0"/>
              <a:t>定义一个类数据成员作为循环变量</a:t>
            </a:r>
          </a:p>
          <a:p>
            <a:pPr marL="109728" indent="0" fontAlgn="auto">
              <a:spcAft>
                <a:spcPts val="0"/>
              </a:spcAft>
              <a:buFont typeface="Wingdings 3"/>
              <a:buNone/>
              <a:defRPr/>
            </a:pPr>
            <a:r>
              <a:rPr lang="en-US" altLang="zh-CN" sz="2000" dirty="0"/>
              <a:t>	</a:t>
            </a:r>
            <a:r>
              <a:rPr lang="en-US" altLang="zh-CN" sz="2000" b="1" dirty="0"/>
              <a:t>public</a:t>
            </a:r>
            <a:r>
              <a:rPr lang="en-US" altLang="zh-CN" sz="2000" dirty="0"/>
              <a:t> </a:t>
            </a:r>
            <a:r>
              <a:rPr lang="en-US" altLang="zh-CN" sz="2000" b="1" dirty="0"/>
              <a:t>static</a:t>
            </a:r>
            <a:r>
              <a:rPr lang="en-US" altLang="zh-CN" sz="2000" dirty="0"/>
              <a:t> </a:t>
            </a:r>
            <a:r>
              <a:rPr lang="en-US" altLang="zh-CN" sz="2000" b="1" dirty="0"/>
              <a:t>void</a:t>
            </a:r>
            <a:r>
              <a:rPr lang="en-US" altLang="zh-CN" sz="2000" dirty="0"/>
              <a:t> main(String[] </a:t>
            </a:r>
            <a:r>
              <a:rPr lang="en-US" altLang="zh-CN" sz="2000" dirty="0" err="1"/>
              <a:t>args</a:t>
            </a:r>
            <a:r>
              <a:rPr lang="en-US" altLang="zh-CN" sz="2000" dirty="0"/>
              <a:t>) {</a:t>
            </a:r>
            <a:endParaRPr lang="zh-CN" altLang="zh-CN" sz="2000" dirty="0"/>
          </a:p>
          <a:p>
            <a:pPr marL="109728" indent="0" fontAlgn="auto">
              <a:spcAft>
                <a:spcPts val="0"/>
              </a:spcAft>
              <a:buFont typeface="Wingdings 3"/>
              <a:buNone/>
              <a:defRPr/>
            </a:pPr>
            <a:r>
              <a:rPr lang="en-US" altLang="zh-CN" sz="2000" dirty="0"/>
              <a:t>		</a:t>
            </a:r>
            <a:r>
              <a:rPr lang="en-US" altLang="zh-CN" sz="2000" b="1" dirty="0"/>
              <a:t>for</a:t>
            </a:r>
            <a:r>
              <a:rPr lang="en-US" altLang="zh-CN" sz="2000" dirty="0"/>
              <a:t>(</a:t>
            </a:r>
            <a:r>
              <a:rPr lang="en-US" altLang="zh-CN" sz="2000" i="1" dirty="0"/>
              <a:t>i</a:t>
            </a:r>
            <a:r>
              <a:rPr lang="en-US" altLang="zh-CN" sz="2000" dirty="0"/>
              <a:t>=0; </a:t>
            </a:r>
            <a:r>
              <a:rPr lang="en-US" altLang="zh-CN" sz="2000" i="1" dirty="0"/>
              <a:t>i</a:t>
            </a:r>
            <a:r>
              <a:rPr lang="en-US" altLang="zh-CN" sz="2000" dirty="0"/>
              <a:t>&lt;10; </a:t>
            </a:r>
            <a:r>
              <a:rPr lang="en-US" altLang="zh-CN" sz="2000" i="1" dirty="0"/>
              <a:t>i</a:t>
            </a:r>
            <a:r>
              <a:rPr lang="en-US" altLang="zh-CN" sz="2000" dirty="0"/>
              <a:t>++){</a:t>
            </a:r>
            <a:endParaRPr lang="zh-CN" altLang="zh-CN" sz="2000" dirty="0"/>
          </a:p>
          <a:p>
            <a:pPr marL="109728" indent="0" fontAlgn="auto">
              <a:spcAft>
                <a:spcPts val="0"/>
              </a:spcAft>
              <a:buFont typeface="Wingdings 3"/>
              <a:buNone/>
              <a:defRPr/>
            </a:pPr>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a:t>
            </a:r>
            <a:r>
              <a:rPr lang="en-US" altLang="zh-CN" sz="2000" i="1" dirty="0"/>
              <a:t>i</a:t>
            </a:r>
            <a:r>
              <a:rPr lang="en-US" altLang="zh-CN" sz="2000" dirty="0"/>
              <a:t>);</a:t>
            </a:r>
            <a:endParaRPr lang="zh-CN" altLang="zh-CN" sz="2000" dirty="0"/>
          </a:p>
          <a:p>
            <a:pPr marL="109728" indent="0" fontAlgn="auto">
              <a:spcAft>
                <a:spcPts val="0"/>
              </a:spcAft>
              <a:buFont typeface="Wingdings 3"/>
              <a:buNone/>
              <a:defRPr/>
            </a:pPr>
            <a:r>
              <a:rPr lang="en-US" altLang="zh-CN" sz="2000" dirty="0"/>
              <a:t>		}</a:t>
            </a:r>
            <a:endParaRPr lang="zh-CN" altLang="zh-CN" sz="2000" dirty="0"/>
          </a:p>
          <a:p>
            <a:pPr marL="109728" indent="0" fontAlgn="auto">
              <a:spcAft>
                <a:spcPts val="0"/>
              </a:spcAft>
              <a:buFont typeface="Wingdings 3"/>
              <a:buNone/>
              <a:defRPr/>
            </a:pPr>
            <a:r>
              <a:rPr lang="en-US" altLang="zh-CN" sz="2000" dirty="0"/>
              <a:t>	}</a:t>
            </a:r>
            <a:endParaRPr lang="zh-CN" altLang="zh-CN" sz="2000" dirty="0"/>
          </a:p>
          <a:p>
            <a:pPr marL="109728" indent="0" fontAlgn="auto">
              <a:spcAft>
                <a:spcPts val="0"/>
              </a:spcAft>
              <a:buFont typeface="Wingdings 3"/>
              <a:buNone/>
              <a:defRPr/>
            </a:pPr>
            <a:r>
              <a:rPr lang="en-US" altLang="zh-CN" sz="2000" dirty="0"/>
              <a:t>}</a:t>
            </a:r>
            <a:endParaRPr lang="zh-CN" altLang="en-US" sz="1800" b="1" dirty="0">
              <a:solidFill>
                <a:srgbClr val="FF0000"/>
              </a:solidFill>
            </a:endParaRPr>
          </a:p>
        </p:txBody>
      </p:sp>
      <p:sp>
        <p:nvSpPr>
          <p:cNvPr id="3" name="标题 2"/>
          <p:cNvSpPr>
            <a:spLocks noGrp="1"/>
          </p:cNvSpPr>
          <p:nvPr>
            <p:ph type="title"/>
          </p:nvPr>
        </p:nvSpPr>
        <p:spPr/>
        <p:txBody>
          <a:bodyPr/>
          <a:lstStyle/>
          <a:p>
            <a:pPr fontAlgn="auto">
              <a:spcAft>
                <a:spcPts val="0"/>
              </a:spcAft>
              <a:defRPr/>
            </a:pPr>
            <a:r>
              <a:rPr lang="en-US" altLang="zh-CN" dirty="0">
                <a:effectLst/>
              </a:rPr>
              <a:t>4.5.2  </a:t>
            </a:r>
            <a:r>
              <a:rPr lang="zh-CN" altLang="zh-CN" dirty="0">
                <a:effectLst/>
              </a:rPr>
              <a:t>变量的使用规则</a:t>
            </a:r>
            <a:endParaRPr lang="zh-CN" altLang="en-US" dirty="0"/>
          </a:p>
        </p:txBody>
      </p:sp>
      <p:sp>
        <p:nvSpPr>
          <p:cNvPr id="35844" name="矩形 3"/>
          <p:cNvSpPr>
            <a:spLocks noChangeArrowheads="1"/>
          </p:cNvSpPr>
          <p:nvPr/>
        </p:nvSpPr>
        <p:spPr bwMode="auto">
          <a:xfrm>
            <a:off x="539750" y="1412875"/>
            <a:ext cx="5516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a:ea typeface="黑体" pitchFamily="49" charset="-122"/>
              </a:rPr>
              <a:t>【例</a:t>
            </a:r>
            <a:r>
              <a:rPr lang="en-US" altLang="zh-CN" sz="2800">
                <a:ea typeface="黑体" pitchFamily="49" charset="-122"/>
              </a:rPr>
              <a:t>4-4</a:t>
            </a:r>
            <a:r>
              <a:rPr lang="zh-CN" altLang="zh-CN" sz="2800">
                <a:ea typeface="黑体" pitchFamily="49" charset="-122"/>
              </a:rPr>
              <a:t>】变量的使用规则示例。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65760" indent="-256032" fontAlgn="auto">
              <a:spcAft>
                <a:spcPts val="0"/>
              </a:spcAft>
              <a:buFont typeface="Wingdings 3"/>
              <a:buChar char=""/>
              <a:defRPr/>
            </a:pPr>
            <a:r>
              <a:rPr lang="zh-CN" altLang="zh-CN" sz="2800" dirty="0"/>
              <a:t>代码段</a:t>
            </a:r>
            <a:r>
              <a:rPr lang="en-US" altLang="zh-CN" sz="2800" dirty="0"/>
              <a:t>2</a:t>
            </a:r>
            <a:r>
              <a:rPr lang="zh-CN" altLang="zh-CN" sz="2800" dirty="0"/>
              <a:t>：</a:t>
            </a:r>
          </a:p>
          <a:p>
            <a:pPr marL="109728" indent="0" fontAlgn="auto">
              <a:spcAft>
                <a:spcPts val="0"/>
              </a:spcAft>
              <a:buFont typeface="Wingdings 3"/>
              <a:buNone/>
              <a:defRPr/>
            </a:pPr>
            <a:r>
              <a:rPr lang="en-US" altLang="zh-CN" sz="2000" b="1" dirty="0"/>
              <a:t>public</a:t>
            </a:r>
            <a:r>
              <a:rPr lang="en-US" altLang="zh-CN" sz="2000" dirty="0"/>
              <a:t> </a:t>
            </a:r>
            <a:r>
              <a:rPr lang="en-US" altLang="zh-CN" sz="2000" b="1" dirty="0"/>
              <a:t>class</a:t>
            </a:r>
            <a:r>
              <a:rPr lang="en-US" altLang="zh-CN" sz="2000" dirty="0"/>
              <a:t> TestScope2 {	</a:t>
            </a:r>
            <a:endParaRPr lang="zh-CN" altLang="zh-CN" sz="2000" dirty="0"/>
          </a:p>
          <a:p>
            <a:pPr marL="109728" indent="0" fontAlgn="auto">
              <a:spcAft>
                <a:spcPts val="0"/>
              </a:spcAft>
              <a:buFont typeface="Wingdings 3"/>
              <a:buNone/>
              <a:defRPr/>
            </a:pPr>
            <a:r>
              <a:rPr lang="en-US" altLang="zh-CN" sz="2000" dirty="0"/>
              <a:t>	</a:t>
            </a:r>
            <a:r>
              <a:rPr lang="en-US" altLang="zh-CN" sz="2000" b="1" dirty="0"/>
              <a:t>public</a:t>
            </a:r>
            <a:r>
              <a:rPr lang="en-US" altLang="zh-CN" sz="2000" dirty="0"/>
              <a:t> </a:t>
            </a:r>
            <a:r>
              <a:rPr lang="en-US" altLang="zh-CN" sz="2000" b="1" dirty="0"/>
              <a:t>static</a:t>
            </a:r>
            <a:r>
              <a:rPr lang="en-US" altLang="zh-CN" sz="2000" dirty="0"/>
              <a:t> </a:t>
            </a:r>
            <a:r>
              <a:rPr lang="en-US" altLang="zh-CN" sz="2000" b="1" dirty="0"/>
              <a:t>void</a:t>
            </a:r>
            <a:r>
              <a:rPr lang="en-US" altLang="zh-CN" sz="2000" dirty="0"/>
              <a:t> main(String[] </a:t>
            </a:r>
            <a:r>
              <a:rPr lang="en-US" altLang="zh-CN" sz="2000" dirty="0" err="1"/>
              <a:t>args</a:t>
            </a:r>
            <a:r>
              <a:rPr lang="en-US" altLang="zh-CN" sz="2000" dirty="0"/>
              <a:t>) {		</a:t>
            </a:r>
            <a:endParaRPr lang="zh-CN" altLang="zh-CN" sz="2000" dirty="0"/>
          </a:p>
          <a:p>
            <a:pPr marL="109728" indent="0" fontAlgn="auto">
              <a:spcAft>
                <a:spcPts val="0"/>
              </a:spcAft>
              <a:buFont typeface="Wingdings 3"/>
              <a:buNone/>
              <a:defRPr/>
            </a:pPr>
            <a:r>
              <a:rPr lang="en-US" altLang="zh-CN" sz="2000" dirty="0"/>
              <a:t>		</a:t>
            </a:r>
            <a:r>
              <a:rPr lang="en-US" altLang="zh-CN" sz="2000" b="1" dirty="0" err="1"/>
              <a:t>int</a:t>
            </a:r>
            <a:r>
              <a:rPr lang="en-US" altLang="zh-CN" sz="2000" dirty="0"/>
              <a:t> i;    // </a:t>
            </a:r>
            <a:r>
              <a:rPr lang="zh-CN" altLang="zh-CN" sz="2000" dirty="0"/>
              <a:t>定义一个方法局部变量做循环变量</a:t>
            </a:r>
          </a:p>
          <a:p>
            <a:pPr marL="109728" indent="0" fontAlgn="auto">
              <a:spcAft>
                <a:spcPts val="0"/>
              </a:spcAft>
              <a:buFont typeface="Wingdings 3"/>
              <a:buNone/>
              <a:defRPr/>
            </a:pPr>
            <a:r>
              <a:rPr lang="en-US" altLang="zh-CN" sz="2000" dirty="0"/>
              <a:t>		</a:t>
            </a:r>
            <a:r>
              <a:rPr lang="en-US" altLang="zh-CN" sz="2000" b="1" dirty="0"/>
              <a:t>for</a:t>
            </a:r>
            <a:r>
              <a:rPr lang="en-US" altLang="zh-CN" sz="2000" dirty="0"/>
              <a:t>(i=0; i&lt;10; i++){</a:t>
            </a:r>
            <a:endParaRPr lang="zh-CN" altLang="zh-CN" sz="2000" dirty="0"/>
          </a:p>
          <a:p>
            <a:pPr marL="109728" indent="0" fontAlgn="auto">
              <a:spcAft>
                <a:spcPts val="0"/>
              </a:spcAft>
              <a:buFont typeface="Wingdings 3"/>
              <a:buNone/>
              <a:defRPr/>
            </a:pPr>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(i);</a:t>
            </a:r>
            <a:endParaRPr lang="zh-CN" altLang="zh-CN" sz="2000" dirty="0"/>
          </a:p>
          <a:p>
            <a:pPr marL="109728" indent="0" fontAlgn="auto">
              <a:spcAft>
                <a:spcPts val="0"/>
              </a:spcAft>
              <a:buFont typeface="Wingdings 3"/>
              <a:buNone/>
              <a:defRPr/>
            </a:pPr>
            <a:r>
              <a:rPr lang="en-US" altLang="zh-CN" sz="2000" dirty="0"/>
              <a:t>		}</a:t>
            </a:r>
            <a:endParaRPr lang="zh-CN" altLang="zh-CN" sz="2000" dirty="0"/>
          </a:p>
          <a:p>
            <a:pPr marL="109728" indent="0" fontAlgn="auto">
              <a:spcAft>
                <a:spcPts val="0"/>
              </a:spcAft>
              <a:buFont typeface="Wingdings 3"/>
              <a:buNone/>
              <a:defRPr/>
            </a:pPr>
            <a:r>
              <a:rPr lang="en-US" altLang="zh-CN" sz="2000" dirty="0"/>
              <a:t>	}</a:t>
            </a:r>
            <a:endParaRPr lang="zh-CN" altLang="zh-CN" sz="2000" dirty="0"/>
          </a:p>
          <a:p>
            <a:pPr marL="109728" indent="0" fontAlgn="auto">
              <a:spcAft>
                <a:spcPts val="0"/>
              </a:spcAft>
              <a:buFont typeface="Wingdings 3"/>
              <a:buNone/>
              <a:defRPr/>
            </a:pPr>
            <a:r>
              <a:rPr lang="en-US" altLang="zh-CN" sz="2000" dirty="0"/>
              <a:t>}</a:t>
            </a:r>
            <a:endParaRPr lang="zh-CN" altLang="en-US" sz="1400" b="1" dirty="0">
              <a:solidFill>
                <a:srgbClr val="FF0000"/>
              </a:solidFill>
            </a:endParaRPr>
          </a:p>
        </p:txBody>
      </p:sp>
      <p:sp>
        <p:nvSpPr>
          <p:cNvPr id="3" name="标题 2"/>
          <p:cNvSpPr>
            <a:spLocks noGrp="1"/>
          </p:cNvSpPr>
          <p:nvPr>
            <p:ph type="title"/>
          </p:nvPr>
        </p:nvSpPr>
        <p:spPr/>
        <p:txBody>
          <a:bodyPr/>
          <a:lstStyle/>
          <a:p>
            <a:pPr fontAlgn="auto">
              <a:spcAft>
                <a:spcPts val="0"/>
              </a:spcAft>
              <a:defRPr/>
            </a:pPr>
            <a:r>
              <a:rPr lang="en-US" altLang="zh-CN" dirty="0">
                <a:effectLst/>
              </a:rPr>
              <a:t>4.5.2  </a:t>
            </a:r>
            <a:r>
              <a:rPr lang="zh-CN" altLang="zh-CN" dirty="0">
                <a:effectLst/>
              </a:rPr>
              <a:t>变量的使用规则</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65760" indent="-256032" fontAlgn="auto">
              <a:spcAft>
                <a:spcPts val="0"/>
              </a:spcAft>
              <a:buFont typeface="Wingdings 3"/>
              <a:buChar char=""/>
              <a:defRPr/>
            </a:pPr>
            <a:r>
              <a:rPr lang="zh-CN" altLang="zh-CN" sz="2800" dirty="0"/>
              <a:t>代码</a:t>
            </a:r>
            <a:r>
              <a:rPr lang="zh-CN" altLang="zh-CN" sz="2800" dirty="0" smtClean="0"/>
              <a:t>段</a:t>
            </a:r>
            <a:r>
              <a:rPr lang="en-US" altLang="zh-CN" sz="2800" dirty="0"/>
              <a:t>3</a:t>
            </a:r>
            <a:r>
              <a:rPr lang="zh-CN" altLang="zh-CN" sz="2800" dirty="0" smtClean="0"/>
              <a:t>：</a:t>
            </a:r>
            <a:endParaRPr lang="zh-CN" altLang="zh-CN" sz="2800" dirty="0"/>
          </a:p>
          <a:p>
            <a:pPr marL="109728" indent="0" fontAlgn="auto">
              <a:spcAft>
                <a:spcPts val="0"/>
              </a:spcAft>
              <a:buFont typeface="Wingdings 3"/>
              <a:buNone/>
              <a:defRPr/>
            </a:pPr>
            <a:r>
              <a:rPr lang="en-US" altLang="zh-CN" sz="2000" b="1" dirty="0"/>
              <a:t>public</a:t>
            </a:r>
            <a:r>
              <a:rPr lang="en-US" altLang="zh-CN" sz="2000" dirty="0"/>
              <a:t> </a:t>
            </a:r>
            <a:r>
              <a:rPr lang="en-US" altLang="zh-CN" sz="2000" b="1" dirty="0"/>
              <a:t>class</a:t>
            </a:r>
            <a:r>
              <a:rPr lang="en-US" altLang="zh-CN" sz="2000" dirty="0"/>
              <a:t> TestScope3 {	</a:t>
            </a:r>
            <a:endParaRPr lang="zh-CN" altLang="zh-CN" sz="2000" dirty="0"/>
          </a:p>
          <a:p>
            <a:pPr marL="109728" indent="0" fontAlgn="auto">
              <a:spcAft>
                <a:spcPts val="0"/>
              </a:spcAft>
              <a:buFont typeface="Wingdings 3"/>
              <a:buNone/>
              <a:defRPr/>
            </a:pPr>
            <a:r>
              <a:rPr lang="en-US" altLang="zh-CN" sz="2000" dirty="0"/>
              <a:t>	</a:t>
            </a:r>
            <a:r>
              <a:rPr lang="en-US" altLang="zh-CN" sz="2000" b="1" dirty="0"/>
              <a:t>public</a:t>
            </a:r>
            <a:r>
              <a:rPr lang="en-US" altLang="zh-CN" sz="2000" dirty="0"/>
              <a:t> </a:t>
            </a:r>
            <a:r>
              <a:rPr lang="en-US" altLang="zh-CN" sz="2000" b="1" dirty="0"/>
              <a:t>static</a:t>
            </a:r>
            <a:r>
              <a:rPr lang="en-US" altLang="zh-CN" sz="2000" dirty="0"/>
              <a:t> </a:t>
            </a:r>
            <a:r>
              <a:rPr lang="en-US" altLang="zh-CN" sz="2000" b="1" dirty="0"/>
              <a:t>void</a:t>
            </a:r>
            <a:r>
              <a:rPr lang="en-US" altLang="zh-CN" sz="2000" dirty="0"/>
              <a:t> main(String[] </a:t>
            </a:r>
            <a:r>
              <a:rPr lang="en-US" altLang="zh-CN" sz="2000" dirty="0" err="1"/>
              <a:t>args</a:t>
            </a:r>
            <a:r>
              <a:rPr lang="en-US" altLang="zh-CN" sz="2000" dirty="0"/>
              <a:t>) {		</a:t>
            </a:r>
            <a:endParaRPr lang="zh-CN" altLang="zh-CN" sz="2000" dirty="0"/>
          </a:p>
          <a:p>
            <a:pPr marL="109728" indent="0" fontAlgn="auto">
              <a:spcAft>
                <a:spcPts val="0"/>
              </a:spcAft>
              <a:buFont typeface="Wingdings 3"/>
              <a:buNone/>
              <a:defRPr/>
            </a:pPr>
            <a:r>
              <a:rPr lang="en-US" altLang="zh-CN" sz="2000" dirty="0"/>
              <a:t>		</a:t>
            </a:r>
            <a:r>
              <a:rPr lang="en-US" altLang="zh-CN" sz="2000" b="1" dirty="0"/>
              <a:t>for</a:t>
            </a:r>
            <a:r>
              <a:rPr lang="en-US" altLang="zh-CN" sz="2000" dirty="0"/>
              <a:t>(</a:t>
            </a:r>
            <a:r>
              <a:rPr lang="en-US" altLang="zh-CN" sz="2000" b="1" dirty="0" err="1"/>
              <a:t>int</a:t>
            </a:r>
            <a:r>
              <a:rPr lang="en-US" altLang="zh-CN" sz="2000" dirty="0"/>
              <a:t> i=0; i&lt;10; i++){   // </a:t>
            </a:r>
            <a:r>
              <a:rPr lang="zh-CN" altLang="zh-CN" sz="2000" dirty="0"/>
              <a:t>定义一个代码块局部变量作为循环变量</a:t>
            </a:r>
          </a:p>
          <a:p>
            <a:pPr marL="109728" indent="0" fontAlgn="auto">
              <a:spcAft>
                <a:spcPts val="0"/>
              </a:spcAft>
              <a:buFont typeface="Wingdings 3"/>
              <a:buNone/>
              <a:defRPr/>
            </a:pPr>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(i);</a:t>
            </a:r>
            <a:endParaRPr lang="zh-CN" altLang="zh-CN" sz="2000" dirty="0"/>
          </a:p>
          <a:p>
            <a:pPr marL="109728" indent="0" fontAlgn="auto">
              <a:spcAft>
                <a:spcPts val="0"/>
              </a:spcAft>
              <a:buFont typeface="Wingdings 3"/>
              <a:buNone/>
              <a:defRPr/>
            </a:pPr>
            <a:r>
              <a:rPr lang="en-US" altLang="zh-CN" sz="2000" dirty="0"/>
              <a:t>		}</a:t>
            </a:r>
            <a:endParaRPr lang="zh-CN" altLang="zh-CN" sz="2000" dirty="0"/>
          </a:p>
          <a:p>
            <a:pPr marL="109728" indent="0" fontAlgn="auto">
              <a:spcAft>
                <a:spcPts val="0"/>
              </a:spcAft>
              <a:buFont typeface="Wingdings 3"/>
              <a:buNone/>
              <a:defRPr/>
            </a:pPr>
            <a:r>
              <a:rPr lang="en-US" altLang="zh-CN" sz="2000" dirty="0"/>
              <a:t>	}</a:t>
            </a:r>
            <a:endParaRPr lang="zh-CN" altLang="zh-CN" sz="2000" dirty="0"/>
          </a:p>
          <a:p>
            <a:pPr marL="109728" indent="0" fontAlgn="auto">
              <a:spcAft>
                <a:spcPts val="0"/>
              </a:spcAft>
              <a:buFont typeface="Wingdings 3"/>
              <a:buNone/>
              <a:defRPr/>
            </a:pPr>
            <a:r>
              <a:rPr lang="en-US" altLang="zh-CN" sz="2000" dirty="0" smtClean="0"/>
              <a:t>}</a:t>
            </a:r>
          </a:p>
          <a:p>
            <a:pPr marL="109728" indent="0" fontAlgn="auto">
              <a:spcAft>
                <a:spcPts val="0"/>
              </a:spcAft>
              <a:buFont typeface="Wingdings 3"/>
              <a:buNone/>
              <a:defRPr/>
            </a:pPr>
            <a:r>
              <a:rPr lang="zh-CN" altLang="en-US" sz="2800" b="1" dirty="0">
                <a:solidFill>
                  <a:srgbClr val="FF0000"/>
                </a:solidFill>
              </a:rPr>
              <a:t>最</a:t>
            </a:r>
            <a:r>
              <a:rPr lang="zh-CN" altLang="en-US" sz="2800" b="1" dirty="0" smtClean="0">
                <a:solidFill>
                  <a:srgbClr val="FF0000"/>
                </a:solidFill>
              </a:rPr>
              <a:t>符合软件开发规范！</a:t>
            </a:r>
            <a:endParaRPr lang="zh-CN" altLang="en-US" sz="2400" b="1" dirty="0">
              <a:solidFill>
                <a:srgbClr val="FF0000"/>
              </a:solidFill>
            </a:endParaRPr>
          </a:p>
        </p:txBody>
      </p:sp>
      <p:sp>
        <p:nvSpPr>
          <p:cNvPr id="3" name="标题 2"/>
          <p:cNvSpPr>
            <a:spLocks noGrp="1"/>
          </p:cNvSpPr>
          <p:nvPr>
            <p:ph type="title"/>
          </p:nvPr>
        </p:nvSpPr>
        <p:spPr/>
        <p:txBody>
          <a:bodyPr/>
          <a:lstStyle/>
          <a:p>
            <a:pPr fontAlgn="auto">
              <a:spcAft>
                <a:spcPts val="0"/>
              </a:spcAft>
              <a:defRPr/>
            </a:pPr>
            <a:r>
              <a:rPr lang="en-US" altLang="zh-CN" dirty="0">
                <a:effectLst/>
              </a:rPr>
              <a:t>4.5.2  </a:t>
            </a:r>
            <a:r>
              <a:rPr lang="zh-CN" altLang="zh-CN" dirty="0">
                <a:effectLst/>
              </a:rPr>
              <a:t>变量的使用规则</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r>
              <a:rPr lang="zh-CN" altLang="zh-CN" dirty="0" smtClean="0"/>
              <a:t>（</a:t>
            </a:r>
            <a:r>
              <a:rPr lang="en-US" altLang="zh-CN" dirty="0" smtClean="0"/>
              <a:t>1</a:t>
            </a:r>
            <a:r>
              <a:rPr lang="zh-CN" altLang="zh-CN" dirty="0" smtClean="0"/>
              <a:t>）如果某个信息需要</a:t>
            </a:r>
            <a:r>
              <a:rPr lang="zh-CN" altLang="zh-CN" dirty="0" smtClean="0">
                <a:solidFill>
                  <a:srgbClr val="FF0000"/>
                </a:solidFill>
              </a:rPr>
              <a:t>在类的多个方法之间共享</a:t>
            </a:r>
            <a:r>
              <a:rPr lang="zh-CN" altLang="zh-CN" dirty="0" smtClean="0"/>
              <a:t>，则将其定义为数据成员。</a:t>
            </a:r>
          </a:p>
          <a:p>
            <a:r>
              <a:rPr lang="zh-CN" altLang="zh-CN" dirty="0" smtClean="0"/>
              <a:t>（</a:t>
            </a:r>
            <a:r>
              <a:rPr lang="en-US" altLang="zh-CN" dirty="0" smtClean="0"/>
              <a:t>2</a:t>
            </a:r>
            <a:r>
              <a:rPr lang="zh-CN" altLang="zh-CN" dirty="0" smtClean="0"/>
              <a:t>）如果变量用于描述对象的静态信息，而且这个信息是</a:t>
            </a:r>
            <a:r>
              <a:rPr lang="zh-CN" altLang="zh-CN" dirty="0" smtClean="0">
                <a:solidFill>
                  <a:srgbClr val="FF0000"/>
                </a:solidFill>
              </a:rPr>
              <a:t>与每个对象相关</a:t>
            </a:r>
            <a:r>
              <a:rPr lang="zh-CN" altLang="zh-CN" dirty="0" smtClean="0"/>
              <a:t>的，将其定义为对象的数据成员。</a:t>
            </a:r>
            <a:endParaRPr lang="en-US" altLang="zh-CN" dirty="0" smtClean="0"/>
          </a:p>
          <a:p>
            <a:r>
              <a:rPr lang="zh-CN" altLang="zh-CN" dirty="0" smtClean="0"/>
              <a:t>（</a:t>
            </a:r>
            <a:r>
              <a:rPr lang="en-US" altLang="zh-CN" dirty="0" smtClean="0"/>
              <a:t>3</a:t>
            </a:r>
            <a:r>
              <a:rPr lang="zh-CN" altLang="zh-CN" dirty="0" smtClean="0"/>
              <a:t>）如果信息是与类相关的，即</a:t>
            </a:r>
            <a:r>
              <a:rPr lang="zh-CN" altLang="zh-CN" dirty="0" smtClean="0">
                <a:solidFill>
                  <a:srgbClr val="FF0000"/>
                </a:solidFill>
              </a:rPr>
              <a:t>所有这个类的对象都具有相同的信息</a:t>
            </a:r>
            <a:r>
              <a:rPr lang="zh-CN" altLang="zh-CN" dirty="0" smtClean="0"/>
              <a:t>，将其定义为类的数据成员。</a:t>
            </a:r>
          </a:p>
          <a:p>
            <a:endParaRPr lang="zh-CN" altLang="en-US"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4.5.2  </a:t>
            </a:r>
            <a:r>
              <a:rPr lang="zh-CN" altLang="zh-CN" dirty="0">
                <a:effectLst/>
              </a:rPr>
              <a:t>变量的使用规则</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r>
              <a:rPr lang="zh-CN" altLang="zh-CN" dirty="0" smtClean="0"/>
              <a:t>如果在加载类时希望先进行一些特殊的初始化动作，可以使用</a:t>
            </a:r>
            <a:r>
              <a:rPr lang="en-US" altLang="zh-CN" dirty="0" smtClean="0"/>
              <a:t>static</a:t>
            </a:r>
            <a:r>
              <a:rPr lang="zh-CN" altLang="zh-CN" dirty="0" smtClean="0"/>
              <a:t>定义一个代码块，将期望最早执行的初始化任务写在代码块中。</a:t>
            </a:r>
          </a:p>
          <a:p>
            <a:endParaRPr lang="en-US" altLang="zh-CN" dirty="0" smtClean="0"/>
          </a:p>
          <a:p>
            <a:r>
              <a:rPr lang="zh-CN" altLang="zh-CN" dirty="0" smtClean="0"/>
              <a:t>【例</a:t>
            </a:r>
            <a:r>
              <a:rPr lang="en-US" altLang="zh-CN" dirty="0" smtClean="0"/>
              <a:t>4-5</a:t>
            </a:r>
            <a:r>
              <a:rPr lang="zh-CN" altLang="zh-CN" dirty="0" smtClean="0"/>
              <a:t>】静态代码块示例。</a:t>
            </a:r>
          </a:p>
          <a:p>
            <a:endParaRPr lang="zh-CN" altLang="en-US"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4.5.3  static</a:t>
            </a:r>
            <a:r>
              <a:rPr lang="zh-CN" altLang="zh-CN" dirty="0">
                <a:effectLst/>
              </a:rPr>
              <a:t>代码</a:t>
            </a:r>
            <a:r>
              <a:rPr lang="zh-CN" altLang="zh-CN" dirty="0" smtClean="0">
                <a:effectLst/>
              </a:rPr>
              <a:t>块</a:t>
            </a:r>
            <a:endParaRPr lang="zh-CN" altLang="en-US" dirty="0"/>
          </a:p>
        </p:txBody>
      </p:sp>
      <p:pic>
        <p:nvPicPr>
          <p:cNvPr id="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132263"/>
            <a:ext cx="11525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2286000" y="4132263"/>
            <a:ext cx="62468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a:ea typeface="黑体" pitchFamily="49" charset="-122"/>
              </a:rPr>
              <a:t>静态代码块一般用来在类加载以后初始化一些静态资源时候使用，如：加载配置文件</a:t>
            </a:r>
            <a:r>
              <a:rPr lang="zh-CN" altLang="en-US" sz="2800" b="1">
                <a:ea typeface="黑体" pitchFamily="49" charset="-122"/>
              </a:rPr>
              <a:t>。</a:t>
            </a:r>
            <a:endParaRPr lang="zh-CN" altLang="en-US" sz="280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81138"/>
            <a:ext cx="8856984" cy="4900612"/>
          </a:xfrm>
        </p:spPr>
        <p:txBody>
          <a:bodyPr>
            <a:normAutofit fontScale="85000" lnSpcReduction="20000"/>
          </a:bodyPr>
          <a:lstStyle/>
          <a:p>
            <a:pPr marL="109728" indent="0" fontAlgn="auto">
              <a:spcAft>
                <a:spcPts val="0"/>
              </a:spcAft>
              <a:buFont typeface="Wingdings 3"/>
              <a:buNone/>
              <a:defRPr/>
            </a:pPr>
            <a:r>
              <a:rPr lang="en-US" altLang="zh-CN" b="1" dirty="0"/>
              <a:t>public</a:t>
            </a:r>
            <a:r>
              <a:rPr lang="en-US" altLang="zh-CN" dirty="0"/>
              <a:t> </a:t>
            </a:r>
            <a:r>
              <a:rPr lang="en-US" altLang="zh-CN" b="1" dirty="0"/>
              <a:t>class</a:t>
            </a:r>
            <a:r>
              <a:rPr lang="en-US" altLang="zh-CN" dirty="0"/>
              <a:t> </a:t>
            </a:r>
            <a:r>
              <a:rPr lang="en-US" altLang="zh-CN" dirty="0" err="1"/>
              <a:t>StaticBlockTest</a:t>
            </a:r>
            <a:r>
              <a:rPr lang="en-US" altLang="zh-CN" dirty="0"/>
              <a:t> {</a:t>
            </a:r>
            <a:endParaRPr lang="zh-CN" altLang="zh-CN" dirty="0"/>
          </a:p>
          <a:p>
            <a:pPr marL="109728" indent="0" fontAlgn="auto">
              <a:spcAft>
                <a:spcPts val="0"/>
              </a:spcAft>
              <a:buFont typeface="Wingdings 3"/>
              <a:buNone/>
              <a:defRPr/>
            </a:pPr>
            <a:r>
              <a:rPr lang="en-US" altLang="zh-CN" dirty="0"/>
              <a:t>	</a:t>
            </a:r>
            <a:r>
              <a:rPr lang="en-US" altLang="zh-CN" b="1" dirty="0">
                <a:solidFill>
                  <a:srgbClr val="FF0000"/>
                </a:solidFill>
              </a:rPr>
              <a:t>static</a:t>
            </a:r>
            <a:r>
              <a:rPr lang="en-US" altLang="zh-CN" dirty="0">
                <a:solidFill>
                  <a:srgbClr val="FF0000"/>
                </a:solidFill>
              </a:rPr>
              <a:t>{		</a:t>
            </a:r>
            <a:endParaRPr lang="zh-CN" altLang="zh-CN" dirty="0">
              <a:solidFill>
                <a:srgbClr val="FF0000"/>
              </a:solidFill>
            </a:endParaRPr>
          </a:p>
          <a:p>
            <a:pPr marL="109728" indent="0" fontAlgn="auto">
              <a:spcAft>
                <a:spcPts val="0"/>
              </a:spcAft>
              <a:buFont typeface="Wingdings 3"/>
              <a:buNone/>
              <a:defRPr/>
            </a:pPr>
            <a:r>
              <a:rPr lang="en-US" altLang="zh-CN" dirty="0">
                <a:solidFill>
                  <a:srgbClr val="FF0000"/>
                </a:solidFill>
              </a:rPr>
              <a:t>	</a:t>
            </a:r>
            <a:r>
              <a:rPr lang="en-US" altLang="zh-CN" dirty="0" err="1" smtClean="0">
                <a:solidFill>
                  <a:srgbClr val="FF0000"/>
                </a:solidFill>
              </a:rPr>
              <a:t>System.</a:t>
            </a:r>
            <a:r>
              <a:rPr lang="en-US" altLang="zh-CN" i="1" dirty="0" err="1" smtClean="0">
                <a:solidFill>
                  <a:srgbClr val="FF0000"/>
                </a:solidFill>
              </a:rPr>
              <a:t>out</a:t>
            </a:r>
            <a:r>
              <a:rPr lang="en-US" altLang="zh-CN" dirty="0" err="1" smtClean="0">
                <a:solidFill>
                  <a:srgbClr val="FF0000"/>
                </a:solidFill>
              </a:rPr>
              <a:t>.println</a:t>
            </a:r>
            <a:r>
              <a:rPr lang="en-US" altLang="zh-CN" dirty="0">
                <a:solidFill>
                  <a:srgbClr val="FF0000"/>
                </a:solidFill>
              </a:rPr>
              <a:t>("static</a:t>
            </a:r>
            <a:r>
              <a:rPr lang="zh-CN" altLang="zh-CN" dirty="0">
                <a:solidFill>
                  <a:srgbClr val="FF0000"/>
                </a:solidFill>
              </a:rPr>
              <a:t>代码区，类正在被加载</a:t>
            </a:r>
            <a:r>
              <a:rPr lang="en-US" altLang="zh-CN" dirty="0">
                <a:solidFill>
                  <a:srgbClr val="FF0000"/>
                </a:solidFill>
              </a:rPr>
              <a:t>...");</a:t>
            </a:r>
            <a:endParaRPr lang="zh-CN" altLang="zh-CN" dirty="0">
              <a:solidFill>
                <a:srgbClr val="FF0000"/>
              </a:solidFill>
            </a:endParaRPr>
          </a:p>
          <a:p>
            <a:pPr marL="109728" indent="0" fontAlgn="auto">
              <a:spcAft>
                <a:spcPts val="0"/>
              </a:spcAft>
              <a:buFont typeface="Wingdings 3"/>
              <a:buNone/>
              <a:defRPr/>
            </a:pPr>
            <a:r>
              <a:rPr lang="en-US" altLang="zh-CN" dirty="0">
                <a:solidFill>
                  <a:srgbClr val="FF0000"/>
                </a:solidFill>
              </a:rPr>
              <a:t>	}</a:t>
            </a:r>
            <a:endParaRPr lang="zh-CN" altLang="zh-CN" dirty="0">
              <a:solidFill>
                <a:srgbClr val="FF0000"/>
              </a:solidFill>
            </a:endParaRPr>
          </a:p>
          <a:p>
            <a:pPr marL="109728" indent="0" fontAlgn="auto">
              <a:spcAft>
                <a:spcPts val="0"/>
              </a:spcAft>
              <a:buFont typeface="Wingdings 3"/>
              <a:buNone/>
              <a:defRPr/>
            </a:pPr>
            <a:r>
              <a:rPr lang="en-US" altLang="zh-CN" dirty="0"/>
              <a:t>	</a:t>
            </a:r>
            <a:endParaRPr lang="zh-CN" altLang="zh-CN" dirty="0"/>
          </a:p>
          <a:p>
            <a:pPr marL="109728" indent="0" fontAlgn="auto">
              <a:spcAft>
                <a:spcPts val="0"/>
              </a:spcAft>
              <a:buFont typeface="Wingdings 3"/>
              <a:buNone/>
              <a:defRPr/>
            </a:pPr>
            <a:r>
              <a:rPr lang="en-US" altLang="zh-CN" dirty="0"/>
              <a:t>	</a:t>
            </a:r>
            <a:r>
              <a:rPr lang="en-US" altLang="zh-CN" b="1" dirty="0"/>
              <a:t>public</a:t>
            </a:r>
            <a:r>
              <a:rPr lang="en-US" altLang="zh-CN" dirty="0"/>
              <a:t> </a:t>
            </a:r>
            <a:r>
              <a:rPr lang="en-US" altLang="zh-CN" dirty="0" err="1"/>
              <a:t>StaticBlockTest</a:t>
            </a:r>
            <a:r>
              <a:rPr lang="en-US" altLang="zh-CN" dirty="0"/>
              <a:t>() {</a:t>
            </a:r>
            <a:endParaRPr lang="zh-CN" altLang="zh-CN" dirty="0"/>
          </a:p>
          <a:p>
            <a:pPr marL="109728" indent="0" fontAlgn="auto">
              <a:spcAft>
                <a:spcPts val="0"/>
              </a:spcAft>
              <a:buFont typeface="Wingdings 3"/>
              <a:buNone/>
              <a:defRPr/>
            </a:pPr>
            <a:r>
              <a:rPr lang="en-US" altLang="zh-CN" dirty="0"/>
              <a:t>		</a:t>
            </a:r>
            <a:r>
              <a:rPr lang="en-US" altLang="zh-CN" dirty="0" err="1"/>
              <a:t>System.</a:t>
            </a:r>
            <a:r>
              <a:rPr lang="en-US" altLang="zh-CN" i="1" dirty="0" err="1"/>
              <a:t>out</a:t>
            </a:r>
            <a:r>
              <a:rPr lang="en-US" altLang="zh-CN" dirty="0" err="1"/>
              <a:t>.println</a:t>
            </a:r>
            <a:r>
              <a:rPr lang="en-US" altLang="zh-CN" dirty="0"/>
              <a:t>("</a:t>
            </a:r>
            <a:r>
              <a:rPr lang="zh-CN" altLang="zh-CN" dirty="0"/>
              <a:t>创建类的对象</a:t>
            </a:r>
            <a:r>
              <a:rPr lang="en-US" altLang="zh-CN" dirty="0"/>
              <a:t>...");</a:t>
            </a:r>
            <a:endParaRPr lang="zh-CN" altLang="zh-CN" dirty="0"/>
          </a:p>
          <a:p>
            <a:pPr marL="109728" indent="0" fontAlgn="auto">
              <a:spcAft>
                <a:spcPts val="0"/>
              </a:spcAft>
              <a:buFont typeface="Wingdings 3"/>
              <a:buNone/>
              <a:defRPr/>
            </a:pPr>
            <a:r>
              <a:rPr lang="en-US" altLang="zh-CN" dirty="0"/>
              <a:t>	}</a:t>
            </a:r>
            <a:endParaRPr lang="zh-CN" altLang="zh-CN" dirty="0"/>
          </a:p>
          <a:p>
            <a:pPr marL="109728" indent="0" fontAlgn="auto">
              <a:spcAft>
                <a:spcPts val="0"/>
              </a:spcAft>
              <a:buFont typeface="Wingdings 3"/>
              <a:buNone/>
              <a:defRPr/>
            </a:pPr>
            <a:r>
              <a:rPr lang="en-US" altLang="zh-CN" dirty="0"/>
              <a:t> </a:t>
            </a:r>
            <a:endParaRPr lang="zh-CN" altLang="zh-CN" dirty="0"/>
          </a:p>
          <a:p>
            <a:pPr marL="109728" indent="0" fontAlgn="auto">
              <a:spcAft>
                <a:spcPts val="0"/>
              </a:spcAft>
              <a:buFont typeface="Wingdings 3"/>
              <a:buNone/>
              <a:defRPr/>
            </a:pPr>
            <a:r>
              <a:rPr lang="en-US" altLang="zh-CN" dirty="0"/>
              <a:t>	</a:t>
            </a:r>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a:t>
            </a:r>
            <a:endParaRPr lang="zh-CN" altLang="zh-CN" dirty="0"/>
          </a:p>
          <a:p>
            <a:pPr marL="109728" indent="0" fontAlgn="auto">
              <a:spcAft>
                <a:spcPts val="0"/>
              </a:spcAft>
              <a:buFont typeface="Wingdings 3"/>
              <a:buNone/>
              <a:defRPr/>
            </a:pPr>
            <a:r>
              <a:rPr lang="en-US" altLang="zh-CN" dirty="0"/>
              <a:t>		</a:t>
            </a:r>
            <a:r>
              <a:rPr lang="en-US" altLang="zh-CN" b="1" dirty="0"/>
              <a:t>new</a:t>
            </a:r>
            <a:r>
              <a:rPr lang="en-US" altLang="zh-CN" dirty="0"/>
              <a:t> </a:t>
            </a:r>
            <a:r>
              <a:rPr lang="en-US" altLang="zh-CN" dirty="0" err="1"/>
              <a:t>StaticBlockTest</a:t>
            </a:r>
            <a:r>
              <a:rPr lang="en-US" altLang="zh-CN" dirty="0"/>
              <a:t>();</a:t>
            </a:r>
            <a:endParaRPr lang="zh-CN" altLang="zh-CN" dirty="0"/>
          </a:p>
          <a:p>
            <a:pPr marL="109728" indent="0" fontAlgn="auto">
              <a:spcAft>
                <a:spcPts val="0"/>
              </a:spcAft>
              <a:buFont typeface="Wingdings 3"/>
              <a:buNone/>
              <a:defRPr/>
            </a:pPr>
            <a:r>
              <a:rPr lang="en-US" altLang="zh-CN" dirty="0"/>
              <a:t>		</a:t>
            </a:r>
            <a:r>
              <a:rPr lang="en-US" altLang="zh-CN" b="1" dirty="0"/>
              <a:t>new</a:t>
            </a:r>
            <a:r>
              <a:rPr lang="en-US" altLang="zh-CN" dirty="0"/>
              <a:t> </a:t>
            </a:r>
            <a:r>
              <a:rPr lang="en-US" altLang="zh-CN" dirty="0" err="1"/>
              <a:t>StaticBlockTest</a:t>
            </a:r>
            <a:r>
              <a:rPr lang="en-US" altLang="zh-CN" dirty="0"/>
              <a:t>();</a:t>
            </a:r>
            <a:endParaRPr lang="zh-CN" altLang="zh-CN" dirty="0"/>
          </a:p>
          <a:p>
            <a:pPr marL="109728" indent="0" fontAlgn="auto">
              <a:spcAft>
                <a:spcPts val="0"/>
              </a:spcAft>
              <a:buFont typeface="Wingdings 3"/>
              <a:buNone/>
              <a:defRPr/>
            </a:pPr>
            <a:r>
              <a:rPr lang="en-US" altLang="zh-CN" dirty="0"/>
              <a:t>	}</a:t>
            </a:r>
            <a:endParaRPr lang="zh-CN" altLang="zh-CN" dirty="0"/>
          </a:p>
          <a:p>
            <a:pPr marL="109728" indent="0" fontAlgn="auto">
              <a:spcAft>
                <a:spcPts val="0"/>
              </a:spcAft>
              <a:buFont typeface="Wingdings 3"/>
              <a:buNone/>
              <a:defRPr/>
            </a:pPr>
            <a:r>
              <a:rPr lang="en-US" altLang="zh-CN" dirty="0"/>
              <a:t>}</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4.5.3  static</a:t>
            </a:r>
            <a:r>
              <a:rPr lang="zh-CN" altLang="zh-CN" dirty="0">
                <a:effectLst/>
              </a:rPr>
              <a:t>代码块</a:t>
            </a:r>
            <a:endParaRPr lang="zh-CN" altLang="en-US" dirty="0"/>
          </a:p>
        </p:txBody>
      </p:sp>
      <p:sp>
        <p:nvSpPr>
          <p:cNvPr id="4" name="矩形 3"/>
          <p:cNvSpPr/>
          <p:nvPr/>
        </p:nvSpPr>
        <p:spPr>
          <a:xfrm>
            <a:off x="5220072" y="5445224"/>
            <a:ext cx="3672408" cy="1015663"/>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fontAlgn="auto">
              <a:spcBef>
                <a:spcPts val="0"/>
              </a:spcBef>
              <a:spcAft>
                <a:spcPts val="0"/>
              </a:spcAft>
              <a:defRPr/>
            </a:pPr>
            <a:r>
              <a:rPr lang="en-US" altLang="zh-CN" sz="2000" dirty="0"/>
              <a:t>static</a:t>
            </a:r>
            <a:r>
              <a:rPr lang="zh-CN" altLang="zh-CN" sz="2000" dirty="0"/>
              <a:t>代码区，类正在被加载</a:t>
            </a:r>
            <a:r>
              <a:rPr lang="en-US" altLang="zh-CN" sz="2000" dirty="0"/>
              <a:t>...</a:t>
            </a:r>
          </a:p>
          <a:p>
            <a:pPr fontAlgn="auto">
              <a:spcBef>
                <a:spcPts val="0"/>
              </a:spcBef>
              <a:spcAft>
                <a:spcPts val="0"/>
              </a:spcAft>
              <a:defRPr/>
            </a:pPr>
            <a:r>
              <a:rPr lang="zh-CN" altLang="zh-CN" sz="2000" dirty="0"/>
              <a:t>创建类的对象</a:t>
            </a:r>
            <a:r>
              <a:rPr lang="en-US" altLang="zh-CN" sz="2000" dirty="0" smtClean="0"/>
              <a:t>...</a:t>
            </a:r>
          </a:p>
          <a:p>
            <a:pPr fontAlgn="auto">
              <a:spcBef>
                <a:spcPts val="0"/>
              </a:spcBef>
              <a:spcAft>
                <a:spcPts val="0"/>
              </a:spcAft>
              <a:defRPr/>
            </a:pPr>
            <a:r>
              <a:rPr lang="zh-CN" altLang="zh-CN" sz="2000" dirty="0"/>
              <a:t>创建类的对象</a:t>
            </a:r>
            <a:r>
              <a:rPr lang="en-US" altLang="zh-CN" sz="2000" dirty="0" smtClean="0"/>
              <a:t>...</a:t>
            </a:r>
            <a:endParaRPr lang="zh-CN" altLang="zh-CN"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r>
              <a:rPr lang="en-US" altLang="zh-CN" dirty="0" smtClean="0"/>
              <a:t>final</a:t>
            </a:r>
            <a:r>
              <a:rPr lang="zh-CN" altLang="en-US" dirty="0" smtClean="0"/>
              <a:t>：</a:t>
            </a:r>
            <a:r>
              <a:rPr lang="zh-CN" altLang="zh-CN" dirty="0" smtClean="0"/>
              <a:t>放在变量声明前，表示该变量一旦被赋值后，就不能再改变其取值，即通常意义上的符号常量。</a:t>
            </a:r>
            <a:endParaRPr lang="en-US" altLang="zh-CN" dirty="0" smtClean="0"/>
          </a:p>
          <a:p>
            <a:endParaRPr lang="zh-CN" altLang="zh-CN" dirty="0" smtClean="0"/>
          </a:p>
          <a:p>
            <a:r>
              <a:rPr lang="en-US" altLang="zh-CN" dirty="0" smtClean="0"/>
              <a:t>static</a:t>
            </a:r>
            <a:r>
              <a:rPr lang="zh-CN" altLang="en-US" dirty="0" smtClean="0"/>
              <a:t>：</a:t>
            </a:r>
            <a:r>
              <a:rPr lang="zh-CN" altLang="zh-CN" dirty="0" smtClean="0"/>
              <a:t>如果这个常量属于类的每一个对象，则可以在其定义前加上修饰。</a:t>
            </a:r>
            <a:endParaRPr lang="en-US" altLang="zh-CN" dirty="0" smtClean="0"/>
          </a:p>
          <a:p>
            <a:endParaRPr lang="en-US" altLang="zh-CN" dirty="0" smtClean="0"/>
          </a:p>
          <a:p>
            <a:r>
              <a:rPr lang="en-US" altLang="zh-CN" dirty="0" smtClean="0"/>
              <a:t>static final ……</a:t>
            </a:r>
            <a:endParaRPr lang="zh-CN" altLang="zh-CN" dirty="0" smtClean="0"/>
          </a:p>
          <a:p>
            <a:endParaRPr lang="zh-CN" altLang="en-US"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4.5.4  </a:t>
            </a:r>
            <a:r>
              <a:rPr lang="zh-CN" altLang="zh-CN" dirty="0">
                <a:effectLst/>
              </a:rPr>
              <a:t>类常量的</a:t>
            </a:r>
            <a:r>
              <a:rPr lang="zh-CN" altLang="zh-CN" dirty="0" smtClean="0">
                <a:effectLst/>
              </a:rPr>
              <a:t>定义</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a:lstStyle/>
          <a:p>
            <a:pPr marL="109538" indent="0">
              <a:buFont typeface="Wingdings 3" pitchFamily="18" charset="2"/>
              <a:buNone/>
            </a:pPr>
            <a:r>
              <a:rPr lang="en-US" altLang="zh-CN" sz="2000" b="1" dirty="0" smtClean="0"/>
              <a:t>public</a:t>
            </a:r>
            <a:r>
              <a:rPr lang="en-US" altLang="zh-CN" sz="2000" dirty="0" smtClean="0"/>
              <a:t> </a:t>
            </a:r>
            <a:r>
              <a:rPr lang="en-US" altLang="zh-CN" sz="2000" b="1" dirty="0" smtClean="0"/>
              <a:t>class</a:t>
            </a:r>
            <a:r>
              <a:rPr lang="en-US" altLang="zh-CN" sz="2000" dirty="0" smtClean="0"/>
              <a:t> Hotel {		</a:t>
            </a:r>
            <a:endParaRPr lang="zh-CN" altLang="zh-CN" sz="2000" dirty="0" smtClean="0"/>
          </a:p>
          <a:p>
            <a:pPr marL="109538" indent="0">
              <a:buFont typeface="Wingdings 3" pitchFamily="18" charset="2"/>
              <a:buNone/>
            </a:pPr>
            <a:r>
              <a:rPr lang="en-US" altLang="zh-CN" sz="2000" dirty="0" smtClean="0"/>
              <a:t>	</a:t>
            </a:r>
            <a:r>
              <a:rPr lang="en-US" altLang="zh-CN" sz="2000" b="1" dirty="0" smtClean="0">
                <a:solidFill>
                  <a:srgbClr val="FF0000"/>
                </a:solidFill>
              </a:rPr>
              <a:t>private</a:t>
            </a:r>
            <a:r>
              <a:rPr lang="en-US" altLang="zh-CN" sz="2000" dirty="0" smtClean="0">
                <a:solidFill>
                  <a:srgbClr val="FF0000"/>
                </a:solidFill>
              </a:rPr>
              <a:t> </a:t>
            </a:r>
            <a:r>
              <a:rPr lang="en-US" altLang="zh-CN" sz="2000" b="1" dirty="0" smtClean="0">
                <a:solidFill>
                  <a:srgbClr val="FF0000"/>
                </a:solidFill>
              </a:rPr>
              <a:t>static</a:t>
            </a:r>
            <a:r>
              <a:rPr lang="en-US" altLang="zh-CN" sz="2000" dirty="0" smtClean="0">
                <a:solidFill>
                  <a:srgbClr val="FF0000"/>
                </a:solidFill>
              </a:rPr>
              <a:t> </a:t>
            </a:r>
            <a:r>
              <a:rPr lang="en-US" altLang="zh-CN" sz="2000" b="1" dirty="0" smtClean="0">
                <a:solidFill>
                  <a:srgbClr val="FF0000"/>
                </a:solidFill>
              </a:rPr>
              <a:t>final</a:t>
            </a:r>
            <a:r>
              <a:rPr lang="en-US" altLang="zh-CN" sz="2000" dirty="0" smtClean="0">
                <a:solidFill>
                  <a:srgbClr val="FF0000"/>
                </a:solidFill>
              </a:rPr>
              <a:t> </a:t>
            </a:r>
            <a:r>
              <a:rPr lang="en-US" altLang="zh-CN" sz="2000" b="1" dirty="0" err="1" smtClean="0">
                <a:solidFill>
                  <a:srgbClr val="FF0000"/>
                </a:solidFill>
              </a:rPr>
              <a:t>int</a:t>
            </a:r>
            <a:r>
              <a:rPr lang="en-US" altLang="zh-CN" sz="2000" dirty="0" smtClean="0">
                <a:solidFill>
                  <a:srgbClr val="FF0000"/>
                </a:solidFill>
              </a:rPr>
              <a:t> </a:t>
            </a:r>
            <a:r>
              <a:rPr lang="en-US" altLang="zh-CN" sz="2000" i="1" dirty="0" smtClean="0">
                <a:solidFill>
                  <a:srgbClr val="FF0000"/>
                </a:solidFill>
              </a:rPr>
              <a:t>HEIGHT</a:t>
            </a:r>
            <a:r>
              <a:rPr lang="en-US" altLang="zh-CN" sz="2000" dirty="0" smtClean="0">
                <a:solidFill>
                  <a:srgbClr val="FF0000"/>
                </a:solidFill>
              </a:rPr>
              <a:t>=10;  //</a:t>
            </a:r>
            <a:r>
              <a:rPr lang="zh-CN" altLang="zh-CN" sz="2000" dirty="0" smtClean="0">
                <a:solidFill>
                  <a:srgbClr val="FF0000"/>
                </a:solidFill>
              </a:rPr>
              <a:t>层数</a:t>
            </a:r>
          </a:p>
          <a:p>
            <a:pPr marL="109538" indent="0">
              <a:buFont typeface="Wingdings 3" pitchFamily="18" charset="2"/>
              <a:buNone/>
            </a:pPr>
            <a:r>
              <a:rPr lang="en-US" altLang="zh-CN" sz="2000" dirty="0" smtClean="0">
                <a:solidFill>
                  <a:srgbClr val="FF0000"/>
                </a:solidFill>
              </a:rPr>
              <a:t>	</a:t>
            </a:r>
            <a:r>
              <a:rPr lang="en-US" altLang="zh-CN" sz="2000" b="1" dirty="0" smtClean="0">
                <a:solidFill>
                  <a:srgbClr val="FF0000"/>
                </a:solidFill>
              </a:rPr>
              <a:t>private</a:t>
            </a:r>
            <a:r>
              <a:rPr lang="en-US" altLang="zh-CN" sz="2000" dirty="0" smtClean="0">
                <a:solidFill>
                  <a:srgbClr val="FF0000"/>
                </a:solidFill>
              </a:rPr>
              <a:t> </a:t>
            </a:r>
            <a:r>
              <a:rPr lang="en-US" altLang="zh-CN" sz="2000" b="1" dirty="0" smtClean="0">
                <a:solidFill>
                  <a:srgbClr val="FF0000"/>
                </a:solidFill>
              </a:rPr>
              <a:t>static</a:t>
            </a:r>
            <a:r>
              <a:rPr lang="en-US" altLang="zh-CN" sz="2000" dirty="0" smtClean="0">
                <a:solidFill>
                  <a:srgbClr val="FF0000"/>
                </a:solidFill>
              </a:rPr>
              <a:t> </a:t>
            </a:r>
            <a:r>
              <a:rPr lang="en-US" altLang="zh-CN" sz="2000" b="1" dirty="0" smtClean="0">
                <a:solidFill>
                  <a:srgbClr val="FF0000"/>
                </a:solidFill>
              </a:rPr>
              <a:t>final</a:t>
            </a:r>
            <a:r>
              <a:rPr lang="en-US" altLang="zh-CN" sz="2000" dirty="0" smtClean="0">
                <a:solidFill>
                  <a:srgbClr val="FF0000"/>
                </a:solidFill>
              </a:rPr>
              <a:t> </a:t>
            </a:r>
            <a:r>
              <a:rPr lang="en-US" altLang="zh-CN" sz="2000" b="1" dirty="0" err="1" smtClean="0">
                <a:solidFill>
                  <a:srgbClr val="FF0000"/>
                </a:solidFill>
              </a:rPr>
              <a:t>int</a:t>
            </a:r>
            <a:r>
              <a:rPr lang="en-US" altLang="zh-CN" sz="2000" dirty="0" smtClean="0">
                <a:solidFill>
                  <a:srgbClr val="FF0000"/>
                </a:solidFill>
              </a:rPr>
              <a:t> </a:t>
            </a:r>
            <a:r>
              <a:rPr lang="en-US" altLang="zh-CN" sz="2000" i="1" dirty="0" smtClean="0">
                <a:solidFill>
                  <a:srgbClr val="FF0000"/>
                </a:solidFill>
              </a:rPr>
              <a:t>WIDTH</a:t>
            </a:r>
            <a:r>
              <a:rPr lang="en-US" altLang="zh-CN" sz="2000" dirty="0" smtClean="0">
                <a:solidFill>
                  <a:srgbClr val="FF0000"/>
                </a:solidFill>
              </a:rPr>
              <a:t>=12;    //</a:t>
            </a:r>
            <a:r>
              <a:rPr lang="zh-CN" altLang="zh-CN" sz="2000" dirty="0" smtClean="0">
                <a:solidFill>
                  <a:srgbClr val="FF0000"/>
                </a:solidFill>
              </a:rPr>
              <a:t>客房数</a:t>
            </a:r>
          </a:p>
          <a:p>
            <a:pPr marL="109538" indent="0">
              <a:buFont typeface="Wingdings 3" pitchFamily="18" charset="2"/>
              <a:buNone/>
            </a:pPr>
            <a:r>
              <a:rPr lang="en-US" altLang="zh-CN" sz="2000" dirty="0" smtClean="0"/>
              <a:t> </a:t>
            </a:r>
            <a:endParaRPr lang="zh-CN" altLang="zh-CN" sz="2000" dirty="0" smtClean="0"/>
          </a:p>
          <a:p>
            <a:pPr marL="109538" indent="0">
              <a:buFont typeface="Wingdings 3" pitchFamily="18" charset="2"/>
              <a:buNone/>
            </a:pPr>
            <a:r>
              <a:rPr lang="en-US" altLang="zh-CN" sz="2000" b="1" dirty="0" smtClean="0"/>
              <a:t>          private</a:t>
            </a:r>
            <a:r>
              <a:rPr lang="en-US" altLang="zh-CN" sz="2000" dirty="0" smtClean="0"/>
              <a:t> String </a:t>
            </a:r>
            <a:r>
              <a:rPr lang="en-US" altLang="zh-CN" sz="2000" dirty="0" err="1" smtClean="0"/>
              <a:t>hotelName</a:t>
            </a:r>
            <a:r>
              <a:rPr lang="en-US" altLang="zh-CN" sz="2000" dirty="0" smtClean="0"/>
              <a:t>;  //</a:t>
            </a:r>
            <a:r>
              <a:rPr lang="zh-CN" altLang="zh-CN" sz="2000" dirty="0" smtClean="0"/>
              <a:t>酒店名</a:t>
            </a:r>
          </a:p>
          <a:p>
            <a:pPr marL="109538" indent="0">
              <a:buFont typeface="Wingdings 3" pitchFamily="18" charset="2"/>
              <a:buNone/>
            </a:pPr>
            <a:r>
              <a:rPr lang="en-US" altLang="zh-CN" sz="2000" dirty="0" smtClean="0"/>
              <a:t>	</a:t>
            </a:r>
            <a:r>
              <a:rPr lang="en-US" altLang="zh-CN" sz="2000" b="1" dirty="0" smtClean="0"/>
              <a:t>private</a:t>
            </a:r>
            <a:r>
              <a:rPr lang="en-US" altLang="zh-CN" sz="2000" dirty="0" smtClean="0"/>
              <a:t> String[][] rooms;    //</a:t>
            </a:r>
            <a:r>
              <a:rPr lang="zh-CN" altLang="zh-CN" sz="2000" dirty="0" smtClean="0"/>
              <a:t>酒店客房</a:t>
            </a:r>
            <a:r>
              <a:rPr lang="en-US" altLang="zh-CN" sz="2000" dirty="0" smtClean="0"/>
              <a:t>	</a:t>
            </a:r>
            <a:endParaRPr lang="zh-CN" altLang="zh-CN" sz="2000" dirty="0" smtClean="0"/>
          </a:p>
          <a:p>
            <a:pPr marL="109538" indent="0">
              <a:buFont typeface="Wingdings 3" pitchFamily="18" charset="2"/>
              <a:buNone/>
            </a:pPr>
            <a:r>
              <a:rPr lang="en-US" altLang="zh-CN" sz="2000" dirty="0" smtClean="0"/>
              <a:t>	</a:t>
            </a:r>
            <a:r>
              <a:rPr lang="en-US" altLang="zh-CN" sz="2000" b="1" dirty="0" smtClean="0"/>
              <a:t>public</a:t>
            </a:r>
            <a:r>
              <a:rPr lang="en-US" altLang="zh-CN" sz="2000" dirty="0" smtClean="0"/>
              <a:t> Hotel(){</a:t>
            </a:r>
            <a:endParaRPr lang="zh-CN" altLang="zh-CN" sz="2000" dirty="0" smtClean="0"/>
          </a:p>
          <a:p>
            <a:pPr marL="109538" indent="0">
              <a:buFont typeface="Wingdings 3" pitchFamily="18" charset="2"/>
              <a:buNone/>
            </a:pPr>
            <a:r>
              <a:rPr lang="en-US" altLang="zh-CN" sz="2000" dirty="0" smtClean="0"/>
              <a:t>		rooms = </a:t>
            </a:r>
            <a:r>
              <a:rPr lang="en-US" altLang="zh-CN" sz="2000" b="1" dirty="0" smtClean="0"/>
              <a:t>new</a:t>
            </a:r>
            <a:r>
              <a:rPr lang="en-US" altLang="zh-CN" sz="2000" dirty="0" smtClean="0"/>
              <a:t> String[</a:t>
            </a:r>
            <a:r>
              <a:rPr lang="en-US" altLang="zh-CN" sz="2000" i="1" dirty="0" smtClean="0"/>
              <a:t>HEIGHT</a:t>
            </a:r>
            <a:r>
              <a:rPr lang="en-US" altLang="zh-CN" sz="2000" dirty="0" smtClean="0"/>
              <a:t>][</a:t>
            </a:r>
            <a:r>
              <a:rPr lang="en-US" altLang="zh-CN" sz="2000" i="1" dirty="0" smtClean="0"/>
              <a:t>WIDTH</a:t>
            </a:r>
            <a:r>
              <a:rPr lang="en-US" altLang="zh-CN" sz="2000" dirty="0" smtClean="0"/>
              <a:t>];</a:t>
            </a:r>
            <a:endParaRPr lang="zh-CN" altLang="zh-CN" sz="2000" dirty="0" smtClean="0"/>
          </a:p>
          <a:p>
            <a:pPr marL="109538" indent="0">
              <a:buFont typeface="Wingdings 3" pitchFamily="18" charset="2"/>
              <a:buNone/>
            </a:pPr>
            <a:r>
              <a:rPr lang="en-US" altLang="zh-CN" sz="2000" dirty="0" smtClean="0"/>
              <a:t>	}</a:t>
            </a:r>
            <a:endParaRPr lang="zh-CN" altLang="zh-CN" sz="2000" dirty="0" smtClean="0"/>
          </a:p>
          <a:p>
            <a:pPr marL="109538" indent="0">
              <a:buFont typeface="Wingdings 3" pitchFamily="18" charset="2"/>
              <a:buNone/>
            </a:pPr>
            <a:r>
              <a:rPr lang="zh-CN" altLang="zh-CN" sz="2000" dirty="0" smtClean="0"/>
              <a:t>……</a:t>
            </a:r>
            <a:r>
              <a:rPr lang="en-US" altLang="zh-CN" sz="2000" dirty="0" smtClean="0"/>
              <a:t>	</a:t>
            </a:r>
            <a:endParaRPr lang="zh-CN" altLang="zh-CN" sz="2000" dirty="0" smtClean="0"/>
          </a:p>
          <a:p>
            <a:pPr marL="109538" indent="0">
              <a:buFont typeface="Wingdings 3" pitchFamily="18" charset="2"/>
              <a:buNone/>
            </a:pPr>
            <a:r>
              <a:rPr lang="en-US" altLang="zh-CN" sz="2000" dirty="0" smtClean="0"/>
              <a:t>}</a:t>
            </a:r>
            <a:endParaRPr lang="zh-CN" altLang="en-US" sz="2000"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4.5.4  </a:t>
            </a:r>
            <a:r>
              <a:rPr lang="zh-CN" altLang="zh-CN" dirty="0">
                <a:effectLst/>
              </a:rPr>
              <a:t>类常量的定义</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t>面向对象</a:t>
            </a:r>
            <a:endParaRPr lang="zh-CN" altLang="en-US" dirty="0"/>
          </a:p>
        </p:txBody>
      </p:sp>
      <p:sp>
        <p:nvSpPr>
          <p:cNvPr id="3" name="内容占位符 2"/>
          <p:cNvSpPr>
            <a:spLocks noGrp="1"/>
          </p:cNvSpPr>
          <p:nvPr>
            <p:ph idx="1"/>
          </p:nvPr>
        </p:nvSpPr>
        <p:spPr/>
        <p:txBody>
          <a:bodyPr>
            <a:normAutofit lnSpcReduction="10000"/>
          </a:bodyPr>
          <a:lstStyle/>
          <a:p>
            <a:pPr marL="365760" indent="-256032" fontAlgn="auto">
              <a:spcAft>
                <a:spcPts val="0"/>
              </a:spcAft>
              <a:buFont typeface="Wingdings 3"/>
              <a:buChar char=""/>
              <a:defRPr/>
            </a:pPr>
            <a:r>
              <a:rPr lang="zh-CN" altLang="zh-CN" sz="2800" dirty="0" smtClean="0"/>
              <a:t>面向对象的程序设计将数据和对数据的操作行为封装在一起，作为一个相互依存、不可分割的整体</a:t>
            </a:r>
            <a:r>
              <a:rPr lang="en-US" altLang="zh-CN" sz="2800" dirty="0" smtClean="0"/>
              <a:t>--</a:t>
            </a:r>
            <a:r>
              <a:rPr lang="zh-CN" altLang="zh-CN" sz="2800" dirty="0" smtClean="0">
                <a:solidFill>
                  <a:srgbClr val="FF0000"/>
                </a:solidFill>
              </a:rPr>
              <a:t>类</a:t>
            </a:r>
            <a:r>
              <a:rPr lang="zh-CN" altLang="zh-CN" sz="2800" dirty="0" smtClean="0"/>
              <a:t>。类中的大多数数据只能为本类的行为</a:t>
            </a:r>
            <a:r>
              <a:rPr lang="zh-CN" altLang="en-US" sz="2800" dirty="0" smtClean="0"/>
              <a:t>使用</a:t>
            </a:r>
            <a:r>
              <a:rPr lang="zh-CN" altLang="zh-CN" sz="2800" dirty="0" smtClean="0"/>
              <a:t>，类会提供公开的外部接口与外界进行通信。</a:t>
            </a:r>
          </a:p>
          <a:p>
            <a:pPr marL="365760" indent="-256032" fontAlgn="auto">
              <a:spcAft>
                <a:spcPts val="0"/>
              </a:spcAft>
              <a:buFont typeface="Wingdings 3"/>
              <a:buChar char=""/>
              <a:defRPr/>
            </a:pPr>
            <a:r>
              <a:rPr lang="zh-CN" altLang="en-US" sz="2800" dirty="0" smtClean="0">
                <a:latin typeface="Book Antiqua" pitchFamily="18" charset="0"/>
              </a:rPr>
              <a:t>类是抽象的数据类型，用类创建</a:t>
            </a:r>
            <a:r>
              <a:rPr lang="zh-CN" altLang="en-US" sz="2800" dirty="0" smtClean="0">
                <a:solidFill>
                  <a:srgbClr val="FF0000"/>
                </a:solidFill>
                <a:latin typeface="Book Antiqua" pitchFamily="18" charset="0"/>
              </a:rPr>
              <a:t>对象</a:t>
            </a:r>
            <a:r>
              <a:rPr lang="zh-CN" altLang="en-US" sz="2800" dirty="0" smtClean="0">
                <a:latin typeface="Book Antiqua" pitchFamily="18" charset="0"/>
              </a:rPr>
              <a:t>。</a:t>
            </a:r>
          </a:p>
          <a:p>
            <a:pPr marL="365760" indent="-256032" fontAlgn="auto">
              <a:spcAft>
                <a:spcPts val="0"/>
              </a:spcAft>
              <a:buFont typeface="Wingdings 3"/>
              <a:buChar char=""/>
              <a:defRPr/>
            </a:pPr>
            <a:r>
              <a:rPr lang="zh-CN" altLang="en-US" sz="2800" dirty="0" smtClean="0">
                <a:latin typeface="Book Antiqua" pitchFamily="18" charset="0"/>
              </a:rPr>
              <a:t>程序的执行，表现为一组对象之间的交互通信。对象之间通过公共接口进行通信，从而完成系统功能。</a:t>
            </a:r>
            <a:endParaRPr lang="en-US" altLang="zh-CN" sz="2800" dirty="0" smtClean="0">
              <a:latin typeface="Book Antiqua" pitchFamily="18" charset="0"/>
            </a:endParaRPr>
          </a:p>
          <a:p>
            <a:pPr marL="365760" indent="-256032" fontAlgn="auto">
              <a:spcAft>
                <a:spcPts val="0"/>
              </a:spcAft>
              <a:buFont typeface="Wingdings 3"/>
              <a:buChar char=""/>
              <a:defRPr/>
            </a:pPr>
            <a:r>
              <a:rPr lang="zh-CN" altLang="zh-CN" sz="2800" dirty="0" smtClean="0"/>
              <a:t>面向对象的程序模块间关系简单，程序的独立性高、数据安全。面向对象的显著特点包括：</a:t>
            </a:r>
            <a:r>
              <a:rPr lang="zh-CN" altLang="zh-CN" sz="2800" dirty="0" smtClean="0">
                <a:solidFill>
                  <a:srgbClr val="FF0000"/>
                </a:solidFill>
              </a:rPr>
              <a:t>封装性</a:t>
            </a:r>
            <a:r>
              <a:rPr lang="zh-CN" altLang="zh-CN" sz="2800" dirty="0" smtClean="0"/>
              <a:t>、</a:t>
            </a:r>
            <a:r>
              <a:rPr lang="zh-CN" altLang="zh-CN" sz="2800" dirty="0" smtClean="0">
                <a:solidFill>
                  <a:srgbClr val="FF0000"/>
                </a:solidFill>
              </a:rPr>
              <a:t>继承性</a:t>
            </a:r>
            <a:r>
              <a:rPr lang="zh-CN" altLang="zh-CN" sz="2800" dirty="0" smtClean="0"/>
              <a:t>和</a:t>
            </a:r>
            <a:r>
              <a:rPr lang="zh-CN" altLang="zh-CN" sz="2800" dirty="0" smtClean="0">
                <a:solidFill>
                  <a:srgbClr val="FF0000"/>
                </a:solidFill>
              </a:rPr>
              <a:t>多态性</a:t>
            </a:r>
            <a:r>
              <a:rPr lang="zh-CN" altLang="zh-CN" sz="2800" dirty="0" smtClean="0"/>
              <a:t>。</a:t>
            </a:r>
            <a:endParaRPr lang="zh-CN" altLang="en-US" sz="2400" dirty="0" smtClean="0">
              <a:latin typeface="Book Antiqua" pitchFamily="18" charset="0"/>
            </a:endParaRPr>
          </a:p>
          <a:p>
            <a:pPr marL="365760" indent="-256032" fontAlgn="auto">
              <a:spcAft>
                <a:spcPts val="0"/>
              </a:spcAft>
              <a:buFont typeface="Wingdings 3"/>
              <a:buChar char=""/>
              <a:defRPr/>
            </a:pP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p:txBody>
          <a:bodyPr/>
          <a:lstStyle/>
          <a:p>
            <a:r>
              <a:rPr lang="zh-CN" altLang="zh-CN" dirty="0" smtClean="0"/>
              <a:t>“包” 方式</a:t>
            </a:r>
            <a:r>
              <a:rPr lang="zh-CN" altLang="en-US" dirty="0" smtClean="0"/>
              <a:t>：</a:t>
            </a:r>
            <a:r>
              <a:rPr lang="zh-CN" altLang="zh-CN" dirty="0" smtClean="0"/>
              <a:t>包与磁盘的文件系统结构相对应，一个包就相当于一个文件夹，包中的类相当于文件夹下的文件。</a:t>
            </a:r>
            <a:endParaRPr lang="en-US" altLang="zh-CN" dirty="0" smtClean="0"/>
          </a:p>
          <a:p>
            <a:endParaRPr lang="en-US" altLang="zh-CN" dirty="0" smtClean="0"/>
          </a:p>
          <a:p>
            <a:r>
              <a:rPr lang="en-US" altLang="zh-CN" dirty="0" smtClean="0"/>
              <a:t>Java</a:t>
            </a:r>
            <a:r>
              <a:rPr lang="zh-CN" altLang="zh-CN" dirty="0" smtClean="0"/>
              <a:t>用为类定义不同的包，即定义不同的存储位置的方式解决同名类的冲突。同时包也提供了类的分类管理，使类可以按功能、来源等分为不同的集合，便于组织和使用。</a:t>
            </a:r>
          </a:p>
          <a:p>
            <a:endParaRPr lang="zh-CN" altLang="en-US"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4.6  </a:t>
            </a:r>
            <a:r>
              <a:rPr lang="zh-CN" altLang="zh-CN" dirty="0" smtClean="0">
                <a:effectLst/>
              </a:rPr>
              <a:t>包</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p:txBody>
          <a:bodyPr/>
          <a:lstStyle/>
          <a:p>
            <a:r>
              <a:rPr lang="zh-CN" altLang="zh-CN" sz="2400" smtClean="0"/>
              <a:t>创建包</a:t>
            </a:r>
            <a:r>
              <a:rPr lang="zh-CN" altLang="en-US" sz="2400" smtClean="0"/>
              <a:t>：</a:t>
            </a:r>
            <a:r>
              <a:rPr lang="en-US" altLang="zh-CN" sz="2400" smtClean="0"/>
              <a:t>Java</a:t>
            </a:r>
            <a:r>
              <a:rPr lang="zh-CN" altLang="zh-CN" sz="2400" smtClean="0"/>
              <a:t>文件的第一条语句</a:t>
            </a:r>
            <a:endParaRPr lang="en-US" altLang="zh-CN" sz="2400" smtClean="0"/>
          </a:p>
          <a:p>
            <a:r>
              <a:rPr lang="zh-CN" altLang="zh-CN" sz="2400" smtClean="0"/>
              <a:t>语句格式</a:t>
            </a:r>
          </a:p>
          <a:p>
            <a:pPr marL="392113" lvl="1" indent="0">
              <a:buFont typeface="Verdana" pitchFamily="34" charset="0"/>
              <a:buNone/>
            </a:pPr>
            <a:r>
              <a:rPr lang="en-US" altLang="zh-CN" sz="2400" smtClean="0"/>
              <a:t>package </a:t>
            </a:r>
            <a:r>
              <a:rPr lang="zh-CN" altLang="zh-CN" sz="2400" smtClean="0"/>
              <a:t>包名</a:t>
            </a:r>
            <a:r>
              <a:rPr lang="en-US" altLang="zh-CN" sz="2400" smtClean="0"/>
              <a:t>[.</a:t>
            </a:r>
            <a:r>
              <a:rPr lang="zh-CN" altLang="zh-CN" sz="2400" smtClean="0"/>
              <a:t>包名</a:t>
            </a:r>
            <a:r>
              <a:rPr lang="en-US" altLang="zh-CN" sz="2400" smtClean="0"/>
              <a:t>[.</a:t>
            </a:r>
            <a:r>
              <a:rPr lang="zh-CN" altLang="zh-CN" sz="2400" smtClean="0"/>
              <a:t>包名</a:t>
            </a:r>
            <a:r>
              <a:rPr lang="en-US" altLang="zh-CN" sz="2400" smtClean="0"/>
              <a:t>]…];</a:t>
            </a:r>
            <a:endParaRPr lang="zh-CN" altLang="zh-CN" sz="2400" smtClean="0"/>
          </a:p>
          <a:p>
            <a:r>
              <a:rPr lang="en-US" altLang="zh-CN" sz="2400" smtClean="0"/>
              <a:t>Java</a:t>
            </a:r>
            <a:r>
              <a:rPr lang="zh-CN" altLang="zh-CN" sz="2400" smtClean="0"/>
              <a:t>包的名字都是由小写字母组成，“</a:t>
            </a:r>
            <a:r>
              <a:rPr lang="en-US" altLang="zh-CN" sz="2400" smtClean="0"/>
              <a:t>.</a:t>
            </a:r>
            <a:r>
              <a:rPr lang="zh-CN" altLang="zh-CN" sz="2400" smtClean="0"/>
              <a:t>”指明包（文件夹）的层次</a:t>
            </a:r>
            <a:r>
              <a:rPr lang="zh-CN" altLang="en-US" sz="2400" smtClean="0"/>
              <a:t>。</a:t>
            </a:r>
            <a:endParaRPr lang="zh-CN" altLang="zh-CN" sz="2400" smtClean="0"/>
          </a:p>
          <a:p>
            <a:endParaRPr lang="zh-CN" altLang="en-US" sz="240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4.6.1  </a:t>
            </a:r>
            <a:r>
              <a:rPr lang="zh-CN" altLang="zh-CN" dirty="0">
                <a:effectLst/>
              </a:rPr>
              <a:t>包的</a:t>
            </a:r>
            <a:r>
              <a:rPr lang="zh-CN" altLang="zh-CN" dirty="0" smtClean="0">
                <a:effectLst/>
              </a:rPr>
              <a:t>创建</a:t>
            </a:r>
            <a:endParaRPr lang="zh-CN" altLang="en-US" dirty="0"/>
          </a:p>
        </p:txBody>
      </p:sp>
      <p:sp>
        <p:nvSpPr>
          <p:cNvPr id="4" name="矩形 3"/>
          <p:cNvSpPr/>
          <p:nvPr/>
        </p:nvSpPr>
        <p:spPr>
          <a:xfrm>
            <a:off x="1692275" y="4108450"/>
            <a:ext cx="5616575" cy="1089025"/>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fontAlgn="auto">
              <a:lnSpc>
                <a:spcPct val="90000"/>
              </a:lnSpc>
              <a:spcBef>
                <a:spcPts val="0"/>
              </a:spcBef>
              <a:spcAft>
                <a:spcPts val="0"/>
              </a:spcAft>
              <a:buFont typeface="Wingdings" pitchFamily="2" charset="2"/>
              <a:buNone/>
              <a:defRPr/>
            </a:pPr>
            <a:r>
              <a:rPr lang="zh-CN" altLang="en-US" sz="2400" dirty="0">
                <a:latin typeface="Book Antiqua" pitchFamily="18" charset="0"/>
              </a:rPr>
              <a:t>例如：    </a:t>
            </a:r>
            <a:r>
              <a:rPr lang="en-US" altLang="zh-CN" sz="2400" dirty="0" err="1">
                <a:latin typeface="Book Antiqua" pitchFamily="18" charset="0"/>
              </a:rPr>
              <a:t>pakage</a:t>
            </a:r>
            <a:r>
              <a:rPr lang="en-US" altLang="zh-CN" sz="2400" dirty="0">
                <a:latin typeface="Book Antiqua" pitchFamily="18" charset="0"/>
              </a:rPr>
              <a:t>   chap4;</a:t>
            </a:r>
          </a:p>
          <a:p>
            <a:pPr fontAlgn="auto">
              <a:lnSpc>
                <a:spcPct val="90000"/>
              </a:lnSpc>
              <a:spcBef>
                <a:spcPts val="0"/>
              </a:spcBef>
              <a:spcAft>
                <a:spcPts val="0"/>
              </a:spcAft>
              <a:buFont typeface="Wingdings" pitchFamily="2" charset="2"/>
              <a:buNone/>
              <a:defRPr/>
            </a:pPr>
            <a:r>
              <a:rPr lang="en-US" altLang="zh-CN" sz="2400" dirty="0">
                <a:latin typeface="Book Antiqua" pitchFamily="18" charset="0"/>
              </a:rPr>
              <a:t>                package  chap4.lesson1;</a:t>
            </a:r>
          </a:p>
          <a:p>
            <a:pPr fontAlgn="auto">
              <a:lnSpc>
                <a:spcPct val="90000"/>
              </a:lnSpc>
              <a:spcBef>
                <a:spcPts val="0"/>
              </a:spcBef>
              <a:spcAft>
                <a:spcPts val="0"/>
              </a:spcAft>
              <a:buFont typeface="Wingdings" pitchFamily="2" charset="2"/>
              <a:buNone/>
              <a:defRPr/>
            </a:pPr>
            <a:r>
              <a:rPr lang="en-US" altLang="zh-CN" sz="2400" dirty="0">
                <a:latin typeface="Book Antiqua" pitchFamily="18" charset="0"/>
              </a:rPr>
              <a:t>                                   </a:t>
            </a:r>
            <a:r>
              <a:rPr lang="zh-CN" altLang="en-US" sz="2400" dirty="0">
                <a:solidFill>
                  <a:srgbClr val="FF0000"/>
                </a:solidFill>
                <a:latin typeface="Book Antiqua" pitchFamily="18" charset="0"/>
              </a:rPr>
              <a:t> </a:t>
            </a:r>
            <a:r>
              <a:rPr lang="zh-CN" altLang="en-US" sz="2400" dirty="0">
                <a:solidFill>
                  <a:srgbClr val="FFFF00"/>
                </a:solidFill>
                <a:latin typeface="Book Antiqua" pitchFamily="18" charset="0"/>
              </a:rPr>
              <a:t>包     子包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p:txBody>
          <a:bodyPr/>
          <a:lstStyle/>
          <a:p>
            <a:r>
              <a:rPr lang="zh-CN" altLang="zh-CN" dirty="0" smtClean="0"/>
              <a:t>同一个包中的类可以互相访问</a:t>
            </a:r>
            <a:endParaRPr lang="en-US" altLang="zh-CN" dirty="0" smtClean="0"/>
          </a:p>
          <a:p>
            <a:endParaRPr lang="en-US" altLang="zh-CN" dirty="0" smtClean="0"/>
          </a:p>
          <a:p>
            <a:r>
              <a:rPr lang="zh-CN" altLang="zh-CN" dirty="0" smtClean="0"/>
              <a:t>一个类要访问位于另一个包中的类（设这个类允许被访问）</a:t>
            </a:r>
            <a:r>
              <a:rPr lang="zh-CN" altLang="en-US" dirty="0" smtClean="0"/>
              <a:t>：</a:t>
            </a:r>
            <a:r>
              <a:rPr lang="zh-CN" altLang="zh-CN" dirty="0" smtClean="0"/>
              <a:t>通过</a:t>
            </a:r>
            <a:r>
              <a:rPr lang="en-US" altLang="zh-CN" dirty="0" smtClean="0"/>
              <a:t>import</a:t>
            </a:r>
            <a:r>
              <a:rPr lang="zh-CN" altLang="zh-CN" dirty="0" smtClean="0"/>
              <a:t>语句导入类</a:t>
            </a:r>
            <a:endParaRPr lang="en-US" altLang="zh-CN" dirty="0" smtClean="0"/>
          </a:p>
          <a:p>
            <a:endParaRPr lang="en-US" altLang="zh-CN" dirty="0" smtClean="0"/>
          </a:p>
          <a:p>
            <a:r>
              <a:rPr lang="en-US" altLang="zh-CN" dirty="0" smtClean="0"/>
              <a:t>import</a:t>
            </a:r>
            <a:r>
              <a:rPr lang="zh-CN" altLang="zh-CN" dirty="0" smtClean="0"/>
              <a:t>不能自动引入包的子包，必须用显式声明的方式导入子包。</a:t>
            </a:r>
          </a:p>
          <a:p>
            <a:endParaRPr lang="zh-CN" altLang="en-US"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4.6.2  </a:t>
            </a:r>
            <a:r>
              <a:rPr lang="zh-CN" altLang="zh-CN" dirty="0">
                <a:effectLst/>
              </a:rPr>
              <a:t>类的导</a:t>
            </a:r>
            <a:r>
              <a:rPr lang="zh-CN" altLang="zh-CN" dirty="0" smtClean="0">
                <a:effectLst/>
              </a:rPr>
              <a:t>入</a:t>
            </a:r>
            <a:endParaRPr lang="zh-CN" altLang="en-US" dirty="0"/>
          </a:p>
        </p:txBody>
      </p:sp>
      <p:sp>
        <p:nvSpPr>
          <p:cNvPr id="4" name="矩形 3"/>
          <p:cNvSpPr/>
          <p:nvPr/>
        </p:nvSpPr>
        <p:spPr>
          <a:xfrm>
            <a:off x="1492359" y="4780756"/>
            <a:ext cx="6408738" cy="830263"/>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fontAlgn="auto">
              <a:spcBef>
                <a:spcPts val="0"/>
              </a:spcBef>
              <a:spcAft>
                <a:spcPts val="0"/>
              </a:spcAft>
              <a:defRPr/>
            </a:pPr>
            <a:r>
              <a:rPr lang="en-US" altLang="zh-CN" sz="2400" b="1" dirty="0"/>
              <a:t>import</a:t>
            </a:r>
            <a:r>
              <a:rPr lang="en-US" altLang="zh-CN" sz="2400" dirty="0"/>
              <a:t> </a:t>
            </a:r>
            <a:r>
              <a:rPr lang="en-US" altLang="zh-CN" sz="2400" dirty="0" err="1"/>
              <a:t>java.awt</a:t>
            </a:r>
            <a:r>
              <a:rPr lang="en-US" altLang="zh-CN" sz="2400" dirty="0"/>
              <a:t>.*;</a:t>
            </a:r>
            <a:endParaRPr lang="zh-CN" altLang="zh-CN" sz="2400" dirty="0"/>
          </a:p>
          <a:p>
            <a:pPr fontAlgn="auto">
              <a:spcBef>
                <a:spcPts val="0"/>
              </a:spcBef>
              <a:spcAft>
                <a:spcPts val="0"/>
              </a:spcAft>
              <a:defRPr/>
            </a:pPr>
            <a:r>
              <a:rPr lang="en-US" altLang="zh-CN" sz="2400" b="1" dirty="0"/>
              <a:t>import</a:t>
            </a:r>
            <a:r>
              <a:rPr lang="en-US" altLang="zh-CN" sz="2400" dirty="0"/>
              <a:t> </a:t>
            </a:r>
            <a:r>
              <a:rPr lang="en-US" altLang="zh-CN" sz="2400" dirty="0" err="1"/>
              <a:t>java.awt.event</a:t>
            </a:r>
            <a:r>
              <a:rPr lang="en-US" altLang="zh-CN" sz="2400" dirty="0"/>
              <a:t>.*;</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652462"/>
          </a:xfrm>
        </p:spPr>
        <p:txBody>
          <a:bodyPr>
            <a:normAutofit/>
          </a:bodyPr>
          <a:lstStyle/>
          <a:p>
            <a:pPr marL="109728" indent="0" fontAlgn="auto">
              <a:spcAft>
                <a:spcPts val="0"/>
              </a:spcAft>
              <a:buFont typeface="Wingdings 3"/>
              <a:buNone/>
              <a:defRPr/>
            </a:pPr>
            <a:r>
              <a:rPr lang="en-US" altLang="zh-CN" b="1" dirty="0"/>
              <a:t>1</a:t>
            </a:r>
            <a:r>
              <a:rPr lang="zh-CN" altLang="zh-CN" b="1" dirty="0"/>
              <a:t>．编译</a:t>
            </a:r>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4.6.3  </a:t>
            </a:r>
            <a:r>
              <a:rPr lang="zh-CN" altLang="zh-CN" dirty="0">
                <a:effectLst/>
              </a:rPr>
              <a:t>含包定义的类的编译及执行</a:t>
            </a:r>
          </a:p>
        </p:txBody>
      </p:sp>
      <p:sp>
        <p:nvSpPr>
          <p:cNvPr id="4" name="矩形 3"/>
          <p:cNvSpPr/>
          <p:nvPr/>
        </p:nvSpPr>
        <p:spPr>
          <a:xfrm>
            <a:off x="1258888" y="2133600"/>
            <a:ext cx="5976937" cy="400050"/>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fontAlgn="auto">
              <a:spcBef>
                <a:spcPts val="0"/>
              </a:spcBef>
              <a:spcAft>
                <a:spcPts val="0"/>
              </a:spcAft>
              <a:defRPr/>
            </a:pPr>
            <a:r>
              <a:rPr lang="en-US" altLang="zh-CN" sz="2000" b="1" i="1" dirty="0"/>
              <a:t>d:\java_source&gt;  </a:t>
            </a:r>
            <a:r>
              <a:rPr lang="en-US" altLang="zh-CN" sz="2000" b="1" i="1" dirty="0" err="1"/>
              <a:t>javac</a:t>
            </a:r>
            <a:r>
              <a:rPr lang="en-US" altLang="zh-CN" sz="2000" b="1" i="1" dirty="0"/>
              <a:t>  –d  .  Hotel.java</a:t>
            </a:r>
            <a:endParaRPr lang="zh-CN" altLang="zh-CN" sz="2000" dirty="0"/>
          </a:p>
        </p:txBody>
      </p:sp>
      <p:sp>
        <p:nvSpPr>
          <p:cNvPr id="5" name="矩形 4"/>
          <p:cNvSpPr>
            <a:spLocks noChangeArrowheads="1"/>
          </p:cNvSpPr>
          <p:nvPr/>
        </p:nvSpPr>
        <p:spPr bwMode="auto">
          <a:xfrm>
            <a:off x="755650" y="2781300"/>
            <a:ext cx="78486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a:ea typeface="黑体" pitchFamily="49" charset="-122"/>
              </a:rPr>
              <a:t>参数</a:t>
            </a:r>
            <a:r>
              <a:rPr lang="en-US" altLang="zh-CN" sz="2400">
                <a:ea typeface="黑体" pitchFamily="49" charset="-122"/>
              </a:rPr>
              <a:t>1</a:t>
            </a:r>
            <a:r>
              <a:rPr lang="zh-CN" altLang="zh-CN" sz="2400">
                <a:ea typeface="黑体" pitchFamily="49" charset="-122"/>
              </a:rPr>
              <a:t>“</a:t>
            </a:r>
            <a:r>
              <a:rPr lang="en-US" altLang="zh-CN" sz="2400">
                <a:ea typeface="黑体" pitchFamily="49" charset="-122"/>
              </a:rPr>
              <a:t>-d</a:t>
            </a:r>
            <a:r>
              <a:rPr lang="zh-CN" altLang="zh-CN" sz="2400">
                <a:ea typeface="黑体" pitchFamily="49" charset="-122"/>
              </a:rPr>
              <a:t>”</a:t>
            </a:r>
            <a:r>
              <a:rPr lang="zh-CN" altLang="en-US" sz="2400">
                <a:ea typeface="黑体" pitchFamily="49" charset="-122"/>
              </a:rPr>
              <a:t>：</a:t>
            </a:r>
            <a:r>
              <a:rPr lang="zh-CN" altLang="zh-CN" sz="2400">
                <a:ea typeface="黑体" pitchFamily="49" charset="-122"/>
              </a:rPr>
              <a:t>指定编译时在文件系统中创建与包对应的文件夹结构，必须使用。</a:t>
            </a:r>
            <a:endParaRPr lang="en-US" altLang="zh-CN" sz="2400">
              <a:ea typeface="黑体" pitchFamily="49" charset="-122"/>
            </a:endParaRPr>
          </a:p>
          <a:p>
            <a:endParaRPr lang="zh-CN" altLang="zh-CN" sz="2400">
              <a:ea typeface="黑体" pitchFamily="49" charset="-122"/>
            </a:endParaRPr>
          </a:p>
          <a:p>
            <a:r>
              <a:rPr lang="zh-CN" altLang="zh-CN" sz="2400">
                <a:ea typeface="黑体" pitchFamily="49" charset="-122"/>
              </a:rPr>
              <a:t>参数</a:t>
            </a:r>
            <a:r>
              <a:rPr lang="en-US" altLang="zh-CN" sz="2400">
                <a:ea typeface="黑体" pitchFamily="49" charset="-122"/>
              </a:rPr>
              <a:t>2</a:t>
            </a:r>
            <a:r>
              <a:rPr lang="zh-CN" altLang="en-US" sz="2400">
                <a:ea typeface="黑体" pitchFamily="49" charset="-122"/>
              </a:rPr>
              <a:t>：</a:t>
            </a:r>
            <a:r>
              <a:rPr lang="zh-CN" altLang="zh-CN" sz="2400">
                <a:ea typeface="黑体" pitchFamily="49" charset="-122"/>
              </a:rPr>
              <a:t>指定类文件（包结构</a:t>
            </a:r>
            <a:r>
              <a:rPr lang="en-US" altLang="zh-CN" sz="2400">
                <a:ea typeface="黑体" pitchFamily="49" charset="-122"/>
              </a:rPr>
              <a:t>+class</a:t>
            </a:r>
            <a:r>
              <a:rPr lang="zh-CN" altLang="zh-CN" sz="2400">
                <a:ea typeface="黑体" pitchFamily="49" charset="-122"/>
              </a:rPr>
              <a:t>文件）的存储位置。该参数由程序设计者按需指定。</a:t>
            </a:r>
            <a:endParaRPr lang="en-US" altLang="zh-CN" sz="2400">
              <a:ea typeface="黑体" pitchFamily="49" charset="-122"/>
            </a:endParaRPr>
          </a:p>
          <a:p>
            <a:endParaRPr lang="zh-CN" altLang="zh-CN" sz="2400">
              <a:ea typeface="黑体" pitchFamily="49" charset="-122"/>
            </a:endParaRPr>
          </a:p>
          <a:p>
            <a:r>
              <a:rPr lang="zh-CN" altLang="zh-CN" sz="2400">
                <a:ea typeface="黑体" pitchFamily="49" charset="-122"/>
              </a:rPr>
              <a:t>参数</a:t>
            </a:r>
            <a:r>
              <a:rPr lang="en-US" altLang="zh-CN" sz="2400">
                <a:ea typeface="黑体" pitchFamily="49" charset="-122"/>
              </a:rPr>
              <a:t>3</a:t>
            </a:r>
            <a:r>
              <a:rPr lang="zh-CN" altLang="en-US" sz="2400">
                <a:ea typeface="黑体" pitchFamily="49" charset="-122"/>
              </a:rPr>
              <a:t>：</a:t>
            </a:r>
            <a:r>
              <a:rPr lang="zh-CN" altLang="zh-CN" sz="2400">
                <a:ea typeface="黑体" pitchFamily="49" charset="-122"/>
              </a:rPr>
              <a:t>指定被编译的源文件。一定要保证按照路径可以找到被编译的源文件。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fontAlgn="auto">
              <a:spcAft>
                <a:spcPts val="0"/>
              </a:spcAft>
              <a:buFont typeface="Wingdings 3"/>
              <a:buNone/>
              <a:defRPr/>
            </a:pPr>
            <a:r>
              <a:rPr lang="en-US" altLang="zh-CN" sz="3200" dirty="0"/>
              <a:t>2</a:t>
            </a:r>
            <a:r>
              <a:rPr lang="zh-CN" altLang="zh-CN" sz="3200" dirty="0"/>
              <a:t>．执行</a:t>
            </a:r>
          </a:p>
          <a:p>
            <a:pPr marL="621792" lvl="1" fontAlgn="auto">
              <a:spcBef>
                <a:spcPts val="324"/>
              </a:spcBef>
              <a:spcAft>
                <a:spcPts val="0"/>
              </a:spcAft>
              <a:buFont typeface="Verdana"/>
              <a:buChar char="◦"/>
              <a:defRPr/>
            </a:pPr>
            <a:r>
              <a:rPr lang="zh-CN" altLang="zh-CN" sz="2800" dirty="0" smtClean="0"/>
              <a:t>完整</a:t>
            </a:r>
            <a:r>
              <a:rPr lang="zh-CN" altLang="zh-CN" sz="2800" dirty="0"/>
              <a:t>的类</a:t>
            </a:r>
            <a:r>
              <a:rPr lang="zh-CN" altLang="zh-CN" sz="2800" dirty="0" smtClean="0"/>
              <a:t>名</a:t>
            </a:r>
            <a:r>
              <a:rPr lang="zh-CN" altLang="en-US" sz="2800" dirty="0" smtClean="0"/>
              <a:t>：</a:t>
            </a:r>
            <a:r>
              <a:rPr lang="zh-CN" altLang="zh-CN" sz="2800" dirty="0" smtClean="0"/>
              <a:t>包</a:t>
            </a:r>
            <a:r>
              <a:rPr lang="zh-CN" altLang="zh-CN" sz="2800" dirty="0"/>
              <a:t>名</a:t>
            </a:r>
            <a:r>
              <a:rPr lang="en-US" altLang="zh-CN" sz="2800" dirty="0"/>
              <a:t>.</a:t>
            </a:r>
            <a:r>
              <a:rPr lang="zh-CN" altLang="zh-CN" sz="2800" dirty="0"/>
              <a:t>类</a:t>
            </a:r>
            <a:r>
              <a:rPr lang="zh-CN" altLang="zh-CN" sz="2800" dirty="0" smtClean="0"/>
              <a:t>名</a:t>
            </a:r>
            <a:endParaRPr lang="en-US" altLang="zh-CN" sz="2800" dirty="0" smtClean="0"/>
          </a:p>
          <a:p>
            <a:pPr marL="621792" lvl="1" fontAlgn="auto">
              <a:spcBef>
                <a:spcPts val="324"/>
              </a:spcBef>
              <a:spcAft>
                <a:spcPts val="0"/>
              </a:spcAft>
              <a:buFont typeface="Verdana"/>
              <a:buChar char="◦"/>
              <a:defRPr/>
            </a:pPr>
            <a:endParaRPr lang="en-US" altLang="zh-CN" sz="2800" dirty="0" smtClean="0"/>
          </a:p>
          <a:p>
            <a:pPr marL="621792" lvl="1" fontAlgn="auto">
              <a:spcBef>
                <a:spcPts val="324"/>
              </a:spcBef>
              <a:spcAft>
                <a:spcPts val="0"/>
              </a:spcAft>
              <a:buFont typeface="Verdana"/>
              <a:buChar char="◦"/>
              <a:defRPr/>
            </a:pPr>
            <a:r>
              <a:rPr lang="zh-CN" altLang="zh-CN" sz="2800" dirty="0" smtClean="0"/>
              <a:t>执行</a:t>
            </a:r>
            <a:r>
              <a:rPr lang="en-US" altLang="zh-CN" sz="2800" dirty="0" smtClean="0"/>
              <a:t>class</a:t>
            </a:r>
            <a:r>
              <a:rPr lang="zh-CN" altLang="en-US" sz="2800" dirty="0" smtClean="0"/>
              <a:t>文件</a:t>
            </a:r>
            <a:endParaRPr lang="en-US" altLang="zh-CN" sz="2800" dirty="0" smtClean="0"/>
          </a:p>
          <a:p>
            <a:pPr marL="859536" lvl="2" fontAlgn="auto">
              <a:spcAft>
                <a:spcPts val="0"/>
              </a:spcAft>
              <a:buFont typeface="Wingdings 2"/>
              <a:buChar char=""/>
              <a:defRPr/>
            </a:pPr>
            <a:r>
              <a:rPr lang="zh-CN" altLang="zh-CN" sz="2600" dirty="0" smtClean="0"/>
              <a:t>在</a:t>
            </a:r>
            <a:r>
              <a:rPr lang="zh-CN" altLang="zh-CN" sz="2600" dirty="0"/>
              <a:t>当前路径下可以按照包名结构找到被执行的类</a:t>
            </a:r>
            <a:r>
              <a:rPr lang="zh-CN" altLang="zh-CN" sz="2600" dirty="0" smtClean="0"/>
              <a:t>文件</a:t>
            </a:r>
            <a:endParaRPr lang="en-US" altLang="zh-CN" sz="2600" dirty="0" smtClean="0"/>
          </a:p>
          <a:p>
            <a:pPr marL="859536" lvl="2" fontAlgn="auto">
              <a:spcAft>
                <a:spcPts val="0"/>
              </a:spcAft>
              <a:buFont typeface="Wingdings 2"/>
              <a:buChar char=""/>
              <a:defRPr/>
            </a:pPr>
            <a:r>
              <a:rPr lang="zh-CN" altLang="zh-CN" sz="2600" dirty="0" smtClean="0"/>
              <a:t>必须</a:t>
            </a:r>
            <a:r>
              <a:rPr lang="zh-CN" altLang="zh-CN" sz="2600" dirty="0"/>
              <a:t>使用完整的类</a:t>
            </a:r>
            <a:r>
              <a:rPr lang="zh-CN" altLang="zh-CN" sz="2600" dirty="0" smtClean="0"/>
              <a:t>名</a:t>
            </a:r>
            <a:endParaRPr lang="zh-CN" altLang="zh-CN" sz="2600" dirty="0"/>
          </a:p>
          <a:p>
            <a:pPr marL="365760" indent="-256032" fontAlgn="auto">
              <a:spcAft>
                <a:spcPts val="0"/>
              </a:spcAft>
              <a:buFont typeface="Wingdings 3"/>
              <a:buChar char=""/>
              <a:defRPr/>
            </a:pPr>
            <a:endParaRPr lang="zh-CN" altLang="en-US" sz="3200" dirty="0"/>
          </a:p>
        </p:txBody>
      </p:sp>
      <p:sp>
        <p:nvSpPr>
          <p:cNvPr id="3" name="标题 2"/>
          <p:cNvSpPr>
            <a:spLocks noGrp="1"/>
          </p:cNvSpPr>
          <p:nvPr>
            <p:ph type="title"/>
          </p:nvPr>
        </p:nvSpPr>
        <p:spPr/>
        <p:txBody>
          <a:bodyPr/>
          <a:lstStyle/>
          <a:p>
            <a:pPr fontAlgn="auto">
              <a:spcAft>
                <a:spcPts val="0"/>
              </a:spcAft>
              <a:defRPr/>
            </a:pPr>
            <a:r>
              <a:rPr lang="en-US" altLang="zh-CN" dirty="0">
                <a:effectLst/>
              </a:rPr>
              <a:t>4.6.3  </a:t>
            </a:r>
            <a:r>
              <a:rPr lang="zh-CN" altLang="zh-CN" dirty="0">
                <a:effectLst/>
              </a:rPr>
              <a:t>含包定义的类的编译及执行</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fontAlgn="auto">
              <a:spcAft>
                <a:spcPts val="0"/>
              </a:spcAft>
              <a:defRPr/>
            </a:pPr>
            <a:r>
              <a:rPr kumimoji="1" lang="zh-CN" altLang="en-US">
                <a:ea typeface="仿宋_GB2312" pitchFamily="49" charset="-122"/>
              </a:rPr>
              <a:t>命令行方式下的编译和执行</a:t>
            </a:r>
          </a:p>
        </p:txBody>
      </p:sp>
      <p:sp>
        <p:nvSpPr>
          <p:cNvPr id="46083" name="Line 3"/>
          <p:cNvSpPr>
            <a:spLocks noChangeShapeType="1"/>
          </p:cNvSpPr>
          <p:nvPr/>
        </p:nvSpPr>
        <p:spPr bwMode="auto">
          <a:xfrm flipH="1">
            <a:off x="3479800" y="2854325"/>
            <a:ext cx="398463"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4" name="Line 4"/>
          <p:cNvSpPr>
            <a:spLocks noChangeShapeType="1"/>
          </p:cNvSpPr>
          <p:nvPr/>
        </p:nvSpPr>
        <p:spPr bwMode="auto">
          <a:xfrm>
            <a:off x="3346450" y="37893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5" name="Text Box 5"/>
          <p:cNvSpPr txBox="1">
            <a:spLocks noChangeArrowheads="1"/>
          </p:cNvSpPr>
          <p:nvPr/>
        </p:nvSpPr>
        <p:spPr bwMode="auto">
          <a:xfrm>
            <a:off x="3059113" y="2476500"/>
            <a:ext cx="2881312"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algn="ctr">
              <a:spcBef>
                <a:spcPct val="50000"/>
              </a:spcBef>
            </a:pPr>
            <a:r>
              <a:rPr lang="zh-CN" altLang="en-US">
                <a:solidFill>
                  <a:schemeClr val="folHlink"/>
                </a:solidFill>
                <a:latin typeface="Book Antiqua" pitchFamily="18" charset="0"/>
              </a:rPr>
              <a:t>当前目录 </a:t>
            </a:r>
            <a:r>
              <a:rPr lang="en-US" altLang="zh-CN">
                <a:solidFill>
                  <a:schemeClr val="folHlink"/>
                </a:solidFill>
                <a:latin typeface="Book Antiqua" pitchFamily="18" charset="0"/>
              </a:rPr>
              <a:t>e:\java_source</a:t>
            </a:r>
          </a:p>
        </p:txBody>
      </p:sp>
      <p:sp>
        <p:nvSpPr>
          <p:cNvPr id="46086" name="Line 6"/>
          <p:cNvSpPr>
            <a:spLocks noChangeShapeType="1"/>
          </p:cNvSpPr>
          <p:nvPr/>
        </p:nvSpPr>
        <p:spPr bwMode="auto">
          <a:xfrm>
            <a:off x="4941888" y="2854325"/>
            <a:ext cx="598487"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7" name="Text Box 7"/>
          <p:cNvSpPr txBox="1">
            <a:spLocks noChangeArrowheads="1"/>
          </p:cNvSpPr>
          <p:nvPr/>
        </p:nvSpPr>
        <p:spPr bwMode="auto">
          <a:xfrm>
            <a:off x="2682875" y="3357563"/>
            <a:ext cx="139541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algn="ctr">
              <a:spcBef>
                <a:spcPct val="50000"/>
              </a:spcBef>
            </a:pPr>
            <a:r>
              <a:rPr lang="en-US" altLang="zh-CN">
                <a:solidFill>
                  <a:schemeClr val="folHlink"/>
                </a:solidFill>
                <a:latin typeface="Book Antiqua" pitchFamily="18" charset="0"/>
              </a:rPr>
              <a:t>chap4</a:t>
            </a:r>
          </a:p>
        </p:txBody>
      </p:sp>
      <p:sp>
        <p:nvSpPr>
          <p:cNvPr id="46088" name="Text Box 8"/>
          <p:cNvSpPr txBox="1">
            <a:spLocks noChangeArrowheads="1"/>
          </p:cNvSpPr>
          <p:nvPr/>
        </p:nvSpPr>
        <p:spPr bwMode="auto">
          <a:xfrm>
            <a:off x="2682875" y="4149725"/>
            <a:ext cx="1395413"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algn="ctr">
              <a:spcBef>
                <a:spcPct val="50000"/>
              </a:spcBef>
            </a:pPr>
            <a:r>
              <a:rPr lang="en-US" altLang="zh-CN">
                <a:solidFill>
                  <a:schemeClr val="folHlink"/>
                </a:solidFill>
                <a:latin typeface="Book Antiqua" pitchFamily="18" charset="0"/>
              </a:rPr>
              <a:t>lesson2</a:t>
            </a:r>
          </a:p>
        </p:txBody>
      </p:sp>
      <p:sp>
        <p:nvSpPr>
          <p:cNvPr id="46089" name="Line 9"/>
          <p:cNvSpPr>
            <a:spLocks noChangeShapeType="1"/>
          </p:cNvSpPr>
          <p:nvPr/>
        </p:nvSpPr>
        <p:spPr bwMode="auto">
          <a:xfrm>
            <a:off x="3346450" y="4583113"/>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0" name="AutoShape 10"/>
          <p:cNvSpPr>
            <a:spLocks noChangeArrowheads="1"/>
          </p:cNvSpPr>
          <p:nvPr/>
        </p:nvSpPr>
        <p:spPr bwMode="auto">
          <a:xfrm>
            <a:off x="1403350" y="4724400"/>
            <a:ext cx="4070350" cy="1657350"/>
          </a:xfrm>
          <a:prstGeom prst="irregularSeal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zh-CN" b="1">
                <a:solidFill>
                  <a:srgbClr val="FD3F03"/>
                </a:solidFill>
                <a:latin typeface="Book Antiqua" pitchFamily="18" charset="0"/>
                <a:ea typeface="黑体" pitchFamily="49" charset="-122"/>
              </a:rPr>
              <a:t>Course.class</a:t>
            </a:r>
          </a:p>
          <a:p>
            <a:pPr algn="ctr">
              <a:spcBef>
                <a:spcPct val="50000"/>
              </a:spcBef>
            </a:pPr>
            <a:r>
              <a:rPr lang="en-US" altLang="zh-CN" b="1">
                <a:solidFill>
                  <a:srgbClr val="FD3F03"/>
                </a:solidFill>
                <a:latin typeface="Book Antiqua" pitchFamily="18" charset="0"/>
                <a:ea typeface="黑体" pitchFamily="49" charset="-122"/>
              </a:rPr>
              <a:t>CourseTest.class</a:t>
            </a:r>
            <a:endParaRPr lang="zh-CN" altLang="en-US" b="1">
              <a:solidFill>
                <a:srgbClr val="FD3F03"/>
              </a:solidFill>
              <a:latin typeface="Book Antiqua" pitchFamily="18" charset="0"/>
              <a:ea typeface="黑体" pitchFamily="49" charset="-122"/>
            </a:endParaRPr>
          </a:p>
        </p:txBody>
      </p:sp>
      <p:sp>
        <p:nvSpPr>
          <p:cNvPr id="46091" name="AutoShape 11"/>
          <p:cNvSpPr>
            <a:spLocks noChangeArrowheads="1"/>
          </p:cNvSpPr>
          <p:nvPr/>
        </p:nvSpPr>
        <p:spPr bwMode="auto">
          <a:xfrm>
            <a:off x="4675188" y="3357563"/>
            <a:ext cx="2859087" cy="1368425"/>
          </a:xfrm>
          <a:prstGeom prst="star16">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zh-CN" b="1">
                <a:solidFill>
                  <a:srgbClr val="FD3F03"/>
                </a:solidFill>
                <a:latin typeface="Book Antiqua" pitchFamily="18" charset="0"/>
                <a:ea typeface="黑体" pitchFamily="49" charset="-122"/>
              </a:rPr>
              <a:t>CourseTest.java</a:t>
            </a:r>
          </a:p>
          <a:p>
            <a:pPr algn="ctr">
              <a:spcBef>
                <a:spcPct val="50000"/>
              </a:spcBef>
            </a:pPr>
            <a:r>
              <a:rPr lang="en-US" altLang="zh-CN" b="1">
                <a:solidFill>
                  <a:srgbClr val="FD3F03"/>
                </a:solidFill>
                <a:latin typeface="Book Antiqua" pitchFamily="18" charset="0"/>
                <a:ea typeface="黑体" pitchFamily="49" charset="-122"/>
              </a:rPr>
              <a:t>Course.java</a:t>
            </a:r>
            <a:endParaRPr lang="zh-CN" altLang="en-US" b="1">
              <a:solidFill>
                <a:srgbClr val="FD3F03"/>
              </a:solidFill>
              <a:latin typeface="Book Antiqua" pitchFamily="18" charset="0"/>
              <a:ea typeface="黑体" pitchFamily="49" charset="-122"/>
            </a:endParaRPr>
          </a:p>
        </p:txBody>
      </p:sp>
      <p:sp>
        <p:nvSpPr>
          <p:cNvPr id="46092" name="Rectangle 12"/>
          <p:cNvSpPr>
            <a:spLocks noGrp="1" noChangeArrowheads="1"/>
          </p:cNvSpPr>
          <p:nvPr>
            <p:ph type="body" idx="1"/>
          </p:nvPr>
        </p:nvSpPr>
        <p:spPr>
          <a:xfrm>
            <a:off x="611188" y="1268413"/>
            <a:ext cx="8228012" cy="1008062"/>
          </a:xfrm>
        </p:spPr>
        <p:txBody>
          <a:bodyPr/>
          <a:lstStyle/>
          <a:p>
            <a:pPr>
              <a:lnSpc>
                <a:spcPct val="90000"/>
              </a:lnSpc>
            </a:pPr>
            <a:r>
              <a:rPr lang="en-US" altLang="zh-CN" sz="2800" smtClean="0">
                <a:latin typeface="Book Antiqua" pitchFamily="18" charset="0"/>
              </a:rPr>
              <a:t>javac  –d   .   Course.java</a:t>
            </a:r>
          </a:p>
          <a:p>
            <a:pPr>
              <a:lnSpc>
                <a:spcPct val="90000"/>
              </a:lnSpc>
            </a:pPr>
            <a:r>
              <a:rPr lang="en-US" altLang="zh-CN" sz="2800" smtClean="0">
                <a:latin typeface="Book Antiqua" pitchFamily="18" charset="0"/>
              </a:rPr>
              <a:t>javac  –d   .   CourseTest.java</a:t>
            </a:r>
          </a:p>
        </p:txBody>
      </p:sp>
    </p:spTree>
    <p:extLst>
      <p:ext uri="{BB962C8B-B14F-4D97-AF65-F5344CB8AC3E}">
        <p14:creationId xmlns:p14="http://schemas.microsoft.com/office/powerpoint/2010/main" val="491612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fontAlgn="auto">
              <a:spcAft>
                <a:spcPts val="0"/>
              </a:spcAft>
              <a:defRPr/>
            </a:pPr>
            <a:r>
              <a:rPr kumimoji="1" lang="zh-CN" altLang="en-US">
                <a:ea typeface="仿宋_GB2312" pitchFamily="49" charset="-122"/>
              </a:rPr>
              <a:t>命令行方式下的编译和执行</a:t>
            </a:r>
          </a:p>
        </p:txBody>
      </p:sp>
      <p:sp>
        <p:nvSpPr>
          <p:cNvPr id="47107" name="Rectangle 12"/>
          <p:cNvSpPr>
            <a:spLocks noGrp="1" noChangeArrowheads="1"/>
          </p:cNvSpPr>
          <p:nvPr>
            <p:ph type="body" idx="1"/>
          </p:nvPr>
        </p:nvSpPr>
        <p:spPr>
          <a:xfrm>
            <a:off x="517525" y="1196975"/>
            <a:ext cx="8001000" cy="4572000"/>
          </a:xfrm>
        </p:spPr>
        <p:txBody>
          <a:bodyPr/>
          <a:lstStyle/>
          <a:p>
            <a:r>
              <a:rPr lang="zh-CN" altLang="en-US" sz="2800" smtClean="0">
                <a:latin typeface="Book Antiqua" pitchFamily="18" charset="0"/>
              </a:rPr>
              <a:t>带包定义的类的执行</a:t>
            </a:r>
          </a:p>
          <a:p>
            <a:pPr lvl="1"/>
            <a:r>
              <a:rPr lang="zh-CN" altLang="en-US" sz="2400" smtClean="0">
                <a:latin typeface="Book Antiqua" pitchFamily="18" charset="0"/>
              </a:rPr>
              <a:t>需要在包的上级目录执行类的</a:t>
            </a:r>
            <a:r>
              <a:rPr lang="en-US" altLang="zh-CN" sz="2400" smtClean="0">
                <a:latin typeface="Book Antiqua" pitchFamily="18" charset="0"/>
              </a:rPr>
              <a:t>class</a:t>
            </a:r>
            <a:r>
              <a:rPr lang="zh-CN" altLang="en-US" sz="2400" smtClean="0">
                <a:latin typeface="Book Antiqua" pitchFamily="18" charset="0"/>
              </a:rPr>
              <a:t>文件</a:t>
            </a:r>
          </a:p>
          <a:p>
            <a:pPr lvl="1"/>
            <a:r>
              <a:rPr lang="en-US" altLang="zh-CN" sz="2400" smtClean="0">
                <a:latin typeface="Book Antiqua" pitchFamily="18" charset="0"/>
              </a:rPr>
              <a:t>java  chap4.lesson2.CourseTest</a:t>
            </a:r>
            <a:endParaRPr lang="zh-CN" altLang="en-US" sz="2400" smtClean="0">
              <a:latin typeface="Book Antiqua" pitchFamily="18" charset="0"/>
            </a:endParaRPr>
          </a:p>
          <a:p>
            <a:endParaRPr lang="en-US" altLang="zh-CN" smtClean="0"/>
          </a:p>
        </p:txBody>
      </p:sp>
      <p:sp>
        <p:nvSpPr>
          <p:cNvPr id="47108" name="Line 23"/>
          <p:cNvSpPr>
            <a:spLocks noChangeShapeType="1"/>
          </p:cNvSpPr>
          <p:nvPr/>
        </p:nvSpPr>
        <p:spPr bwMode="auto">
          <a:xfrm flipH="1">
            <a:off x="3336925" y="3070225"/>
            <a:ext cx="398463"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09" name="Line 24"/>
          <p:cNvSpPr>
            <a:spLocks noChangeShapeType="1"/>
          </p:cNvSpPr>
          <p:nvPr/>
        </p:nvSpPr>
        <p:spPr bwMode="auto">
          <a:xfrm>
            <a:off x="3203575" y="40052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0" name="Text Box 25"/>
          <p:cNvSpPr txBox="1">
            <a:spLocks noChangeArrowheads="1"/>
          </p:cNvSpPr>
          <p:nvPr/>
        </p:nvSpPr>
        <p:spPr bwMode="auto">
          <a:xfrm>
            <a:off x="2195513" y="2692400"/>
            <a:ext cx="424815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algn="ctr">
              <a:spcBef>
                <a:spcPct val="50000"/>
              </a:spcBef>
            </a:pPr>
            <a:r>
              <a:rPr lang="zh-CN" altLang="en-US">
                <a:solidFill>
                  <a:schemeClr val="folHlink"/>
                </a:solidFill>
                <a:latin typeface="Book Antiqua" pitchFamily="18" charset="0"/>
              </a:rPr>
              <a:t>当前目录</a:t>
            </a:r>
            <a:r>
              <a:rPr lang="en-US" altLang="zh-CN">
                <a:solidFill>
                  <a:schemeClr val="folHlink"/>
                </a:solidFill>
                <a:latin typeface="Book Antiqua" pitchFamily="18" charset="0"/>
              </a:rPr>
              <a:t>e:\java_source</a:t>
            </a:r>
            <a:endParaRPr lang="zh-CN" altLang="en-US">
              <a:solidFill>
                <a:schemeClr val="folHlink"/>
              </a:solidFill>
              <a:latin typeface="Book Antiqua" pitchFamily="18" charset="0"/>
            </a:endParaRPr>
          </a:p>
        </p:txBody>
      </p:sp>
      <p:sp>
        <p:nvSpPr>
          <p:cNvPr id="47111" name="Line 26"/>
          <p:cNvSpPr>
            <a:spLocks noChangeShapeType="1"/>
          </p:cNvSpPr>
          <p:nvPr/>
        </p:nvSpPr>
        <p:spPr bwMode="auto">
          <a:xfrm>
            <a:off x="4799013" y="3070225"/>
            <a:ext cx="598487" cy="719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2" name="Text Box 27"/>
          <p:cNvSpPr txBox="1">
            <a:spLocks noChangeArrowheads="1"/>
          </p:cNvSpPr>
          <p:nvPr/>
        </p:nvSpPr>
        <p:spPr bwMode="auto">
          <a:xfrm>
            <a:off x="2540000" y="3573463"/>
            <a:ext cx="139541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algn="ctr">
              <a:spcBef>
                <a:spcPct val="50000"/>
              </a:spcBef>
            </a:pPr>
            <a:r>
              <a:rPr lang="en-US" altLang="zh-CN">
                <a:solidFill>
                  <a:schemeClr val="folHlink"/>
                </a:solidFill>
                <a:latin typeface="Book Antiqua" pitchFamily="18" charset="0"/>
              </a:rPr>
              <a:t>chap4</a:t>
            </a:r>
          </a:p>
        </p:txBody>
      </p:sp>
      <p:sp>
        <p:nvSpPr>
          <p:cNvPr id="47113" name="Text Box 28"/>
          <p:cNvSpPr txBox="1">
            <a:spLocks noChangeArrowheads="1"/>
          </p:cNvSpPr>
          <p:nvPr/>
        </p:nvSpPr>
        <p:spPr bwMode="auto">
          <a:xfrm>
            <a:off x="2540000" y="4365625"/>
            <a:ext cx="1395413"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algn="ctr">
              <a:spcBef>
                <a:spcPct val="50000"/>
              </a:spcBef>
            </a:pPr>
            <a:r>
              <a:rPr lang="en-US" altLang="zh-CN">
                <a:solidFill>
                  <a:schemeClr val="folHlink"/>
                </a:solidFill>
                <a:latin typeface="Book Antiqua" pitchFamily="18" charset="0"/>
              </a:rPr>
              <a:t>lesson2</a:t>
            </a:r>
          </a:p>
        </p:txBody>
      </p:sp>
      <p:sp>
        <p:nvSpPr>
          <p:cNvPr id="47114" name="Line 29"/>
          <p:cNvSpPr>
            <a:spLocks noChangeShapeType="1"/>
          </p:cNvSpPr>
          <p:nvPr/>
        </p:nvSpPr>
        <p:spPr bwMode="auto">
          <a:xfrm>
            <a:off x="3203575" y="4799013"/>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5" name="AutoShape 30"/>
          <p:cNvSpPr>
            <a:spLocks noChangeArrowheads="1"/>
          </p:cNvSpPr>
          <p:nvPr/>
        </p:nvSpPr>
        <p:spPr bwMode="auto">
          <a:xfrm>
            <a:off x="1258888" y="4941888"/>
            <a:ext cx="4070350" cy="1657350"/>
          </a:xfrm>
          <a:prstGeom prst="irregularSeal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zh-CN" b="1">
                <a:solidFill>
                  <a:srgbClr val="FD3F03"/>
                </a:solidFill>
                <a:latin typeface="Book Antiqua" pitchFamily="18" charset="0"/>
                <a:ea typeface="黑体" pitchFamily="49" charset="-122"/>
              </a:rPr>
              <a:t>Course.class</a:t>
            </a:r>
          </a:p>
          <a:p>
            <a:pPr algn="ctr">
              <a:spcBef>
                <a:spcPct val="50000"/>
              </a:spcBef>
            </a:pPr>
            <a:r>
              <a:rPr lang="en-US" altLang="zh-CN" b="1">
                <a:solidFill>
                  <a:srgbClr val="FD3F03"/>
                </a:solidFill>
                <a:latin typeface="Book Antiqua" pitchFamily="18" charset="0"/>
                <a:ea typeface="黑体" pitchFamily="49" charset="-122"/>
              </a:rPr>
              <a:t>CourseTest.class</a:t>
            </a:r>
            <a:endParaRPr lang="zh-CN" altLang="en-US" b="1">
              <a:solidFill>
                <a:srgbClr val="FD3F03"/>
              </a:solidFill>
              <a:latin typeface="Book Antiqua" pitchFamily="18" charset="0"/>
              <a:ea typeface="黑体" pitchFamily="49" charset="-122"/>
            </a:endParaRPr>
          </a:p>
        </p:txBody>
      </p:sp>
      <p:sp>
        <p:nvSpPr>
          <p:cNvPr id="47116" name="AutoShape 31"/>
          <p:cNvSpPr>
            <a:spLocks noChangeArrowheads="1"/>
          </p:cNvSpPr>
          <p:nvPr/>
        </p:nvSpPr>
        <p:spPr bwMode="auto">
          <a:xfrm>
            <a:off x="4532313" y="3573463"/>
            <a:ext cx="2859087" cy="1368425"/>
          </a:xfrm>
          <a:prstGeom prst="star16">
            <a:avLst>
              <a:gd name="adj" fmla="val 37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zh-CN" b="1">
                <a:solidFill>
                  <a:srgbClr val="FD3F03"/>
                </a:solidFill>
                <a:latin typeface="Book Antiqua" pitchFamily="18" charset="0"/>
                <a:ea typeface="黑体" pitchFamily="49" charset="-122"/>
              </a:rPr>
              <a:t>CourseTest.java</a:t>
            </a:r>
          </a:p>
          <a:p>
            <a:pPr algn="ctr">
              <a:spcBef>
                <a:spcPct val="50000"/>
              </a:spcBef>
            </a:pPr>
            <a:r>
              <a:rPr lang="en-US" altLang="zh-CN" b="1">
                <a:solidFill>
                  <a:srgbClr val="FD3F03"/>
                </a:solidFill>
                <a:latin typeface="Book Antiqua" pitchFamily="18" charset="0"/>
                <a:ea typeface="黑体" pitchFamily="49" charset="-122"/>
              </a:rPr>
              <a:t>Course.java</a:t>
            </a:r>
            <a:endParaRPr lang="zh-CN" altLang="en-US" b="1">
              <a:solidFill>
                <a:srgbClr val="FD3F03"/>
              </a:solidFill>
              <a:latin typeface="Book Antiqua" pitchFamily="18" charset="0"/>
              <a:ea typeface="黑体" pitchFamily="49" charset="-122"/>
            </a:endParaRPr>
          </a:p>
        </p:txBody>
      </p:sp>
    </p:spTree>
    <p:extLst>
      <p:ext uri="{BB962C8B-B14F-4D97-AF65-F5344CB8AC3E}">
        <p14:creationId xmlns:p14="http://schemas.microsoft.com/office/powerpoint/2010/main" val="32230676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a:xfrm>
            <a:off x="457200" y="1481138"/>
            <a:ext cx="8229600" cy="5044206"/>
          </a:xfrm>
        </p:spPr>
        <p:txBody>
          <a:bodyPr/>
          <a:lstStyle/>
          <a:p>
            <a:pPr marL="109537" indent="0">
              <a:buNone/>
            </a:pPr>
            <a:r>
              <a:rPr lang="zh-CN" altLang="en-US" dirty="0" smtClean="0"/>
              <a:t>设计一个</a:t>
            </a:r>
            <a:r>
              <a:rPr lang="zh-CN" altLang="en-US" sz="2800" dirty="0"/>
              <a:t>酒店前台客房</a:t>
            </a:r>
            <a:r>
              <a:rPr lang="zh-CN" altLang="en-US" sz="2800" dirty="0" smtClean="0"/>
              <a:t>管理系统包括酒店客房状态的查询，用户的入住、退房等功能。系统命令如下：</a:t>
            </a:r>
            <a:endParaRPr lang="en-US" altLang="zh-CN" dirty="0" smtClean="0"/>
          </a:p>
          <a:p>
            <a:r>
              <a:rPr lang="en-US" altLang="zh-CN" sz="2400" dirty="0" smtClean="0"/>
              <a:t>search all :</a:t>
            </a:r>
            <a:r>
              <a:rPr lang="zh-CN" altLang="en-US" sz="2400" dirty="0" smtClean="0"/>
              <a:t>查询并输出所有客房的状态。</a:t>
            </a:r>
            <a:endParaRPr lang="en-US" altLang="zh-CN" sz="2400" dirty="0" smtClean="0"/>
          </a:p>
          <a:p>
            <a:r>
              <a:rPr lang="en-US" altLang="zh-CN" sz="2400" dirty="0"/>
              <a:t>search</a:t>
            </a:r>
            <a:r>
              <a:rPr lang="zh-CN" altLang="en-US" sz="2400" dirty="0" smtClean="0"/>
              <a:t>客房编号：查询该客房状态。</a:t>
            </a:r>
            <a:endParaRPr lang="en-US" altLang="zh-CN" sz="2400" dirty="0" smtClean="0"/>
          </a:p>
          <a:p>
            <a:endParaRPr lang="en-US" altLang="zh-CN" sz="2400" dirty="0" smtClean="0"/>
          </a:p>
          <a:p>
            <a:r>
              <a:rPr lang="en-US" altLang="zh-CN" sz="2400" dirty="0"/>
              <a:t>i</a:t>
            </a:r>
            <a:r>
              <a:rPr lang="en-US" altLang="zh-CN" sz="2400" dirty="0" smtClean="0"/>
              <a:t>n </a:t>
            </a:r>
            <a:r>
              <a:rPr lang="zh-CN" altLang="en-US" sz="2400" dirty="0" smtClean="0"/>
              <a:t>客房编号 用户名：用户入住，例如，“</a:t>
            </a:r>
            <a:r>
              <a:rPr lang="en-US" altLang="zh-CN" sz="2400" dirty="0" smtClean="0"/>
              <a:t>in 0306 Grace</a:t>
            </a:r>
            <a:r>
              <a:rPr lang="zh-CN" altLang="en-US" sz="2400" dirty="0" smtClean="0"/>
              <a:t>”表示姓名为</a:t>
            </a:r>
            <a:r>
              <a:rPr lang="en-US" altLang="zh-CN" sz="2400" dirty="0" smtClean="0"/>
              <a:t>Grace</a:t>
            </a:r>
            <a:r>
              <a:rPr lang="zh-CN" altLang="en-US" sz="2400" dirty="0" smtClean="0"/>
              <a:t>的客人入住</a:t>
            </a:r>
            <a:r>
              <a:rPr lang="en-US" altLang="zh-CN" sz="2400" dirty="0" smtClean="0"/>
              <a:t>0306</a:t>
            </a:r>
            <a:r>
              <a:rPr lang="zh-CN" altLang="en-US" sz="2400" dirty="0" smtClean="0"/>
              <a:t>客房</a:t>
            </a:r>
            <a:endParaRPr lang="en-US" altLang="zh-CN" sz="2400" dirty="0" smtClean="0"/>
          </a:p>
          <a:p>
            <a:endParaRPr lang="en-US" altLang="zh-CN" sz="2400" dirty="0" smtClean="0"/>
          </a:p>
          <a:p>
            <a:r>
              <a:rPr lang="en-US" altLang="zh-CN" sz="2400" dirty="0" smtClean="0"/>
              <a:t>out </a:t>
            </a:r>
            <a:r>
              <a:rPr lang="zh-CN" altLang="en-US" sz="2400" dirty="0" smtClean="0"/>
              <a:t>客房编号</a:t>
            </a:r>
            <a:r>
              <a:rPr lang="en-US" altLang="zh-CN" sz="2400" dirty="0" smtClean="0"/>
              <a:t>: </a:t>
            </a:r>
            <a:r>
              <a:rPr lang="zh-CN" altLang="en-US" sz="2400" dirty="0" smtClean="0"/>
              <a:t>客房退房，例如：“</a:t>
            </a:r>
            <a:r>
              <a:rPr lang="en-US" altLang="zh-CN" sz="2400" dirty="0" smtClean="0"/>
              <a:t>out 0306</a:t>
            </a:r>
            <a:r>
              <a:rPr lang="zh-CN" altLang="en-US" sz="2400" dirty="0" smtClean="0"/>
              <a:t>”表示</a:t>
            </a:r>
            <a:r>
              <a:rPr lang="en-US" altLang="zh-CN" sz="2400" dirty="0" smtClean="0"/>
              <a:t>0306</a:t>
            </a:r>
            <a:r>
              <a:rPr lang="zh-CN" altLang="en-US" sz="2400" dirty="0" smtClean="0"/>
              <a:t>客房退房</a:t>
            </a:r>
            <a:endParaRPr lang="en-US" altLang="zh-CN" sz="2400" dirty="0" smtClean="0"/>
          </a:p>
          <a:p>
            <a:endParaRPr lang="en-US" altLang="zh-CN" sz="2400" dirty="0" smtClean="0"/>
          </a:p>
          <a:p>
            <a:r>
              <a:rPr lang="en-US" altLang="zh-CN" sz="2400" dirty="0"/>
              <a:t>q</a:t>
            </a:r>
            <a:r>
              <a:rPr lang="en-US" altLang="zh-CN" sz="2400" dirty="0" smtClean="0"/>
              <a:t>uit</a:t>
            </a:r>
            <a:r>
              <a:rPr lang="zh-CN" altLang="en-US" sz="2400" dirty="0" smtClean="0"/>
              <a:t>： 退出程序</a:t>
            </a:r>
            <a:endParaRPr lang="en-US" altLang="zh-CN" sz="2400" dirty="0" smtClean="0"/>
          </a:p>
          <a:p>
            <a:endParaRPr lang="zh-CN" altLang="en-US" dirty="0" smtClean="0"/>
          </a:p>
        </p:txBody>
      </p:sp>
      <p:sp>
        <p:nvSpPr>
          <p:cNvPr id="3" name="标题 2"/>
          <p:cNvSpPr>
            <a:spLocks noGrp="1"/>
          </p:cNvSpPr>
          <p:nvPr>
            <p:ph type="title"/>
          </p:nvPr>
        </p:nvSpPr>
        <p:spPr/>
        <p:txBody>
          <a:bodyPr>
            <a:normAutofit fontScale="90000"/>
          </a:bodyPr>
          <a:lstStyle/>
          <a:p>
            <a:pPr fontAlgn="auto">
              <a:spcAft>
                <a:spcPts val="0"/>
              </a:spcAft>
              <a:defRPr/>
            </a:pPr>
            <a:r>
              <a:rPr lang="en-US" altLang="zh-CN" sz="3600" dirty="0" smtClean="0">
                <a:effectLst/>
              </a:rPr>
              <a:t>4.7 </a:t>
            </a:r>
            <a:r>
              <a:rPr lang="zh-CN" altLang="en-US" sz="3600" dirty="0" smtClean="0">
                <a:effectLst/>
              </a:rPr>
              <a:t>综合实践</a:t>
            </a:r>
            <a:r>
              <a:rPr lang="en-US" altLang="zh-CN" sz="3600" dirty="0" smtClean="0">
                <a:effectLst/>
              </a:rPr>
              <a:t>---</a:t>
            </a:r>
            <a:r>
              <a:rPr lang="zh-CN" altLang="en-US" sz="3600" dirty="0" smtClean="0">
                <a:effectLst/>
              </a:rPr>
              <a:t>酒店前台客房管理系统</a:t>
            </a:r>
            <a:endParaRPr lang="zh-CN" altLang="zh-CN" sz="3600" dirty="0">
              <a:effectLst/>
            </a:endParaRPr>
          </a:p>
        </p:txBody>
      </p:sp>
    </p:spTree>
    <p:extLst>
      <p:ext uri="{BB962C8B-B14F-4D97-AF65-F5344CB8AC3E}">
        <p14:creationId xmlns:p14="http://schemas.microsoft.com/office/powerpoint/2010/main" val="34249789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p:txBody>
          <a:bodyPr/>
          <a:lstStyle/>
          <a:p>
            <a:r>
              <a:rPr lang="zh-CN" altLang="zh-CN" dirty="0" smtClean="0"/>
              <a:t>组合关系</a:t>
            </a:r>
            <a:r>
              <a:rPr lang="zh-CN" altLang="en-US" dirty="0" smtClean="0"/>
              <a:t>：</a:t>
            </a:r>
            <a:r>
              <a:rPr lang="zh-CN" altLang="zh-CN" dirty="0" smtClean="0"/>
              <a:t>“</a:t>
            </a:r>
            <a:r>
              <a:rPr lang="en-US" altLang="zh-CN" dirty="0" smtClean="0"/>
              <a:t>has a</a:t>
            </a:r>
            <a:r>
              <a:rPr lang="zh-CN" altLang="zh-CN" dirty="0" smtClean="0"/>
              <a:t>”</a:t>
            </a:r>
            <a:r>
              <a:rPr lang="zh-CN" altLang="en-US" dirty="0" smtClean="0"/>
              <a:t>，</a:t>
            </a:r>
            <a:r>
              <a:rPr lang="zh-CN" altLang="zh-CN" dirty="0" smtClean="0"/>
              <a:t>一个类的成员可以是其他类的引用。</a:t>
            </a:r>
            <a:endParaRPr lang="en-US" altLang="zh-CN" dirty="0" smtClean="0"/>
          </a:p>
          <a:p>
            <a:endParaRPr lang="en-US" altLang="zh-CN" dirty="0" smtClean="0"/>
          </a:p>
          <a:p>
            <a:r>
              <a:rPr lang="zh-CN" altLang="zh-CN" dirty="0" smtClean="0"/>
              <a:t>“</a:t>
            </a:r>
            <a:r>
              <a:rPr lang="en-US" altLang="zh-CN" dirty="0" smtClean="0"/>
              <a:t>HAS-A</a:t>
            </a:r>
            <a:r>
              <a:rPr lang="zh-CN" altLang="zh-CN" dirty="0" smtClean="0"/>
              <a:t>”关系体现了</a:t>
            </a:r>
            <a:r>
              <a:rPr lang="en-US" altLang="zh-CN" dirty="0" smtClean="0"/>
              <a:t>OO</a:t>
            </a:r>
            <a:r>
              <a:rPr lang="zh-CN" altLang="zh-CN" dirty="0" smtClean="0"/>
              <a:t>设计中类的专属性，类的专用化程度越高，在其他应用中就越可能被复用</a:t>
            </a:r>
            <a:r>
              <a:rPr lang="zh-CN" altLang="en-US" dirty="0" smtClean="0"/>
              <a:t>。</a:t>
            </a:r>
            <a:endParaRPr lang="en-US" altLang="zh-CN" dirty="0" smtClean="0"/>
          </a:p>
          <a:p>
            <a:endParaRPr lang="en-US" altLang="zh-CN" dirty="0" smtClean="0"/>
          </a:p>
          <a:p>
            <a:r>
              <a:rPr lang="en-US" altLang="zh-CN" dirty="0" smtClean="0"/>
              <a:t>OO</a:t>
            </a:r>
            <a:r>
              <a:rPr lang="zh-CN" altLang="zh-CN" dirty="0" smtClean="0"/>
              <a:t>设计不提倡用单独的类来完成大量不相关的操作。</a:t>
            </a:r>
            <a:endParaRPr lang="en-US" altLang="zh-CN" dirty="0" smtClean="0"/>
          </a:p>
          <a:p>
            <a:endParaRPr lang="en-US" altLang="zh-CN" dirty="0" smtClean="0"/>
          </a:p>
          <a:p>
            <a:r>
              <a:rPr lang="zh-CN" altLang="zh-CN" dirty="0" smtClean="0"/>
              <a:t>组合是</a:t>
            </a:r>
            <a:r>
              <a:rPr lang="en-US" altLang="zh-CN" dirty="0" smtClean="0"/>
              <a:t>OO</a:t>
            </a:r>
            <a:r>
              <a:rPr lang="zh-CN" altLang="zh-CN" dirty="0" smtClean="0"/>
              <a:t>设计中大量存在的类间关系。</a:t>
            </a:r>
          </a:p>
          <a:p>
            <a:endParaRPr lang="zh-CN" altLang="en-US" dirty="0" smtClean="0"/>
          </a:p>
        </p:txBody>
      </p:sp>
      <p:sp>
        <p:nvSpPr>
          <p:cNvPr id="3" name="标题 2"/>
          <p:cNvSpPr>
            <a:spLocks noGrp="1"/>
          </p:cNvSpPr>
          <p:nvPr>
            <p:ph type="title"/>
          </p:nvPr>
        </p:nvSpPr>
        <p:spPr/>
        <p:txBody>
          <a:bodyPr/>
          <a:lstStyle/>
          <a:p>
            <a:pPr fontAlgn="auto">
              <a:spcAft>
                <a:spcPts val="0"/>
              </a:spcAft>
              <a:defRPr/>
            </a:pPr>
            <a:r>
              <a:rPr lang="en-US" altLang="zh-CN" sz="3600" dirty="0">
                <a:effectLst/>
              </a:rPr>
              <a:t>4.7.1  </a:t>
            </a:r>
            <a:r>
              <a:rPr lang="zh-CN" altLang="zh-CN" sz="3600" dirty="0">
                <a:effectLst/>
              </a:rPr>
              <a:t>类的设计</a:t>
            </a:r>
            <a:r>
              <a:rPr lang="en-US" altLang="zh-CN" sz="3600" dirty="0">
                <a:effectLst/>
              </a:rPr>
              <a:t>—</a:t>
            </a:r>
            <a:r>
              <a:rPr lang="zh-CN" altLang="zh-CN" sz="3600" dirty="0">
                <a:effectLst/>
              </a:rPr>
              <a:t>组合关系</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933450"/>
            <a:ext cx="5200650"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pPr fontAlgn="auto">
              <a:spcAft>
                <a:spcPts val="0"/>
              </a:spcAft>
              <a:defRPr/>
            </a:pPr>
            <a:r>
              <a:rPr lang="en-US" altLang="zh-CN" sz="4400" dirty="0">
                <a:effectLst/>
              </a:rPr>
              <a:t>4.7.1  </a:t>
            </a:r>
            <a:r>
              <a:rPr lang="zh-CN" altLang="zh-CN" sz="4400" dirty="0">
                <a:effectLst/>
              </a:rPr>
              <a:t>类的设计</a:t>
            </a:r>
            <a:r>
              <a:rPr lang="en-US" altLang="zh-CN" sz="4400" dirty="0">
                <a:effectLst/>
              </a:rPr>
              <a:t>—</a:t>
            </a:r>
            <a:r>
              <a:rPr lang="zh-CN" altLang="zh-CN" sz="4400" dirty="0">
                <a:effectLst/>
              </a:rPr>
              <a:t>组合关系</a:t>
            </a:r>
            <a:endParaRPr lang="zh-CN" altLang="en-US" dirty="0"/>
          </a:p>
        </p:txBody>
      </p:sp>
      <p:cxnSp>
        <p:nvCxnSpPr>
          <p:cNvPr id="4" name="直接箭头连接符 3"/>
          <p:cNvCxnSpPr/>
          <p:nvPr/>
        </p:nvCxnSpPr>
        <p:spPr>
          <a:xfrm>
            <a:off x="4893022" y="1772816"/>
            <a:ext cx="0" cy="432048"/>
          </a:xfrm>
          <a:prstGeom prst="straightConnector1">
            <a:avLst/>
          </a:prstGeom>
          <a:ln>
            <a:prstDash val="sysDot"/>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893022" y="4437112"/>
            <a:ext cx="0" cy="543032"/>
          </a:xfrm>
          <a:prstGeom prst="straightConnector1">
            <a:avLst/>
          </a:prstGeom>
          <a:ln cap="flat">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15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468313" y="1484313"/>
            <a:ext cx="8229600" cy="4525962"/>
          </a:xfrm>
        </p:spPr>
        <p:txBody>
          <a:bodyPr/>
          <a:lstStyle/>
          <a:p>
            <a:r>
              <a:rPr lang="zh-CN" altLang="zh-CN" dirty="0" smtClean="0"/>
              <a:t>封装</a:t>
            </a:r>
            <a:r>
              <a:rPr lang="zh-CN" altLang="en-US" dirty="0" smtClean="0"/>
              <a:t>：</a:t>
            </a:r>
            <a:r>
              <a:rPr lang="zh-CN" altLang="zh-CN" dirty="0" smtClean="0"/>
              <a:t>把对象的属性和操作结合为一个独立的整体，并尽可能隐藏对象的内部细节。</a:t>
            </a:r>
            <a:endParaRPr lang="en-US" altLang="zh-CN" dirty="0" smtClean="0"/>
          </a:p>
          <a:p>
            <a:endParaRPr lang="zh-CN" altLang="zh-CN" dirty="0" smtClean="0"/>
          </a:p>
          <a:p>
            <a:r>
              <a:rPr lang="zh-CN" altLang="zh-CN" dirty="0" smtClean="0"/>
              <a:t>“封装”</a:t>
            </a:r>
            <a:r>
              <a:rPr lang="zh-CN" altLang="en-US" dirty="0" smtClean="0"/>
              <a:t>的</a:t>
            </a:r>
            <a:r>
              <a:rPr lang="zh-CN" altLang="zh-CN" dirty="0" smtClean="0"/>
              <a:t>两个含义</a:t>
            </a:r>
            <a:endParaRPr lang="en-US" altLang="zh-CN" dirty="0" smtClean="0"/>
          </a:p>
          <a:p>
            <a:pPr lvl="1"/>
            <a:r>
              <a:rPr lang="zh-CN" altLang="zh-CN" dirty="0" smtClean="0"/>
              <a:t>把对象的全部属性和全部服务结合在一起，形成一个不可分割的独立单位</a:t>
            </a:r>
            <a:endParaRPr lang="en-US" altLang="zh-CN" dirty="0" smtClean="0"/>
          </a:p>
          <a:p>
            <a:pPr lvl="1"/>
            <a:endParaRPr lang="en-US" altLang="zh-CN" dirty="0" smtClean="0"/>
          </a:p>
          <a:p>
            <a:pPr lvl="1"/>
            <a:r>
              <a:rPr lang="zh-CN" altLang="zh-CN" dirty="0" smtClean="0"/>
              <a:t>实现“信息隐蔽”，尽可能隐藏对象的内部细节，对外界形成一个边界，只保留有限的外部接口与外界进行联系。</a:t>
            </a:r>
            <a:endParaRPr lang="en-US" altLang="zh-CN" dirty="0" smtClean="0"/>
          </a:p>
          <a:p>
            <a:pPr lvl="1"/>
            <a:endParaRPr lang="en-US" altLang="zh-CN" dirty="0" smtClean="0"/>
          </a:p>
        </p:txBody>
      </p:sp>
      <p:sp>
        <p:nvSpPr>
          <p:cNvPr id="136194" name="Rectangle 2"/>
          <p:cNvSpPr>
            <a:spLocks noGrp="1" noChangeArrowheads="1"/>
          </p:cNvSpPr>
          <p:nvPr>
            <p:ph type="title"/>
          </p:nvPr>
        </p:nvSpPr>
        <p:spPr/>
        <p:txBody>
          <a:bodyPr/>
          <a:lstStyle/>
          <a:p>
            <a:pPr fontAlgn="auto">
              <a:spcAft>
                <a:spcPts val="0"/>
              </a:spcAft>
              <a:defRPr/>
            </a:pPr>
            <a:r>
              <a:rPr lang="en-US" altLang="zh-CN" dirty="0">
                <a:effectLst/>
              </a:rPr>
              <a:t>4.1  </a:t>
            </a:r>
            <a:r>
              <a:rPr lang="zh-CN" altLang="zh-CN" dirty="0">
                <a:effectLst/>
              </a:rPr>
              <a:t>封装的意义</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sz="4400" dirty="0">
                <a:effectLst/>
              </a:rPr>
              <a:t>4.7.1  </a:t>
            </a:r>
            <a:r>
              <a:rPr lang="zh-CN" altLang="zh-CN" sz="4400" dirty="0">
                <a:effectLst/>
              </a:rPr>
              <a:t>类的设计</a:t>
            </a:r>
            <a:r>
              <a:rPr lang="en-US" altLang="zh-CN" sz="4400" dirty="0">
                <a:effectLst/>
              </a:rPr>
              <a:t>—</a:t>
            </a:r>
            <a:r>
              <a:rPr lang="zh-CN" altLang="zh-CN" sz="4400" dirty="0">
                <a:effectLst/>
              </a:rPr>
              <a:t>组合关系</a:t>
            </a:r>
            <a:endParaRPr lang="zh-CN" altLang="en-US" dirty="0"/>
          </a:p>
        </p:txBody>
      </p:sp>
      <p:pic>
        <p:nvPicPr>
          <p:cNvPr id="53251"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73238"/>
            <a:ext cx="7848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sz="4400" dirty="0">
                <a:effectLst/>
              </a:rPr>
              <a:t>4.7.1  </a:t>
            </a:r>
            <a:r>
              <a:rPr lang="zh-CN" altLang="zh-CN" sz="4400" dirty="0">
                <a:effectLst/>
              </a:rPr>
              <a:t>类的设计</a:t>
            </a:r>
            <a:r>
              <a:rPr lang="en-US" altLang="zh-CN" sz="4400" dirty="0">
                <a:effectLst/>
              </a:rPr>
              <a:t>—</a:t>
            </a:r>
            <a:r>
              <a:rPr lang="zh-CN" altLang="zh-CN" sz="4400" dirty="0">
                <a:effectLst/>
              </a:rPr>
              <a:t>组合关系</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6" y="1340768"/>
            <a:ext cx="557212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9629" y="-19050"/>
            <a:ext cx="3400425"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7169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109537" indent="0"/>
            <a:r>
              <a:rPr lang="en-US" altLang="zh-CN" sz="3600" dirty="0" smtClean="0"/>
              <a:t>4.7.2 </a:t>
            </a:r>
            <a:r>
              <a:rPr lang="en-US" altLang="zh-CN" sz="3600" dirty="0"/>
              <a:t>Hotel</a:t>
            </a:r>
            <a:r>
              <a:rPr lang="zh-CN" altLang="en-US" sz="3600" dirty="0"/>
              <a:t>类设计</a:t>
            </a:r>
          </a:p>
        </p:txBody>
      </p:sp>
      <p:sp>
        <p:nvSpPr>
          <p:cNvPr id="4" name="Rectangle 3"/>
          <p:cNvSpPr txBox="1">
            <a:spLocks noChangeArrowheads="1"/>
          </p:cNvSpPr>
          <p:nvPr/>
        </p:nvSpPr>
        <p:spPr bwMode="auto">
          <a:xfrm>
            <a:off x="14546" y="1196752"/>
            <a:ext cx="8949942" cy="566124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1600" dirty="0">
                <a:latin typeface="Times New Roman" pitchFamily="18" charset="0"/>
                <a:cs typeface="Times New Roman" pitchFamily="18" charset="0"/>
              </a:rPr>
              <a:t>package chap4.example.hotel</a:t>
            </a: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public class Hotel </a:t>
            </a: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private static final </a:t>
            </a:r>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a:t>
            </a:r>
            <a:r>
              <a:rPr lang="en-US" altLang="zh-CN" sz="1600" i="1" dirty="0">
                <a:latin typeface="Times New Roman" pitchFamily="18" charset="0"/>
                <a:cs typeface="Times New Roman" pitchFamily="18" charset="0"/>
              </a:rPr>
              <a:t>HEIGHT=3;  //</a:t>
            </a:r>
            <a:r>
              <a:rPr lang="zh-CN" altLang="en-US" sz="1600" i="1" dirty="0">
                <a:latin typeface="Times New Roman" pitchFamily="18" charset="0"/>
                <a:cs typeface="Times New Roman" pitchFamily="18" charset="0"/>
              </a:rPr>
              <a:t>层数</a:t>
            </a:r>
          </a:p>
          <a:p>
            <a:pPr marL="109537" indent="0">
              <a:buNone/>
            </a:pPr>
            <a:r>
              <a:rPr lang="en-US" altLang="zh-CN" sz="1600" dirty="0">
                <a:latin typeface="Times New Roman" pitchFamily="18" charset="0"/>
                <a:cs typeface="Times New Roman" pitchFamily="18" charset="0"/>
              </a:rPr>
              <a:t>private static final </a:t>
            </a:r>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a:t>
            </a:r>
            <a:r>
              <a:rPr lang="en-US" altLang="zh-CN" sz="1600" i="1" dirty="0">
                <a:latin typeface="Times New Roman" pitchFamily="18" charset="0"/>
                <a:cs typeface="Times New Roman" pitchFamily="18" charset="0"/>
              </a:rPr>
              <a:t>WIDTH=10;   //</a:t>
            </a:r>
            <a:r>
              <a:rPr lang="zh-CN" altLang="en-US" sz="1600" i="1" dirty="0">
                <a:latin typeface="Times New Roman" pitchFamily="18" charset="0"/>
                <a:cs typeface="Times New Roman" pitchFamily="18" charset="0"/>
              </a:rPr>
              <a:t>房间</a:t>
            </a:r>
            <a:r>
              <a:rPr lang="zh-CN" altLang="en-US" sz="1600" i="1" dirty="0" smtClean="0">
                <a:latin typeface="Times New Roman" pitchFamily="18" charset="0"/>
                <a:cs typeface="Times New Roman" pitchFamily="18" charset="0"/>
              </a:rPr>
              <a:t>数</a:t>
            </a:r>
            <a:endParaRPr lang="zh-CN" altLang="en-US"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private String </a:t>
            </a:r>
            <a:r>
              <a:rPr lang="en-US" altLang="zh-CN" sz="1600" dirty="0" err="1">
                <a:latin typeface="Times New Roman" pitchFamily="18" charset="0"/>
                <a:cs typeface="Times New Roman" pitchFamily="18" charset="0"/>
              </a:rPr>
              <a:t>hotelName</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private Room[][] rooms</a:t>
            </a: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marL="109537" indent="0">
              <a:lnSpc>
                <a:spcPct val="150000"/>
              </a:lnSpc>
              <a:buNone/>
            </a:pPr>
            <a:r>
              <a:rPr lang="en-US" altLang="zh-CN" sz="1600" dirty="0" smtClean="0">
                <a:latin typeface="Times New Roman" pitchFamily="18" charset="0"/>
                <a:cs typeface="Times New Roman" pitchFamily="18" charset="0"/>
              </a:rPr>
              <a:t>public Hotel(String </a:t>
            </a:r>
            <a:r>
              <a:rPr lang="en-US" altLang="zh-CN" sz="1600" dirty="0" err="1">
                <a:latin typeface="Times New Roman" pitchFamily="18" charset="0"/>
                <a:cs typeface="Times New Roman" pitchFamily="18" charset="0"/>
              </a:rPr>
              <a:t>hotelName</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初始化房间：房间号</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房间状态*</a:t>
            </a:r>
            <a:r>
              <a:rPr lang="en-US" altLang="zh-CN" sz="1600" dirty="0" smtClean="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marL="365125" lvl="1" indent="0">
              <a:lnSpc>
                <a:spcPct val="150000"/>
              </a:lnSpc>
              <a:buNone/>
            </a:pPr>
            <a:r>
              <a:rPr lang="en-US" altLang="zh-CN" sz="1600" dirty="0" err="1">
                <a:latin typeface="Times New Roman" pitchFamily="18" charset="0"/>
                <a:cs typeface="Times New Roman" pitchFamily="18" charset="0"/>
              </a:rPr>
              <a:t>this.hotelName</a:t>
            </a:r>
            <a:r>
              <a:rPr lang="en-US" altLang="zh-CN" sz="1600" dirty="0">
                <a:latin typeface="Times New Roman" pitchFamily="18" charset="0"/>
                <a:cs typeface="Times New Roman" pitchFamily="18" charset="0"/>
              </a:rPr>
              <a:t> =  </a:t>
            </a:r>
            <a:r>
              <a:rPr lang="en-US" altLang="zh-CN" sz="1600" dirty="0" err="1">
                <a:latin typeface="Times New Roman" pitchFamily="18" charset="0"/>
                <a:cs typeface="Times New Roman" pitchFamily="18" charset="0"/>
              </a:rPr>
              <a:t>hotelName</a:t>
            </a: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marL="365125" lvl="1" indent="0">
              <a:lnSpc>
                <a:spcPct val="150000"/>
              </a:lnSpc>
              <a:buNone/>
            </a:pPr>
            <a:r>
              <a:rPr lang="en-US" altLang="zh-CN" sz="1600" dirty="0" smtClean="0">
                <a:latin typeface="Times New Roman" pitchFamily="18" charset="0"/>
                <a:cs typeface="Times New Roman" pitchFamily="18" charset="0"/>
              </a:rPr>
              <a:t>rooms</a:t>
            </a:r>
            <a:r>
              <a:rPr lang="en-US" altLang="zh-CN" sz="1600" dirty="0">
                <a:latin typeface="Times New Roman" pitchFamily="18" charset="0"/>
                <a:cs typeface="Times New Roman" pitchFamily="18" charset="0"/>
              </a:rPr>
              <a:t>= new Room[</a:t>
            </a:r>
            <a:r>
              <a:rPr lang="en-US" altLang="zh-CN" sz="1600" i="1" dirty="0">
                <a:latin typeface="Times New Roman" pitchFamily="18" charset="0"/>
                <a:cs typeface="Times New Roman" pitchFamily="18" charset="0"/>
              </a:rPr>
              <a:t>HEIGHT][WIDTH</a:t>
            </a:r>
            <a:r>
              <a:rPr lang="en-US" altLang="zh-CN" sz="1600" i="1" dirty="0" smtClean="0">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zh-CN" altLang="en-US" sz="1600" dirty="0">
                <a:latin typeface="Times New Roman" pitchFamily="18" charset="0"/>
                <a:cs typeface="Times New Roman" pitchFamily="18" charset="0"/>
              </a:rPr>
              <a:t>创建数组</a:t>
            </a:r>
            <a:r>
              <a:rPr lang="zh-CN" altLang="en-US" sz="1600" dirty="0" smtClean="0">
                <a:latin typeface="Times New Roman" pitchFamily="18" charset="0"/>
                <a:cs typeface="Times New Roman" pitchFamily="18" charset="0"/>
              </a:rPr>
              <a:t>对象</a:t>
            </a:r>
            <a:endParaRPr lang="zh-CN" altLang="en-US" sz="1600" dirty="0">
              <a:latin typeface="Times New Roman" pitchFamily="18" charset="0"/>
              <a:cs typeface="Times New Roman" pitchFamily="18" charset="0"/>
            </a:endParaRPr>
          </a:p>
          <a:p>
            <a:pPr marL="365125" lvl="1" indent="0">
              <a:lnSpc>
                <a:spcPct val="150000"/>
              </a:lnSpc>
              <a:buNone/>
            </a:pPr>
            <a:r>
              <a:rPr lang="en-US" altLang="zh-CN" sz="1600" dirty="0">
                <a:latin typeface="Times New Roman" pitchFamily="18" charset="0"/>
                <a:cs typeface="Times New Roman" pitchFamily="18" charset="0"/>
              </a:rPr>
              <a:t>for(</a:t>
            </a:r>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i=0; i&lt;</a:t>
            </a:r>
            <a:r>
              <a:rPr lang="en-US" altLang="zh-CN" sz="1600" dirty="0" err="1">
                <a:latin typeface="Times New Roman" pitchFamily="18" charset="0"/>
                <a:cs typeface="Times New Roman" pitchFamily="18" charset="0"/>
              </a:rPr>
              <a:t>rooms.length</a:t>
            </a:r>
            <a:r>
              <a:rPr lang="en-US" altLang="zh-CN" sz="1600" dirty="0">
                <a:latin typeface="Times New Roman" pitchFamily="18" charset="0"/>
                <a:cs typeface="Times New Roman" pitchFamily="18" charset="0"/>
              </a:rPr>
              <a:t>; i++){</a:t>
            </a:r>
          </a:p>
          <a:p>
            <a:pPr marL="365125" lvl="1" indent="0">
              <a:lnSpc>
                <a:spcPct val="150000"/>
              </a:lnSpc>
              <a:buNone/>
            </a:pPr>
            <a:r>
              <a:rPr lang="en-US" altLang="zh-CN" sz="1600" dirty="0" smtClean="0">
                <a:latin typeface="Times New Roman" pitchFamily="18" charset="0"/>
                <a:cs typeface="Times New Roman" pitchFamily="18" charset="0"/>
              </a:rPr>
              <a:t>   for(</a:t>
            </a:r>
            <a:r>
              <a:rPr lang="en-US" altLang="zh-CN" sz="1600" dirty="0" err="1" smtClean="0">
                <a:latin typeface="Times New Roman" pitchFamily="18" charset="0"/>
                <a:cs typeface="Times New Roman" pitchFamily="18" charset="0"/>
              </a:rPr>
              <a:t>int</a:t>
            </a:r>
            <a:r>
              <a:rPr lang="en-US" altLang="zh-CN" sz="1600" dirty="0" smtClean="0">
                <a:latin typeface="Times New Roman" pitchFamily="18" charset="0"/>
                <a:cs typeface="Times New Roman" pitchFamily="18" charset="0"/>
              </a:rPr>
              <a:t> </a:t>
            </a:r>
            <a:r>
              <a:rPr lang="en-US" altLang="zh-CN" sz="1600" dirty="0">
                <a:latin typeface="Times New Roman" pitchFamily="18" charset="0"/>
                <a:cs typeface="Times New Roman" pitchFamily="18" charset="0"/>
              </a:rPr>
              <a:t>j=0; j&lt;rooms[i].length; j++){</a:t>
            </a:r>
          </a:p>
          <a:p>
            <a:pPr marL="365125" lvl="1" indent="0">
              <a:lnSpc>
                <a:spcPct val="150000"/>
              </a:lnSpc>
              <a:buNone/>
            </a:pPr>
            <a:r>
              <a:rPr lang="en-US" altLang="zh-CN" sz="1600" dirty="0" smtClean="0">
                <a:latin typeface="Times New Roman" pitchFamily="18" charset="0"/>
                <a:cs typeface="Times New Roman" pitchFamily="18" charset="0"/>
              </a:rPr>
              <a:t>           rooms[i</a:t>
            </a:r>
            <a:r>
              <a:rPr lang="en-US" altLang="zh-CN" sz="1600" dirty="0">
                <a:latin typeface="Times New Roman" pitchFamily="18" charset="0"/>
                <a:cs typeface="Times New Roman" pitchFamily="18" charset="0"/>
              </a:rPr>
              <a:t>][j]=new Room</a:t>
            </a: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zh-CN" altLang="en-US" sz="1600" dirty="0">
                <a:latin typeface="Times New Roman" pitchFamily="18" charset="0"/>
                <a:cs typeface="Times New Roman" pitchFamily="18" charset="0"/>
              </a:rPr>
              <a:t>初始化每一个</a:t>
            </a:r>
            <a:r>
              <a:rPr lang="en-US" altLang="zh-CN" sz="1600" dirty="0">
                <a:latin typeface="Times New Roman" pitchFamily="18" charset="0"/>
                <a:cs typeface="Times New Roman" pitchFamily="18" charset="0"/>
              </a:rPr>
              <a:t>Room</a:t>
            </a:r>
            <a:r>
              <a:rPr lang="zh-CN" altLang="en-US" sz="1600" dirty="0" smtClean="0">
                <a:latin typeface="Times New Roman" pitchFamily="18" charset="0"/>
                <a:cs typeface="Times New Roman" pitchFamily="18" charset="0"/>
              </a:rPr>
              <a:t>对象</a:t>
            </a:r>
            <a:endParaRPr lang="en-US" altLang="zh-CN" sz="1600" dirty="0">
              <a:latin typeface="Times New Roman" pitchFamily="18" charset="0"/>
              <a:cs typeface="Times New Roman" pitchFamily="18" charset="0"/>
            </a:endParaRPr>
          </a:p>
          <a:p>
            <a:pPr marL="603250" lvl="2" indent="0">
              <a:lnSpc>
                <a:spcPct val="150000"/>
              </a:lnSpc>
              <a:buNone/>
            </a:pPr>
            <a:r>
              <a:rPr lang="en-US" altLang="zh-CN" sz="1600" dirty="0" smtClean="0">
                <a:latin typeface="Times New Roman" pitchFamily="18" charset="0"/>
                <a:cs typeface="Times New Roman" pitchFamily="18" charset="0"/>
              </a:rPr>
              <a:t>      rooms[i</a:t>
            </a:r>
            <a:r>
              <a:rPr lang="en-US" altLang="zh-CN" sz="1600" dirty="0">
                <a:latin typeface="Times New Roman" pitchFamily="18" charset="0"/>
                <a:cs typeface="Times New Roman" pitchFamily="18" charset="0"/>
              </a:rPr>
              <a:t>][j].</a:t>
            </a:r>
            <a:r>
              <a:rPr lang="en-US" altLang="zh-CN" sz="1600" dirty="0" err="1">
                <a:latin typeface="Times New Roman" pitchFamily="18" charset="0"/>
                <a:cs typeface="Times New Roman" pitchFamily="18" charset="0"/>
              </a:rPr>
              <a:t>setId</a:t>
            </a:r>
            <a:r>
              <a:rPr lang="en-US" altLang="zh-CN" sz="1600" dirty="0">
                <a:latin typeface="Times New Roman" pitchFamily="18" charset="0"/>
                <a:cs typeface="Times New Roman" pitchFamily="18" charset="0"/>
              </a:rPr>
              <a:t>(i+1, j+1</a:t>
            </a:r>
            <a:r>
              <a:rPr lang="en-US" altLang="zh-CN" sz="1600" dirty="0" smtClean="0">
                <a:latin typeface="Times New Roman" pitchFamily="18" charset="0"/>
                <a:cs typeface="Times New Roman" pitchFamily="18" charset="0"/>
              </a:rPr>
              <a:t>);</a:t>
            </a:r>
          </a:p>
          <a:p>
            <a:pPr marL="365125" lvl="1" indent="0">
              <a:buNone/>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a:t>
            </a:r>
          </a:p>
          <a:p>
            <a:pPr marL="365125" lvl="1" indent="0">
              <a:buNone/>
            </a:pPr>
            <a:r>
              <a:rPr lang="en-US" altLang="zh-CN" sz="1600" dirty="0" smtClean="0">
                <a:latin typeface="Times New Roman" pitchFamily="18" charset="0"/>
                <a:cs typeface="Times New Roman" pitchFamily="18" charset="0"/>
              </a:rPr>
              <a:t>  }</a:t>
            </a:r>
          </a:p>
          <a:p>
            <a:pPr marL="365125" lvl="1" indent="0">
              <a:buNone/>
            </a:pPr>
            <a:r>
              <a:rPr lang="en-US" altLang="zh-CN" sz="1600" dirty="0" smtClean="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p:txBody>
      </p:sp>
    </p:spTree>
    <p:extLst>
      <p:ext uri="{BB962C8B-B14F-4D97-AF65-F5344CB8AC3E}">
        <p14:creationId xmlns:p14="http://schemas.microsoft.com/office/powerpoint/2010/main" val="40008591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109537" indent="0"/>
            <a:r>
              <a:rPr lang="en-US" altLang="zh-CN" sz="3600" dirty="0" smtClean="0"/>
              <a:t>4.7.2 </a:t>
            </a:r>
            <a:r>
              <a:rPr lang="en-US" altLang="zh-CN" sz="3600" dirty="0"/>
              <a:t>Hotel</a:t>
            </a:r>
            <a:r>
              <a:rPr lang="zh-CN" altLang="en-US" sz="3600" dirty="0"/>
              <a:t>类设计</a:t>
            </a:r>
          </a:p>
        </p:txBody>
      </p:sp>
      <p:sp>
        <p:nvSpPr>
          <p:cNvPr id="5" name="内容占位符 2"/>
          <p:cNvSpPr txBox="1">
            <a:spLocks/>
          </p:cNvSpPr>
          <p:nvPr/>
        </p:nvSpPr>
        <p:spPr bwMode="auto">
          <a:xfrm>
            <a:off x="107504" y="1196752"/>
            <a:ext cx="9036496" cy="5661248"/>
          </a:xfrm>
          <a:prstGeom prst="rect">
            <a:avLst/>
          </a:prstGeom>
          <a:gradFill>
            <a:gsLst>
              <a:gs pos="0">
                <a:schemeClr val="accent1">
                  <a:tint val="62000"/>
                  <a:satMod val="180000"/>
                </a:schemeClr>
              </a:gs>
              <a:gs pos="65000">
                <a:schemeClr val="accent1">
                  <a:tint val="32000"/>
                  <a:satMod val="250000"/>
                </a:schemeClr>
              </a:gs>
              <a:gs pos="100000">
                <a:schemeClr val="accent1">
                  <a:tint val="23000"/>
                  <a:satMod val="300000"/>
                </a:schemeClr>
              </a:gs>
            </a:gsLst>
            <a:lin ang="16200000" scaled="0"/>
          </a:gradFill>
          <a:ln>
            <a:noFill/>
          </a:ln>
        </p:spPr>
        <p:txBody>
          <a:bodyPr vert="horz" wrap="square" lIns="0" tIns="0" rIns="0" bIns="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r>
              <a:rPr lang="en-US" altLang="zh-CN" sz="1400" dirty="0">
                <a:solidFill>
                  <a:schemeClr val="dk1"/>
                </a:solidFill>
                <a:latin typeface="Times New Roman" pitchFamily="18" charset="0"/>
                <a:ea typeface="Arial Unicode MS" panose="020B0604020202020204" pitchFamily="34" charset="-122"/>
                <a:cs typeface="Times New Roman" pitchFamily="18" charset="0"/>
              </a:rPr>
              <a:t>public String </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getHotelName</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 {</a:t>
            </a:r>
          </a:p>
          <a:p>
            <a:pPr marL="0" indent="0">
              <a:buNone/>
            </a:pPr>
            <a:r>
              <a:rPr lang="en-US" altLang="zh-CN" sz="14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return </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hotelName</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a:t>
            </a:r>
            <a:endParaRPr lang="en-US" altLang="zh-CN" sz="1400" dirty="0">
              <a:solidFill>
                <a:schemeClr val="dk1"/>
              </a:solidFill>
              <a:latin typeface="Times New Roman" pitchFamily="18" charset="0"/>
              <a:ea typeface="Arial Unicode MS" panose="020B0604020202020204" pitchFamily="34" charset="-122"/>
              <a:cs typeface="Times New Roman" pitchFamily="18" charset="0"/>
            </a:endParaRPr>
          </a:p>
          <a:p>
            <a:pPr marL="0" indent="0">
              <a:buNone/>
            </a:pPr>
            <a:r>
              <a:rPr lang="en-US" altLang="zh-CN" sz="1400" dirty="0">
                <a:solidFill>
                  <a:schemeClr val="dk1"/>
                </a:solidFill>
                <a:latin typeface="Times New Roman" pitchFamily="18" charset="0"/>
                <a:ea typeface="Arial Unicode MS" panose="020B0604020202020204" pitchFamily="34" charset="-122"/>
                <a:cs typeface="Times New Roman" pitchFamily="18" charset="0"/>
              </a:rPr>
              <a:t>public void </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setHotelName</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(String </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hotelName</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 {</a:t>
            </a:r>
          </a:p>
          <a:p>
            <a:pPr marL="0" indent="0">
              <a:buNone/>
            </a:pP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err="1" smtClean="0">
                <a:solidFill>
                  <a:schemeClr val="dk1"/>
                </a:solidFill>
                <a:latin typeface="Times New Roman" pitchFamily="18" charset="0"/>
                <a:ea typeface="Arial Unicode MS" panose="020B0604020202020204" pitchFamily="34" charset="-122"/>
                <a:cs typeface="Times New Roman" pitchFamily="18" charset="0"/>
              </a:rPr>
              <a:t>this.hotelName</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hotelName</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a:t>
            </a:r>
            <a:endParaRPr lang="en-US" altLang="zh-CN" sz="1400" dirty="0">
              <a:solidFill>
                <a:schemeClr val="dk1"/>
              </a:solidFill>
              <a:latin typeface="Times New Roman" pitchFamily="18" charset="0"/>
              <a:ea typeface="Arial Unicode MS" panose="020B0604020202020204" pitchFamily="34" charset="-122"/>
              <a:cs typeface="Times New Roman" pitchFamily="18" charset="0"/>
            </a:endParaRPr>
          </a:p>
          <a:p>
            <a:pPr marL="0" indent="0">
              <a:buNone/>
            </a:pPr>
            <a:r>
              <a:rPr lang="en-US" altLang="zh-CN" sz="1400" dirty="0">
                <a:solidFill>
                  <a:schemeClr val="dk1"/>
                </a:solidFill>
                <a:latin typeface="Times New Roman" pitchFamily="18" charset="0"/>
                <a:ea typeface="Arial Unicode MS" panose="020B0604020202020204" pitchFamily="34" charset="-122"/>
                <a:cs typeface="Times New Roman" pitchFamily="18" charset="0"/>
              </a:rPr>
              <a:t>/**</a:t>
            </a:r>
          </a:p>
          <a:p>
            <a:pPr marL="0" indent="0">
              <a:buNone/>
            </a:pPr>
            <a:r>
              <a:rPr lang="en-US" altLang="zh-CN" sz="1400" dirty="0">
                <a:solidFill>
                  <a:schemeClr val="dk1"/>
                </a:solidFill>
                <a:latin typeface="Times New Roman" pitchFamily="18" charset="0"/>
                <a:ea typeface="Arial Unicode MS" panose="020B0604020202020204" pitchFamily="34" charset="-122"/>
                <a:cs typeface="Times New Roman" pitchFamily="18" charset="0"/>
              </a:rPr>
              <a:t> * </a:t>
            </a:r>
            <a:r>
              <a:rPr lang="zh-CN" altLang="en-US" sz="1400" dirty="0">
                <a:solidFill>
                  <a:schemeClr val="dk1"/>
                </a:solidFill>
                <a:latin typeface="Times New Roman" pitchFamily="18" charset="0"/>
                <a:ea typeface="Arial Unicode MS" panose="020B0604020202020204" pitchFamily="34" charset="-122"/>
                <a:cs typeface="Times New Roman" pitchFamily="18" charset="0"/>
              </a:rPr>
              <a:t>查询所有房间状态</a:t>
            </a:r>
          </a:p>
          <a:p>
            <a:pPr marL="0" indent="0">
              <a:buNone/>
            </a:pPr>
            <a:r>
              <a:rPr lang="zh-CN" altLang="en-US" sz="1400" dirty="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a:t>
            </a:r>
          </a:p>
          <a:p>
            <a:pPr marL="0" indent="0">
              <a:buNone/>
            </a:pPr>
            <a:r>
              <a:rPr lang="en-US" altLang="zh-CN" sz="1400" dirty="0">
                <a:solidFill>
                  <a:schemeClr val="dk1"/>
                </a:solidFill>
                <a:latin typeface="Times New Roman" pitchFamily="18" charset="0"/>
                <a:ea typeface="Arial Unicode MS" panose="020B0604020202020204" pitchFamily="34" charset="-122"/>
                <a:cs typeface="Times New Roman" pitchFamily="18" charset="0"/>
              </a:rPr>
              <a:t>public void </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searchAll</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a:t>
            </a:r>
            <a:endParaRPr lang="en-US" altLang="zh-CN" sz="1400" dirty="0">
              <a:solidFill>
                <a:schemeClr val="dk1"/>
              </a:solidFill>
              <a:latin typeface="Times New Roman" pitchFamily="18" charset="0"/>
              <a:ea typeface="Arial Unicode MS" panose="020B0604020202020204" pitchFamily="34" charset="-122"/>
              <a:cs typeface="Times New Roman" pitchFamily="18" charset="0"/>
            </a:endParaRPr>
          </a:p>
          <a:p>
            <a:pPr marL="0" indent="0">
              <a:buNone/>
            </a:pPr>
            <a:r>
              <a:rPr lang="en-US" altLang="zh-CN" sz="1400" dirty="0">
                <a:solidFill>
                  <a:schemeClr val="dk1"/>
                </a:solidFill>
                <a:latin typeface="Times New Roman" pitchFamily="18" charset="0"/>
                <a:ea typeface="Arial Unicode MS" panose="020B0604020202020204" pitchFamily="34" charset="-122"/>
                <a:cs typeface="Times New Roman" pitchFamily="18" charset="0"/>
              </a:rPr>
              <a:t>for(</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int</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 i=0; i&lt;</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rooms.length</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 i++){</a:t>
            </a:r>
          </a:p>
          <a:p>
            <a:pPr marL="0" indent="0">
              <a:buNone/>
            </a:pPr>
            <a:r>
              <a:rPr lang="en-US" altLang="zh-CN" sz="1400" dirty="0">
                <a:solidFill>
                  <a:schemeClr val="dk1"/>
                </a:solidFill>
                <a:latin typeface="Times New Roman" pitchFamily="18" charset="0"/>
                <a:ea typeface="Arial Unicode MS" panose="020B0604020202020204" pitchFamily="34" charset="-122"/>
                <a:cs typeface="Times New Roman" pitchFamily="18" charset="0"/>
              </a:rPr>
              <a:t>//</a:t>
            </a:r>
            <a:r>
              <a:rPr lang="zh-CN" altLang="en-US" sz="1400" dirty="0">
                <a:solidFill>
                  <a:schemeClr val="dk1"/>
                </a:solidFill>
                <a:latin typeface="Times New Roman" pitchFamily="18" charset="0"/>
                <a:ea typeface="Arial Unicode MS" panose="020B0604020202020204" pitchFamily="34" charset="-122"/>
                <a:cs typeface="Times New Roman" pitchFamily="18" charset="0"/>
              </a:rPr>
              <a:t>输出房间号</a:t>
            </a:r>
          </a:p>
          <a:p>
            <a:pPr marL="0" indent="0">
              <a:buNone/>
            </a:pP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for(</a:t>
            </a:r>
            <a:r>
              <a:rPr lang="en-US" altLang="zh-CN" sz="1400" dirty="0" err="1" smtClean="0">
                <a:solidFill>
                  <a:schemeClr val="dk1"/>
                </a:solidFill>
                <a:latin typeface="Times New Roman" pitchFamily="18" charset="0"/>
                <a:ea typeface="Arial Unicode MS" panose="020B0604020202020204" pitchFamily="34" charset="-122"/>
                <a:cs typeface="Times New Roman" pitchFamily="18" charset="0"/>
              </a:rPr>
              <a:t>int</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j=0; j&lt;rooms[i].length; j++){</a:t>
            </a:r>
          </a:p>
          <a:p>
            <a:pPr marL="0" indent="0">
              <a:buNone/>
            </a:pP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err="1" smtClean="0">
                <a:solidFill>
                  <a:schemeClr val="dk1"/>
                </a:solidFill>
                <a:latin typeface="Times New Roman" pitchFamily="18" charset="0"/>
                <a:ea typeface="Arial Unicode MS" panose="020B0604020202020204" pitchFamily="34" charset="-122"/>
                <a:cs typeface="Times New Roman" pitchFamily="18" charset="0"/>
              </a:rPr>
              <a:t>System.out.print</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(rooms[i</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][j].</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getId</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()+"\t</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a:t>
            </a:r>
            <a:endParaRPr lang="en-US" altLang="zh-CN" sz="1400" dirty="0">
              <a:solidFill>
                <a:schemeClr val="dk1"/>
              </a:solidFill>
              <a:latin typeface="Times New Roman" pitchFamily="18" charset="0"/>
              <a:ea typeface="Arial Unicode MS" panose="020B0604020202020204" pitchFamily="34" charset="-122"/>
              <a:cs typeface="Times New Roman" pitchFamily="18" charset="0"/>
            </a:endParaRPr>
          </a:p>
          <a:p>
            <a:pPr marL="0" indent="0">
              <a:buNone/>
            </a:pP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err="1" smtClean="0">
                <a:solidFill>
                  <a:schemeClr val="dk1"/>
                </a:solidFill>
                <a:latin typeface="Times New Roman" pitchFamily="18" charset="0"/>
                <a:ea typeface="Arial Unicode MS" panose="020B0604020202020204" pitchFamily="34" charset="-122"/>
                <a:cs typeface="Times New Roman" pitchFamily="18" charset="0"/>
              </a:rPr>
              <a:t>System.out.println</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a:t>
            </a:r>
            <a:endParaRPr lang="en-US" altLang="zh-CN" sz="1400" dirty="0">
              <a:solidFill>
                <a:schemeClr val="dk1"/>
              </a:solidFill>
              <a:latin typeface="Times New Roman" pitchFamily="18" charset="0"/>
              <a:ea typeface="Arial Unicode MS" panose="020B0604020202020204" pitchFamily="34" charset="-122"/>
              <a:cs typeface="Times New Roman" pitchFamily="18" charset="0"/>
            </a:endParaRPr>
          </a:p>
          <a:p>
            <a:pPr marL="0" indent="0">
              <a:buNone/>
            </a:pPr>
            <a:r>
              <a:rPr lang="en-US" altLang="zh-CN" sz="1400" dirty="0">
                <a:solidFill>
                  <a:schemeClr val="dk1"/>
                </a:solidFill>
                <a:latin typeface="Times New Roman" pitchFamily="18" charset="0"/>
                <a:ea typeface="Arial Unicode MS" panose="020B0604020202020204" pitchFamily="34" charset="-122"/>
                <a:cs typeface="Times New Roman" pitchFamily="18" charset="0"/>
              </a:rPr>
              <a:t>//</a:t>
            </a:r>
            <a:r>
              <a:rPr lang="zh-CN" altLang="en-US" sz="1400" dirty="0">
                <a:solidFill>
                  <a:schemeClr val="dk1"/>
                </a:solidFill>
                <a:latin typeface="Times New Roman" pitchFamily="18" charset="0"/>
                <a:ea typeface="Arial Unicode MS" panose="020B0604020202020204" pitchFamily="34" charset="-122"/>
                <a:cs typeface="Times New Roman" pitchFamily="18" charset="0"/>
              </a:rPr>
              <a:t>输出客房状态</a:t>
            </a:r>
          </a:p>
          <a:p>
            <a:pPr marL="0" indent="0">
              <a:buNone/>
            </a:pP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for(</a:t>
            </a:r>
            <a:r>
              <a:rPr lang="en-US" altLang="zh-CN" sz="1400" dirty="0" err="1" smtClean="0">
                <a:solidFill>
                  <a:schemeClr val="dk1"/>
                </a:solidFill>
                <a:latin typeface="Times New Roman" pitchFamily="18" charset="0"/>
                <a:ea typeface="Arial Unicode MS" panose="020B0604020202020204" pitchFamily="34" charset="-122"/>
                <a:cs typeface="Times New Roman" pitchFamily="18" charset="0"/>
              </a:rPr>
              <a:t>int</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j=0; j&lt;rooms[i].length; j++){</a:t>
            </a:r>
          </a:p>
          <a:p>
            <a:pPr marL="0" indent="0">
              <a:buNone/>
            </a:pP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err="1" smtClean="0">
                <a:solidFill>
                  <a:schemeClr val="dk1"/>
                </a:solidFill>
                <a:latin typeface="Times New Roman" pitchFamily="18" charset="0"/>
                <a:ea typeface="Arial Unicode MS" panose="020B0604020202020204" pitchFamily="34" charset="-122"/>
                <a:cs typeface="Times New Roman" pitchFamily="18" charset="0"/>
              </a:rPr>
              <a:t>System.out.print</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(rooms[i</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][j].</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getCustomerName</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()==null? </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t":rooms</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[i][j].</a:t>
            </a:r>
            <a:r>
              <a:rPr lang="en-US" altLang="zh-CN" sz="1400" dirty="0" err="1">
                <a:solidFill>
                  <a:schemeClr val="dk1"/>
                </a:solidFill>
                <a:latin typeface="Times New Roman" pitchFamily="18" charset="0"/>
                <a:ea typeface="Arial Unicode MS" panose="020B0604020202020204" pitchFamily="34" charset="-122"/>
                <a:cs typeface="Times New Roman" pitchFamily="18" charset="0"/>
              </a:rPr>
              <a:t>getCustomerName</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()+"\t" );</a:t>
            </a:r>
          </a:p>
          <a:p>
            <a:pPr marL="0" indent="0">
              <a:buNone/>
            </a:pP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endParaRPr lang="en-US" altLang="zh-CN" sz="1400" dirty="0">
              <a:solidFill>
                <a:schemeClr val="dk1"/>
              </a:solidFill>
              <a:latin typeface="Times New Roman" pitchFamily="18" charset="0"/>
              <a:ea typeface="Arial Unicode MS" panose="020B0604020202020204" pitchFamily="34" charset="-122"/>
              <a:cs typeface="Times New Roman" pitchFamily="18" charset="0"/>
            </a:endParaRPr>
          </a:p>
          <a:p>
            <a:pPr marL="0" indent="0">
              <a:buNone/>
            </a:pP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err="1" smtClean="0">
                <a:solidFill>
                  <a:schemeClr val="dk1"/>
                </a:solidFill>
                <a:latin typeface="Times New Roman" pitchFamily="18" charset="0"/>
                <a:ea typeface="Arial Unicode MS" panose="020B0604020202020204" pitchFamily="34" charset="-122"/>
                <a:cs typeface="Times New Roman" pitchFamily="18" charset="0"/>
              </a:rPr>
              <a:t>System.out.println</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a:t>
            </a:r>
            <a:endParaRPr lang="en-US" altLang="zh-CN" sz="1400" dirty="0">
              <a:solidFill>
                <a:schemeClr val="dk1"/>
              </a:solidFill>
              <a:latin typeface="Times New Roman" pitchFamily="18" charset="0"/>
              <a:ea typeface="Arial Unicode MS" panose="020B0604020202020204" pitchFamily="34" charset="-122"/>
              <a:cs typeface="Times New Roman" pitchFamily="18" charset="0"/>
            </a:endParaRPr>
          </a:p>
          <a:p>
            <a:pPr marL="0" indent="0">
              <a:buNone/>
            </a:pP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for(</a:t>
            </a:r>
            <a:r>
              <a:rPr lang="en-US" altLang="zh-CN" sz="1400" dirty="0" err="1" smtClean="0">
                <a:solidFill>
                  <a:schemeClr val="dk1"/>
                </a:solidFill>
                <a:latin typeface="Times New Roman" pitchFamily="18" charset="0"/>
                <a:ea typeface="Arial Unicode MS" panose="020B0604020202020204" pitchFamily="34" charset="-122"/>
                <a:cs typeface="Times New Roman" pitchFamily="18" charset="0"/>
              </a:rPr>
              <a:t>int</a:t>
            </a: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j=1; j&lt;=8*WIDTH; j++)</a:t>
            </a:r>
          </a:p>
          <a:p>
            <a:pPr marL="0" indent="0">
              <a:buNone/>
            </a:pP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err="1" smtClean="0">
                <a:solidFill>
                  <a:schemeClr val="dk1"/>
                </a:solidFill>
                <a:latin typeface="Times New Roman" pitchFamily="18" charset="0"/>
                <a:ea typeface="Arial Unicode MS" panose="020B0604020202020204" pitchFamily="34" charset="-122"/>
                <a:cs typeface="Times New Roman" pitchFamily="18" charset="0"/>
              </a:rPr>
              <a:t>System.out.print</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a:t>
            </a:r>
          </a:p>
          <a:p>
            <a:pPr marL="0" indent="0">
              <a:buNone/>
            </a:pPr>
            <a:r>
              <a:rPr lang="en-US" altLang="zh-CN" sz="1400" dirty="0" smtClean="0">
                <a:solidFill>
                  <a:schemeClr val="dk1"/>
                </a:solidFill>
                <a:latin typeface="Times New Roman" pitchFamily="18" charset="0"/>
                <a:ea typeface="Arial Unicode MS" panose="020B0604020202020204" pitchFamily="34" charset="-122"/>
                <a:cs typeface="Times New Roman" pitchFamily="18" charset="0"/>
              </a:rPr>
              <a:t>    </a:t>
            </a:r>
            <a:r>
              <a:rPr lang="en-US" altLang="zh-CN" sz="1400" dirty="0" err="1" smtClean="0">
                <a:solidFill>
                  <a:schemeClr val="dk1"/>
                </a:solidFill>
                <a:latin typeface="Times New Roman" pitchFamily="18" charset="0"/>
                <a:ea typeface="Arial Unicode MS" panose="020B0604020202020204" pitchFamily="34" charset="-122"/>
                <a:cs typeface="Times New Roman" pitchFamily="18" charset="0"/>
              </a:rPr>
              <a:t>System.out.println</a:t>
            </a:r>
            <a:r>
              <a:rPr lang="en-US" altLang="zh-CN" sz="1400" dirty="0">
                <a:solidFill>
                  <a:schemeClr val="dk1"/>
                </a:solidFill>
                <a:latin typeface="Times New Roman" pitchFamily="18" charset="0"/>
                <a:ea typeface="Arial Unicode MS" panose="020B0604020202020204" pitchFamily="34" charset="-122"/>
                <a:cs typeface="Times New Roman" pitchFamily="18" charset="0"/>
              </a:rPr>
              <a:t>();</a:t>
            </a:r>
          </a:p>
          <a:p>
            <a:pPr marL="0" indent="0">
              <a:buNone/>
            </a:pPr>
            <a:r>
              <a:rPr lang="en-US" altLang="zh-CN" sz="1800" dirty="0" smtClean="0">
                <a:solidFill>
                  <a:schemeClr val="dk1"/>
                </a:solidFill>
                <a:latin typeface="Times New Roman" pitchFamily="18" charset="0"/>
                <a:ea typeface="Arial Unicode MS" panose="020B0604020202020204" pitchFamily="34" charset="-122"/>
                <a:cs typeface="Times New Roman" pitchFamily="18" charset="0"/>
              </a:rPr>
              <a:t>  }</a:t>
            </a:r>
            <a:endParaRPr lang="en-US" altLang="zh-CN" sz="1800" dirty="0">
              <a:solidFill>
                <a:schemeClr val="dk1"/>
              </a:solidFill>
              <a:latin typeface="Times New Roman" pitchFamily="18" charset="0"/>
              <a:ea typeface="Arial Unicode MS" panose="020B0604020202020204" pitchFamily="34" charset="-122"/>
              <a:cs typeface="Times New Roman" pitchFamily="18" charset="0"/>
            </a:endParaRPr>
          </a:p>
          <a:p>
            <a:pPr marL="0" indent="0">
              <a:buNone/>
            </a:pPr>
            <a:r>
              <a:rPr lang="en-US" altLang="zh-CN" sz="1800" dirty="0" smtClean="0">
                <a:solidFill>
                  <a:schemeClr val="dk1"/>
                </a:solidFill>
                <a:latin typeface="Times New Roman" pitchFamily="18" charset="0"/>
                <a:ea typeface="Arial Unicode MS" panose="020B0604020202020204" pitchFamily="34" charset="-122"/>
                <a:cs typeface="Times New Roman" pitchFamily="18" charset="0"/>
              </a:rPr>
              <a:t>}</a:t>
            </a:r>
            <a:endParaRPr lang="en-US" altLang="zh-CN" sz="1800" dirty="0">
              <a:solidFill>
                <a:schemeClr val="dk1"/>
              </a:solidFill>
              <a:latin typeface="Times New Roman" pitchFamily="18" charset="0"/>
              <a:ea typeface="Arial Unicode MS" panose="020B0604020202020204" pitchFamily="34" charset="-122"/>
              <a:cs typeface="Times New Roman" pitchFamily="18" charset="0"/>
            </a:endParaRPr>
          </a:p>
        </p:txBody>
      </p:sp>
    </p:spTree>
    <p:extLst>
      <p:ext uri="{BB962C8B-B14F-4D97-AF65-F5344CB8AC3E}">
        <p14:creationId xmlns:p14="http://schemas.microsoft.com/office/powerpoint/2010/main" val="39983638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sz="3600" dirty="0"/>
              <a:t>4.7.2 Hotel</a:t>
            </a:r>
            <a:r>
              <a:rPr lang="zh-CN" altLang="en-US" sz="3600" dirty="0"/>
              <a:t>类设计</a:t>
            </a:r>
            <a:endParaRPr lang="zh-CN" altLang="zh-CN" sz="3600" dirty="0">
              <a:effectLst/>
            </a:endParaRPr>
          </a:p>
        </p:txBody>
      </p:sp>
      <p:sp>
        <p:nvSpPr>
          <p:cNvPr id="4" name="Rectangle 3"/>
          <p:cNvSpPr txBox="1">
            <a:spLocks noChangeArrowheads="1"/>
          </p:cNvSpPr>
          <p:nvPr/>
        </p:nvSpPr>
        <p:spPr bwMode="auto">
          <a:xfrm>
            <a:off x="14546" y="1196752"/>
            <a:ext cx="3981390" cy="566124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1400" dirty="0">
                <a:latin typeface="Times New Roman" pitchFamily="18" charset="0"/>
                <a:cs typeface="Times New Roman" pitchFamily="18" charset="0"/>
              </a:rPr>
              <a:t>/**</a:t>
            </a:r>
          </a:p>
          <a:p>
            <a:pPr marL="109537" indent="0">
              <a:buNone/>
            </a:pPr>
            <a:r>
              <a:rPr lang="en-US" altLang="zh-CN" sz="1400" dirty="0">
                <a:latin typeface="Times New Roman" pitchFamily="18" charset="0"/>
                <a:cs typeface="Times New Roman" pitchFamily="18" charset="0"/>
              </a:rPr>
              <a:t> * </a:t>
            </a:r>
            <a:r>
              <a:rPr lang="zh-CN" altLang="en-US" sz="1400" dirty="0">
                <a:latin typeface="Times New Roman" pitchFamily="18" charset="0"/>
                <a:cs typeface="Times New Roman" pitchFamily="18" charset="0"/>
              </a:rPr>
              <a:t>按房间号查询</a:t>
            </a:r>
          </a:p>
          <a:p>
            <a:pPr marL="109537" indent="0">
              <a:buNone/>
            </a:pPr>
            <a:r>
              <a:rPr lang="zh-CN" altLang="en-US" sz="1400" dirty="0">
                <a:latin typeface="Times New Roman" pitchFamily="18" charset="0"/>
                <a:cs typeface="Times New Roman" pitchFamily="18" charset="0"/>
              </a:rPr>
              <a:t> * </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param</a:t>
            </a:r>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roomNo</a:t>
            </a:r>
            <a:r>
              <a:rPr lang="zh-CN" altLang="en-US" sz="1400" dirty="0">
                <a:latin typeface="Times New Roman" pitchFamily="18" charset="0"/>
                <a:cs typeface="Times New Roman" pitchFamily="18" charset="0"/>
              </a:rPr>
              <a:t>：</a:t>
            </a:r>
            <a:r>
              <a:rPr lang="en-US" altLang="zh-CN" sz="1400" dirty="0">
                <a:latin typeface="Times New Roman" pitchFamily="18" charset="0"/>
                <a:cs typeface="Times New Roman" pitchFamily="18" charset="0"/>
              </a:rPr>
              <a:t>4</a:t>
            </a:r>
            <a:r>
              <a:rPr lang="zh-CN" altLang="en-US" sz="1400" dirty="0">
                <a:latin typeface="Times New Roman" pitchFamily="18" charset="0"/>
                <a:cs typeface="Times New Roman" pitchFamily="18" charset="0"/>
              </a:rPr>
              <a:t>位房间号</a:t>
            </a:r>
          </a:p>
          <a:p>
            <a:pPr marL="109537" indent="0">
              <a:buNone/>
            </a:pPr>
            <a:r>
              <a:rPr lang="zh-CN" altLang="en-US" sz="1400" dirty="0">
                <a:latin typeface="Times New Roman" pitchFamily="18" charset="0"/>
                <a:cs typeface="Times New Roman" pitchFamily="18" charset="0"/>
              </a:rPr>
              <a:t> * </a:t>
            </a:r>
            <a:r>
              <a:rPr lang="en-US" altLang="zh-CN" sz="1400" dirty="0">
                <a:latin typeface="Times New Roman" pitchFamily="18" charset="0"/>
                <a:cs typeface="Times New Roman" pitchFamily="18" charset="0"/>
              </a:rPr>
              <a:t>@return </a:t>
            </a:r>
            <a:r>
              <a:rPr lang="zh-CN" altLang="en-US" sz="1400" dirty="0">
                <a:latin typeface="Times New Roman" pitchFamily="18" charset="0"/>
                <a:cs typeface="Times New Roman" pitchFamily="18" charset="0"/>
              </a:rPr>
              <a:t>查找结果</a:t>
            </a:r>
          </a:p>
          <a:p>
            <a:pPr marL="109537" indent="0">
              <a:buNone/>
            </a:pPr>
            <a:r>
              <a:rPr lang="zh-CN" altLang="en-US" sz="1400" dirty="0">
                <a:latin typeface="Times New Roman" pitchFamily="18" charset="0"/>
                <a:cs typeface="Times New Roman" pitchFamily="18" charset="0"/>
              </a:rPr>
              <a:t> *</a:t>
            </a:r>
            <a:r>
              <a:rPr lang="en-US" altLang="zh-CN" sz="1400" dirty="0">
                <a:latin typeface="Times New Roman" pitchFamily="18" charset="0"/>
                <a:cs typeface="Times New Roman" pitchFamily="18" charset="0"/>
              </a:rPr>
              <a:t>/</a:t>
            </a:r>
          </a:p>
          <a:p>
            <a:pPr marL="109537" indent="0">
              <a:buNone/>
            </a:pPr>
            <a:r>
              <a:rPr lang="en-US" altLang="zh-CN" sz="1400" dirty="0">
                <a:latin typeface="Times New Roman" pitchFamily="18" charset="0"/>
                <a:cs typeface="Times New Roman" pitchFamily="18" charset="0"/>
              </a:rPr>
              <a:t>public void </a:t>
            </a:r>
            <a:r>
              <a:rPr lang="en-US" altLang="zh-CN" sz="1400" dirty="0" err="1">
                <a:latin typeface="Times New Roman" pitchFamily="18" charset="0"/>
                <a:cs typeface="Times New Roman" pitchFamily="18" charset="0"/>
              </a:rPr>
              <a:t>searchByNo</a:t>
            </a:r>
            <a:r>
              <a:rPr lang="en-US" altLang="zh-CN" sz="1400" dirty="0">
                <a:latin typeface="Times New Roman" pitchFamily="18" charset="0"/>
                <a:cs typeface="Times New Roman" pitchFamily="18" charset="0"/>
              </a:rPr>
              <a:t>(String </a:t>
            </a:r>
            <a:r>
              <a:rPr lang="en-US" altLang="zh-CN" sz="1400" dirty="0" err="1">
                <a:latin typeface="Times New Roman" pitchFamily="18" charset="0"/>
                <a:cs typeface="Times New Roman" pitchFamily="18" charset="0"/>
              </a:rPr>
              <a:t>roomNo</a:t>
            </a:r>
            <a:r>
              <a:rPr lang="en-US" altLang="zh-CN" sz="1400" dirty="0">
                <a:latin typeface="Times New Roman" pitchFamily="18" charset="0"/>
                <a:cs typeface="Times New Roman" pitchFamily="18" charset="0"/>
              </a:rPr>
              <a:t>){</a:t>
            </a:r>
          </a:p>
          <a:p>
            <a:pPr marL="109537" indent="0">
              <a:buNone/>
            </a:pPr>
            <a:r>
              <a:rPr lang="en-US" altLang="zh-CN" sz="1400" dirty="0">
                <a:latin typeface="Times New Roman" pitchFamily="18" charset="0"/>
                <a:cs typeface="Times New Roman" pitchFamily="18" charset="0"/>
              </a:rPr>
              <a:t>if(</a:t>
            </a:r>
            <a:r>
              <a:rPr lang="en-US" altLang="zh-CN" sz="1400" dirty="0" err="1">
                <a:latin typeface="Times New Roman" pitchFamily="18" charset="0"/>
                <a:cs typeface="Times New Roman" pitchFamily="18" charset="0"/>
              </a:rPr>
              <a:t>testRoomNo</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roomNo</a:t>
            </a:r>
            <a:r>
              <a:rPr lang="en-US" altLang="zh-CN" sz="1400" dirty="0">
                <a:latin typeface="Times New Roman" pitchFamily="18" charset="0"/>
                <a:cs typeface="Times New Roman" pitchFamily="18" charset="0"/>
              </a:rPr>
              <a:t>)){</a:t>
            </a:r>
          </a:p>
          <a:p>
            <a:pPr marL="109537" indent="0">
              <a:buNone/>
            </a:pPr>
            <a:r>
              <a:rPr lang="en-US" altLang="zh-CN" sz="1400" dirty="0">
                <a:latin typeface="Times New Roman" pitchFamily="18" charset="0"/>
                <a:cs typeface="Times New Roman" pitchFamily="18" charset="0"/>
              </a:rPr>
              <a:t>//</a:t>
            </a:r>
            <a:r>
              <a:rPr lang="zh-CN" altLang="en-US" sz="1400" dirty="0">
                <a:latin typeface="Times New Roman" pitchFamily="18" charset="0"/>
                <a:cs typeface="Times New Roman" pitchFamily="18" charset="0"/>
              </a:rPr>
              <a:t>分解房间号</a:t>
            </a:r>
          </a:p>
          <a:p>
            <a:pPr marL="109537" indent="0">
              <a:buNone/>
            </a:pP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_height=</a:t>
            </a:r>
            <a:r>
              <a:rPr lang="en-US" altLang="zh-CN" sz="1400" dirty="0" err="1">
                <a:latin typeface="Times New Roman" pitchFamily="18" charset="0"/>
                <a:cs typeface="Times New Roman" pitchFamily="18" charset="0"/>
              </a:rPr>
              <a:t>Integer.parseInt</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roomNo.substring</a:t>
            </a:r>
            <a:r>
              <a:rPr lang="en-US" altLang="zh-CN" sz="1400" dirty="0">
                <a:latin typeface="Times New Roman" pitchFamily="18" charset="0"/>
                <a:cs typeface="Times New Roman" pitchFamily="18" charset="0"/>
              </a:rPr>
              <a:t>(0,2)); //</a:t>
            </a:r>
            <a:r>
              <a:rPr lang="zh-CN" altLang="en-US" sz="1400" dirty="0">
                <a:latin typeface="Times New Roman" pitchFamily="18" charset="0"/>
                <a:cs typeface="Times New Roman" pitchFamily="18" charset="0"/>
              </a:rPr>
              <a:t>截取前两位  </a:t>
            </a:r>
          </a:p>
          <a:p>
            <a:pPr marL="109537" indent="0">
              <a:buNone/>
            </a:pP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_width=</a:t>
            </a:r>
            <a:r>
              <a:rPr lang="en-US" altLang="zh-CN" sz="1400" dirty="0" err="1">
                <a:latin typeface="Times New Roman" pitchFamily="18" charset="0"/>
                <a:cs typeface="Times New Roman" pitchFamily="18" charset="0"/>
              </a:rPr>
              <a:t>Integer.parseInt</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roomNo.substring</a:t>
            </a:r>
            <a:r>
              <a:rPr lang="en-US" altLang="zh-CN" sz="1400" dirty="0">
                <a:latin typeface="Times New Roman" pitchFamily="18" charset="0"/>
                <a:cs typeface="Times New Roman" pitchFamily="18" charset="0"/>
              </a:rPr>
              <a:t>(2,4));   //</a:t>
            </a:r>
            <a:r>
              <a:rPr lang="zh-CN" altLang="en-US" sz="1400" dirty="0">
                <a:latin typeface="Times New Roman" pitchFamily="18" charset="0"/>
                <a:cs typeface="Times New Roman" pitchFamily="18" charset="0"/>
              </a:rPr>
              <a:t>截取后两</a:t>
            </a:r>
            <a:r>
              <a:rPr lang="zh-CN" altLang="en-US" sz="1400" dirty="0" smtClean="0">
                <a:latin typeface="Times New Roman" pitchFamily="18" charset="0"/>
                <a:cs typeface="Times New Roman" pitchFamily="18" charset="0"/>
              </a:rPr>
              <a:t>位</a:t>
            </a:r>
            <a:endParaRPr lang="zh-CN" altLang="en-US" sz="1400" dirty="0">
              <a:latin typeface="Times New Roman" pitchFamily="18" charset="0"/>
              <a:cs typeface="Times New Roman" pitchFamily="18" charset="0"/>
            </a:endParaRPr>
          </a:p>
          <a:p>
            <a:pPr marL="109537" indent="0">
              <a:buNone/>
            </a:pPr>
            <a:r>
              <a:rPr lang="en-US" altLang="zh-CN" sz="1400" dirty="0" err="1" smtClean="0">
                <a:latin typeface="Times New Roman" pitchFamily="18" charset="0"/>
                <a:cs typeface="Times New Roman" pitchFamily="18" charset="0"/>
              </a:rPr>
              <a:t>System.out.println</a:t>
            </a:r>
            <a:r>
              <a:rPr lang="en-US" altLang="zh-CN" sz="1400" dirty="0" smtClean="0">
                <a:latin typeface="Times New Roman" pitchFamily="18" charset="0"/>
                <a:cs typeface="Times New Roman" pitchFamily="18" charset="0"/>
              </a:rPr>
              <a:t>(rooms[_height-1</a:t>
            </a:r>
            <a:r>
              <a:rPr lang="en-US" altLang="zh-CN" sz="1400" dirty="0">
                <a:latin typeface="Times New Roman" pitchFamily="18" charset="0"/>
                <a:cs typeface="Times New Roman" pitchFamily="18" charset="0"/>
              </a:rPr>
              <a:t>][_width-1].</a:t>
            </a:r>
            <a:r>
              <a:rPr lang="en-US" altLang="zh-CN" sz="1400" dirty="0" err="1">
                <a:latin typeface="Times New Roman" pitchFamily="18" charset="0"/>
                <a:cs typeface="Times New Roman" pitchFamily="18" charset="0"/>
              </a:rPr>
              <a:t>getCustomerName</a:t>
            </a:r>
            <a:r>
              <a:rPr lang="en-US" altLang="zh-CN" sz="1400" dirty="0">
                <a:latin typeface="Times New Roman" pitchFamily="18" charset="0"/>
                <a:cs typeface="Times New Roman" pitchFamily="18" charset="0"/>
              </a:rPr>
              <a:t>()==null ?"</a:t>
            </a:r>
            <a:r>
              <a:rPr lang="zh-CN" altLang="en-US" sz="1400" dirty="0">
                <a:latin typeface="Times New Roman" pitchFamily="18" charset="0"/>
                <a:cs typeface="Times New Roman" pitchFamily="18" charset="0"/>
              </a:rPr>
              <a:t>该房间没有客人</a:t>
            </a:r>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roomNo</a:t>
            </a:r>
            <a:r>
              <a:rPr lang="en-US" altLang="zh-CN" sz="1400" dirty="0">
                <a:latin typeface="Times New Roman" pitchFamily="18" charset="0"/>
                <a:cs typeface="Times New Roman" pitchFamily="18" charset="0"/>
              </a:rPr>
              <a:t>+":"+rooms[_height-1][_width-1].</a:t>
            </a:r>
            <a:r>
              <a:rPr lang="en-US" altLang="zh-CN" sz="1400" dirty="0" err="1">
                <a:latin typeface="Times New Roman" pitchFamily="18" charset="0"/>
                <a:cs typeface="Times New Roman" pitchFamily="18" charset="0"/>
              </a:rPr>
              <a:t>getCustomerName</a:t>
            </a:r>
            <a:r>
              <a:rPr lang="en-US" altLang="zh-CN" sz="1400" dirty="0">
                <a:latin typeface="Times New Roman" pitchFamily="18" charset="0"/>
                <a:cs typeface="Times New Roman" pitchFamily="18" charset="0"/>
              </a:rPr>
              <a:t>());</a:t>
            </a:r>
          </a:p>
          <a:p>
            <a:pPr marL="109537" indent="0">
              <a:buNone/>
            </a:pPr>
            <a:r>
              <a:rPr lang="en-US" altLang="zh-CN" sz="1400" dirty="0">
                <a:latin typeface="Times New Roman" pitchFamily="18" charset="0"/>
                <a:cs typeface="Times New Roman" pitchFamily="18" charset="0"/>
              </a:rPr>
              <a:t>}else{</a:t>
            </a:r>
          </a:p>
          <a:p>
            <a:pPr marL="109537" indent="0">
              <a:buNone/>
            </a:pPr>
            <a:r>
              <a:rPr lang="en-US" altLang="zh-CN" sz="1400" dirty="0" err="1">
                <a:latin typeface="Times New Roman" pitchFamily="18" charset="0"/>
                <a:cs typeface="Times New Roman" pitchFamily="18" charset="0"/>
              </a:rPr>
              <a:t>System.out.println</a:t>
            </a:r>
            <a:r>
              <a:rPr lang="en-US" altLang="zh-CN" sz="1400" dirty="0">
                <a:latin typeface="Times New Roman" pitchFamily="18" charset="0"/>
                <a:cs typeface="Times New Roman" pitchFamily="18" charset="0"/>
              </a:rPr>
              <a:t>("</a:t>
            </a:r>
            <a:r>
              <a:rPr lang="zh-CN" altLang="en-US" sz="1400" dirty="0">
                <a:latin typeface="Times New Roman" pitchFamily="18" charset="0"/>
                <a:cs typeface="Times New Roman" pitchFamily="18" charset="0"/>
              </a:rPr>
              <a:t>没有这个房间</a:t>
            </a:r>
            <a:r>
              <a:rPr lang="en-US" altLang="zh-CN" sz="1400" dirty="0">
                <a:latin typeface="Times New Roman" pitchFamily="18" charset="0"/>
                <a:cs typeface="Times New Roman" pitchFamily="18" charset="0"/>
              </a:rPr>
              <a:t>");</a:t>
            </a:r>
          </a:p>
          <a:p>
            <a:pPr marL="109537" indent="0">
              <a:buNone/>
            </a:pPr>
            <a:r>
              <a:rPr lang="en-US" altLang="zh-CN" sz="1400" dirty="0">
                <a:latin typeface="Times New Roman" pitchFamily="18" charset="0"/>
                <a:cs typeface="Times New Roman" pitchFamily="18" charset="0"/>
              </a:rPr>
              <a:t>}</a:t>
            </a:r>
          </a:p>
          <a:p>
            <a:pPr marL="109537" indent="0">
              <a:buNone/>
            </a:pPr>
            <a:r>
              <a:rPr lang="en-US" altLang="zh-CN" sz="1400" dirty="0">
                <a:latin typeface="Times New Roman" pitchFamily="18" charset="0"/>
                <a:cs typeface="Times New Roman" pitchFamily="18" charset="0"/>
              </a:rPr>
              <a:t>}</a:t>
            </a:r>
          </a:p>
          <a:p>
            <a:pPr marL="109537" indent="0">
              <a:buNone/>
            </a:pPr>
            <a:endParaRPr lang="en-US" altLang="zh-CN" sz="1400" dirty="0">
              <a:latin typeface="Times New Roman" pitchFamily="18" charset="0"/>
              <a:cs typeface="Times New Roman" pitchFamily="18" charset="0"/>
            </a:endParaRPr>
          </a:p>
        </p:txBody>
      </p:sp>
      <p:sp>
        <p:nvSpPr>
          <p:cNvPr id="5" name="内容占位符 2"/>
          <p:cNvSpPr txBox="1">
            <a:spLocks/>
          </p:cNvSpPr>
          <p:nvPr/>
        </p:nvSpPr>
        <p:spPr bwMode="auto">
          <a:xfrm>
            <a:off x="4067944" y="1196752"/>
            <a:ext cx="5076056" cy="5661248"/>
          </a:xfrm>
          <a:prstGeom prst="rect">
            <a:avLst/>
          </a:prstGeom>
          <a:gradFill>
            <a:gsLst>
              <a:gs pos="0">
                <a:schemeClr val="accent1">
                  <a:tint val="62000"/>
                  <a:satMod val="180000"/>
                </a:schemeClr>
              </a:gs>
              <a:gs pos="65000">
                <a:schemeClr val="accent1">
                  <a:tint val="32000"/>
                  <a:satMod val="250000"/>
                </a:schemeClr>
              </a:gs>
              <a:gs pos="100000">
                <a:schemeClr val="accent1">
                  <a:tint val="23000"/>
                  <a:satMod val="300000"/>
                </a:schemeClr>
              </a:gs>
            </a:gsLst>
            <a:lin ang="16200000" scaled="0"/>
          </a:gradFill>
          <a:ln>
            <a:noFill/>
          </a:ln>
        </p:spPr>
        <p:txBody>
          <a:bodyPr vert="horz" wrap="square" lIns="0" tIns="0" rIns="0" bIns="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en-US" altLang="zh-CN" sz="1400" dirty="0">
                <a:latin typeface="Times New Roman" pitchFamily="18" charset="0"/>
                <a:cs typeface="Times New Roman" pitchFamily="18" charset="0"/>
              </a:rPr>
              <a:t>/***</a:t>
            </a:r>
          </a:p>
          <a:p>
            <a:pPr marL="109537" indent="0">
              <a:buNone/>
            </a:pPr>
            <a:r>
              <a:rPr lang="en-US" altLang="zh-CN" sz="1400" dirty="0">
                <a:latin typeface="Times New Roman" pitchFamily="18" charset="0"/>
                <a:cs typeface="Times New Roman" pitchFamily="18" charset="0"/>
              </a:rPr>
              <a:t> * </a:t>
            </a:r>
            <a:r>
              <a:rPr lang="zh-CN" altLang="en-US" sz="1400" dirty="0">
                <a:latin typeface="Times New Roman" pitchFamily="18" charset="0"/>
                <a:cs typeface="Times New Roman" pitchFamily="18" charset="0"/>
              </a:rPr>
              <a:t>入住</a:t>
            </a:r>
          </a:p>
          <a:p>
            <a:pPr marL="109537" indent="0">
              <a:buNone/>
            </a:pPr>
            <a:r>
              <a:rPr lang="zh-CN" altLang="en-US" sz="1400" dirty="0">
                <a:latin typeface="Times New Roman" pitchFamily="18" charset="0"/>
                <a:cs typeface="Times New Roman" pitchFamily="18" charset="0"/>
              </a:rPr>
              <a:t> * </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param</a:t>
            </a:r>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roomNo</a:t>
            </a:r>
            <a:r>
              <a:rPr lang="zh-CN" altLang="en-US" sz="1400" dirty="0">
                <a:latin typeface="Times New Roman" pitchFamily="18" charset="0"/>
                <a:cs typeface="Times New Roman" pitchFamily="18" charset="0"/>
              </a:rPr>
              <a:t>：房间号</a:t>
            </a:r>
          </a:p>
          <a:p>
            <a:pPr marL="109537" indent="0">
              <a:buNone/>
            </a:pPr>
            <a:r>
              <a:rPr lang="zh-CN" altLang="en-US" sz="1400" dirty="0">
                <a:latin typeface="Times New Roman" pitchFamily="18" charset="0"/>
                <a:cs typeface="Times New Roman" pitchFamily="18" charset="0"/>
              </a:rPr>
              <a:t> * </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param</a:t>
            </a:r>
            <a:r>
              <a:rPr lang="en-US" altLang="zh-CN" sz="1400" dirty="0">
                <a:latin typeface="Times New Roman" pitchFamily="18" charset="0"/>
                <a:cs typeface="Times New Roman" pitchFamily="18" charset="0"/>
              </a:rPr>
              <a:t> name</a:t>
            </a:r>
            <a:r>
              <a:rPr lang="zh-CN" altLang="en-US" sz="1400" dirty="0">
                <a:latin typeface="Times New Roman" pitchFamily="18" charset="0"/>
                <a:cs typeface="Times New Roman" pitchFamily="18" charset="0"/>
              </a:rPr>
              <a:t>：客人姓名</a:t>
            </a:r>
          </a:p>
          <a:p>
            <a:pPr marL="109537" indent="0">
              <a:buNone/>
            </a:pPr>
            <a:r>
              <a:rPr lang="zh-CN" altLang="en-US" sz="1400" dirty="0">
                <a:latin typeface="Times New Roman" pitchFamily="18" charset="0"/>
                <a:cs typeface="Times New Roman" pitchFamily="18" charset="0"/>
              </a:rPr>
              <a:t> * </a:t>
            </a:r>
            <a:r>
              <a:rPr lang="en-US" altLang="zh-CN" sz="1400" dirty="0">
                <a:latin typeface="Times New Roman" pitchFamily="18" charset="0"/>
                <a:cs typeface="Times New Roman" pitchFamily="18" charset="0"/>
              </a:rPr>
              <a:t>@return </a:t>
            </a:r>
            <a:r>
              <a:rPr lang="zh-CN" altLang="en-US" sz="1400" dirty="0">
                <a:latin typeface="Times New Roman" pitchFamily="18" charset="0"/>
                <a:cs typeface="Times New Roman" pitchFamily="18" charset="0"/>
              </a:rPr>
              <a:t>入住信息</a:t>
            </a:r>
          </a:p>
          <a:p>
            <a:pPr marL="109537" indent="0">
              <a:buNone/>
            </a:pPr>
            <a:r>
              <a:rPr lang="zh-CN" altLang="en-US" sz="1400" dirty="0">
                <a:latin typeface="Times New Roman" pitchFamily="18" charset="0"/>
                <a:cs typeface="Times New Roman" pitchFamily="18" charset="0"/>
              </a:rPr>
              <a:t> *</a:t>
            </a:r>
            <a:r>
              <a:rPr lang="en-US" altLang="zh-CN" sz="1400" dirty="0">
                <a:latin typeface="Times New Roman" pitchFamily="18" charset="0"/>
                <a:cs typeface="Times New Roman" pitchFamily="18" charset="0"/>
              </a:rPr>
              <a:t>/</a:t>
            </a:r>
          </a:p>
          <a:p>
            <a:pPr marL="109537" indent="0">
              <a:buNone/>
            </a:pPr>
            <a:r>
              <a:rPr lang="en-US" altLang="zh-CN" sz="1400" dirty="0">
                <a:latin typeface="Times New Roman" pitchFamily="18" charset="0"/>
                <a:cs typeface="Times New Roman" pitchFamily="18" charset="0"/>
              </a:rPr>
              <a:t>public </a:t>
            </a: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a:t>
            </a:r>
            <a:r>
              <a:rPr lang="en-US" altLang="zh-CN" sz="1400" dirty="0" err="1">
                <a:latin typeface="Times New Roman" pitchFamily="18" charset="0"/>
                <a:cs typeface="Times New Roman" pitchFamily="18" charset="0"/>
              </a:rPr>
              <a:t>checkin</a:t>
            </a:r>
            <a:r>
              <a:rPr lang="en-US" altLang="zh-CN" sz="1400" dirty="0">
                <a:latin typeface="Times New Roman" pitchFamily="18" charset="0"/>
                <a:cs typeface="Times New Roman" pitchFamily="18" charset="0"/>
              </a:rPr>
              <a:t>(String </a:t>
            </a:r>
            <a:r>
              <a:rPr lang="en-US" altLang="zh-CN" sz="1400" dirty="0" err="1">
                <a:latin typeface="Times New Roman" pitchFamily="18" charset="0"/>
                <a:cs typeface="Times New Roman" pitchFamily="18" charset="0"/>
              </a:rPr>
              <a:t>roomNo</a:t>
            </a:r>
            <a:r>
              <a:rPr lang="en-US" altLang="zh-CN" sz="1400" dirty="0">
                <a:latin typeface="Times New Roman" pitchFamily="18" charset="0"/>
                <a:cs typeface="Times New Roman" pitchFamily="18" charset="0"/>
              </a:rPr>
              <a:t>, String name){</a:t>
            </a:r>
          </a:p>
          <a:p>
            <a:pPr marL="109537" indent="0">
              <a:buNone/>
            </a:pPr>
            <a:r>
              <a:rPr lang="en-US" altLang="zh-CN" sz="1400" dirty="0">
                <a:latin typeface="Times New Roman" pitchFamily="18" charset="0"/>
                <a:cs typeface="Times New Roman" pitchFamily="18" charset="0"/>
              </a:rPr>
              <a:t>if(</a:t>
            </a:r>
            <a:r>
              <a:rPr lang="en-US" altLang="zh-CN" sz="1400" dirty="0" err="1">
                <a:latin typeface="Times New Roman" pitchFamily="18" charset="0"/>
                <a:cs typeface="Times New Roman" pitchFamily="18" charset="0"/>
              </a:rPr>
              <a:t>testRoomNo</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roomNo</a:t>
            </a:r>
            <a:r>
              <a:rPr lang="en-US" altLang="zh-CN" sz="1400" dirty="0">
                <a:latin typeface="Times New Roman" pitchFamily="18" charset="0"/>
                <a:cs typeface="Times New Roman" pitchFamily="18" charset="0"/>
              </a:rPr>
              <a:t>)){</a:t>
            </a:r>
          </a:p>
          <a:p>
            <a:pPr marL="109537" indent="0">
              <a:buNone/>
            </a:pPr>
            <a:r>
              <a:rPr lang="en-US" altLang="zh-CN" sz="1400" dirty="0">
                <a:latin typeface="Times New Roman" pitchFamily="18" charset="0"/>
                <a:cs typeface="Times New Roman" pitchFamily="18" charset="0"/>
              </a:rPr>
              <a:t>//</a:t>
            </a:r>
            <a:r>
              <a:rPr lang="zh-CN" altLang="en-US" sz="1400" dirty="0">
                <a:latin typeface="Times New Roman" pitchFamily="18" charset="0"/>
                <a:cs typeface="Times New Roman" pitchFamily="18" charset="0"/>
              </a:rPr>
              <a:t>分解房间号</a:t>
            </a:r>
          </a:p>
          <a:p>
            <a:pPr marL="109537" indent="0">
              <a:buNone/>
            </a:pP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height=</a:t>
            </a:r>
            <a:r>
              <a:rPr lang="en-US" altLang="zh-CN" sz="1400" dirty="0" err="1">
                <a:latin typeface="Times New Roman" pitchFamily="18" charset="0"/>
                <a:cs typeface="Times New Roman" pitchFamily="18" charset="0"/>
              </a:rPr>
              <a:t>Integer.parseInt</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roomNo.substring</a:t>
            </a:r>
            <a:r>
              <a:rPr lang="en-US" altLang="zh-CN" sz="1400" dirty="0">
                <a:latin typeface="Times New Roman" pitchFamily="18" charset="0"/>
                <a:cs typeface="Times New Roman" pitchFamily="18" charset="0"/>
              </a:rPr>
              <a:t>(0,2)); //</a:t>
            </a:r>
            <a:r>
              <a:rPr lang="zh-CN" altLang="en-US" sz="1400" dirty="0">
                <a:latin typeface="Times New Roman" pitchFamily="18" charset="0"/>
                <a:cs typeface="Times New Roman" pitchFamily="18" charset="0"/>
              </a:rPr>
              <a:t>截取前两位  </a:t>
            </a:r>
          </a:p>
          <a:p>
            <a:pPr marL="109537" indent="0">
              <a:buNone/>
            </a:pPr>
            <a:r>
              <a:rPr lang="en-US" altLang="zh-CN" sz="1400" dirty="0" err="1">
                <a:latin typeface="Times New Roman" pitchFamily="18" charset="0"/>
                <a:cs typeface="Times New Roman" pitchFamily="18" charset="0"/>
              </a:rPr>
              <a:t>int</a:t>
            </a:r>
            <a:r>
              <a:rPr lang="en-US" altLang="zh-CN" sz="1400" dirty="0">
                <a:latin typeface="Times New Roman" pitchFamily="18" charset="0"/>
                <a:cs typeface="Times New Roman" pitchFamily="18" charset="0"/>
              </a:rPr>
              <a:t> width=</a:t>
            </a:r>
            <a:r>
              <a:rPr lang="en-US" altLang="zh-CN" sz="1400" dirty="0" err="1">
                <a:latin typeface="Times New Roman" pitchFamily="18" charset="0"/>
                <a:cs typeface="Times New Roman" pitchFamily="18" charset="0"/>
              </a:rPr>
              <a:t>Integer.parseInt</a:t>
            </a:r>
            <a:r>
              <a:rPr lang="en-US" altLang="zh-CN" sz="1400" dirty="0">
                <a:latin typeface="Times New Roman" pitchFamily="18" charset="0"/>
                <a:cs typeface="Times New Roman" pitchFamily="18" charset="0"/>
              </a:rPr>
              <a:t>(</a:t>
            </a:r>
            <a:r>
              <a:rPr lang="en-US" altLang="zh-CN" sz="1400" dirty="0" err="1">
                <a:latin typeface="Times New Roman" pitchFamily="18" charset="0"/>
                <a:cs typeface="Times New Roman" pitchFamily="18" charset="0"/>
              </a:rPr>
              <a:t>roomNo.substring</a:t>
            </a:r>
            <a:r>
              <a:rPr lang="en-US" altLang="zh-CN" sz="1400" dirty="0">
                <a:latin typeface="Times New Roman" pitchFamily="18" charset="0"/>
                <a:cs typeface="Times New Roman" pitchFamily="18" charset="0"/>
              </a:rPr>
              <a:t>(2,4));   //</a:t>
            </a:r>
            <a:r>
              <a:rPr lang="zh-CN" altLang="en-US" sz="1400" dirty="0">
                <a:latin typeface="Times New Roman" pitchFamily="18" charset="0"/>
                <a:cs typeface="Times New Roman" pitchFamily="18" charset="0"/>
              </a:rPr>
              <a:t>截取后两位</a:t>
            </a:r>
          </a:p>
          <a:p>
            <a:pPr marL="109537" indent="0">
              <a:buNone/>
            </a:pPr>
            <a:endParaRPr lang="zh-CN" altLang="en-US" sz="1400" dirty="0">
              <a:latin typeface="Times New Roman" pitchFamily="18" charset="0"/>
              <a:cs typeface="Times New Roman" pitchFamily="18" charset="0"/>
            </a:endParaRPr>
          </a:p>
          <a:p>
            <a:pPr marL="109537" indent="0">
              <a:buNone/>
            </a:pPr>
            <a:r>
              <a:rPr lang="en-US" altLang="zh-CN" sz="1400" dirty="0">
                <a:latin typeface="Times New Roman" pitchFamily="18" charset="0"/>
                <a:cs typeface="Times New Roman" pitchFamily="18" charset="0"/>
              </a:rPr>
              <a:t>if(rooms[height-1][width-1].in(name)){//</a:t>
            </a:r>
            <a:r>
              <a:rPr lang="zh-CN" altLang="en-US" sz="1400" dirty="0">
                <a:latin typeface="Times New Roman" pitchFamily="18" charset="0"/>
                <a:cs typeface="Times New Roman" pitchFamily="18" charset="0"/>
              </a:rPr>
              <a:t>入住</a:t>
            </a:r>
          </a:p>
          <a:p>
            <a:pPr marL="109537" indent="0">
              <a:buNone/>
            </a:pPr>
            <a:r>
              <a:rPr lang="en-US" altLang="zh-CN" sz="1400" dirty="0">
                <a:latin typeface="Times New Roman" pitchFamily="18" charset="0"/>
                <a:cs typeface="Times New Roman" pitchFamily="18" charset="0"/>
              </a:rPr>
              <a:t>return 1;//</a:t>
            </a:r>
            <a:r>
              <a:rPr lang="zh-CN" altLang="en-US" sz="1400" dirty="0">
                <a:latin typeface="Times New Roman" pitchFamily="18" charset="0"/>
                <a:cs typeface="Times New Roman" pitchFamily="18" charset="0"/>
              </a:rPr>
              <a:t>成功入住</a:t>
            </a:r>
          </a:p>
          <a:p>
            <a:pPr marL="109537" indent="0">
              <a:buNone/>
            </a:pPr>
            <a:r>
              <a:rPr lang="en-US" altLang="zh-CN" sz="1400" dirty="0">
                <a:latin typeface="Times New Roman" pitchFamily="18" charset="0"/>
                <a:cs typeface="Times New Roman" pitchFamily="18" charset="0"/>
              </a:rPr>
              <a:t>}else{</a:t>
            </a:r>
          </a:p>
          <a:p>
            <a:pPr marL="109537" indent="0">
              <a:buNone/>
            </a:pPr>
            <a:r>
              <a:rPr lang="en-US" altLang="zh-CN" sz="1400" dirty="0">
                <a:latin typeface="Times New Roman" pitchFamily="18" charset="0"/>
                <a:cs typeface="Times New Roman" pitchFamily="18" charset="0"/>
              </a:rPr>
              <a:t>return 2;  //</a:t>
            </a:r>
            <a:r>
              <a:rPr lang="zh-CN" altLang="en-US" sz="1400" dirty="0">
                <a:latin typeface="Times New Roman" pitchFamily="18" charset="0"/>
                <a:cs typeface="Times New Roman" pitchFamily="18" charset="0"/>
              </a:rPr>
              <a:t>该房间已有客人入住</a:t>
            </a:r>
          </a:p>
          <a:p>
            <a:pPr marL="109537" indent="0">
              <a:buNone/>
            </a:pPr>
            <a:r>
              <a:rPr lang="en-US" altLang="zh-CN" sz="1400" dirty="0">
                <a:latin typeface="Times New Roman" pitchFamily="18" charset="0"/>
                <a:cs typeface="Times New Roman" pitchFamily="18" charset="0"/>
              </a:rPr>
              <a:t>}</a:t>
            </a:r>
          </a:p>
          <a:p>
            <a:pPr marL="109537" indent="0">
              <a:buNone/>
            </a:pPr>
            <a:r>
              <a:rPr lang="en-US" altLang="zh-CN" sz="1400" dirty="0">
                <a:latin typeface="Times New Roman" pitchFamily="18" charset="0"/>
                <a:cs typeface="Times New Roman" pitchFamily="18" charset="0"/>
              </a:rPr>
              <a:t>}else{</a:t>
            </a:r>
          </a:p>
          <a:p>
            <a:pPr marL="109537" indent="0">
              <a:buNone/>
            </a:pPr>
            <a:r>
              <a:rPr lang="en-US" altLang="zh-CN" sz="1400" dirty="0">
                <a:latin typeface="Times New Roman" pitchFamily="18" charset="0"/>
                <a:cs typeface="Times New Roman" pitchFamily="18" charset="0"/>
              </a:rPr>
              <a:t>return 3; //</a:t>
            </a:r>
            <a:r>
              <a:rPr lang="zh-CN" altLang="en-US" sz="1400" dirty="0">
                <a:latin typeface="Times New Roman" pitchFamily="18" charset="0"/>
                <a:cs typeface="Times New Roman" pitchFamily="18" charset="0"/>
              </a:rPr>
              <a:t>没有这个房间</a:t>
            </a:r>
          </a:p>
          <a:p>
            <a:pPr marL="109537" indent="0">
              <a:buNone/>
            </a:pPr>
            <a:r>
              <a:rPr lang="en-US" altLang="zh-CN" sz="1400" dirty="0">
                <a:latin typeface="Times New Roman" pitchFamily="18" charset="0"/>
                <a:cs typeface="Times New Roman" pitchFamily="18" charset="0"/>
              </a:rPr>
              <a:t>}</a:t>
            </a:r>
          </a:p>
          <a:p>
            <a:pPr marL="109537" indent="0">
              <a:buNone/>
            </a:pPr>
            <a:r>
              <a:rPr lang="en-US" altLang="zh-CN" sz="1400" dirty="0" smtClean="0">
                <a:latin typeface="Times New Roman" pitchFamily="18" charset="0"/>
                <a:cs typeface="Times New Roman" pitchFamily="18" charset="0"/>
              </a:rPr>
              <a:t>}</a:t>
            </a:r>
            <a:endParaRPr lang="en-US" altLang="zh-CN" sz="1400" dirty="0">
              <a:latin typeface="Times New Roman" pitchFamily="18" charset="0"/>
              <a:cs typeface="Times New Roman" pitchFamily="18" charset="0"/>
            </a:endParaRPr>
          </a:p>
        </p:txBody>
      </p:sp>
    </p:spTree>
    <p:extLst>
      <p:ext uri="{BB962C8B-B14F-4D97-AF65-F5344CB8AC3E}">
        <p14:creationId xmlns:p14="http://schemas.microsoft.com/office/powerpoint/2010/main" val="15727690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sz="3600" dirty="0"/>
              <a:t>4.7.2 Hotel</a:t>
            </a:r>
            <a:r>
              <a:rPr lang="zh-CN" altLang="en-US" sz="3600" dirty="0"/>
              <a:t>类设计</a:t>
            </a:r>
            <a:endParaRPr lang="zh-CN" altLang="zh-CN" sz="3600" dirty="0">
              <a:effectLst/>
            </a:endParaRPr>
          </a:p>
        </p:txBody>
      </p:sp>
      <p:sp>
        <p:nvSpPr>
          <p:cNvPr id="4" name="Rectangle 3"/>
          <p:cNvSpPr txBox="1">
            <a:spLocks noChangeArrowheads="1"/>
          </p:cNvSpPr>
          <p:nvPr/>
        </p:nvSpPr>
        <p:spPr bwMode="auto">
          <a:xfrm>
            <a:off x="14546" y="1196752"/>
            <a:ext cx="3981390" cy="566124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0" indent="0">
              <a:buNone/>
            </a:pPr>
            <a:r>
              <a:rPr lang="en-US" altLang="zh-CN" sz="1400" dirty="0">
                <a:latin typeface="Times New Roman" pitchFamily="18" charset="0"/>
                <a:ea typeface="Arial Unicode MS" panose="020B0604020202020204" pitchFamily="34" charset="-122"/>
                <a:cs typeface="Times New Roman" pitchFamily="18" charset="0"/>
              </a:rPr>
              <a:t>/**</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 * </a:t>
            </a:r>
            <a:r>
              <a:rPr lang="zh-CN" altLang="en-US" sz="1400" dirty="0">
                <a:latin typeface="Times New Roman" pitchFamily="18" charset="0"/>
                <a:ea typeface="Arial Unicode MS" panose="020B0604020202020204" pitchFamily="34" charset="-122"/>
                <a:cs typeface="Times New Roman" pitchFamily="18" charset="0"/>
              </a:rPr>
              <a:t>退房</a:t>
            </a:r>
          </a:p>
          <a:p>
            <a:pPr marL="0" indent="0">
              <a:buNone/>
            </a:pPr>
            <a:r>
              <a:rPr lang="zh-CN" altLang="en-US" sz="1400" dirty="0">
                <a:latin typeface="Times New Roman" pitchFamily="18" charset="0"/>
                <a:ea typeface="Arial Unicode MS" panose="020B0604020202020204" pitchFamily="34" charset="-122"/>
                <a:cs typeface="Times New Roman" pitchFamily="18" charset="0"/>
              </a:rPr>
              <a:t> * </a:t>
            </a:r>
            <a:r>
              <a:rPr lang="en-US" altLang="zh-CN" sz="1400" dirty="0">
                <a:latin typeface="Times New Roman" pitchFamily="18" charset="0"/>
                <a:ea typeface="Arial Unicode MS" panose="020B0604020202020204" pitchFamily="34" charset="-122"/>
                <a:cs typeface="Times New Roman" pitchFamily="18" charset="0"/>
              </a:rPr>
              <a:t>@</a:t>
            </a:r>
            <a:r>
              <a:rPr lang="en-US" altLang="zh-CN" sz="1400" dirty="0" err="1">
                <a:latin typeface="Times New Roman" pitchFamily="18" charset="0"/>
                <a:ea typeface="Arial Unicode MS" panose="020B0604020202020204" pitchFamily="34" charset="-122"/>
                <a:cs typeface="Times New Roman" pitchFamily="18" charset="0"/>
              </a:rPr>
              <a:t>param</a:t>
            </a:r>
            <a:r>
              <a:rPr lang="en-US" altLang="zh-CN" sz="1400" dirty="0">
                <a:latin typeface="Times New Roman" pitchFamily="18" charset="0"/>
                <a:ea typeface="Arial Unicode MS" panose="020B0604020202020204" pitchFamily="34" charset="-122"/>
                <a:cs typeface="Times New Roman" pitchFamily="18" charset="0"/>
              </a:rPr>
              <a:t> </a:t>
            </a:r>
            <a:r>
              <a:rPr lang="en-US" altLang="zh-CN" sz="1400" dirty="0" err="1">
                <a:latin typeface="Times New Roman" pitchFamily="18" charset="0"/>
                <a:ea typeface="Arial Unicode MS" panose="020B0604020202020204" pitchFamily="34" charset="-122"/>
                <a:cs typeface="Times New Roman" pitchFamily="18" charset="0"/>
              </a:rPr>
              <a:t>roomNo</a:t>
            </a:r>
            <a:r>
              <a:rPr lang="zh-CN" altLang="en-US" sz="1400" dirty="0">
                <a:latin typeface="Times New Roman" pitchFamily="18" charset="0"/>
                <a:ea typeface="Arial Unicode MS" panose="020B0604020202020204" pitchFamily="34" charset="-122"/>
                <a:cs typeface="Times New Roman" pitchFamily="18" charset="0"/>
              </a:rPr>
              <a:t>：房间号</a:t>
            </a:r>
          </a:p>
          <a:p>
            <a:pPr marL="0" indent="0">
              <a:buNone/>
            </a:pPr>
            <a:r>
              <a:rPr lang="zh-CN" altLang="en-US" sz="1400" dirty="0">
                <a:latin typeface="Times New Roman" pitchFamily="18" charset="0"/>
                <a:ea typeface="Arial Unicode MS" panose="020B0604020202020204" pitchFamily="34" charset="-122"/>
                <a:cs typeface="Times New Roman" pitchFamily="18" charset="0"/>
              </a:rPr>
              <a:t> * </a:t>
            </a:r>
            <a:r>
              <a:rPr lang="en-US" altLang="zh-CN" sz="1400" dirty="0">
                <a:latin typeface="Times New Roman" pitchFamily="18" charset="0"/>
                <a:ea typeface="Arial Unicode MS" panose="020B0604020202020204" pitchFamily="34" charset="-122"/>
                <a:cs typeface="Times New Roman" pitchFamily="18" charset="0"/>
              </a:rPr>
              <a:t>@return </a:t>
            </a:r>
            <a:r>
              <a:rPr lang="zh-CN" altLang="en-US" sz="1400" dirty="0">
                <a:latin typeface="Times New Roman" pitchFamily="18" charset="0"/>
                <a:ea typeface="Arial Unicode MS" panose="020B0604020202020204" pitchFamily="34" charset="-122"/>
                <a:cs typeface="Times New Roman" pitchFamily="18" charset="0"/>
              </a:rPr>
              <a:t>退房信息</a:t>
            </a:r>
          </a:p>
          <a:p>
            <a:pPr marL="0" indent="0">
              <a:buNone/>
            </a:pPr>
            <a:r>
              <a:rPr lang="zh-CN" altLang="en-US" sz="1400" dirty="0">
                <a:latin typeface="Times New Roman" pitchFamily="18" charset="0"/>
                <a:ea typeface="Arial Unicode MS" panose="020B0604020202020204" pitchFamily="34" charset="-122"/>
                <a:cs typeface="Times New Roman" pitchFamily="18" charset="0"/>
              </a:rPr>
              <a:t> *</a:t>
            </a:r>
            <a:r>
              <a:rPr lang="en-US" altLang="zh-CN" sz="1400" dirty="0">
                <a:latin typeface="Times New Roman" pitchFamily="18" charset="0"/>
                <a:ea typeface="Arial Unicode MS" panose="020B0604020202020204" pitchFamily="34" charset="-122"/>
                <a:cs typeface="Times New Roman" pitchFamily="18" charset="0"/>
              </a:rPr>
              <a:t>/</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public </a:t>
            </a:r>
            <a:r>
              <a:rPr lang="en-US" altLang="zh-CN" sz="1400" dirty="0" err="1">
                <a:latin typeface="Times New Roman" pitchFamily="18" charset="0"/>
                <a:ea typeface="Arial Unicode MS" panose="020B0604020202020204" pitchFamily="34" charset="-122"/>
                <a:cs typeface="Times New Roman" pitchFamily="18" charset="0"/>
              </a:rPr>
              <a:t>int</a:t>
            </a:r>
            <a:r>
              <a:rPr lang="en-US" altLang="zh-CN" sz="1400" dirty="0">
                <a:latin typeface="Times New Roman" pitchFamily="18" charset="0"/>
                <a:ea typeface="Arial Unicode MS" panose="020B0604020202020204" pitchFamily="34" charset="-122"/>
                <a:cs typeface="Times New Roman" pitchFamily="18" charset="0"/>
              </a:rPr>
              <a:t> checkout(String </a:t>
            </a:r>
            <a:r>
              <a:rPr lang="en-US" altLang="zh-CN" sz="1400" dirty="0" err="1">
                <a:latin typeface="Times New Roman" pitchFamily="18" charset="0"/>
                <a:ea typeface="Arial Unicode MS" panose="020B0604020202020204" pitchFamily="34" charset="-122"/>
                <a:cs typeface="Times New Roman" pitchFamily="18" charset="0"/>
              </a:rPr>
              <a:t>roomNo</a:t>
            </a:r>
            <a:r>
              <a:rPr lang="en-US" altLang="zh-CN" sz="1400" dirty="0">
                <a:latin typeface="Times New Roman" pitchFamily="18" charset="0"/>
                <a:ea typeface="Arial Unicode MS" panose="020B0604020202020204" pitchFamily="34" charset="-122"/>
                <a:cs typeface="Times New Roman" pitchFamily="18" charset="0"/>
              </a:rPr>
              <a:t>){</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if(</a:t>
            </a:r>
            <a:r>
              <a:rPr lang="en-US" altLang="zh-CN" sz="1400" dirty="0" err="1">
                <a:latin typeface="Times New Roman" pitchFamily="18" charset="0"/>
                <a:ea typeface="Arial Unicode MS" panose="020B0604020202020204" pitchFamily="34" charset="-122"/>
                <a:cs typeface="Times New Roman" pitchFamily="18" charset="0"/>
              </a:rPr>
              <a:t>testRoomNo</a:t>
            </a:r>
            <a:r>
              <a:rPr lang="en-US" altLang="zh-CN" sz="1400" dirty="0">
                <a:latin typeface="Times New Roman" pitchFamily="18" charset="0"/>
                <a:ea typeface="Arial Unicode MS" panose="020B0604020202020204" pitchFamily="34" charset="-122"/>
                <a:cs typeface="Times New Roman" pitchFamily="18" charset="0"/>
              </a:rPr>
              <a:t>(</a:t>
            </a:r>
            <a:r>
              <a:rPr lang="en-US" altLang="zh-CN" sz="1400" dirty="0" err="1">
                <a:latin typeface="Times New Roman" pitchFamily="18" charset="0"/>
                <a:ea typeface="Arial Unicode MS" panose="020B0604020202020204" pitchFamily="34" charset="-122"/>
                <a:cs typeface="Times New Roman" pitchFamily="18" charset="0"/>
              </a:rPr>
              <a:t>roomNo</a:t>
            </a:r>
            <a:r>
              <a:rPr lang="en-US" altLang="zh-CN" sz="1400" dirty="0">
                <a:latin typeface="Times New Roman" pitchFamily="18" charset="0"/>
                <a:ea typeface="Arial Unicode MS" panose="020B0604020202020204" pitchFamily="34" charset="-122"/>
                <a:cs typeface="Times New Roman" pitchFamily="18" charset="0"/>
              </a:rPr>
              <a:t>)){</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a:t>
            </a:r>
            <a:r>
              <a:rPr lang="zh-CN" altLang="en-US" sz="1400" dirty="0">
                <a:latin typeface="Times New Roman" pitchFamily="18" charset="0"/>
                <a:ea typeface="Arial Unicode MS" panose="020B0604020202020204" pitchFamily="34" charset="-122"/>
                <a:cs typeface="Times New Roman" pitchFamily="18" charset="0"/>
              </a:rPr>
              <a:t>分解房间号</a:t>
            </a:r>
          </a:p>
          <a:p>
            <a:pPr marL="0" indent="0">
              <a:buNone/>
            </a:pPr>
            <a:r>
              <a:rPr lang="en-US" altLang="zh-CN" sz="1400" dirty="0" err="1">
                <a:latin typeface="Times New Roman" pitchFamily="18" charset="0"/>
                <a:ea typeface="Arial Unicode MS" panose="020B0604020202020204" pitchFamily="34" charset="-122"/>
                <a:cs typeface="Times New Roman" pitchFamily="18" charset="0"/>
              </a:rPr>
              <a:t>int</a:t>
            </a:r>
            <a:r>
              <a:rPr lang="en-US" altLang="zh-CN" sz="1400" dirty="0">
                <a:latin typeface="Times New Roman" pitchFamily="18" charset="0"/>
                <a:ea typeface="Arial Unicode MS" panose="020B0604020202020204" pitchFamily="34" charset="-122"/>
                <a:cs typeface="Times New Roman" pitchFamily="18" charset="0"/>
              </a:rPr>
              <a:t> height=</a:t>
            </a:r>
            <a:r>
              <a:rPr lang="en-US" altLang="zh-CN" sz="1400" dirty="0" err="1">
                <a:latin typeface="Times New Roman" pitchFamily="18" charset="0"/>
                <a:ea typeface="Arial Unicode MS" panose="020B0604020202020204" pitchFamily="34" charset="-122"/>
                <a:cs typeface="Times New Roman" pitchFamily="18" charset="0"/>
              </a:rPr>
              <a:t>Integer.parseInt</a:t>
            </a:r>
            <a:r>
              <a:rPr lang="en-US" altLang="zh-CN" sz="1400" dirty="0">
                <a:latin typeface="Times New Roman" pitchFamily="18" charset="0"/>
                <a:ea typeface="Arial Unicode MS" panose="020B0604020202020204" pitchFamily="34" charset="-122"/>
                <a:cs typeface="Times New Roman" pitchFamily="18" charset="0"/>
              </a:rPr>
              <a:t>(</a:t>
            </a:r>
            <a:r>
              <a:rPr lang="en-US" altLang="zh-CN" sz="1400" dirty="0" err="1">
                <a:latin typeface="Times New Roman" pitchFamily="18" charset="0"/>
                <a:ea typeface="Arial Unicode MS" panose="020B0604020202020204" pitchFamily="34" charset="-122"/>
                <a:cs typeface="Times New Roman" pitchFamily="18" charset="0"/>
              </a:rPr>
              <a:t>roomNo.substring</a:t>
            </a:r>
            <a:r>
              <a:rPr lang="en-US" altLang="zh-CN" sz="1400" dirty="0">
                <a:latin typeface="Times New Roman" pitchFamily="18" charset="0"/>
                <a:ea typeface="Arial Unicode MS" panose="020B0604020202020204" pitchFamily="34" charset="-122"/>
                <a:cs typeface="Times New Roman" pitchFamily="18" charset="0"/>
              </a:rPr>
              <a:t>(0,2)); //</a:t>
            </a:r>
            <a:r>
              <a:rPr lang="zh-CN" altLang="en-US" sz="1400" dirty="0">
                <a:latin typeface="Times New Roman" pitchFamily="18" charset="0"/>
                <a:ea typeface="Arial Unicode MS" panose="020B0604020202020204" pitchFamily="34" charset="-122"/>
                <a:cs typeface="Times New Roman" pitchFamily="18" charset="0"/>
              </a:rPr>
              <a:t>截取前两位  </a:t>
            </a:r>
          </a:p>
          <a:p>
            <a:pPr marL="0" indent="0">
              <a:buNone/>
            </a:pPr>
            <a:r>
              <a:rPr lang="en-US" altLang="zh-CN" sz="1400" dirty="0" err="1">
                <a:latin typeface="Times New Roman" pitchFamily="18" charset="0"/>
                <a:ea typeface="Arial Unicode MS" panose="020B0604020202020204" pitchFamily="34" charset="-122"/>
                <a:cs typeface="Times New Roman" pitchFamily="18" charset="0"/>
              </a:rPr>
              <a:t>int</a:t>
            </a:r>
            <a:r>
              <a:rPr lang="en-US" altLang="zh-CN" sz="1400" dirty="0">
                <a:latin typeface="Times New Roman" pitchFamily="18" charset="0"/>
                <a:ea typeface="Arial Unicode MS" panose="020B0604020202020204" pitchFamily="34" charset="-122"/>
                <a:cs typeface="Times New Roman" pitchFamily="18" charset="0"/>
              </a:rPr>
              <a:t> width=</a:t>
            </a:r>
            <a:r>
              <a:rPr lang="en-US" altLang="zh-CN" sz="1400" dirty="0" err="1">
                <a:latin typeface="Times New Roman" pitchFamily="18" charset="0"/>
                <a:ea typeface="Arial Unicode MS" panose="020B0604020202020204" pitchFamily="34" charset="-122"/>
                <a:cs typeface="Times New Roman" pitchFamily="18" charset="0"/>
              </a:rPr>
              <a:t>Integer.parseInt</a:t>
            </a:r>
            <a:r>
              <a:rPr lang="en-US" altLang="zh-CN" sz="1400" dirty="0">
                <a:latin typeface="Times New Roman" pitchFamily="18" charset="0"/>
                <a:ea typeface="Arial Unicode MS" panose="020B0604020202020204" pitchFamily="34" charset="-122"/>
                <a:cs typeface="Times New Roman" pitchFamily="18" charset="0"/>
              </a:rPr>
              <a:t>(</a:t>
            </a:r>
            <a:r>
              <a:rPr lang="en-US" altLang="zh-CN" sz="1400" dirty="0" err="1">
                <a:latin typeface="Times New Roman" pitchFamily="18" charset="0"/>
                <a:ea typeface="Arial Unicode MS" panose="020B0604020202020204" pitchFamily="34" charset="-122"/>
                <a:cs typeface="Times New Roman" pitchFamily="18" charset="0"/>
              </a:rPr>
              <a:t>roomNo.substring</a:t>
            </a:r>
            <a:r>
              <a:rPr lang="en-US" altLang="zh-CN" sz="1400" dirty="0">
                <a:latin typeface="Times New Roman" pitchFamily="18" charset="0"/>
                <a:ea typeface="Arial Unicode MS" panose="020B0604020202020204" pitchFamily="34" charset="-122"/>
                <a:cs typeface="Times New Roman" pitchFamily="18" charset="0"/>
              </a:rPr>
              <a:t>(2,4));   //</a:t>
            </a:r>
            <a:r>
              <a:rPr lang="zh-CN" altLang="en-US" sz="1400" dirty="0">
                <a:latin typeface="Times New Roman" pitchFamily="18" charset="0"/>
                <a:ea typeface="Arial Unicode MS" panose="020B0604020202020204" pitchFamily="34" charset="-122"/>
                <a:cs typeface="Times New Roman" pitchFamily="18" charset="0"/>
              </a:rPr>
              <a:t>截取后两</a:t>
            </a:r>
            <a:r>
              <a:rPr lang="zh-CN" altLang="en-US" sz="1400" dirty="0" smtClean="0">
                <a:latin typeface="Times New Roman" pitchFamily="18" charset="0"/>
                <a:ea typeface="Arial Unicode MS" panose="020B0604020202020204" pitchFamily="34" charset="-122"/>
                <a:cs typeface="Times New Roman" pitchFamily="18" charset="0"/>
              </a:rPr>
              <a:t>位</a:t>
            </a:r>
            <a:endParaRPr lang="zh-CN" altLang="en-US" sz="1400" dirty="0">
              <a:latin typeface="Times New Roman" pitchFamily="18" charset="0"/>
              <a:ea typeface="Arial Unicode MS" panose="020B0604020202020204" pitchFamily="34" charset="-122"/>
              <a:cs typeface="Times New Roman" pitchFamily="18" charset="0"/>
            </a:endParaRPr>
          </a:p>
          <a:p>
            <a:pPr marL="0" indent="0">
              <a:buNone/>
            </a:pPr>
            <a:r>
              <a:rPr lang="en-US" altLang="zh-CN" sz="1400" dirty="0">
                <a:latin typeface="Times New Roman" pitchFamily="18" charset="0"/>
                <a:ea typeface="Arial Unicode MS" panose="020B0604020202020204" pitchFamily="34" charset="-122"/>
                <a:cs typeface="Times New Roman" pitchFamily="18" charset="0"/>
              </a:rPr>
              <a:t>if(rooms[height-1][width-1].out()){</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return 1;   //</a:t>
            </a:r>
            <a:r>
              <a:rPr lang="zh-CN" altLang="en-US" sz="1400" dirty="0">
                <a:latin typeface="Times New Roman" pitchFamily="18" charset="0"/>
                <a:ea typeface="Arial Unicode MS" panose="020B0604020202020204" pitchFamily="34" charset="-122"/>
                <a:cs typeface="Times New Roman" pitchFamily="18" charset="0"/>
              </a:rPr>
              <a:t>退房成功 </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}else {</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return 2;   //</a:t>
            </a:r>
            <a:r>
              <a:rPr lang="zh-CN" altLang="en-US" sz="1400" dirty="0">
                <a:latin typeface="Times New Roman" pitchFamily="18" charset="0"/>
                <a:ea typeface="Arial Unicode MS" panose="020B0604020202020204" pitchFamily="34" charset="-122"/>
                <a:cs typeface="Times New Roman" pitchFamily="18" charset="0"/>
              </a:rPr>
              <a:t>该房间没有人</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}else{</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return 3; //</a:t>
            </a:r>
            <a:r>
              <a:rPr lang="zh-CN" altLang="en-US" sz="1400" dirty="0">
                <a:latin typeface="Times New Roman" pitchFamily="18" charset="0"/>
                <a:ea typeface="Arial Unicode MS" panose="020B0604020202020204" pitchFamily="34" charset="-122"/>
                <a:cs typeface="Times New Roman" pitchFamily="18" charset="0"/>
              </a:rPr>
              <a:t>没有这个房间</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a:t>
            </a:r>
          </a:p>
          <a:p>
            <a:pPr marL="0" indent="0">
              <a:buNone/>
            </a:pPr>
            <a:r>
              <a:rPr lang="en-US" altLang="zh-CN" sz="1400" dirty="0">
                <a:latin typeface="Times New Roman" pitchFamily="18" charset="0"/>
                <a:ea typeface="Arial Unicode MS" panose="020B0604020202020204" pitchFamily="34" charset="-122"/>
                <a:cs typeface="Times New Roman" pitchFamily="18" charset="0"/>
              </a:rPr>
              <a:t>}</a:t>
            </a:r>
          </a:p>
          <a:p>
            <a:pPr marL="0" indent="0">
              <a:buNone/>
            </a:pPr>
            <a:endParaRPr lang="en-US" altLang="zh-CN" sz="1600" dirty="0">
              <a:latin typeface="Times New Roman" pitchFamily="18" charset="0"/>
              <a:ea typeface="Arial Unicode MS" panose="020B0604020202020204" pitchFamily="34" charset="-122"/>
              <a:cs typeface="Times New Roman" pitchFamily="18" charset="0"/>
            </a:endParaRPr>
          </a:p>
        </p:txBody>
      </p:sp>
      <p:sp>
        <p:nvSpPr>
          <p:cNvPr id="5" name="内容占位符 2"/>
          <p:cNvSpPr txBox="1">
            <a:spLocks/>
          </p:cNvSpPr>
          <p:nvPr/>
        </p:nvSpPr>
        <p:spPr bwMode="auto">
          <a:xfrm>
            <a:off x="4067944" y="1196752"/>
            <a:ext cx="5076056" cy="5661248"/>
          </a:xfrm>
          <a:prstGeom prst="rect">
            <a:avLst/>
          </a:prstGeom>
          <a:gradFill>
            <a:gsLst>
              <a:gs pos="0">
                <a:schemeClr val="accent1">
                  <a:tint val="62000"/>
                  <a:satMod val="180000"/>
                </a:schemeClr>
              </a:gs>
              <a:gs pos="65000">
                <a:schemeClr val="accent1">
                  <a:tint val="32000"/>
                  <a:satMod val="250000"/>
                </a:schemeClr>
              </a:gs>
              <a:gs pos="100000">
                <a:schemeClr val="accent1">
                  <a:tint val="23000"/>
                  <a:satMod val="300000"/>
                </a:schemeClr>
              </a:gs>
            </a:gsLst>
            <a:lin ang="16200000" scaled="0"/>
          </a:gradFill>
          <a:ln>
            <a:noFill/>
          </a:ln>
        </p:spPr>
        <p:txBody>
          <a:bodyPr vert="horz" wrap="square" lIns="0" tIns="0" rIns="0" bIns="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r>
              <a:rPr lang="en-US" altLang="zh-CN" sz="1600" dirty="0">
                <a:latin typeface="Times New Roman" pitchFamily="18" charset="0"/>
                <a:ea typeface="Arial Unicode MS" panose="020B0604020202020204" pitchFamily="34" charset="-122"/>
                <a:cs typeface="Times New Roman" pitchFamily="18" charset="0"/>
              </a:rPr>
              <a:t>/***</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 * </a:t>
            </a:r>
            <a:r>
              <a:rPr lang="zh-CN" altLang="en-US" sz="1600" dirty="0">
                <a:latin typeface="Times New Roman" pitchFamily="18" charset="0"/>
                <a:ea typeface="Arial Unicode MS" panose="020B0604020202020204" pitchFamily="34" charset="-122"/>
                <a:cs typeface="Times New Roman" pitchFamily="18" charset="0"/>
              </a:rPr>
              <a:t>检测房间号是否合法</a:t>
            </a:r>
          </a:p>
          <a:p>
            <a:pPr marL="0" indent="0">
              <a:buNone/>
            </a:pPr>
            <a:r>
              <a:rPr lang="zh-CN" altLang="en-US" sz="1600" dirty="0">
                <a:latin typeface="Times New Roman" pitchFamily="18" charset="0"/>
                <a:ea typeface="Arial Unicode MS" panose="020B0604020202020204" pitchFamily="34" charset="-122"/>
                <a:cs typeface="Times New Roman" pitchFamily="18" charset="0"/>
              </a:rPr>
              <a:t> * </a:t>
            </a:r>
            <a:r>
              <a:rPr lang="en-US" altLang="zh-CN" sz="1600" dirty="0">
                <a:latin typeface="Times New Roman" pitchFamily="18" charset="0"/>
                <a:ea typeface="Arial Unicode MS" panose="020B0604020202020204" pitchFamily="34" charset="-122"/>
                <a:cs typeface="Times New Roman" pitchFamily="18" charset="0"/>
              </a:rPr>
              <a:t>@</a:t>
            </a:r>
            <a:r>
              <a:rPr lang="en-US" altLang="zh-CN" sz="1600" dirty="0" err="1">
                <a:latin typeface="Times New Roman" pitchFamily="18" charset="0"/>
                <a:ea typeface="Arial Unicode MS" panose="020B0604020202020204" pitchFamily="34" charset="-122"/>
                <a:cs typeface="Times New Roman" pitchFamily="18" charset="0"/>
              </a:rPr>
              <a:t>param</a:t>
            </a:r>
            <a:r>
              <a:rPr lang="en-US" altLang="zh-CN" sz="1600" dirty="0">
                <a:latin typeface="Times New Roman" pitchFamily="18" charset="0"/>
                <a:ea typeface="Arial Unicode MS" panose="020B0604020202020204" pitchFamily="34" charset="-122"/>
                <a:cs typeface="Times New Roman" pitchFamily="18" charset="0"/>
              </a:rPr>
              <a:t> </a:t>
            </a:r>
            <a:r>
              <a:rPr lang="en-US" altLang="zh-CN" sz="1600" dirty="0" err="1">
                <a:latin typeface="Times New Roman" pitchFamily="18" charset="0"/>
                <a:ea typeface="Arial Unicode MS" panose="020B0604020202020204" pitchFamily="34" charset="-122"/>
                <a:cs typeface="Times New Roman" pitchFamily="18" charset="0"/>
              </a:rPr>
              <a:t>roomNo</a:t>
            </a:r>
            <a:r>
              <a:rPr lang="en-US" altLang="zh-CN" sz="1600" dirty="0">
                <a:latin typeface="Times New Roman" pitchFamily="18" charset="0"/>
                <a:ea typeface="Arial Unicode MS" panose="020B0604020202020204" pitchFamily="34" charset="-122"/>
                <a:cs typeface="Times New Roman" pitchFamily="18" charset="0"/>
              </a:rPr>
              <a:t>:</a:t>
            </a:r>
            <a:r>
              <a:rPr lang="zh-CN" altLang="en-US" sz="1600" dirty="0">
                <a:latin typeface="Times New Roman" pitchFamily="18" charset="0"/>
                <a:ea typeface="Arial Unicode MS" panose="020B0604020202020204" pitchFamily="34" charset="-122"/>
                <a:cs typeface="Times New Roman" pitchFamily="18" charset="0"/>
              </a:rPr>
              <a:t>房间号</a:t>
            </a:r>
          </a:p>
          <a:p>
            <a:pPr marL="0" indent="0">
              <a:buNone/>
            </a:pPr>
            <a:r>
              <a:rPr lang="zh-CN" altLang="en-US" sz="1600" dirty="0">
                <a:latin typeface="Times New Roman" pitchFamily="18" charset="0"/>
                <a:ea typeface="Arial Unicode MS" panose="020B0604020202020204" pitchFamily="34" charset="-122"/>
                <a:cs typeface="Times New Roman" pitchFamily="18" charset="0"/>
              </a:rPr>
              <a:t> * </a:t>
            </a:r>
            <a:r>
              <a:rPr lang="en-US" altLang="zh-CN" sz="1600" dirty="0">
                <a:latin typeface="Times New Roman" pitchFamily="18" charset="0"/>
                <a:ea typeface="Arial Unicode MS" panose="020B0604020202020204" pitchFamily="34" charset="-122"/>
                <a:cs typeface="Times New Roman" pitchFamily="18" charset="0"/>
              </a:rPr>
              <a:t>@return true,</a:t>
            </a:r>
            <a:r>
              <a:rPr lang="zh-CN" altLang="en-US" sz="1600" dirty="0">
                <a:latin typeface="Times New Roman" pitchFamily="18" charset="0"/>
                <a:ea typeface="Arial Unicode MS" panose="020B0604020202020204" pitchFamily="34" charset="-122"/>
                <a:cs typeface="Times New Roman" pitchFamily="18" charset="0"/>
              </a:rPr>
              <a:t>房间号合法；</a:t>
            </a:r>
            <a:r>
              <a:rPr lang="en-US" altLang="zh-CN" sz="1600" dirty="0">
                <a:latin typeface="Times New Roman" pitchFamily="18" charset="0"/>
                <a:ea typeface="Arial Unicode MS" panose="020B0604020202020204" pitchFamily="34" charset="-122"/>
                <a:cs typeface="Times New Roman" pitchFamily="18" charset="0"/>
              </a:rPr>
              <a:t>false,</a:t>
            </a:r>
            <a:r>
              <a:rPr lang="zh-CN" altLang="en-US" sz="1600" dirty="0">
                <a:latin typeface="Times New Roman" pitchFamily="18" charset="0"/>
                <a:ea typeface="Arial Unicode MS" panose="020B0604020202020204" pitchFamily="34" charset="-122"/>
                <a:cs typeface="Times New Roman" pitchFamily="18" charset="0"/>
              </a:rPr>
              <a:t>房间号不合法</a:t>
            </a:r>
          </a:p>
          <a:p>
            <a:pPr marL="0" indent="0">
              <a:buNone/>
            </a:pPr>
            <a:r>
              <a:rPr lang="zh-CN" altLang="en-US" sz="1600" dirty="0">
                <a:latin typeface="Times New Roman" pitchFamily="18" charset="0"/>
                <a:ea typeface="Arial Unicode MS" panose="020B0604020202020204" pitchFamily="34" charset="-122"/>
                <a:cs typeface="Times New Roman" pitchFamily="18" charset="0"/>
              </a:rPr>
              <a:t> *</a:t>
            </a:r>
            <a:r>
              <a:rPr lang="en-US" altLang="zh-CN" sz="1600" dirty="0">
                <a:latin typeface="Times New Roman" pitchFamily="18" charset="0"/>
                <a:ea typeface="Arial Unicode MS" panose="020B0604020202020204" pitchFamily="34" charset="-122"/>
                <a:cs typeface="Times New Roman" pitchFamily="18" charset="0"/>
              </a:rPr>
              <a:t>/</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private </a:t>
            </a:r>
            <a:r>
              <a:rPr lang="en-US" altLang="zh-CN" sz="1600" dirty="0" err="1">
                <a:latin typeface="Times New Roman" pitchFamily="18" charset="0"/>
                <a:ea typeface="Arial Unicode MS" panose="020B0604020202020204" pitchFamily="34" charset="-122"/>
                <a:cs typeface="Times New Roman" pitchFamily="18" charset="0"/>
              </a:rPr>
              <a:t>boolean</a:t>
            </a:r>
            <a:r>
              <a:rPr lang="en-US" altLang="zh-CN" sz="1600" dirty="0">
                <a:latin typeface="Times New Roman" pitchFamily="18" charset="0"/>
                <a:ea typeface="Arial Unicode MS" panose="020B0604020202020204" pitchFamily="34" charset="-122"/>
                <a:cs typeface="Times New Roman" pitchFamily="18" charset="0"/>
              </a:rPr>
              <a:t> </a:t>
            </a:r>
            <a:r>
              <a:rPr lang="en-US" altLang="zh-CN" sz="1600" dirty="0" err="1">
                <a:latin typeface="Times New Roman" pitchFamily="18" charset="0"/>
                <a:ea typeface="Arial Unicode MS" panose="020B0604020202020204" pitchFamily="34" charset="-122"/>
                <a:cs typeface="Times New Roman" pitchFamily="18" charset="0"/>
              </a:rPr>
              <a:t>testRoomNo</a:t>
            </a:r>
            <a:r>
              <a:rPr lang="en-US" altLang="zh-CN" sz="1600" dirty="0">
                <a:latin typeface="Times New Roman" pitchFamily="18" charset="0"/>
                <a:ea typeface="Arial Unicode MS" panose="020B0604020202020204" pitchFamily="34" charset="-122"/>
                <a:cs typeface="Times New Roman" pitchFamily="18" charset="0"/>
              </a:rPr>
              <a:t>(String </a:t>
            </a:r>
            <a:r>
              <a:rPr lang="en-US" altLang="zh-CN" sz="1600" dirty="0" err="1">
                <a:latin typeface="Times New Roman" pitchFamily="18" charset="0"/>
                <a:ea typeface="Arial Unicode MS" panose="020B0604020202020204" pitchFamily="34" charset="-122"/>
                <a:cs typeface="Times New Roman" pitchFamily="18" charset="0"/>
              </a:rPr>
              <a:t>roomNo</a:t>
            </a:r>
            <a:r>
              <a:rPr lang="en-US" altLang="zh-CN" sz="1600" dirty="0">
                <a:latin typeface="Times New Roman" pitchFamily="18" charset="0"/>
                <a:ea typeface="Arial Unicode MS" panose="020B0604020202020204" pitchFamily="34" charset="-122"/>
                <a:cs typeface="Times New Roman" pitchFamily="18" charset="0"/>
              </a:rPr>
              <a:t>){</a:t>
            </a:r>
          </a:p>
          <a:p>
            <a:pPr marL="0" indent="0">
              <a:buNone/>
            </a:pPr>
            <a:r>
              <a:rPr lang="en-US" altLang="zh-CN" sz="1600" dirty="0" err="1">
                <a:latin typeface="Times New Roman" pitchFamily="18" charset="0"/>
                <a:ea typeface="Arial Unicode MS" panose="020B0604020202020204" pitchFamily="34" charset="-122"/>
                <a:cs typeface="Times New Roman" pitchFamily="18" charset="0"/>
              </a:rPr>
              <a:t>int</a:t>
            </a:r>
            <a:r>
              <a:rPr lang="en-US" altLang="zh-CN" sz="1600" dirty="0">
                <a:latin typeface="Times New Roman" pitchFamily="18" charset="0"/>
                <a:ea typeface="Arial Unicode MS" panose="020B0604020202020204" pitchFamily="34" charset="-122"/>
                <a:cs typeface="Times New Roman" pitchFamily="18" charset="0"/>
              </a:rPr>
              <a:t> height=</a:t>
            </a:r>
            <a:r>
              <a:rPr lang="en-US" altLang="zh-CN" sz="1600" dirty="0" err="1">
                <a:latin typeface="Times New Roman" pitchFamily="18" charset="0"/>
                <a:ea typeface="Arial Unicode MS" panose="020B0604020202020204" pitchFamily="34" charset="-122"/>
                <a:cs typeface="Times New Roman" pitchFamily="18" charset="0"/>
              </a:rPr>
              <a:t>Integer.parseInt</a:t>
            </a:r>
            <a:r>
              <a:rPr lang="en-US" altLang="zh-CN" sz="1600" dirty="0">
                <a:latin typeface="Times New Roman" pitchFamily="18" charset="0"/>
                <a:ea typeface="Arial Unicode MS" panose="020B0604020202020204" pitchFamily="34" charset="-122"/>
                <a:cs typeface="Times New Roman" pitchFamily="18" charset="0"/>
              </a:rPr>
              <a:t>(</a:t>
            </a:r>
            <a:r>
              <a:rPr lang="en-US" altLang="zh-CN" sz="1600" dirty="0" err="1">
                <a:latin typeface="Times New Roman" pitchFamily="18" charset="0"/>
                <a:ea typeface="Arial Unicode MS" panose="020B0604020202020204" pitchFamily="34" charset="-122"/>
                <a:cs typeface="Times New Roman" pitchFamily="18" charset="0"/>
              </a:rPr>
              <a:t>roomNo.substring</a:t>
            </a:r>
            <a:r>
              <a:rPr lang="en-US" altLang="zh-CN" sz="1600" dirty="0">
                <a:latin typeface="Times New Roman" pitchFamily="18" charset="0"/>
                <a:ea typeface="Arial Unicode MS" panose="020B0604020202020204" pitchFamily="34" charset="-122"/>
                <a:cs typeface="Times New Roman" pitchFamily="18" charset="0"/>
              </a:rPr>
              <a:t>(0,2)); //</a:t>
            </a:r>
            <a:r>
              <a:rPr lang="zh-CN" altLang="en-US" sz="1600" dirty="0">
                <a:latin typeface="Times New Roman" pitchFamily="18" charset="0"/>
                <a:ea typeface="Arial Unicode MS" panose="020B0604020202020204" pitchFamily="34" charset="-122"/>
                <a:cs typeface="Times New Roman" pitchFamily="18" charset="0"/>
              </a:rPr>
              <a:t>截取前两位  </a:t>
            </a:r>
          </a:p>
          <a:p>
            <a:pPr marL="0" indent="0">
              <a:buNone/>
            </a:pPr>
            <a:r>
              <a:rPr lang="en-US" altLang="zh-CN" sz="1600" dirty="0" err="1">
                <a:latin typeface="Times New Roman" pitchFamily="18" charset="0"/>
                <a:ea typeface="Arial Unicode MS" panose="020B0604020202020204" pitchFamily="34" charset="-122"/>
                <a:cs typeface="Times New Roman" pitchFamily="18" charset="0"/>
              </a:rPr>
              <a:t>int</a:t>
            </a:r>
            <a:r>
              <a:rPr lang="en-US" altLang="zh-CN" sz="1600" dirty="0">
                <a:latin typeface="Times New Roman" pitchFamily="18" charset="0"/>
                <a:ea typeface="Arial Unicode MS" panose="020B0604020202020204" pitchFamily="34" charset="-122"/>
                <a:cs typeface="Times New Roman" pitchFamily="18" charset="0"/>
              </a:rPr>
              <a:t> width=</a:t>
            </a:r>
            <a:r>
              <a:rPr lang="en-US" altLang="zh-CN" sz="1600" dirty="0" err="1">
                <a:latin typeface="Times New Roman" pitchFamily="18" charset="0"/>
                <a:ea typeface="Arial Unicode MS" panose="020B0604020202020204" pitchFamily="34" charset="-122"/>
                <a:cs typeface="Times New Roman" pitchFamily="18" charset="0"/>
              </a:rPr>
              <a:t>Integer.parseInt</a:t>
            </a:r>
            <a:r>
              <a:rPr lang="en-US" altLang="zh-CN" sz="1600" dirty="0">
                <a:latin typeface="Times New Roman" pitchFamily="18" charset="0"/>
                <a:ea typeface="Arial Unicode MS" panose="020B0604020202020204" pitchFamily="34" charset="-122"/>
                <a:cs typeface="Times New Roman" pitchFamily="18" charset="0"/>
              </a:rPr>
              <a:t>(</a:t>
            </a:r>
            <a:r>
              <a:rPr lang="en-US" altLang="zh-CN" sz="1600" dirty="0" err="1">
                <a:latin typeface="Times New Roman" pitchFamily="18" charset="0"/>
                <a:ea typeface="Arial Unicode MS" panose="020B0604020202020204" pitchFamily="34" charset="-122"/>
                <a:cs typeface="Times New Roman" pitchFamily="18" charset="0"/>
              </a:rPr>
              <a:t>roomNo.substring</a:t>
            </a:r>
            <a:r>
              <a:rPr lang="en-US" altLang="zh-CN" sz="1600" dirty="0">
                <a:latin typeface="Times New Roman" pitchFamily="18" charset="0"/>
                <a:ea typeface="Arial Unicode MS" panose="020B0604020202020204" pitchFamily="34" charset="-122"/>
                <a:cs typeface="Times New Roman" pitchFamily="18" charset="0"/>
              </a:rPr>
              <a:t>(2,4));   //</a:t>
            </a:r>
            <a:r>
              <a:rPr lang="zh-CN" altLang="en-US" sz="1600" dirty="0">
                <a:latin typeface="Times New Roman" pitchFamily="18" charset="0"/>
                <a:ea typeface="Arial Unicode MS" panose="020B0604020202020204" pitchFamily="34" charset="-122"/>
                <a:cs typeface="Times New Roman" pitchFamily="18" charset="0"/>
              </a:rPr>
              <a:t>截取后两</a:t>
            </a:r>
            <a:r>
              <a:rPr lang="zh-CN" altLang="en-US" sz="1600" dirty="0" smtClean="0">
                <a:latin typeface="Times New Roman" pitchFamily="18" charset="0"/>
                <a:ea typeface="Arial Unicode MS" panose="020B0604020202020204" pitchFamily="34" charset="-122"/>
                <a:cs typeface="Times New Roman" pitchFamily="18" charset="0"/>
              </a:rPr>
              <a:t>位</a:t>
            </a:r>
            <a:endParaRPr lang="zh-CN" altLang="en-US" sz="1600" dirty="0">
              <a:latin typeface="Times New Roman" pitchFamily="18" charset="0"/>
              <a:ea typeface="Arial Unicode MS" panose="020B0604020202020204" pitchFamily="34" charset="-122"/>
              <a:cs typeface="Times New Roman" pitchFamily="18" charset="0"/>
            </a:endParaRPr>
          </a:p>
          <a:p>
            <a:pPr marL="0" indent="0">
              <a:buNone/>
            </a:pPr>
            <a:r>
              <a:rPr lang="en-US" altLang="zh-CN" sz="1600" dirty="0">
                <a:latin typeface="Times New Roman" pitchFamily="18" charset="0"/>
                <a:ea typeface="Arial Unicode MS" panose="020B0604020202020204" pitchFamily="34" charset="-122"/>
                <a:cs typeface="Times New Roman" pitchFamily="18" charset="0"/>
              </a:rPr>
              <a:t>if (height&lt;1 || height&gt;HEIGHT || width&lt;1 || width &gt; WIDTH){</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return false;</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}else{</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return true;</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a:t>
            </a:r>
          </a:p>
          <a:p>
            <a:pPr marL="0" indent="0">
              <a:buNone/>
            </a:pPr>
            <a:r>
              <a:rPr lang="en-US" altLang="zh-CN" sz="1600" dirty="0">
                <a:latin typeface="Times New Roman" pitchFamily="18" charset="0"/>
                <a:ea typeface="Arial Unicode MS" panose="020B0604020202020204" pitchFamily="34" charset="-122"/>
                <a:cs typeface="Times New Roman" pitchFamily="18" charset="0"/>
              </a:rPr>
              <a:t>}</a:t>
            </a:r>
          </a:p>
          <a:p>
            <a:pPr marL="0" indent="0">
              <a:buNone/>
            </a:pPr>
            <a:endParaRPr lang="en-US" altLang="zh-CN" sz="1600" dirty="0">
              <a:latin typeface="Times New Roman" pitchFamily="18" charset="0"/>
              <a:ea typeface="Arial Unicode MS" panose="020B0604020202020204" pitchFamily="34" charset="-122"/>
              <a:cs typeface="Times New Roman" pitchFamily="18" charset="0"/>
            </a:endParaRPr>
          </a:p>
        </p:txBody>
      </p:sp>
    </p:spTree>
    <p:extLst>
      <p:ext uri="{BB962C8B-B14F-4D97-AF65-F5344CB8AC3E}">
        <p14:creationId xmlns:p14="http://schemas.microsoft.com/office/powerpoint/2010/main" val="31642815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sz="3600" dirty="0" smtClean="0"/>
              <a:t>4.7.3 Room</a:t>
            </a:r>
            <a:r>
              <a:rPr lang="zh-CN" altLang="en-US" sz="3600" dirty="0" smtClean="0"/>
              <a:t>类</a:t>
            </a:r>
            <a:r>
              <a:rPr lang="zh-CN" altLang="en-US" sz="3600" dirty="0"/>
              <a:t>设计</a:t>
            </a:r>
            <a:endParaRPr lang="zh-CN" altLang="zh-CN" sz="3600" dirty="0">
              <a:effectLst/>
            </a:endParaRPr>
          </a:p>
        </p:txBody>
      </p:sp>
      <p:sp>
        <p:nvSpPr>
          <p:cNvPr id="4" name="Rectangle 3"/>
          <p:cNvSpPr txBox="1">
            <a:spLocks noChangeArrowheads="1"/>
          </p:cNvSpPr>
          <p:nvPr/>
        </p:nvSpPr>
        <p:spPr bwMode="auto">
          <a:xfrm>
            <a:off x="14546" y="1196752"/>
            <a:ext cx="4197414" cy="566124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1600" dirty="0">
                <a:latin typeface="Times New Roman" pitchFamily="18" charset="0"/>
                <a:cs typeface="Times New Roman" pitchFamily="18" charset="0"/>
              </a:rPr>
              <a:t>package chap4.example.hotel</a:t>
            </a: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public class Room</a:t>
            </a: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private String id;//</a:t>
            </a:r>
            <a:r>
              <a:rPr lang="zh-CN" altLang="en-US" sz="1600" dirty="0">
                <a:latin typeface="Times New Roman" pitchFamily="18" charset="0"/>
                <a:cs typeface="Times New Roman" pitchFamily="18" charset="0"/>
              </a:rPr>
              <a:t>房间号</a:t>
            </a:r>
          </a:p>
          <a:p>
            <a:pPr marL="109537" indent="0">
              <a:buNone/>
            </a:pPr>
            <a:r>
              <a:rPr lang="en-US" altLang="zh-CN" sz="1600" dirty="0">
                <a:latin typeface="Times New Roman" pitchFamily="18" charset="0"/>
                <a:cs typeface="Times New Roman" pitchFamily="18" charset="0"/>
              </a:rPr>
              <a:t>private String </a:t>
            </a:r>
            <a:r>
              <a:rPr lang="en-US" altLang="zh-CN" sz="1600" dirty="0" err="1">
                <a:latin typeface="Times New Roman" pitchFamily="18" charset="0"/>
                <a:cs typeface="Times New Roman" pitchFamily="18" charset="0"/>
              </a:rPr>
              <a:t>customerName</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客人</a:t>
            </a:r>
            <a:r>
              <a:rPr lang="zh-CN" altLang="en-US" sz="1600" dirty="0" smtClean="0">
                <a:latin typeface="Times New Roman" pitchFamily="18" charset="0"/>
                <a:cs typeface="Times New Roman" pitchFamily="18" charset="0"/>
              </a:rPr>
              <a:t>姓名</a:t>
            </a:r>
            <a:endParaRPr lang="zh-CN" altLang="en-US"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public void </a:t>
            </a:r>
            <a:r>
              <a:rPr lang="en-US" altLang="zh-CN" sz="1600" dirty="0" err="1">
                <a:latin typeface="Times New Roman" pitchFamily="18" charset="0"/>
                <a:cs typeface="Times New Roman" pitchFamily="18" charset="0"/>
              </a:rPr>
              <a:t>setId</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floor, </a:t>
            </a:r>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number){</a:t>
            </a:r>
          </a:p>
          <a:p>
            <a:pPr marL="109537" indent="0">
              <a:buNone/>
            </a:pPr>
            <a:r>
              <a:rPr lang="en-US" altLang="zh-CN" sz="1600" dirty="0">
                <a:latin typeface="Times New Roman" pitchFamily="18" charset="0"/>
                <a:cs typeface="Times New Roman" pitchFamily="18" charset="0"/>
              </a:rPr>
              <a:t>id = (floor&lt;=9 ? "0"+floor : ""+floor) + (number&lt;=9? "0"+number : ""+number);</a:t>
            </a:r>
          </a:p>
          <a:p>
            <a:pPr marL="109537" indent="0">
              <a:buNone/>
            </a:pP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public String </a:t>
            </a:r>
            <a:r>
              <a:rPr lang="en-US" altLang="zh-CN" sz="1600" dirty="0" err="1">
                <a:latin typeface="Times New Roman" pitchFamily="18" charset="0"/>
                <a:cs typeface="Times New Roman" pitchFamily="18" charset="0"/>
              </a:rPr>
              <a:t>getId</a:t>
            </a:r>
            <a:r>
              <a:rPr lang="en-US" altLang="zh-CN" sz="1600" dirty="0">
                <a:latin typeface="Times New Roman" pitchFamily="18" charset="0"/>
                <a:cs typeface="Times New Roman" pitchFamily="18" charset="0"/>
              </a:rPr>
              <a:t>() {</a:t>
            </a:r>
          </a:p>
          <a:p>
            <a:pPr marL="109537" indent="0">
              <a:buNone/>
            </a:pPr>
            <a:r>
              <a:rPr lang="en-US" altLang="zh-CN" sz="1600" dirty="0">
                <a:latin typeface="Times New Roman" pitchFamily="18" charset="0"/>
                <a:cs typeface="Times New Roman" pitchFamily="18" charset="0"/>
              </a:rPr>
              <a:t>return id;</a:t>
            </a:r>
          </a:p>
          <a:p>
            <a:pPr marL="109537" indent="0">
              <a:buNone/>
            </a:pP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public String </a:t>
            </a:r>
            <a:r>
              <a:rPr lang="en-US" altLang="zh-CN" sz="1600" dirty="0" err="1">
                <a:latin typeface="Times New Roman" pitchFamily="18" charset="0"/>
                <a:cs typeface="Times New Roman" pitchFamily="18" charset="0"/>
              </a:rPr>
              <a:t>getCustomerName</a:t>
            </a:r>
            <a:r>
              <a:rPr lang="en-US" altLang="zh-CN" sz="1600" dirty="0">
                <a:latin typeface="Times New Roman" pitchFamily="18" charset="0"/>
                <a:cs typeface="Times New Roman" pitchFamily="18" charset="0"/>
              </a:rPr>
              <a:t>() {</a:t>
            </a:r>
          </a:p>
          <a:p>
            <a:pPr marL="109537" indent="0">
              <a:buNone/>
            </a:pPr>
            <a:r>
              <a:rPr lang="en-US" altLang="zh-CN" sz="1600" dirty="0">
                <a:latin typeface="Times New Roman" pitchFamily="18" charset="0"/>
                <a:cs typeface="Times New Roman" pitchFamily="18" charset="0"/>
              </a:rPr>
              <a:t>return </a:t>
            </a:r>
            <a:r>
              <a:rPr lang="en-US" altLang="zh-CN" sz="1600" dirty="0" err="1">
                <a:latin typeface="Times New Roman" pitchFamily="18" charset="0"/>
                <a:cs typeface="Times New Roman" pitchFamily="18" charset="0"/>
              </a:rPr>
              <a:t>customerName</a:t>
            </a:r>
            <a:r>
              <a:rPr lang="en-US" altLang="zh-CN" sz="1600" dirty="0">
                <a:latin typeface="Times New Roman" pitchFamily="18" charset="0"/>
                <a:cs typeface="Times New Roman" pitchFamily="18" charset="0"/>
              </a:rPr>
              <a:t>;</a:t>
            </a:r>
          </a:p>
          <a:p>
            <a:pPr marL="109537" indent="0">
              <a:buNone/>
            </a:pPr>
            <a:r>
              <a:rPr lang="en-US" altLang="zh-CN" sz="1600" dirty="0" smtClean="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public void </a:t>
            </a:r>
            <a:r>
              <a:rPr lang="en-US" altLang="zh-CN" sz="1600" dirty="0" err="1">
                <a:latin typeface="Times New Roman" pitchFamily="18" charset="0"/>
                <a:cs typeface="Times New Roman" pitchFamily="18" charset="0"/>
              </a:rPr>
              <a:t>setCustomerName</a:t>
            </a:r>
            <a:r>
              <a:rPr lang="en-US" altLang="zh-CN" sz="1600" dirty="0">
                <a:latin typeface="Times New Roman" pitchFamily="18" charset="0"/>
                <a:cs typeface="Times New Roman" pitchFamily="18" charset="0"/>
              </a:rPr>
              <a:t>(String </a:t>
            </a:r>
            <a:r>
              <a:rPr lang="en-US" altLang="zh-CN" sz="1600" dirty="0" err="1">
                <a:latin typeface="Times New Roman" pitchFamily="18" charset="0"/>
                <a:cs typeface="Times New Roman" pitchFamily="18" charset="0"/>
              </a:rPr>
              <a:t>customerName</a:t>
            </a:r>
            <a:r>
              <a:rPr lang="en-US" altLang="zh-CN" sz="1600" dirty="0">
                <a:latin typeface="Times New Roman" pitchFamily="18" charset="0"/>
                <a:cs typeface="Times New Roman" pitchFamily="18" charset="0"/>
              </a:rPr>
              <a:t>) {</a:t>
            </a:r>
          </a:p>
          <a:p>
            <a:pPr marL="109537" indent="0">
              <a:buNone/>
            </a:pPr>
            <a:r>
              <a:rPr lang="en-US" altLang="zh-CN" sz="1600" dirty="0" err="1">
                <a:latin typeface="Times New Roman" pitchFamily="18" charset="0"/>
                <a:cs typeface="Times New Roman" pitchFamily="18" charset="0"/>
              </a:rPr>
              <a:t>this.customerName</a:t>
            </a:r>
            <a:r>
              <a:rPr lang="en-US" altLang="zh-CN" sz="1600" dirty="0">
                <a:latin typeface="Times New Roman" pitchFamily="18" charset="0"/>
                <a:cs typeface="Times New Roman" pitchFamily="18" charset="0"/>
              </a:rPr>
              <a:t> = </a:t>
            </a:r>
            <a:r>
              <a:rPr lang="en-US" altLang="zh-CN" sz="1600" dirty="0" err="1">
                <a:latin typeface="Times New Roman" pitchFamily="18" charset="0"/>
                <a:cs typeface="Times New Roman" pitchFamily="18" charset="0"/>
              </a:rPr>
              <a:t>customerName</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a:t>
            </a:r>
          </a:p>
        </p:txBody>
      </p:sp>
      <p:sp>
        <p:nvSpPr>
          <p:cNvPr id="5" name="内容占位符 2"/>
          <p:cNvSpPr txBox="1">
            <a:spLocks/>
          </p:cNvSpPr>
          <p:nvPr/>
        </p:nvSpPr>
        <p:spPr bwMode="auto">
          <a:xfrm>
            <a:off x="4211960" y="1196752"/>
            <a:ext cx="4932040" cy="5661248"/>
          </a:xfrm>
          <a:prstGeom prst="rect">
            <a:avLst/>
          </a:prstGeom>
          <a:gradFill>
            <a:gsLst>
              <a:gs pos="0">
                <a:schemeClr val="accent1">
                  <a:tint val="62000"/>
                  <a:satMod val="180000"/>
                </a:schemeClr>
              </a:gs>
              <a:gs pos="65000">
                <a:schemeClr val="accent1">
                  <a:tint val="32000"/>
                  <a:satMod val="250000"/>
                </a:schemeClr>
              </a:gs>
              <a:gs pos="100000">
                <a:schemeClr val="accent1">
                  <a:tint val="23000"/>
                  <a:satMod val="300000"/>
                </a:schemeClr>
              </a:gs>
            </a:gsLst>
            <a:lin ang="16200000" scaled="0"/>
          </a:gradFill>
          <a:ln>
            <a:noFill/>
          </a:ln>
        </p:spPr>
        <p:txBody>
          <a:bodyPr vert="horz" wrap="square" lIns="0" tIns="0" rIns="0" bIns="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en-US" altLang="zh-CN" sz="1600" dirty="0">
                <a:latin typeface="Times New Roman" pitchFamily="18" charset="0"/>
                <a:cs typeface="Times New Roman" pitchFamily="18" charset="0"/>
              </a:rPr>
              <a:t>public Room() </a:t>
            </a: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marL="109537" indent="0">
              <a:buNone/>
            </a:pP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public </a:t>
            </a:r>
            <a:r>
              <a:rPr lang="en-US" altLang="zh-CN" sz="1600" dirty="0" err="1">
                <a:latin typeface="Times New Roman" pitchFamily="18" charset="0"/>
                <a:cs typeface="Times New Roman" pitchFamily="18" charset="0"/>
              </a:rPr>
              <a:t>boolean</a:t>
            </a:r>
            <a:r>
              <a:rPr lang="en-US" altLang="zh-CN" sz="1600" dirty="0">
                <a:latin typeface="Times New Roman" pitchFamily="18" charset="0"/>
                <a:cs typeface="Times New Roman" pitchFamily="18" charset="0"/>
              </a:rPr>
              <a:t> in(String </a:t>
            </a:r>
            <a:r>
              <a:rPr lang="en-US" altLang="zh-CN" sz="1600" dirty="0" err="1">
                <a:latin typeface="Times New Roman" pitchFamily="18" charset="0"/>
                <a:cs typeface="Times New Roman" pitchFamily="18" charset="0"/>
              </a:rPr>
              <a:t>customerName</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入住</a:t>
            </a:r>
          </a:p>
          <a:p>
            <a:pPr marL="109537" indent="0">
              <a:buNone/>
            </a:pPr>
            <a:r>
              <a:rPr lang="en-US" altLang="zh-CN" sz="1600" dirty="0">
                <a:latin typeface="Times New Roman" pitchFamily="18" charset="0"/>
                <a:cs typeface="Times New Roman" pitchFamily="18" charset="0"/>
              </a:rPr>
              <a:t>if(</a:t>
            </a:r>
            <a:r>
              <a:rPr lang="en-US" altLang="zh-CN" sz="1600" dirty="0" err="1">
                <a:latin typeface="Times New Roman" pitchFamily="18" charset="0"/>
                <a:cs typeface="Times New Roman" pitchFamily="18" charset="0"/>
              </a:rPr>
              <a:t>this.customerName</a:t>
            </a:r>
            <a:r>
              <a:rPr lang="en-US" altLang="zh-CN" sz="1600" dirty="0">
                <a:latin typeface="Times New Roman" pitchFamily="18" charset="0"/>
                <a:cs typeface="Times New Roman" pitchFamily="18" charset="0"/>
              </a:rPr>
              <a:t>==null){ //</a:t>
            </a:r>
            <a:r>
              <a:rPr lang="zh-CN" altLang="en-US" sz="1600" dirty="0">
                <a:latin typeface="Times New Roman" pitchFamily="18" charset="0"/>
                <a:cs typeface="Times New Roman" pitchFamily="18" charset="0"/>
              </a:rPr>
              <a:t>空</a:t>
            </a:r>
          </a:p>
          <a:p>
            <a:pPr marL="109537" indent="0">
              <a:buNone/>
            </a:pPr>
            <a:r>
              <a:rPr lang="en-US" altLang="zh-CN" sz="1600" dirty="0" err="1">
                <a:latin typeface="Times New Roman" pitchFamily="18" charset="0"/>
                <a:cs typeface="Times New Roman" pitchFamily="18" charset="0"/>
              </a:rPr>
              <a:t>this.customerName</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customerName</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return true; //</a:t>
            </a:r>
            <a:r>
              <a:rPr lang="zh-CN" altLang="en-US" sz="1600" dirty="0">
                <a:latin typeface="Times New Roman" pitchFamily="18" charset="0"/>
                <a:cs typeface="Times New Roman" pitchFamily="18" charset="0"/>
              </a:rPr>
              <a:t>入住成功</a:t>
            </a:r>
          </a:p>
          <a:p>
            <a:pPr marL="109537" indent="0">
              <a:buNone/>
            </a:pPr>
            <a:r>
              <a:rPr lang="en-US" altLang="zh-CN" sz="1600" dirty="0">
                <a:latin typeface="Times New Roman" pitchFamily="18" charset="0"/>
                <a:cs typeface="Times New Roman" pitchFamily="18" charset="0"/>
              </a:rPr>
              <a:t>}else{</a:t>
            </a:r>
          </a:p>
          <a:p>
            <a:pPr marL="109537" indent="0">
              <a:buNone/>
            </a:pPr>
            <a:r>
              <a:rPr lang="en-US" altLang="zh-CN" sz="1600" dirty="0">
                <a:latin typeface="Times New Roman" pitchFamily="18" charset="0"/>
                <a:cs typeface="Times New Roman" pitchFamily="18" charset="0"/>
              </a:rPr>
              <a:t>return false;  //</a:t>
            </a:r>
            <a:r>
              <a:rPr lang="zh-CN" altLang="en-US" sz="1600" dirty="0">
                <a:latin typeface="Times New Roman" pitchFamily="18" charset="0"/>
                <a:cs typeface="Times New Roman" pitchFamily="18" charset="0"/>
              </a:rPr>
              <a:t>入住失败</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该房间已有客人</a:t>
            </a:r>
          </a:p>
          <a:p>
            <a:pPr marL="109537" indent="0">
              <a:buNone/>
            </a:pPr>
            <a:r>
              <a:rPr lang="en-US" altLang="zh-CN" sz="1600" dirty="0">
                <a:latin typeface="Times New Roman" pitchFamily="18" charset="0"/>
                <a:cs typeface="Times New Roman" pitchFamily="18" charset="0"/>
              </a:rPr>
              <a:t>}</a:t>
            </a:r>
          </a:p>
          <a:p>
            <a:pPr marL="109537" indent="0">
              <a:buNone/>
            </a:pPr>
            <a:r>
              <a:rPr lang="en-US" altLang="zh-CN" sz="1600" dirty="0" smtClean="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public </a:t>
            </a:r>
            <a:r>
              <a:rPr lang="en-US" altLang="zh-CN" sz="1600" dirty="0" err="1">
                <a:latin typeface="Times New Roman" pitchFamily="18" charset="0"/>
                <a:cs typeface="Times New Roman" pitchFamily="18" charset="0"/>
              </a:rPr>
              <a:t>boolean</a:t>
            </a:r>
            <a:r>
              <a:rPr lang="en-US" altLang="zh-CN" sz="1600" dirty="0">
                <a:latin typeface="Times New Roman" pitchFamily="18" charset="0"/>
                <a:cs typeface="Times New Roman" pitchFamily="18" charset="0"/>
              </a:rPr>
              <a:t> out(){  //</a:t>
            </a:r>
            <a:r>
              <a:rPr lang="zh-CN" altLang="en-US" sz="1600" dirty="0">
                <a:latin typeface="Times New Roman" pitchFamily="18" charset="0"/>
                <a:cs typeface="Times New Roman" pitchFamily="18" charset="0"/>
              </a:rPr>
              <a:t>退房</a:t>
            </a:r>
          </a:p>
          <a:p>
            <a:pPr marL="109537" indent="0">
              <a:buNone/>
            </a:pPr>
            <a:r>
              <a:rPr lang="en-US" altLang="zh-CN" sz="1600" dirty="0">
                <a:latin typeface="Times New Roman" pitchFamily="18" charset="0"/>
                <a:cs typeface="Times New Roman" pitchFamily="18" charset="0"/>
              </a:rPr>
              <a:t>if(</a:t>
            </a:r>
            <a:r>
              <a:rPr lang="en-US" altLang="zh-CN" sz="1600" dirty="0" err="1">
                <a:latin typeface="Times New Roman" pitchFamily="18" charset="0"/>
                <a:cs typeface="Times New Roman" pitchFamily="18" charset="0"/>
              </a:rPr>
              <a:t>customerName</a:t>
            </a:r>
            <a:r>
              <a:rPr lang="en-US" altLang="zh-CN" sz="1600" dirty="0">
                <a:latin typeface="Times New Roman" pitchFamily="18" charset="0"/>
                <a:cs typeface="Times New Roman" pitchFamily="18" charset="0"/>
              </a:rPr>
              <a:t>!=null){//</a:t>
            </a:r>
            <a:r>
              <a:rPr lang="zh-CN" altLang="en-US" sz="1600" dirty="0">
                <a:latin typeface="Times New Roman" pitchFamily="18" charset="0"/>
                <a:cs typeface="Times New Roman" pitchFamily="18" charset="0"/>
              </a:rPr>
              <a:t>非空</a:t>
            </a:r>
          </a:p>
          <a:p>
            <a:pPr marL="109537" indent="0">
              <a:buNone/>
            </a:pPr>
            <a:r>
              <a:rPr lang="en-US" altLang="zh-CN" sz="1600" dirty="0" err="1">
                <a:latin typeface="Times New Roman" pitchFamily="18" charset="0"/>
                <a:cs typeface="Times New Roman" pitchFamily="18" charset="0"/>
              </a:rPr>
              <a:t>customerName</a:t>
            </a:r>
            <a:r>
              <a:rPr lang="en-US" altLang="zh-CN" sz="1600" dirty="0">
                <a:latin typeface="Times New Roman" pitchFamily="18" charset="0"/>
                <a:cs typeface="Times New Roman" pitchFamily="18" charset="0"/>
              </a:rPr>
              <a:t>=null;  </a:t>
            </a:r>
          </a:p>
          <a:p>
            <a:pPr marL="109537" indent="0">
              <a:buNone/>
            </a:pPr>
            <a:r>
              <a:rPr lang="en-US" altLang="zh-CN" sz="1600" dirty="0">
                <a:latin typeface="Times New Roman" pitchFamily="18" charset="0"/>
                <a:cs typeface="Times New Roman" pitchFamily="18" charset="0"/>
              </a:rPr>
              <a:t>return true;</a:t>
            </a:r>
          </a:p>
          <a:p>
            <a:pPr marL="109537" indent="0">
              <a:buNone/>
            </a:pPr>
            <a:r>
              <a:rPr lang="en-US" altLang="zh-CN" sz="1600" dirty="0">
                <a:latin typeface="Times New Roman" pitchFamily="18" charset="0"/>
                <a:cs typeface="Times New Roman" pitchFamily="18" charset="0"/>
              </a:rPr>
              <a:t>}else</a:t>
            </a:r>
            <a:r>
              <a:rPr lang="zh-CN" altLang="en-US" sz="1600"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该房间没有客人</a:t>
            </a:r>
          </a:p>
          <a:p>
            <a:pPr marL="109537" indent="0">
              <a:buNone/>
            </a:pPr>
            <a:r>
              <a:rPr lang="en-US" altLang="zh-CN" sz="1600" dirty="0">
                <a:latin typeface="Times New Roman" pitchFamily="18" charset="0"/>
                <a:cs typeface="Times New Roman" pitchFamily="18" charset="0"/>
              </a:rPr>
              <a:t>return false;</a:t>
            </a:r>
          </a:p>
          <a:p>
            <a:pPr marL="109537" indent="0">
              <a:buNone/>
            </a:pP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a:t>
            </a:r>
          </a:p>
          <a:p>
            <a:pPr marL="0" indent="0">
              <a:buNone/>
            </a:pPr>
            <a:endParaRPr lang="en-US" altLang="zh-CN" sz="1600" dirty="0">
              <a:solidFill>
                <a:schemeClr val="dk1"/>
              </a:solidFill>
              <a:latin typeface="Times New Roman" pitchFamily="18" charset="0"/>
              <a:ea typeface="Arial Unicode MS" panose="020B0604020202020204" pitchFamily="34" charset="-122"/>
              <a:cs typeface="Times New Roman" pitchFamily="18" charset="0"/>
            </a:endParaRPr>
          </a:p>
        </p:txBody>
      </p:sp>
    </p:spTree>
    <p:extLst>
      <p:ext uri="{BB962C8B-B14F-4D97-AF65-F5344CB8AC3E}">
        <p14:creationId xmlns:p14="http://schemas.microsoft.com/office/powerpoint/2010/main" val="27870477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sz="3600" dirty="0" smtClean="0"/>
              <a:t>4.7.4 Client</a:t>
            </a:r>
            <a:r>
              <a:rPr lang="zh-CN" altLang="en-US" sz="3600" dirty="0" smtClean="0"/>
              <a:t>类</a:t>
            </a:r>
            <a:r>
              <a:rPr lang="zh-CN" altLang="en-US" sz="3600" dirty="0"/>
              <a:t>设计</a:t>
            </a:r>
            <a:endParaRPr lang="zh-CN" altLang="zh-CN" sz="3600" dirty="0">
              <a:effectLst/>
            </a:endParaRPr>
          </a:p>
        </p:txBody>
      </p:sp>
      <p:sp>
        <p:nvSpPr>
          <p:cNvPr id="4" name="Rectangle 3"/>
          <p:cNvSpPr txBox="1">
            <a:spLocks noChangeArrowheads="1"/>
          </p:cNvSpPr>
          <p:nvPr/>
        </p:nvSpPr>
        <p:spPr bwMode="auto">
          <a:xfrm>
            <a:off x="107504" y="1196752"/>
            <a:ext cx="8928992" cy="566124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1600" dirty="0">
                <a:latin typeface="Times New Roman" pitchFamily="18" charset="0"/>
                <a:cs typeface="Times New Roman" pitchFamily="18" charset="0"/>
              </a:rPr>
              <a:t>package chap4.example.hotel</a:t>
            </a:r>
            <a:r>
              <a:rPr lang="en-US" altLang="zh-CN" sz="1600" dirty="0" smtClean="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import </a:t>
            </a:r>
            <a:r>
              <a:rPr lang="en-US" altLang="zh-CN" sz="1600" dirty="0" err="1">
                <a:latin typeface="Times New Roman" pitchFamily="18" charset="0"/>
                <a:cs typeface="Times New Roman" pitchFamily="18" charset="0"/>
              </a:rPr>
              <a:t>java.util.Scanner</a:t>
            </a:r>
            <a:r>
              <a:rPr lang="en-US" altLang="zh-CN" sz="1600" dirty="0" smtClean="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public class Client {</a:t>
            </a:r>
          </a:p>
          <a:p>
            <a:pPr marL="109537" indent="0">
              <a:buNone/>
            </a:pPr>
            <a:r>
              <a:rPr lang="en-US" altLang="zh-CN" sz="1600" dirty="0" smtClean="0">
                <a:latin typeface="Times New Roman" pitchFamily="18" charset="0"/>
                <a:cs typeface="Times New Roman" pitchFamily="18" charset="0"/>
              </a:rPr>
              <a:t>    public </a:t>
            </a:r>
            <a:r>
              <a:rPr lang="en-US" altLang="zh-CN" sz="1600" dirty="0">
                <a:latin typeface="Times New Roman" pitchFamily="18" charset="0"/>
                <a:cs typeface="Times New Roman" pitchFamily="18" charset="0"/>
              </a:rPr>
              <a:t>static void main(String[] </a:t>
            </a:r>
            <a:r>
              <a:rPr lang="en-US" altLang="zh-CN" sz="1600" dirty="0" err="1">
                <a:latin typeface="Times New Roman" pitchFamily="18" charset="0"/>
                <a:cs typeface="Times New Roman" pitchFamily="18" charset="0"/>
              </a:rPr>
              <a:t>args</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Hotel </a:t>
            </a:r>
            <a:r>
              <a:rPr lang="en-US" altLang="zh-CN" sz="1600" dirty="0" err="1">
                <a:latin typeface="Times New Roman" pitchFamily="18" charset="0"/>
                <a:cs typeface="Times New Roman" pitchFamily="18" charset="0"/>
              </a:rPr>
              <a:t>hotel</a:t>
            </a:r>
            <a:r>
              <a:rPr lang="en-US" altLang="zh-CN" sz="1600" dirty="0">
                <a:latin typeface="Times New Roman" pitchFamily="18" charset="0"/>
                <a:cs typeface="Times New Roman" pitchFamily="18" charset="0"/>
              </a:rPr>
              <a:t> = new Hotel("</a:t>
            </a:r>
            <a:r>
              <a:rPr lang="en-US" altLang="zh-CN" sz="1600" dirty="0" err="1">
                <a:latin typeface="Times New Roman" pitchFamily="18" charset="0"/>
                <a:cs typeface="Times New Roman" pitchFamily="18" charset="0"/>
              </a:rPr>
              <a:t>MiniHilton</a:t>
            </a:r>
            <a:r>
              <a:rPr lang="en-US" altLang="zh-CN" sz="1600" dirty="0" smtClean="0">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endParaRPr lang="en-US" altLang="zh-CN" sz="1600" dirty="0" smtClean="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err="1" smtClean="0">
                <a:latin typeface="Times New Roman" pitchFamily="18" charset="0"/>
                <a:cs typeface="Times New Roman" pitchFamily="18" charset="0"/>
              </a:rPr>
              <a:t>System.out.println</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欢迎您入住</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hotel.getHotelName</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酒店</a:t>
            </a:r>
            <a:r>
              <a:rPr lang="en-US" altLang="zh-CN" sz="1600" dirty="0" smtClean="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Scanner </a:t>
            </a:r>
            <a:r>
              <a:rPr lang="en-US" altLang="zh-CN" sz="1600" dirty="0" err="1">
                <a:latin typeface="Times New Roman" pitchFamily="18" charset="0"/>
                <a:cs typeface="Times New Roman" pitchFamily="18" charset="0"/>
              </a:rPr>
              <a:t>scn</a:t>
            </a:r>
            <a:r>
              <a:rPr lang="en-US" altLang="zh-CN" sz="1600" dirty="0">
                <a:latin typeface="Times New Roman" pitchFamily="18" charset="0"/>
                <a:cs typeface="Times New Roman" pitchFamily="18" charset="0"/>
              </a:rPr>
              <a:t> = new Scanner(System.in);</a:t>
            </a:r>
          </a:p>
          <a:p>
            <a:pPr marL="109537" indent="0">
              <a:buNone/>
            </a:pPr>
            <a:r>
              <a:rPr lang="en-US" altLang="zh-CN" sz="1600" dirty="0">
                <a:latin typeface="Times New Roman" pitchFamily="18" charset="0"/>
                <a:cs typeface="Times New Roman" pitchFamily="18" charset="0"/>
              </a:rPr>
              <a:t>	</a:t>
            </a:r>
            <a:r>
              <a:rPr lang="en-US" altLang="zh-CN" sz="1600" dirty="0" err="1" smtClean="0">
                <a:latin typeface="Times New Roman" pitchFamily="18" charset="0"/>
                <a:cs typeface="Times New Roman" pitchFamily="18" charset="0"/>
              </a:rPr>
              <a:t>System.out.println</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请输入您的指令：</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String </a:t>
            </a:r>
            <a:r>
              <a:rPr lang="en-US" altLang="zh-CN" sz="1600" dirty="0">
                <a:latin typeface="Times New Roman" pitchFamily="18" charset="0"/>
                <a:cs typeface="Times New Roman" pitchFamily="18" charset="0"/>
              </a:rPr>
              <a:t>command=</a:t>
            </a:r>
            <a:r>
              <a:rPr lang="en-US" altLang="zh-CN" sz="1600" dirty="0" err="1">
                <a:latin typeface="Times New Roman" pitchFamily="18" charset="0"/>
                <a:cs typeface="Times New Roman" pitchFamily="18" charset="0"/>
              </a:rPr>
              <a:t>scn.next</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第一个</a:t>
            </a:r>
            <a:r>
              <a:rPr lang="zh-CN" altLang="en-US" sz="1600" dirty="0" smtClean="0">
                <a:latin typeface="Times New Roman" pitchFamily="18" charset="0"/>
                <a:cs typeface="Times New Roman" pitchFamily="18" charset="0"/>
              </a:rPr>
              <a:t>词</a:t>
            </a:r>
            <a:endParaRPr lang="zh-CN" altLang="en-US" sz="1600" dirty="0">
              <a:latin typeface="Times New Roman" pitchFamily="18" charset="0"/>
              <a:cs typeface="Times New Roman" pitchFamily="18" charset="0"/>
            </a:endParaRPr>
          </a:p>
          <a:p>
            <a:pPr marL="109537" indent="0">
              <a:buNone/>
            </a:pPr>
            <a:r>
              <a:rPr lang="zh-CN" altLang="en-US"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String </a:t>
            </a:r>
            <a:r>
              <a:rPr lang="en-US" altLang="zh-CN" sz="1600" dirty="0" err="1">
                <a:latin typeface="Times New Roman" pitchFamily="18" charset="0"/>
                <a:cs typeface="Times New Roman" pitchFamily="18" charset="0"/>
              </a:rPr>
              <a:t>roomNo</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while(!</a:t>
            </a:r>
            <a:r>
              <a:rPr lang="en-US" altLang="zh-CN" sz="1600" dirty="0" err="1">
                <a:latin typeface="Times New Roman" pitchFamily="18" charset="0"/>
                <a:cs typeface="Times New Roman" pitchFamily="18" charset="0"/>
              </a:rPr>
              <a:t>command.equalsIgnoreCase</a:t>
            </a:r>
            <a:r>
              <a:rPr lang="en-US" altLang="zh-CN" sz="1600" dirty="0">
                <a:latin typeface="Times New Roman" pitchFamily="18" charset="0"/>
                <a:cs typeface="Times New Roman" pitchFamily="18" charset="0"/>
              </a:rPr>
              <a:t>("quit")){ //</a:t>
            </a:r>
            <a:r>
              <a:rPr lang="zh-CN" altLang="en-US" sz="1600" dirty="0">
                <a:latin typeface="Times New Roman" pitchFamily="18" charset="0"/>
                <a:cs typeface="Times New Roman" pitchFamily="18" charset="0"/>
              </a:rPr>
              <a:t>输入</a:t>
            </a:r>
            <a:r>
              <a:rPr lang="en-US" altLang="zh-CN" sz="1600" dirty="0">
                <a:latin typeface="Times New Roman" pitchFamily="18" charset="0"/>
                <a:cs typeface="Times New Roman" pitchFamily="18" charset="0"/>
              </a:rPr>
              <a:t>"quit"</a:t>
            </a:r>
            <a:r>
              <a:rPr lang="zh-CN" altLang="en-US" sz="1600" dirty="0">
                <a:latin typeface="Times New Roman" pitchFamily="18" charset="0"/>
                <a:cs typeface="Times New Roman" pitchFamily="18" charset="0"/>
              </a:rPr>
              <a:t>退出</a:t>
            </a:r>
          </a:p>
          <a:p>
            <a:pPr marL="109537" indent="0">
              <a:buNone/>
            </a:pPr>
            <a:r>
              <a:rPr lang="zh-CN" altLang="en-US"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if </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command.equalsIgnoreCase</a:t>
            </a:r>
            <a:r>
              <a:rPr lang="en-US" altLang="zh-CN" sz="1600" dirty="0">
                <a:latin typeface="Times New Roman" pitchFamily="18" charset="0"/>
                <a:cs typeface="Times New Roman" pitchFamily="18" charset="0"/>
              </a:rPr>
              <a:t>("search")){ //search</a:t>
            </a:r>
            <a:r>
              <a:rPr lang="zh-CN" altLang="en-US" sz="1600" dirty="0">
                <a:latin typeface="Times New Roman" pitchFamily="18" charset="0"/>
                <a:cs typeface="Times New Roman" pitchFamily="18" charset="0"/>
              </a:rPr>
              <a:t>方法</a:t>
            </a:r>
          </a:p>
          <a:p>
            <a:pPr marL="109537" indent="0">
              <a:buNone/>
            </a:pPr>
            <a:r>
              <a:rPr lang="zh-CN" altLang="en-US"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String </a:t>
            </a:r>
            <a:r>
              <a:rPr lang="en-US" altLang="zh-CN" sz="1600" dirty="0" err="1">
                <a:latin typeface="Times New Roman" pitchFamily="18" charset="0"/>
                <a:cs typeface="Times New Roman" pitchFamily="18" charset="0"/>
              </a:rPr>
              <a:t>para</a:t>
            </a:r>
            <a:r>
              <a:rPr lang="en-US" altLang="zh-CN" sz="1600" dirty="0">
                <a:latin typeface="Times New Roman" pitchFamily="18" charset="0"/>
                <a:cs typeface="Times New Roman" pitchFamily="18" charset="0"/>
              </a:rPr>
              <a:t> = </a:t>
            </a:r>
            <a:r>
              <a:rPr lang="en-US" altLang="zh-CN" sz="1600" dirty="0" err="1">
                <a:latin typeface="Times New Roman" pitchFamily="18" charset="0"/>
                <a:cs typeface="Times New Roman" pitchFamily="18" charset="0"/>
              </a:rPr>
              <a:t>scn.next</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if(</a:t>
            </a:r>
            <a:r>
              <a:rPr lang="en-US" altLang="zh-CN" sz="1600" dirty="0" err="1" smtClean="0">
                <a:latin typeface="Times New Roman" pitchFamily="18" charset="0"/>
                <a:cs typeface="Times New Roman" pitchFamily="18" charset="0"/>
              </a:rPr>
              <a:t>para.equals</a:t>
            </a:r>
            <a:r>
              <a:rPr lang="en-US" altLang="zh-CN" sz="1600" dirty="0">
                <a:latin typeface="Times New Roman" pitchFamily="18" charset="0"/>
                <a:cs typeface="Times New Roman" pitchFamily="18" charset="0"/>
              </a:rPr>
              <a:t>("all")){</a:t>
            </a:r>
          </a:p>
          <a:p>
            <a:pPr marL="109537" indent="0">
              <a:buNone/>
            </a:pPr>
            <a:r>
              <a:rPr lang="en-US" altLang="zh-CN" sz="1600" dirty="0">
                <a:latin typeface="Times New Roman" pitchFamily="18" charset="0"/>
                <a:cs typeface="Times New Roman" pitchFamily="18" charset="0"/>
              </a:rPr>
              <a:t>				</a:t>
            </a:r>
            <a:r>
              <a:rPr lang="en-US" altLang="zh-CN" sz="1600" dirty="0" err="1" smtClean="0">
                <a:latin typeface="Times New Roman" pitchFamily="18" charset="0"/>
                <a:cs typeface="Times New Roman" pitchFamily="18" charset="0"/>
              </a:rPr>
              <a:t>hotel.searchAll</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a:t>
            </a:r>
            <a:r>
              <a:rPr lang="en-US" altLang="zh-CN" sz="1600" dirty="0">
                <a:latin typeface="Times New Roman" pitchFamily="18" charset="0"/>
                <a:cs typeface="Times New Roman" pitchFamily="18" charset="0"/>
              </a:rPr>
              <a:t>else{					</a:t>
            </a:r>
          </a:p>
          <a:p>
            <a:pPr marL="109537" indent="0">
              <a:buNone/>
            </a:pPr>
            <a:r>
              <a:rPr lang="en-US" altLang="zh-CN" sz="1600" dirty="0">
                <a:latin typeface="Times New Roman" pitchFamily="18" charset="0"/>
                <a:cs typeface="Times New Roman" pitchFamily="18" charset="0"/>
              </a:rPr>
              <a:t>				</a:t>
            </a:r>
            <a:r>
              <a:rPr lang="en-US" altLang="zh-CN" sz="1600" dirty="0" err="1" smtClean="0">
                <a:latin typeface="Times New Roman" pitchFamily="18" charset="0"/>
                <a:cs typeface="Times New Roman" pitchFamily="18" charset="0"/>
              </a:rPr>
              <a:t>hotel.searchByNo</a:t>
            </a:r>
            <a:r>
              <a:rPr lang="en-US" altLang="zh-CN" sz="1600" dirty="0" smtClean="0">
                <a:latin typeface="Times New Roman" pitchFamily="18" charset="0"/>
                <a:cs typeface="Times New Roman" pitchFamily="18" charset="0"/>
              </a:rPr>
              <a:t>(</a:t>
            </a:r>
            <a:r>
              <a:rPr lang="en-US" altLang="zh-CN" sz="1600" dirty="0" err="1" smtClean="0">
                <a:latin typeface="Times New Roman" pitchFamily="18" charset="0"/>
                <a:cs typeface="Times New Roman" pitchFamily="18" charset="0"/>
              </a:rPr>
              <a:t>para</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			</a:t>
            </a:r>
          </a:p>
        </p:txBody>
      </p:sp>
    </p:spTree>
    <p:extLst>
      <p:ext uri="{BB962C8B-B14F-4D97-AF65-F5344CB8AC3E}">
        <p14:creationId xmlns:p14="http://schemas.microsoft.com/office/powerpoint/2010/main" val="30279399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sz="3600" dirty="0" smtClean="0"/>
              <a:t>4.7.4 Client</a:t>
            </a:r>
            <a:r>
              <a:rPr lang="zh-CN" altLang="en-US" sz="3600" dirty="0" smtClean="0"/>
              <a:t>类</a:t>
            </a:r>
            <a:r>
              <a:rPr lang="zh-CN" altLang="en-US" sz="3600" dirty="0"/>
              <a:t>设计</a:t>
            </a:r>
            <a:endParaRPr lang="zh-CN" altLang="zh-CN" sz="3600" dirty="0">
              <a:effectLst/>
            </a:endParaRPr>
          </a:p>
        </p:txBody>
      </p:sp>
      <p:sp>
        <p:nvSpPr>
          <p:cNvPr id="4" name="Rectangle 3"/>
          <p:cNvSpPr txBox="1">
            <a:spLocks noChangeArrowheads="1"/>
          </p:cNvSpPr>
          <p:nvPr/>
        </p:nvSpPr>
        <p:spPr bwMode="auto">
          <a:xfrm>
            <a:off x="107504" y="1196752"/>
            <a:ext cx="8928992" cy="566124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1600" dirty="0">
                <a:latin typeface="Times New Roman" pitchFamily="18" charset="0"/>
                <a:cs typeface="Times New Roman" pitchFamily="18" charset="0"/>
              </a:rPr>
              <a:t>			 } </a:t>
            </a:r>
            <a:r>
              <a:rPr lang="en-US" altLang="zh-CN" sz="1600" dirty="0" smtClean="0">
                <a:latin typeface="Times New Roman" pitchFamily="18" charset="0"/>
                <a:cs typeface="Times New Roman" pitchFamily="18" charset="0"/>
              </a:rPr>
              <a:t>else </a:t>
            </a:r>
            <a:r>
              <a:rPr lang="en-US" altLang="zh-CN" sz="1600" dirty="0">
                <a:latin typeface="Times New Roman" pitchFamily="18" charset="0"/>
                <a:cs typeface="Times New Roman" pitchFamily="18" charset="0"/>
              </a:rPr>
              <a:t>if (</a:t>
            </a:r>
            <a:r>
              <a:rPr lang="en-US" altLang="zh-CN" sz="1600" dirty="0" err="1">
                <a:latin typeface="Times New Roman" pitchFamily="18" charset="0"/>
                <a:cs typeface="Times New Roman" pitchFamily="18" charset="0"/>
              </a:rPr>
              <a:t>command.equalsIgnoreCase</a:t>
            </a:r>
            <a:r>
              <a:rPr lang="en-US" altLang="zh-CN" sz="1600" dirty="0">
                <a:latin typeface="Times New Roman" pitchFamily="18" charset="0"/>
                <a:cs typeface="Times New Roman" pitchFamily="18" charset="0"/>
              </a:rPr>
              <a:t>("in")){</a:t>
            </a:r>
          </a:p>
          <a:p>
            <a:pPr marL="109537" indent="0">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roomNo</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scn.next</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房间号</a:t>
            </a:r>
          </a:p>
          <a:p>
            <a:pPr marL="109537" indent="0">
              <a:buNone/>
            </a:pPr>
            <a:r>
              <a:rPr lang="zh-CN" altLang="en-US" sz="1600"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String name=</a:t>
            </a:r>
            <a:r>
              <a:rPr lang="en-US" altLang="zh-CN" sz="1600" dirty="0" err="1">
                <a:latin typeface="Times New Roman" pitchFamily="18" charset="0"/>
                <a:cs typeface="Times New Roman" pitchFamily="18" charset="0"/>
              </a:rPr>
              <a:t>scn.next</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客户姓名		</a:t>
            </a:r>
          </a:p>
          <a:p>
            <a:pPr marL="109537" indent="0">
              <a:buNone/>
            </a:pPr>
            <a:r>
              <a:rPr lang="zh-CN" altLang="en-US"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res = </a:t>
            </a:r>
            <a:r>
              <a:rPr lang="en-US" altLang="zh-CN" sz="1600" dirty="0" err="1">
                <a:latin typeface="Times New Roman" pitchFamily="18" charset="0"/>
                <a:cs typeface="Times New Roman" pitchFamily="18" charset="0"/>
              </a:rPr>
              <a:t>hotel.checkin</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roomNo</a:t>
            </a:r>
            <a:r>
              <a:rPr lang="en-US" altLang="zh-CN" sz="1600" dirty="0">
                <a:latin typeface="Times New Roman" pitchFamily="18" charset="0"/>
                <a:cs typeface="Times New Roman" pitchFamily="18" charset="0"/>
              </a:rPr>
              <a:t>, name);    //</a:t>
            </a:r>
            <a:r>
              <a:rPr lang="zh-CN" altLang="en-US" sz="1600" dirty="0">
                <a:latin typeface="Times New Roman" pitchFamily="18" charset="0"/>
                <a:cs typeface="Times New Roman" pitchFamily="18" charset="0"/>
              </a:rPr>
              <a:t>调用入住方法</a:t>
            </a:r>
          </a:p>
          <a:p>
            <a:pPr marL="109537" indent="0">
              <a:buNone/>
            </a:pPr>
            <a:r>
              <a:rPr lang="zh-CN" altLang="en-US" sz="1600"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if(res==1</a:t>
            </a:r>
            <a:r>
              <a:rPr lang="en-US" altLang="zh-CN" sz="1600" dirty="0" smtClean="0">
                <a:latin typeface="Times New Roman" pitchFamily="18" charset="0"/>
                <a:cs typeface="Times New Roman" pitchFamily="18" charset="0"/>
              </a:rPr>
              <a:t>){</a:t>
            </a:r>
            <a:r>
              <a:rPr lang="en-US" altLang="zh-CN" sz="1600" dirty="0" err="1" smtClean="0">
                <a:latin typeface="Times New Roman" pitchFamily="18" charset="0"/>
                <a:cs typeface="Times New Roman" pitchFamily="18" charset="0"/>
              </a:rPr>
              <a:t>System.out.println</a:t>
            </a:r>
            <a:r>
              <a:rPr lang="en-US" altLang="zh-CN" sz="1600" dirty="0" smtClean="0">
                <a:latin typeface="Times New Roman" pitchFamily="18" charset="0"/>
                <a:cs typeface="Times New Roman" pitchFamily="18" charset="0"/>
              </a:rPr>
              <a:t>(name</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成功入住！</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}else if (res==2){</a:t>
            </a:r>
          </a:p>
          <a:p>
            <a:pPr marL="109537" indent="0">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System.out.println</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该房间已有客人！</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}else if(res==3){</a:t>
            </a:r>
          </a:p>
          <a:p>
            <a:pPr marL="109537" indent="0">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System.out.println</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房间号输入错误</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marL="109537" indent="0">
              <a:buNone/>
            </a:pPr>
            <a:r>
              <a:rPr lang="en-US" altLang="zh-CN" sz="1600" dirty="0">
                <a:latin typeface="Times New Roman" pitchFamily="18" charset="0"/>
                <a:cs typeface="Times New Roman" pitchFamily="18" charset="0"/>
              </a:rPr>
              <a:t>			}else if (</a:t>
            </a:r>
            <a:r>
              <a:rPr lang="en-US" altLang="zh-CN" sz="1600" dirty="0" err="1">
                <a:latin typeface="Times New Roman" pitchFamily="18" charset="0"/>
                <a:cs typeface="Times New Roman" pitchFamily="18" charset="0"/>
              </a:rPr>
              <a:t>command.equalsIgnoreCase</a:t>
            </a:r>
            <a:r>
              <a:rPr lang="en-US" altLang="zh-CN" sz="1600" dirty="0">
                <a:latin typeface="Times New Roman" pitchFamily="18" charset="0"/>
                <a:cs typeface="Times New Roman" pitchFamily="18" charset="0"/>
              </a:rPr>
              <a:t>("out")){</a:t>
            </a:r>
          </a:p>
          <a:p>
            <a:pPr marL="109537" indent="0">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roomNo</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scn.next</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房间号</a:t>
            </a:r>
          </a:p>
          <a:p>
            <a:pPr marL="109537" indent="0">
              <a:buNone/>
            </a:pPr>
            <a:r>
              <a:rPr lang="zh-CN" altLang="en-US"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int</a:t>
            </a:r>
            <a:r>
              <a:rPr lang="en-US" altLang="zh-CN" sz="1600" dirty="0">
                <a:latin typeface="Times New Roman" pitchFamily="18" charset="0"/>
                <a:cs typeface="Times New Roman" pitchFamily="18" charset="0"/>
              </a:rPr>
              <a:t> res =</a:t>
            </a:r>
            <a:r>
              <a:rPr lang="en-US" altLang="zh-CN" sz="1600" dirty="0" err="1">
                <a:latin typeface="Times New Roman" pitchFamily="18" charset="0"/>
                <a:cs typeface="Times New Roman" pitchFamily="18" charset="0"/>
              </a:rPr>
              <a:t>hotel.checkout</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roomNo</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调用退房</a:t>
            </a:r>
            <a:r>
              <a:rPr lang="zh-CN" altLang="en-US" sz="1600" dirty="0" smtClean="0">
                <a:latin typeface="Times New Roman" pitchFamily="18" charset="0"/>
                <a:cs typeface="Times New Roman" pitchFamily="18" charset="0"/>
              </a:rPr>
              <a:t>方法			</a:t>
            </a:r>
            <a:r>
              <a:rPr lang="zh-CN" altLang="en-US"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if </a:t>
            </a:r>
            <a:r>
              <a:rPr lang="en-US" altLang="zh-CN" sz="1600" dirty="0">
                <a:latin typeface="Times New Roman" pitchFamily="18" charset="0"/>
                <a:cs typeface="Times New Roman" pitchFamily="18" charset="0"/>
              </a:rPr>
              <a:t>(res==1</a:t>
            </a:r>
            <a:r>
              <a:rPr lang="en-US" altLang="zh-CN" sz="1600" dirty="0" smtClean="0">
                <a:latin typeface="Times New Roman" pitchFamily="18" charset="0"/>
                <a:cs typeface="Times New Roman" pitchFamily="18" charset="0"/>
              </a:rPr>
              <a:t>){</a:t>
            </a:r>
            <a:r>
              <a:rPr lang="en-US" altLang="zh-CN" sz="1600" dirty="0" err="1" smtClean="0">
                <a:latin typeface="Times New Roman" pitchFamily="18" charset="0"/>
                <a:cs typeface="Times New Roman" pitchFamily="18" charset="0"/>
              </a:rPr>
              <a:t>System.out.println</a:t>
            </a:r>
            <a:r>
              <a:rPr lang="en-US" altLang="zh-CN" sz="1600" dirty="0" smtClean="0">
                <a:latin typeface="Times New Roman" pitchFamily="18" charset="0"/>
                <a:cs typeface="Times New Roman" pitchFamily="18" charset="0"/>
              </a:rPr>
              <a:t>(</a:t>
            </a:r>
            <a:r>
              <a:rPr lang="en-US" altLang="zh-CN" sz="1600" dirty="0" err="1" smtClean="0">
                <a:latin typeface="Times New Roman" pitchFamily="18" charset="0"/>
                <a:cs typeface="Times New Roman" pitchFamily="18" charset="0"/>
              </a:rPr>
              <a:t>roomNo</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成功退房！</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}else if (res==2){</a:t>
            </a:r>
          </a:p>
          <a:p>
            <a:pPr marL="109537" indent="0">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System.out.println</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该房间没有客人！</a:t>
            </a:r>
            <a:r>
              <a:rPr lang="en-US" altLang="zh-CN" sz="1600" dirty="0">
                <a:latin typeface="Times New Roman" pitchFamily="18" charset="0"/>
                <a:cs typeface="Times New Roman" pitchFamily="18" charset="0"/>
              </a:rPr>
              <a:t>");    </a:t>
            </a:r>
          </a:p>
          <a:p>
            <a:pPr marL="109537" indent="0">
              <a:buNone/>
            </a:pPr>
            <a:r>
              <a:rPr lang="en-US" altLang="zh-CN" sz="1600" dirty="0">
                <a:latin typeface="Times New Roman" pitchFamily="18" charset="0"/>
                <a:cs typeface="Times New Roman" pitchFamily="18" charset="0"/>
              </a:rPr>
              <a:t>				}else if (res==3){</a:t>
            </a:r>
          </a:p>
          <a:p>
            <a:pPr marL="109537" indent="0">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System.out.println</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房间号输入错误</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a:t>
            </a:r>
          </a:p>
          <a:p>
            <a:pPr marL="109537" indent="0">
              <a:buNone/>
            </a:pPr>
            <a:r>
              <a:rPr lang="en-US" altLang="zh-CN" sz="1600" dirty="0">
                <a:latin typeface="Times New Roman" pitchFamily="18" charset="0"/>
                <a:cs typeface="Times New Roman" pitchFamily="18" charset="0"/>
              </a:rPr>
              <a:t>			</a:t>
            </a:r>
          </a:p>
        </p:txBody>
      </p:sp>
    </p:spTree>
    <p:extLst>
      <p:ext uri="{BB962C8B-B14F-4D97-AF65-F5344CB8AC3E}">
        <p14:creationId xmlns:p14="http://schemas.microsoft.com/office/powerpoint/2010/main" val="27244310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sz="3600" dirty="0" smtClean="0"/>
              <a:t>4.7.4 Client</a:t>
            </a:r>
            <a:r>
              <a:rPr lang="zh-CN" altLang="en-US" sz="3600" dirty="0" smtClean="0"/>
              <a:t>类</a:t>
            </a:r>
            <a:r>
              <a:rPr lang="zh-CN" altLang="en-US" sz="3600" dirty="0"/>
              <a:t>设计</a:t>
            </a:r>
            <a:endParaRPr lang="zh-CN" altLang="zh-CN" sz="3600" dirty="0">
              <a:effectLst/>
            </a:endParaRPr>
          </a:p>
        </p:txBody>
      </p:sp>
      <p:sp>
        <p:nvSpPr>
          <p:cNvPr id="4" name="Rectangle 3"/>
          <p:cNvSpPr txBox="1">
            <a:spLocks noChangeArrowheads="1"/>
          </p:cNvSpPr>
          <p:nvPr/>
        </p:nvSpPr>
        <p:spPr bwMode="auto">
          <a:xfrm>
            <a:off x="107504" y="1196752"/>
            <a:ext cx="8928992" cy="566124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1600" dirty="0">
                <a:latin typeface="Times New Roman" pitchFamily="18" charset="0"/>
                <a:cs typeface="Times New Roman" pitchFamily="18" charset="0"/>
              </a:rPr>
              <a:t>			}else{</a:t>
            </a:r>
          </a:p>
          <a:p>
            <a:pPr marL="109537" indent="0">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System.out.println</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没有该指令</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a:t>
            </a:r>
          </a:p>
          <a:p>
            <a:pPr marL="109537" indent="0">
              <a:buNone/>
            </a:pPr>
            <a:r>
              <a:rPr lang="en-US" altLang="zh-CN" sz="1600" dirty="0">
                <a:latin typeface="Times New Roman" pitchFamily="18" charset="0"/>
                <a:cs typeface="Times New Roman" pitchFamily="18" charset="0"/>
              </a:rPr>
              <a:t>			</a:t>
            </a:r>
          </a:p>
          <a:p>
            <a:pPr marL="109537" indent="0">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System.out.println</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请输入您的指令：</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command=</a:t>
            </a:r>
            <a:r>
              <a:rPr lang="en-US" altLang="zh-CN" sz="1600" dirty="0" err="1">
                <a:latin typeface="Times New Roman" pitchFamily="18" charset="0"/>
                <a:cs typeface="Times New Roman" pitchFamily="18" charset="0"/>
              </a:rPr>
              <a:t>scn.next</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第一个词</a:t>
            </a:r>
          </a:p>
          <a:p>
            <a:pPr marL="109537" indent="0">
              <a:buNone/>
            </a:pPr>
            <a:r>
              <a:rPr lang="zh-CN" altLang="en-US" sz="1600"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}//while</a:t>
            </a:r>
          </a:p>
          <a:p>
            <a:pPr marL="109537" indent="0">
              <a:buNone/>
            </a:pPr>
            <a:r>
              <a:rPr lang="en-US" altLang="zh-CN" sz="1600" dirty="0">
                <a:latin typeface="Times New Roman" pitchFamily="18" charset="0"/>
                <a:cs typeface="Times New Roman" pitchFamily="18" charset="0"/>
              </a:rPr>
              <a:t>		</a:t>
            </a:r>
          </a:p>
          <a:p>
            <a:pPr marL="109537" indent="0">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System.out.println</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欢迎您下次光临</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hotel.getHotelName</a:t>
            </a:r>
            <a:r>
              <a:rPr lang="en-US" altLang="zh-CN" sz="1600" dirty="0">
                <a:latin typeface="Times New Roman" pitchFamily="18" charset="0"/>
                <a:cs typeface="Times New Roman" pitchFamily="18" charset="0"/>
              </a:rPr>
              <a:t>());</a:t>
            </a:r>
          </a:p>
          <a:p>
            <a:pPr marL="109537" indent="0">
              <a:buNone/>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System.exit</a:t>
            </a:r>
            <a:r>
              <a:rPr lang="en-US" altLang="zh-CN" sz="1600" dirty="0">
                <a:latin typeface="Times New Roman" pitchFamily="18" charset="0"/>
                <a:cs typeface="Times New Roman" pitchFamily="18" charset="0"/>
              </a:rPr>
              <a:t>(0);</a:t>
            </a:r>
          </a:p>
          <a:p>
            <a:pPr marL="109537" indent="0">
              <a:buNone/>
            </a:pPr>
            <a:r>
              <a:rPr lang="en-US" altLang="zh-CN" sz="1600" dirty="0">
                <a:latin typeface="Times New Roman" pitchFamily="18" charset="0"/>
                <a:cs typeface="Times New Roman" pitchFamily="18" charset="0"/>
              </a:rPr>
              <a:t>	}</a:t>
            </a:r>
          </a:p>
          <a:p>
            <a:pPr marL="109537" indent="0">
              <a:buNone/>
            </a:pPr>
            <a:r>
              <a:rPr lang="en-US" altLang="zh-CN" sz="1600" dirty="0">
                <a:latin typeface="Times New Roman" pitchFamily="18" charset="0"/>
                <a:cs typeface="Times New Roman" pitchFamily="18" charset="0"/>
              </a:rPr>
              <a:t>}</a:t>
            </a:r>
          </a:p>
        </p:txBody>
      </p:sp>
    </p:spTree>
    <p:extLst>
      <p:ext uri="{BB962C8B-B14F-4D97-AF65-F5344CB8AC3E}">
        <p14:creationId xmlns:p14="http://schemas.microsoft.com/office/powerpoint/2010/main" val="3685139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p:txBody>
          <a:bodyPr/>
          <a:lstStyle/>
          <a:p>
            <a:r>
              <a:rPr lang="zh-CN" altLang="zh-CN" smtClean="0"/>
              <a:t>类作为一个抽象的数据类型，用来描述相同类型的对象。面向对象编程就是定义这些类。</a:t>
            </a:r>
          </a:p>
          <a:p>
            <a:endParaRPr lang="zh-CN" altLang="en-US"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4.2  </a:t>
            </a:r>
            <a:r>
              <a:rPr lang="zh-CN" altLang="zh-CN" dirty="0">
                <a:effectLst/>
              </a:rPr>
              <a:t>定义</a:t>
            </a:r>
            <a:r>
              <a:rPr lang="zh-CN" altLang="zh-CN" dirty="0" smtClean="0">
                <a:effectLst/>
              </a:rPr>
              <a:t>类</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endParaRPr lang="zh-CN" altLang="en-US" smtClean="0"/>
          </a:p>
        </p:txBody>
      </p:sp>
      <p:sp>
        <p:nvSpPr>
          <p:cNvPr id="3" name="标题 2"/>
          <p:cNvSpPr>
            <a:spLocks noGrp="1"/>
          </p:cNvSpPr>
          <p:nvPr>
            <p:ph type="title"/>
          </p:nvPr>
        </p:nvSpPr>
        <p:spPr/>
        <p:txBody>
          <a:bodyPr/>
          <a:lstStyle/>
          <a:p>
            <a:pPr fontAlgn="auto">
              <a:spcAft>
                <a:spcPts val="0"/>
              </a:spcAft>
              <a:defRPr/>
            </a:pPr>
            <a:r>
              <a:rPr lang="zh-CN" altLang="zh-CN" dirty="0" smtClean="0">
                <a:effectLst/>
              </a:rPr>
              <a:t>本章</a:t>
            </a:r>
            <a:r>
              <a:rPr lang="zh-CN" altLang="zh-CN" dirty="0">
                <a:effectLst/>
              </a:rPr>
              <a:t>思维导</a:t>
            </a:r>
            <a:r>
              <a:rPr lang="zh-CN" altLang="zh-CN" dirty="0" smtClean="0">
                <a:effectLst/>
              </a:rPr>
              <a:t>图</a:t>
            </a:r>
            <a:endParaRPr lang="zh-CN" altLang="en-US" dirty="0"/>
          </a:p>
        </p:txBody>
      </p:sp>
      <p:pic>
        <p:nvPicPr>
          <p:cNvPr id="54276"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68413"/>
            <a:ext cx="885666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
          </p:nvPr>
        </p:nvSpPr>
        <p:spPr/>
        <p:txBody>
          <a:bodyPr/>
          <a:lstStyle/>
          <a:p>
            <a:r>
              <a:rPr lang="zh-CN" altLang="zh-CN" dirty="0" smtClean="0"/>
              <a:t>“抽象”是面向对象设计中的重要环节。</a:t>
            </a:r>
            <a:endParaRPr lang="en-US" altLang="zh-CN" dirty="0" smtClean="0"/>
          </a:p>
          <a:p>
            <a:endParaRPr lang="en-US" altLang="zh-CN" dirty="0" smtClean="0"/>
          </a:p>
          <a:p>
            <a:r>
              <a:rPr lang="zh-CN" altLang="en-US" dirty="0" smtClean="0"/>
              <a:t>面向</a:t>
            </a:r>
            <a:r>
              <a:rPr lang="zh-CN" altLang="zh-CN" dirty="0" smtClean="0"/>
              <a:t>过程程序设计</a:t>
            </a:r>
            <a:r>
              <a:rPr lang="zh-CN" altLang="en-US" dirty="0" smtClean="0"/>
              <a:t>：</a:t>
            </a:r>
            <a:r>
              <a:rPr lang="zh-CN" altLang="zh-CN" dirty="0" smtClean="0"/>
              <a:t>自顶向下</a:t>
            </a:r>
            <a:r>
              <a:rPr lang="zh-CN" altLang="en-US" dirty="0" smtClean="0"/>
              <a:t>，逐步求精</a:t>
            </a:r>
            <a:endParaRPr lang="en-US" altLang="zh-CN" dirty="0" smtClean="0"/>
          </a:p>
          <a:p>
            <a:endParaRPr lang="en-US" altLang="zh-CN" dirty="0" smtClean="0"/>
          </a:p>
          <a:p>
            <a:r>
              <a:rPr lang="zh-CN" altLang="zh-CN" dirty="0" smtClean="0"/>
              <a:t>面向对象设计</a:t>
            </a:r>
            <a:r>
              <a:rPr lang="zh-CN" altLang="en-US" dirty="0" smtClean="0"/>
              <a:t>：</a:t>
            </a:r>
            <a:r>
              <a:rPr lang="zh-CN" altLang="zh-CN" dirty="0" smtClean="0"/>
              <a:t>从设计类开始，然后向类中添加方法</a:t>
            </a:r>
            <a:endParaRPr lang="en-US" altLang="zh-CN" dirty="0" smtClean="0"/>
          </a:p>
          <a:p>
            <a:endParaRPr lang="zh-CN" altLang="zh-CN" dirty="0" smtClean="0"/>
          </a:p>
          <a:p>
            <a:r>
              <a:rPr lang="zh-CN" altLang="zh-CN" dirty="0" smtClean="0"/>
              <a:t>面向对象的思维方式</a:t>
            </a:r>
            <a:r>
              <a:rPr lang="zh-CN" altLang="en-US" dirty="0" smtClean="0"/>
              <a:t>：</a:t>
            </a:r>
            <a:r>
              <a:rPr lang="zh-CN" altLang="zh-CN" dirty="0" smtClean="0"/>
              <a:t>以对象为中心</a:t>
            </a:r>
            <a:r>
              <a:rPr lang="zh-CN" altLang="en-US" dirty="0" smtClean="0"/>
              <a:t>，</a:t>
            </a:r>
            <a:r>
              <a:rPr lang="zh-CN" altLang="zh-CN" dirty="0" smtClean="0"/>
              <a:t>分析对象的行为、状态，抽取出类的设计。</a:t>
            </a:r>
            <a:endParaRPr lang="zh-CN" altLang="en-US" dirty="0" smtClean="0"/>
          </a:p>
        </p:txBody>
      </p:sp>
      <p:sp>
        <p:nvSpPr>
          <p:cNvPr id="3" name="标题 2"/>
          <p:cNvSpPr>
            <a:spLocks noGrp="1"/>
          </p:cNvSpPr>
          <p:nvPr>
            <p:ph type="title"/>
          </p:nvPr>
        </p:nvSpPr>
        <p:spPr/>
        <p:txBody>
          <a:bodyPr/>
          <a:lstStyle/>
          <a:p>
            <a:pPr fontAlgn="auto">
              <a:spcAft>
                <a:spcPts val="0"/>
              </a:spcAft>
              <a:defRPr/>
            </a:pPr>
            <a:r>
              <a:rPr lang="en-US" altLang="zh-CN" dirty="0">
                <a:effectLst/>
              </a:rPr>
              <a:t>4.2.1  </a:t>
            </a:r>
            <a:r>
              <a:rPr lang="zh-CN" altLang="zh-CN" dirty="0">
                <a:effectLst/>
              </a:rPr>
              <a:t>面向对象的</a:t>
            </a:r>
            <a:r>
              <a:rPr lang="zh-CN" altLang="zh-CN" dirty="0" smtClean="0">
                <a:effectLst/>
              </a:rPr>
              <a:t>分析</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57200" y="1481138"/>
            <a:ext cx="8075613" cy="1011237"/>
          </a:xfrm>
        </p:spPr>
        <p:txBody>
          <a:bodyPr/>
          <a:lstStyle/>
          <a:p>
            <a:r>
              <a:rPr lang="zh-CN" altLang="zh-CN" sz="2800" b="1" smtClean="0">
                <a:latin typeface="Times New Roman" pitchFamily="18" charset="0"/>
                <a:ea typeface="宋体" charset="-122"/>
                <a:cs typeface="Times New Roman" pitchFamily="18" charset="0"/>
              </a:rPr>
              <a:t>有一个酒店，酒店有若干客房，向客户提供查询、入住、退房等功能。</a:t>
            </a:r>
            <a:endParaRPr lang="zh-CN" altLang="zh-CN" sz="2800" smtClean="0">
              <a:latin typeface="Times New Roman" pitchFamily="18" charset="0"/>
              <a:ea typeface="宋体" charset="-122"/>
              <a:cs typeface="Times New Roman" pitchFamily="18" charset="0"/>
            </a:endParaRPr>
          </a:p>
          <a:p>
            <a:endParaRPr lang="zh-CN" altLang="en-US" smtClean="0">
              <a:cs typeface="Times New Roman" pitchFamily="18" charset="0"/>
            </a:endParaRPr>
          </a:p>
        </p:txBody>
      </p:sp>
      <p:sp>
        <p:nvSpPr>
          <p:cNvPr id="3" name="标题 2"/>
          <p:cNvSpPr>
            <a:spLocks noGrp="1"/>
          </p:cNvSpPr>
          <p:nvPr>
            <p:ph type="title"/>
          </p:nvPr>
        </p:nvSpPr>
        <p:spPr/>
        <p:txBody>
          <a:bodyPr/>
          <a:lstStyle/>
          <a:p>
            <a:pPr fontAlgn="auto">
              <a:spcAft>
                <a:spcPts val="0"/>
              </a:spcAft>
              <a:defRPr/>
            </a:pPr>
            <a:r>
              <a:rPr lang="en-US" altLang="zh-CN" dirty="0">
                <a:effectLst/>
              </a:rPr>
              <a:t>4.2.1  </a:t>
            </a:r>
            <a:r>
              <a:rPr lang="zh-CN" altLang="zh-CN" dirty="0">
                <a:effectLst/>
              </a:rPr>
              <a:t>面向对象的分析</a:t>
            </a:r>
            <a:endParaRPr lang="zh-CN" altLang="en-US" dirty="0"/>
          </a:p>
        </p:txBody>
      </p:sp>
      <p:sp>
        <p:nvSpPr>
          <p:cNvPr id="4" name="TextBox 3"/>
          <p:cNvSpPr txBox="1"/>
          <p:nvPr/>
        </p:nvSpPr>
        <p:spPr>
          <a:xfrm>
            <a:off x="827088" y="2852738"/>
            <a:ext cx="1657350" cy="461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zh-CN" altLang="en-US" sz="2400" dirty="0"/>
              <a:t>名词</a:t>
            </a:r>
          </a:p>
        </p:txBody>
      </p:sp>
      <p:sp>
        <p:nvSpPr>
          <p:cNvPr id="5" name="TextBox 4"/>
          <p:cNvSpPr txBox="1"/>
          <p:nvPr/>
        </p:nvSpPr>
        <p:spPr>
          <a:xfrm>
            <a:off x="3276600" y="2852738"/>
            <a:ext cx="1655763" cy="461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zh-CN" altLang="en-US" sz="2400" dirty="0"/>
              <a:t>对象</a:t>
            </a:r>
          </a:p>
        </p:txBody>
      </p:sp>
      <p:sp>
        <p:nvSpPr>
          <p:cNvPr id="6" name="TextBox 5"/>
          <p:cNvSpPr txBox="1"/>
          <p:nvPr/>
        </p:nvSpPr>
        <p:spPr>
          <a:xfrm>
            <a:off x="827088" y="3314700"/>
            <a:ext cx="1657350" cy="46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zh-CN" altLang="en-US" sz="2400" dirty="0"/>
              <a:t>动词</a:t>
            </a:r>
          </a:p>
        </p:txBody>
      </p:sp>
      <p:sp>
        <p:nvSpPr>
          <p:cNvPr id="7" name="TextBox 6"/>
          <p:cNvSpPr txBox="1"/>
          <p:nvPr/>
        </p:nvSpPr>
        <p:spPr>
          <a:xfrm>
            <a:off x="3276600" y="3314700"/>
            <a:ext cx="2232025" cy="46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zh-CN" altLang="en-US" sz="2400" dirty="0"/>
              <a:t>对象的行为</a:t>
            </a:r>
          </a:p>
        </p:txBody>
      </p:sp>
      <p:sp>
        <p:nvSpPr>
          <p:cNvPr id="17416" name="矩形 8"/>
          <p:cNvSpPr>
            <a:spLocks noChangeArrowheads="1"/>
          </p:cNvSpPr>
          <p:nvPr/>
        </p:nvSpPr>
        <p:spPr bwMode="auto">
          <a:xfrm>
            <a:off x="611188" y="4217988"/>
            <a:ext cx="1214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4000" b="1">
                <a:latin typeface="Times New Roman" pitchFamily="18" charset="0"/>
                <a:cs typeface="Times New Roman" pitchFamily="18" charset="0"/>
              </a:rPr>
              <a:t>酒店</a:t>
            </a:r>
            <a:endParaRPr lang="zh-CN" altLang="en-US" sz="4000">
              <a:ea typeface="黑体" pitchFamily="49" charset="-122"/>
              <a:cs typeface="Times New Roman" pitchFamily="18" charset="0"/>
            </a:endParaRPr>
          </a:p>
        </p:txBody>
      </p:sp>
      <p:sp>
        <p:nvSpPr>
          <p:cNvPr id="17417" name="矩形 9"/>
          <p:cNvSpPr>
            <a:spLocks noChangeArrowheads="1"/>
          </p:cNvSpPr>
          <p:nvPr/>
        </p:nvSpPr>
        <p:spPr bwMode="auto">
          <a:xfrm>
            <a:off x="1947863" y="4217988"/>
            <a:ext cx="1214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4000" b="1">
                <a:latin typeface="Times New Roman" pitchFamily="18" charset="0"/>
                <a:cs typeface="Times New Roman" pitchFamily="18" charset="0"/>
              </a:rPr>
              <a:t>客房</a:t>
            </a:r>
            <a:endParaRPr lang="zh-CN" altLang="en-US" sz="4000" b="1">
              <a:latin typeface="Times New Roman" pitchFamily="18" charset="0"/>
              <a:cs typeface="Times New Roman" pitchFamily="18" charset="0"/>
            </a:endParaRPr>
          </a:p>
        </p:txBody>
      </p:sp>
      <p:sp>
        <p:nvSpPr>
          <p:cNvPr id="17418" name="矩形 10"/>
          <p:cNvSpPr>
            <a:spLocks noChangeArrowheads="1"/>
          </p:cNvSpPr>
          <p:nvPr/>
        </p:nvSpPr>
        <p:spPr bwMode="auto">
          <a:xfrm>
            <a:off x="3363913" y="4217988"/>
            <a:ext cx="1214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4000" b="1">
                <a:latin typeface="Times New Roman" pitchFamily="18" charset="0"/>
                <a:cs typeface="Times New Roman" pitchFamily="18" charset="0"/>
              </a:rPr>
              <a:t>客户</a:t>
            </a:r>
            <a:endParaRPr lang="zh-CN" altLang="en-US" sz="4000" b="1">
              <a:latin typeface="Times New Roman" pitchFamily="18" charset="0"/>
              <a:cs typeface="Times New Roman" pitchFamily="18" charset="0"/>
            </a:endParaRPr>
          </a:p>
        </p:txBody>
      </p:sp>
      <p:sp>
        <p:nvSpPr>
          <p:cNvPr id="17419" name="矩形 11"/>
          <p:cNvSpPr>
            <a:spLocks noChangeArrowheads="1"/>
          </p:cNvSpPr>
          <p:nvPr/>
        </p:nvSpPr>
        <p:spPr bwMode="auto">
          <a:xfrm>
            <a:off x="1209675" y="4968875"/>
            <a:ext cx="649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b="1">
                <a:latin typeface="Times New Roman" pitchFamily="18" charset="0"/>
                <a:cs typeface="Times New Roman" pitchFamily="18" charset="0"/>
              </a:rPr>
              <a:t>查询</a:t>
            </a:r>
            <a:endParaRPr lang="zh-CN" altLang="en-US">
              <a:ea typeface="黑体" pitchFamily="49" charset="-122"/>
              <a:cs typeface="Times New Roman" pitchFamily="18" charset="0"/>
            </a:endParaRPr>
          </a:p>
        </p:txBody>
      </p:sp>
      <p:sp>
        <p:nvSpPr>
          <p:cNvPr id="17420" name="矩形 12"/>
          <p:cNvSpPr>
            <a:spLocks noChangeArrowheads="1"/>
          </p:cNvSpPr>
          <p:nvPr/>
        </p:nvSpPr>
        <p:spPr bwMode="auto">
          <a:xfrm>
            <a:off x="1176338" y="5362575"/>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b="1">
                <a:latin typeface="Times New Roman" pitchFamily="18" charset="0"/>
                <a:cs typeface="Times New Roman" pitchFamily="18" charset="0"/>
              </a:rPr>
              <a:t>入住</a:t>
            </a:r>
            <a:endParaRPr lang="zh-CN" altLang="en-US">
              <a:ea typeface="黑体" pitchFamily="49" charset="-122"/>
              <a:cs typeface="Times New Roman" pitchFamily="18" charset="0"/>
            </a:endParaRPr>
          </a:p>
        </p:txBody>
      </p:sp>
      <p:sp>
        <p:nvSpPr>
          <p:cNvPr id="17421" name="矩形 13"/>
          <p:cNvSpPr>
            <a:spLocks noChangeArrowheads="1"/>
          </p:cNvSpPr>
          <p:nvPr/>
        </p:nvSpPr>
        <p:spPr bwMode="auto">
          <a:xfrm>
            <a:off x="1176338" y="5732463"/>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b="1">
                <a:latin typeface="Times New Roman" pitchFamily="18" charset="0"/>
                <a:cs typeface="Times New Roman" pitchFamily="18" charset="0"/>
              </a:rPr>
              <a:t>退房</a:t>
            </a:r>
            <a:endParaRPr lang="zh-CN" altLang="en-US">
              <a:ea typeface="黑体" pitchFamily="49" charset="-122"/>
              <a:cs typeface="Times New Roman" pitchFamily="18" charset="0"/>
            </a:endParaRPr>
          </a:p>
        </p:txBody>
      </p:sp>
      <p:pic>
        <p:nvPicPr>
          <p:cNvPr id="15"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3821113"/>
            <a:ext cx="40322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箭头连接符 16"/>
          <p:cNvCxnSpPr>
            <a:stCxn id="4" idx="3"/>
            <a:endCxn id="5" idx="1"/>
          </p:cNvCxnSpPr>
          <p:nvPr/>
        </p:nvCxnSpPr>
        <p:spPr>
          <a:xfrm>
            <a:off x="2484438" y="3084513"/>
            <a:ext cx="7921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3"/>
          </p:cNvCxnSpPr>
          <p:nvPr/>
        </p:nvCxnSpPr>
        <p:spPr>
          <a:xfrm flipV="1">
            <a:off x="2484438" y="3544888"/>
            <a:ext cx="7921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marL="0" indent="0">
              <a:lnSpc>
                <a:spcPct val="90000"/>
              </a:lnSpc>
              <a:buFont typeface="Wingdings" pitchFamily="2" charset="2"/>
              <a:buNone/>
            </a:pPr>
            <a:r>
              <a:rPr lang="en-US" altLang="zh-CN" sz="2800" smtClean="0"/>
              <a:t>1</a:t>
            </a:r>
            <a:r>
              <a:rPr lang="zh-CN" altLang="en-US" sz="2800" smtClean="0"/>
              <a:t>．</a:t>
            </a:r>
            <a:r>
              <a:rPr lang="zh-CN" altLang="en-US" sz="2800" smtClean="0">
                <a:latin typeface="Book Antiqua" pitchFamily="18" charset="0"/>
              </a:rPr>
              <a:t>定义类的语法格式</a:t>
            </a:r>
            <a:endParaRPr lang="en-US" altLang="zh-CN" sz="2800" smtClean="0">
              <a:latin typeface="Book Antiqua" pitchFamily="18" charset="0"/>
            </a:endParaRPr>
          </a:p>
          <a:p>
            <a:pPr marL="0" indent="0">
              <a:lnSpc>
                <a:spcPct val="90000"/>
              </a:lnSpc>
              <a:buFont typeface="Wingdings" pitchFamily="2" charset="2"/>
              <a:buNone/>
            </a:pPr>
            <a:endParaRPr lang="zh-CN" altLang="en-US" sz="2800" smtClean="0">
              <a:latin typeface="Book Antiqua" pitchFamily="18" charset="0"/>
            </a:endParaRPr>
          </a:p>
          <a:p>
            <a:pPr marL="269875" lvl="1" indent="515938">
              <a:lnSpc>
                <a:spcPct val="90000"/>
              </a:lnSpc>
              <a:buFont typeface="Wingdings" pitchFamily="2" charset="2"/>
              <a:buNone/>
            </a:pPr>
            <a:r>
              <a:rPr lang="en-US" altLang="zh-CN" sz="2800" smtClean="0">
                <a:solidFill>
                  <a:schemeClr val="folHlink"/>
                </a:solidFill>
                <a:latin typeface="Book Antiqua" pitchFamily="18" charset="0"/>
              </a:rPr>
              <a:t>[</a:t>
            </a:r>
            <a:r>
              <a:rPr lang="zh-CN" altLang="en-US" sz="2800" smtClean="0">
                <a:solidFill>
                  <a:schemeClr val="folHlink"/>
                </a:solidFill>
                <a:latin typeface="Book Antiqua" pitchFamily="18" charset="0"/>
              </a:rPr>
              <a:t>类的修饰符</a:t>
            </a:r>
            <a:r>
              <a:rPr lang="en-US" altLang="zh-CN" sz="2800" smtClean="0">
                <a:solidFill>
                  <a:schemeClr val="folHlink"/>
                </a:solidFill>
                <a:latin typeface="Book Antiqua" pitchFamily="18" charset="0"/>
              </a:rPr>
              <a:t>] </a:t>
            </a:r>
            <a:r>
              <a:rPr lang="en-US" altLang="zh-CN" sz="2800" b="1" smtClean="0">
                <a:solidFill>
                  <a:schemeClr val="folHlink"/>
                </a:solidFill>
                <a:latin typeface="Book Antiqua" pitchFamily="18" charset="0"/>
              </a:rPr>
              <a:t>class</a:t>
            </a:r>
            <a:r>
              <a:rPr lang="en-US" altLang="zh-CN" sz="2800" smtClean="0">
                <a:solidFill>
                  <a:schemeClr val="folHlink"/>
                </a:solidFill>
                <a:latin typeface="Book Antiqua" pitchFamily="18" charset="0"/>
              </a:rPr>
              <a:t> </a:t>
            </a:r>
            <a:r>
              <a:rPr lang="zh-CN" altLang="en-US" sz="2800" smtClean="0">
                <a:latin typeface="Book Antiqua" pitchFamily="18" charset="0"/>
              </a:rPr>
              <a:t>类名</a:t>
            </a:r>
            <a:r>
              <a:rPr lang="zh-CN" altLang="en-US" sz="2800" smtClean="0">
                <a:solidFill>
                  <a:schemeClr val="folHlink"/>
                </a:solidFill>
                <a:latin typeface="Book Antiqua" pitchFamily="18" charset="0"/>
              </a:rPr>
              <a:t> </a:t>
            </a:r>
            <a:r>
              <a:rPr lang="en-US" altLang="zh-CN" sz="2800" smtClean="0">
                <a:solidFill>
                  <a:schemeClr val="folHlink"/>
                </a:solidFill>
                <a:latin typeface="Book Antiqua" pitchFamily="18" charset="0"/>
              </a:rPr>
              <a:t>[extends </a:t>
            </a:r>
            <a:r>
              <a:rPr lang="zh-CN" altLang="en-US" sz="2800" smtClean="0">
                <a:solidFill>
                  <a:schemeClr val="folHlink"/>
                </a:solidFill>
                <a:latin typeface="Book Antiqua" pitchFamily="18" charset="0"/>
              </a:rPr>
              <a:t>父类名</a:t>
            </a:r>
            <a:r>
              <a:rPr lang="en-US" altLang="zh-CN" sz="2800" smtClean="0">
                <a:solidFill>
                  <a:schemeClr val="folHlink"/>
                </a:solidFill>
                <a:latin typeface="Book Antiqua" pitchFamily="18" charset="0"/>
              </a:rPr>
              <a:t>] </a:t>
            </a:r>
            <a:r>
              <a:rPr lang="en-US" altLang="zh-CN" sz="2800" smtClean="0">
                <a:solidFill>
                  <a:schemeClr val="hlink"/>
                </a:solidFill>
                <a:latin typeface="Book Antiqua" pitchFamily="18" charset="0"/>
              </a:rPr>
              <a:t>{</a:t>
            </a:r>
          </a:p>
          <a:p>
            <a:pPr marL="269875" lvl="1" indent="515938">
              <a:lnSpc>
                <a:spcPct val="90000"/>
              </a:lnSpc>
              <a:buFont typeface="Wingdings" pitchFamily="2" charset="2"/>
              <a:buNone/>
            </a:pPr>
            <a:r>
              <a:rPr lang="en-US" altLang="zh-CN" sz="2800" smtClean="0">
                <a:solidFill>
                  <a:schemeClr val="folHlink"/>
                </a:solidFill>
                <a:latin typeface="Book Antiqua" pitchFamily="18" charset="0"/>
              </a:rPr>
              <a:t>       ……     //</a:t>
            </a:r>
            <a:r>
              <a:rPr lang="zh-CN" altLang="en-US" sz="2800" smtClean="0">
                <a:solidFill>
                  <a:schemeClr val="folHlink"/>
                </a:solidFill>
                <a:latin typeface="Book Antiqua" pitchFamily="18" charset="0"/>
              </a:rPr>
              <a:t>类体</a:t>
            </a:r>
          </a:p>
          <a:p>
            <a:pPr marL="269875" lvl="1" indent="515938">
              <a:lnSpc>
                <a:spcPct val="90000"/>
              </a:lnSpc>
              <a:buFont typeface="Wingdings" pitchFamily="2" charset="2"/>
              <a:buNone/>
            </a:pPr>
            <a:r>
              <a:rPr lang="en-US" altLang="zh-CN" sz="2800" smtClean="0">
                <a:solidFill>
                  <a:schemeClr val="hlink"/>
                </a:solidFill>
                <a:latin typeface="Book Antiqua" pitchFamily="18" charset="0"/>
              </a:rPr>
              <a:t>}</a:t>
            </a:r>
          </a:p>
          <a:p>
            <a:pPr marL="0" indent="0">
              <a:lnSpc>
                <a:spcPct val="90000"/>
              </a:lnSpc>
            </a:pPr>
            <a:endParaRPr lang="zh-CN" altLang="en-US" sz="2400" smtClean="0">
              <a:latin typeface="Book Antiqua" pitchFamily="18" charset="0"/>
            </a:endParaRPr>
          </a:p>
        </p:txBody>
      </p:sp>
      <p:sp>
        <p:nvSpPr>
          <p:cNvPr id="3" name="标题 2"/>
          <p:cNvSpPr>
            <a:spLocks noGrp="1"/>
          </p:cNvSpPr>
          <p:nvPr>
            <p:ph type="title"/>
          </p:nvPr>
        </p:nvSpPr>
        <p:spPr/>
        <p:txBody>
          <a:bodyPr/>
          <a:lstStyle/>
          <a:p>
            <a:pPr fontAlgn="auto">
              <a:spcAft>
                <a:spcPts val="0"/>
              </a:spcAft>
              <a:defRPr/>
            </a:pPr>
            <a:r>
              <a:rPr lang="en-US" altLang="zh-CN" dirty="0">
                <a:effectLst/>
              </a:rPr>
              <a:t>4.2.2  </a:t>
            </a:r>
            <a:r>
              <a:rPr lang="zh-CN" altLang="zh-CN" dirty="0">
                <a:effectLst/>
              </a:rPr>
              <a:t>使用</a:t>
            </a:r>
            <a:r>
              <a:rPr lang="en-US" altLang="zh-CN" dirty="0">
                <a:effectLst/>
              </a:rPr>
              <a:t>class</a:t>
            </a:r>
            <a:r>
              <a:rPr lang="zh-CN" altLang="zh-CN" dirty="0">
                <a:effectLst/>
              </a:rPr>
              <a:t>定义</a:t>
            </a:r>
            <a:r>
              <a:rPr lang="zh-CN" altLang="zh-CN" dirty="0" smtClean="0">
                <a:effectLst/>
              </a:rPr>
              <a:t>类</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1290</TotalTime>
  <Words>3556</Words>
  <Application>Microsoft Office PowerPoint</Application>
  <PresentationFormat>全屏显示(4:3)</PresentationFormat>
  <Paragraphs>711</Paragraphs>
  <Slides>60</Slides>
  <Notes>11</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聚合</vt:lpstr>
      <vt:lpstr>第4章   封装与类</vt:lpstr>
      <vt:lpstr>本章知识点</vt:lpstr>
      <vt:lpstr>面向过程</vt:lpstr>
      <vt:lpstr>面向对象</vt:lpstr>
      <vt:lpstr>4.1  封装的意义</vt:lpstr>
      <vt:lpstr>4.2  定义类</vt:lpstr>
      <vt:lpstr>4.2.1  面向对象的分析</vt:lpstr>
      <vt:lpstr>4.2.1  面向对象的分析</vt:lpstr>
      <vt:lpstr>4.2.2  使用class定义类</vt:lpstr>
      <vt:lpstr>4.2.2  使用class定义类</vt:lpstr>
      <vt:lpstr>4.2.2  使用class定义类</vt:lpstr>
      <vt:lpstr>4.2.2  使用class定义类</vt:lpstr>
      <vt:lpstr>4.2.2  使用class定义类</vt:lpstr>
      <vt:lpstr>4.2.2  使用class定义类</vt:lpstr>
      <vt:lpstr>4.2.2  使用class定义类</vt:lpstr>
      <vt:lpstr>4.3  对象和引用</vt:lpstr>
      <vt:lpstr>4.3.1  对象和引用的关系</vt:lpstr>
      <vt:lpstr>4.3.1  对象和引用的关系</vt:lpstr>
      <vt:lpstr>4.3.1  对象和引用的关系</vt:lpstr>
      <vt:lpstr>4.3.2  this引用</vt:lpstr>
      <vt:lpstr>4.4  方法的参数传递</vt:lpstr>
      <vt:lpstr>4.4  方法的参数传递</vt:lpstr>
      <vt:lpstr>4.4  方法的参数传递</vt:lpstr>
      <vt:lpstr>4.4  方法的参数传递</vt:lpstr>
      <vt:lpstr>4.4  方法的参数传递</vt:lpstr>
      <vt:lpstr>4.5  关于static</vt:lpstr>
      <vt:lpstr>4.5.1  static成员</vt:lpstr>
      <vt:lpstr>4.5.1  static成员</vt:lpstr>
      <vt:lpstr>4.5.1  static成员</vt:lpstr>
      <vt:lpstr>4.5.1  static成员</vt:lpstr>
      <vt:lpstr>4.5.2  变量的使用规则</vt:lpstr>
      <vt:lpstr>4.5.2  变量的使用规则</vt:lpstr>
      <vt:lpstr>4.5.2  变量的使用规则</vt:lpstr>
      <vt:lpstr>4.5.2  变量的使用规则</vt:lpstr>
      <vt:lpstr>4.5.2  变量的使用规则</vt:lpstr>
      <vt:lpstr>4.5.3  static代码块</vt:lpstr>
      <vt:lpstr>4.5.3  static代码块</vt:lpstr>
      <vt:lpstr>4.5.4  类常量的定义</vt:lpstr>
      <vt:lpstr>4.5.4  类常量的定义</vt:lpstr>
      <vt:lpstr>4.6  包</vt:lpstr>
      <vt:lpstr>4.6.1  包的创建</vt:lpstr>
      <vt:lpstr>4.6.2  类的导入</vt:lpstr>
      <vt:lpstr>4.6.3  含包定义的类的编译及执行</vt:lpstr>
      <vt:lpstr>4.6.3  含包定义的类的编译及执行</vt:lpstr>
      <vt:lpstr>命令行方式下的编译和执行</vt:lpstr>
      <vt:lpstr>命令行方式下的编译和执行</vt:lpstr>
      <vt:lpstr>4.7 综合实践---酒店前台客房管理系统</vt:lpstr>
      <vt:lpstr>4.7.1  类的设计—组合关系</vt:lpstr>
      <vt:lpstr>4.7.1  类的设计—组合关系</vt:lpstr>
      <vt:lpstr>4.7.1  类的设计—组合关系</vt:lpstr>
      <vt:lpstr>4.7.1  类的设计—组合关系</vt:lpstr>
      <vt:lpstr>4.7.2 Hotel类设计</vt:lpstr>
      <vt:lpstr>4.7.2 Hotel类设计</vt:lpstr>
      <vt:lpstr>4.7.2 Hotel类设计</vt:lpstr>
      <vt:lpstr>4.7.2 Hotel类设计</vt:lpstr>
      <vt:lpstr>4.7.3 Room类设计</vt:lpstr>
      <vt:lpstr>4.7.4 Client类设计</vt:lpstr>
      <vt:lpstr>4.7.4 Client类设计</vt:lpstr>
      <vt:lpstr>4.7.4 Client类设计</vt:lpstr>
      <vt:lpstr>本章思维导图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song</dc:creator>
  <cp:lastModifiedBy>Administrator</cp:lastModifiedBy>
  <cp:revision>142</cp:revision>
  <dcterms:created xsi:type="dcterms:W3CDTF">2016-03-09T01:10:05Z</dcterms:created>
  <dcterms:modified xsi:type="dcterms:W3CDTF">2018-04-02T07:02:53Z</dcterms:modified>
</cp:coreProperties>
</file>