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81"/>
  </p:notesMasterIdLst>
  <p:sldIdLst>
    <p:sldId id="258" r:id="rId2"/>
    <p:sldId id="260" r:id="rId3"/>
    <p:sldId id="433" r:id="rId4"/>
    <p:sldId id="434" r:id="rId5"/>
    <p:sldId id="353" r:id="rId6"/>
    <p:sldId id="354" r:id="rId7"/>
    <p:sldId id="355" r:id="rId8"/>
    <p:sldId id="357" r:id="rId9"/>
    <p:sldId id="269" r:id="rId10"/>
    <p:sldId id="359" r:id="rId11"/>
    <p:sldId id="271" r:id="rId12"/>
    <p:sldId id="363" r:id="rId13"/>
    <p:sldId id="361" r:id="rId14"/>
    <p:sldId id="435" r:id="rId15"/>
    <p:sldId id="277" r:id="rId16"/>
    <p:sldId id="436" r:id="rId17"/>
    <p:sldId id="366" r:id="rId18"/>
    <p:sldId id="279" r:id="rId19"/>
    <p:sldId id="280" r:id="rId20"/>
    <p:sldId id="283" r:id="rId21"/>
    <p:sldId id="284" r:id="rId22"/>
    <p:sldId id="381" r:id="rId23"/>
    <p:sldId id="384" r:id="rId24"/>
    <p:sldId id="370" r:id="rId25"/>
    <p:sldId id="371" r:id="rId26"/>
    <p:sldId id="373" r:id="rId27"/>
    <p:sldId id="375" r:id="rId28"/>
    <p:sldId id="437" r:id="rId29"/>
    <p:sldId id="376" r:id="rId30"/>
    <p:sldId id="462" r:id="rId31"/>
    <p:sldId id="295" r:id="rId32"/>
    <p:sldId id="386" r:id="rId33"/>
    <p:sldId id="299" r:id="rId34"/>
    <p:sldId id="300" r:id="rId35"/>
    <p:sldId id="438" r:id="rId36"/>
    <p:sldId id="302" r:id="rId37"/>
    <p:sldId id="439" r:id="rId38"/>
    <p:sldId id="440" r:id="rId39"/>
    <p:sldId id="441" r:id="rId40"/>
    <p:sldId id="442" r:id="rId41"/>
    <p:sldId id="392" r:id="rId42"/>
    <p:sldId id="393" r:id="rId43"/>
    <p:sldId id="395" r:id="rId44"/>
    <p:sldId id="396" r:id="rId45"/>
    <p:sldId id="443" r:id="rId46"/>
    <p:sldId id="404" r:id="rId47"/>
    <p:sldId id="405" r:id="rId48"/>
    <p:sldId id="406" r:id="rId49"/>
    <p:sldId id="444" r:id="rId50"/>
    <p:sldId id="445" r:id="rId51"/>
    <p:sldId id="446" r:id="rId52"/>
    <p:sldId id="447" r:id="rId53"/>
    <p:sldId id="409" r:id="rId54"/>
    <p:sldId id="448" r:id="rId55"/>
    <p:sldId id="412" r:id="rId56"/>
    <p:sldId id="415" r:id="rId57"/>
    <p:sldId id="449" r:id="rId58"/>
    <p:sldId id="450" r:id="rId59"/>
    <p:sldId id="452" r:id="rId60"/>
    <p:sldId id="451" r:id="rId61"/>
    <p:sldId id="453" r:id="rId62"/>
    <p:sldId id="454" r:id="rId63"/>
    <p:sldId id="455" r:id="rId64"/>
    <p:sldId id="456" r:id="rId65"/>
    <p:sldId id="414" r:id="rId66"/>
    <p:sldId id="416" r:id="rId67"/>
    <p:sldId id="418" r:id="rId68"/>
    <p:sldId id="457" r:id="rId69"/>
    <p:sldId id="419" r:id="rId70"/>
    <p:sldId id="428" r:id="rId71"/>
    <p:sldId id="426" r:id="rId72"/>
    <p:sldId id="458" r:id="rId73"/>
    <p:sldId id="459" r:id="rId74"/>
    <p:sldId id="460" r:id="rId75"/>
    <p:sldId id="461" r:id="rId76"/>
    <p:sldId id="346" r:id="rId77"/>
    <p:sldId id="347" r:id="rId78"/>
    <p:sldId id="349" r:id="rId79"/>
    <p:sldId id="432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1" autoAdjust="0"/>
  </p:normalViewPr>
  <p:slideViewPr>
    <p:cSldViewPr>
      <p:cViewPr varScale="1">
        <p:scale>
          <a:sx n="96" d="100"/>
          <a:sy n="96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6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49B7A16-6D8B-4D34-91F5-BBA4D9BA3AC0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FD8DFBE-6CD5-4C7E-AC02-E01DEAB78D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73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8A3698-A1A5-45D6-8909-DAFBAED2DF56}" type="slidenum">
              <a:rPr lang="zh-CN" altLang="en-US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06F71F-34B3-4079-BCA2-5C71C00FA33A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5258FC-A778-47C3-B779-4ED5D4B8DA05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C97EF-4A1D-4B28-B2A9-6AF3F15AB06F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C97EF-4A1D-4B28-B2A9-6AF3F15AB06F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C97EF-4A1D-4B28-B2A9-6AF3F15AB06F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C97EF-4A1D-4B28-B2A9-6AF3F15AB06F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C97EF-4A1D-4B28-B2A9-6AF3F15AB06F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C97EF-4A1D-4B28-B2A9-6AF3F15AB06F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DC312A-1645-47F6-A21F-197445A8935D}" type="slidenum">
              <a:rPr lang="zh-CN" altLang="en-US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9BE67B-ABCA-4437-AD66-65C04C4DB30E}" type="slidenum">
              <a:rPr lang="zh-CN" altLang="en-US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97ECB7-4203-4D84-8A0C-D88B0A022141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package</a:t>
            </a:r>
            <a:r>
              <a:rPr lang="en-US" altLang="zh-CN" sz="800" smtClean="0"/>
              <a:t> chap7;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class</a:t>
            </a:r>
            <a:r>
              <a:rPr lang="en-US" altLang="zh-CN" sz="800" smtClean="0"/>
              <a:t> Animal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private</a:t>
            </a:r>
            <a:r>
              <a:rPr lang="en-US" altLang="zh-CN" sz="800" smtClean="0"/>
              <a:t> String name;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private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int</a:t>
            </a:r>
            <a:r>
              <a:rPr lang="en-US" altLang="zh-CN" sz="800" smtClean="0"/>
              <a:t> age;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Animal(String name, </a:t>
            </a:r>
            <a:r>
              <a:rPr lang="en-US" altLang="zh-CN" sz="800" b="1" smtClean="0"/>
              <a:t>int</a:t>
            </a:r>
            <a:r>
              <a:rPr lang="en-US" altLang="zh-CN" sz="800" smtClean="0"/>
              <a:t> age){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this</a:t>
            </a:r>
            <a:r>
              <a:rPr lang="en-US" altLang="zh-CN" sz="800" smtClean="0"/>
              <a:t>.name=name;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this</a:t>
            </a:r>
            <a:r>
              <a:rPr lang="en-US" altLang="zh-CN" sz="800" smtClean="0"/>
              <a:t>.age = age;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int</a:t>
            </a:r>
            <a:r>
              <a:rPr lang="en-US" altLang="zh-CN" sz="800" smtClean="0"/>
              <a:t> getAge()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return</a:t>
            </a:r>
            <a:r>
              <a:rPr lang="en-US" altLang="zh-CN" sz="800" smtClean="0"/>
              <a:t> age;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void</a:t>
            </a:r>
            <a:r>
              <a:rPr lang="en-US" altLang="zh-CN" sz="800" smtClean="0"/>
              <a:t> setAge(</a:t>
            </a:r>
            <a:r>
              <a:rPr lang="en-US" altLang="zh-CN" sz="800" b="1" smtClean="0"/>
              <a:t>int</a:t>
            </a:r>
            <a:r>
              <a:rPr lang="en-US" altLang="zh-CN" sz="800" smtClean="0"/>
              <a:t> age)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this</a:t>
            </a:r>
            <a:r>
              <a:rPr lang="en-US" altLang="zh-CN" sz="800" smtClean="0"/>
              <a:t>.age = age;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String getName()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return</a:t>
            </a:r>
            <a:r>
              <a:rPr lang="en-US" altLang="zh-CN" sz="800" smtClean="0"/>
              <a:t> name;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void</a:t>
            </a:r>
            <a:r>
              <a:rPr lang="en-US" altLang="zh-CN" sz="800" smtClean="0"/>
              <a:t> setName(String name)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this</a:t>
            </a:r>
            <a:r>
              <a:rPr lang="en-US" altLang="zh-CN" sz="800" smtClean="0"/>
              <a:t>.name = name;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 </a:t>
            </a:r>
            <a:r>
              <a:rPr lang="en-US" altLang="zh-CN" sz="800" b="1" smtClean="0"/>
              <a:t>void</a:t>
            </a:r>
            <a:r>
              <a:rPr lang="en-US" altLang="zh-CN" sz="800" smtClean="0"/>
              <a:t> move(){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System.</a:t>
            </a:r>
            <a:r>
              <a:rPr lang="en-US" altLang="zh-CN" sz="800" i="1" smtClean="0"/>
              <a:t>out</a:t>
            </a:r>
            <a:r>
              <a:rPr lang="en-US" altLang="zh-CN" sz="800" smtClean="0"/>
              <a:t>.println(name + " can move.");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void</a:t>
            </a:r>
            <a:r>
              <a:rPr lang="en-US" altLang="zh-CN" sz="800" smtClean="0"/>
              <a:t> eat()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System.</a:t>
            </a:r>
            <a:r>
              <a:rPr lang="en-US" altLang="zh-CN" sz="800" i="1" smtClean="0"/>
              <a:t>out</a:t>
            </a:r>
            <a:r>
              <a:rPr lang="en-US" altLang="zh-CN" sz="800" smtClean="0"/>
              <a:t>.println(name+ " can eat.");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zh-CN" altLang="en-US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zh-CN" altLang="en-US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package</a:t>
            </a:r>
            <a:r>
              <a:rPr lang="en-US" altLang="zh-CN" sz="800" smtClean="0"/>
              <a:t> chap7;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class</a:t>
            </a:r>
            <a:r>
              <a:rPr lang="en-US" altLang="zh-CN" sz="800" smtClean="0"/>
              <a:t> Bird </a:t>
            </a:r>
            <a:r>
              <a:rPr lang="en-US" altLang="zh-CN" sz="800" b="1" smtClean="0"/>
              <a:t>extends</a:t>
            </a:r>
            <a:r>
              <a:rPr lang="en-US" altLang="zh-CN" sz="800" smtClean="0"/>
              <a:t> Animal{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Bird(String name, </a:t>
            </a:r>
            <a:r>
              <a:rPr lang="en-US" altLang="zh-CN" sz="800" b="1" smtClean="0"/>
              <a:t>int</a:t>
            </a:r>
            <a:r>
              <a:rPr lang="en-US" altLang="zh-CN" sz="800" smtClean="0"/>
              <a:t> age){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super</a:t>
            </a:r>
            <a:r>
              <a:rPr lang="en-US" altLang="zh-CN" sz="800" smtClean="0"/>
              <a:t>(name, age);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void</a:t>
            </a:r>
            <a:r>
              <a:rPr lang="en-US" altLang="zh-CN" sz="800" smtClean="0"/>
              <a:t> move(){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System.</a:t>
            </a:r>
            <a:r>
              <a:rPr lang="en-US" altLang="zh-CN" sz="800" i="1" smtClean="0"/>
              <a:t>out</a:t>
            </a:r>
            <a:r>
              <a:rPr lang="en-US" altLang="zh-CN" sz="800" smtClean="0"/>
              <a:t>.println(getName() + " is flying!");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void</a:t>
            </a:r>
            <a:r>
              <a:rPr lang="en-US" altLang="zh-CN" sz="800" smtClean="0"/>
              <a:t> sing(){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System.</a:t>
            </a:r>
            <a:r>
              <a:rPr lang="en-US" altLang="zh-CN" sz="800" i="1" smtClean="0"/>
              <a:t>out</a:t>
            </a:r>
            <a:r>
              <a:rPr lang="en-US" altLang="zh-CN" sz="800" smtClean="0"/>
              <a:t>.println(getName() + " is sing!");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zh-CN" altLang="en-US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zh-CN" altLang="en-US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package</a:t>
            </a:r>
            <a:r>
              <a:rPr lang="en-US" altLang="zh-CN" sz="800" smtClean="0"/>
              <a:t> chap7;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class</a:t>
            </a:r>
            <a:r>
              <a:rPr lang="en-US" altLang="zh-CN" sz="800" smtClean="0"/>
              <a:t> Test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b="1" smtClean="0"/>
              <a:t>public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static</a:t>
            </a:r>
            <a:r>
              <a:rPr lang="en-US" altLang="zh-CN" sz="800" smtClean="0"/>
              <a:t> </a:t>
            </a:r>
            <a:r>
              <a:rPr lang="en-US" altLang="zh-CN" sz="800" b="1" smtClean="0"/>
              <a:t>void</a:t>
            </a:r>
            <a:r>
              <a:rPr lang="en-US" altLang="zh-CN" sz="800" smtClean="0"/>
              <a:t> main(String args[]){    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 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      Bird b =</a:t>
            </a:r>
            <a:r>
              <a:rPr lang="en-US" altLang="zh-CN" sz="800" b="1" smtClean="0"/>
              <a:t>new</a:t>
            </a:r>
            <a:r>
              <a:rPr lang="en-US" altLang="zh-CN" sz="800" smtClean="0"/>
              <a:t> Bird("bird1",21);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      b.move();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     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      Animal a1=</a:t>
            </a:r>
            <a:r>
              <a:rPr lang="en-US" altLang="zh-CN" sz="800" b="1" smtClean="0"/>
              <a:t>new</a:t>
            </a:r>
            <a:r>
              <a:rPr lang="en-US" altLang="zh-CN" sz="800" smtClean="0"/>
              <a:t> Animal("animal1",20);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      a1.move();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     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      Animal a2=</a:t>
            </a:r>
            <a:r>
              <a:rPr lang="en-US" altLang="zh-CN" sz="800" b="1" smtClean="0"/>
              <a:t>new</a:t>
            </a:r>
            <a:r>
              <a:rPr lang="en-US" altLang="zh-CN" sz="800" smtClean="0"/>
              <a:t> Bird("bird2",22); //</a:t>
            </a:r>
            <a:r>
              <a:rPr lang="zh-CN" altLang="en-US" sz="800" smtClean="0"/>
              <a:t>自动类型转换，从小范围到大范围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800" smtClean="0"/>
              <a:t>      </a:t>
            </a:r>
            <a:r>
              <a:rPr lang="en-US" altLang="zh-CN" sz="800" smtClean="0"/>
              <a:t>a2.move();   //</a:t>
            </a:r>
            <a:r>
              <a:rPr lang="zh-CN" altLang="en-US" sz="800" smtClean="0"/>
              <a:t>可以调用，定理１</a:t>
            </a:r>
            <a:r>
              <a:rPr lang="en-US" altLang="zh-CN" sz="800" smtClean="0"/>
              <a:t>,</a:t>
            </a:r>
            <a:r>
              <a:rPr lang="zh-CN" altLang="en-US" sz="800" smtClean="0"/>
              <a:t>被重载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800" smtClean="0"/>
              <a:t>      </a:t>
            </a:r>
            <a:r>
              <a:rPr lang="en-US" altLang="zh-CN" sz="800" smtClean="0"/>
              <a:t>//a2.sing();   //</a:t>
            </a:r>
            <a:r>
              <a:rPr lang="zh-CN" altLang="en-US" sz="800" smtClean="0"/>
              <a:t>不可以调用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800" smtClean="0"/>
              <a:t>   </a:t>
            </a: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8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F43B33-8AAD-4219-BBAE-E84CD869F48E}" type="slidenum">
              <a:rPr lang="zh-CN" altLang="en-US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18E57C-050D-4263-B499-670BE4F9592D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0C6187-0EE8-489D-BF4B-0380DFAA0332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dirty="0" smtClean="0"/>
              <a:t>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TestAnimal</a:t>
            </a:r>
            <a:r>
              <a:rPr lang="en-US" altLang="zh-CN" dirty="0" smtClean="0"/>
              <a:t> {</a:t>
            </a:r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static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void</a:t>
            </a:r>
            <a:r>
              <a:rPr lang="en-US" altLang="zh-CN" dirty="0" smtClean="0"/>
              <a:t>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[]){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        Bird </a:t>
            </a:r>
            <a:r>
              <a:rPr lang="en-US" altLang="zh-CN" dirty="0" err="1" smtClean="0"/>
              <a:t>bird</a:t>
            </a:r>
            <a:r>
              <a:rPr lang="en-US" altLang="zh-CN" dirty="0" smtClean="0"/>
              <a:t> =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Bird("bird1",21);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        </a:t>
            </a:r>
            <a:r>
              <a:rPr lang="en-US" altLang="zh-CN" i="1" dirty="0" smtClean="0"/>
              <a:t>test</a:t>
            </a:r>
            <a:r>
              <a:rPr lang="en-US" altLang="zh-CN" dirty="0" smtClean="0"/>
              <a:t>(bird);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        Horse horse=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Horse(</a:t>
            </a:r>
            <a:r>
              <a:rPr lang="en-US" altLang="zh-CN" dirty="0" smtClean="0">
                <a:latin typeface="Arial" pitchFamily="34" charset="0"/>
              </a:rPr>
              <a:t>“</a:t>
            </a:r>
            <a:r>
              <a:rPr lang="en-US" altLang="zh-CN" dirty="0" smtClean="0"/>
              <a:t>horse",3);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        </a:t>
            </a:r>
            <a:r>
              <a:rPr lang="en-US" altLang="zh-CN" i="1" dirty="0" smtClean="0"/>
              <a:t>test</a:t>
            </a:r>
            <a:r>
              <a:rPr lang="en-US" altLang="zh-CN" dirty="0" smtClean="0"/>
              <a:t>(horse);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   }</a:t>
            </a:r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static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void</a:t>
            </a:r>
            <a:r>
              <a:rPr lang="en-US" altLang="zh-CN" dirty="0" smtClean="0"/>
              <a:t> test1(Bird animal){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animal.move</a:t>
            </a:r>
            <a:r>
              <a:rPr lang="en-US" altLang="zh-CN" dirty="0" smtClean="0"/>
              <a:t>(); //</a:t>
            </a:r>
            <a:r>
              <a:rPr lang="zh-CN" altLang="en-US" dirty="0" smtClean="0"/>
              <a:t>可以调用，定理１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被重载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}</a:t>
            </a:r>
          </a:p>
          <a:p>
            <a:pPr>
              <a:spcBef>
                <a:spcPct val="0"/>
              </a:spcBef>
            </a:pPr>
            <a:endParaRPr lang="en-US" altLang="zh-CN" b="1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static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void</a:t>
            </a:r>
            <a:r>
              <a:rPr lang="en-US" altLang="zh-CN" dirty="0" smtClean="0"/>
              <a:t> test2(Horse animal){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animal.move</a:t>
            </a:r>
            <a:r>
              <a:rPr lang="en-US" altLang="zh-CN" dirty="0" smtClean="0"/>
              <a:t>(); </a:t>
            </a:r>
            <a:endParaRPr lang="zh-CN" altLang="en-US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}</a:t>
            </a:r>
          </a:p>
          <a:p>
            <a:pPr>
              <a:spcBef>
                <a:spcPct val="0"/>
              </a:spcBef>
            </a:pPr>
            <a:endParaRPr lang="en-US" altLang="zh-CN" b="1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static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void</a:t>
            </a:r>
            <a:r>
              <a:rPr lang="en-US" altLang="zh-CN" dirty="0" smtClean="0"/>
              <a:t> test3(Animal animal){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animal.move</a:t>
            </a:r>
            <a:r>
              <a:rPr lang="en-US" altLang="zh-CN" dirty="0" smtClean="0"/>
              <a:t>(); </a:t>
            </a:r>
            <a:endParaRPr lang="zh-CN" altLang="en-US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AFB61E-D5BC-4760-BCD6-797BDEA91330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AFB61E-D5BC-4760-BCD6-797BDEA91330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Animal a=new Fish();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Animal b=new Bird();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Animal c=new Animal();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a instance of Animal) true </a:t>
            </a:r>
            <a:r>
              <a:rPr lang="zh-CN" altLang="en-US" dirty="0" smtClean="0"/>
              <a:t>自动转换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b instance of Animal) true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c instance of Animal) true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a instance of Bird) false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a instance of Fish) true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c instance of Fish) false</a:t>
            </a:r>
            <a:endParaRPr lang="zh-CN" altLang="en-US" dirty="0" smtClean="0"/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AFB61E-D5BC-4760-BCD6-797BDEA91330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Animal a=new Fish();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Animal b=new Bird();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Animal c=new Animal();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a instance of Animal) true </a:t>
            </a:r>
            <a:r>
              <a:rPr lang="zh-CN" altLang="en-US" dirty="0" smtClean="0"/>
              <a:t>自动转换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b instance of Animal) true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c instance of Animal) true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a instance of Bird) false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a instance of Fish) true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if( c instance of Fish) false</a:t>
            </a:r>
            <a:endParaRPr lang="zh-CN" altLang="en-US" dirty="0" smtClean="0"/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AAFF94-A17E-4375-B572-0D23C6DFF9C1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public</a:t>
            </a:r>
            <a:r>
              <a:rPr lang="en-US" altLang="zh-CN" smtClean="0"/>
              <a:t> </a:t>
            </a:r>
            <a:r>
              <a:rPr lang="en-US" altLang="zh-CN" b="1" smtClean="0"/>
              <a:t>boolean</a:t>
            </a:r>
            <a:r>
              <a:rPr lang="en-US" altLang="zh-CN" smtClean="0"/>
              <a:t> equals(Object obj){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b="1" smtClean="0"/>
              <a:t>      if</a:t>
            </a:r>
            <a:r>
              <a:rPr lang="en-US" altLang="zh-CN" smtClean="0"/>
              <a:t>(obj </a:t>
            </a:r>
            <a:r>
              <a:rPr lang="en-US" altLang="zh-CN" b="1" smtClean="0"/>
              <a:t>instanceof</a:t>
            </a:r>
            <a:r>
              <a:rPr lang="en-US" altLang="zh-CN" smtClean="0"/>
              <a:t> Person){ //</a:t>
            </a:r>
            <a:r>
              <a:rPr lang="zh-CN" altLang="en-US" smtClean="0"/>
              <a:t>向下转型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  Person p = (Person)obj;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         return</a:t>
            </a:r>
            <a:r>
              <a:rPr lang="en-US" altLang="zh-CN" smtClean="0"/>
              <a:t> this.name.equals(p.name) &amp;&amp; age==p.age;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}</a:t>
            </a:r>
            <a:r>
              <a:rPr lang="en-US" altLang="zh-CN" b="1" smtClean="0"/>
              <a:t>else</a:t>
            </a: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        return</a:t>
            </a:r>
            <a:r>
              <a:rPr lang="en-US" altLang="zh-CN" smtClean="0"/>
              <a:t> </a:t>
            </a:r>
            <a:r>
              <a:rPr lang="en-US" altLang="zh-CN" b="1" smtClean="0"/>
              <a:t>false</a:t>
            </a:r>
            <a:r>
              <a:rPr lang="en-US" altLang="zh-CN" smtClean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注意：当</a:t>
            </a:r>
            <a:r>
              <a:rPr lang="en-US" altLang="zh-CN" smtClean="0"/>
              <a:t>equals</a:t>
            </a:r>
            <a:r>
              <a:rPr lang="zh-CN" altLang="en-US" smtClean="0"/>
              <a:t>方法被重写时，通常有必要重写该类的 </a:t>
            </a:r>
            <a:r>
              <a:rPr lang="en-US" altLang="zh-CN" smtClean="0"/>
              <a:t>hashCode() </a:t>
            </a:r>
            <a:r>
              <a:rPr lang="zh-CN" altLang="en-US" smtClean="0"/>
              <a:t>方法，以维护 </a:t>
            </a:r>
            <a:r>
              <a:rPr lang="en-US" altLang="zh-CN" smtClean="0"/>
              <a:t>hashCode() </a:t>
            </a:r>
            <a:r>
              <a:rPr lang="zh-CN" altLang="en-US" smtClean="0"/>
              <a:t>方法的常规协定，该协定声明相等对象必须具有相等的哈希码。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********《</a:t>
            </a:r>
            <a:r>
              <a:rPr lang="zh-CN" altLang="en-US" smtClean="0"/>
              <a:t>集合</a:t>
            </a:r>
            <a:r>
              <a:rPr lang="en-US" altLang="zh-CN" smtClean="0"/>
              <a:t>》</a:t>
            </a:r>
            <a:r>
              <a:rPr lang="zh-CN" altLang="en-US" smtClean="0"/>
              <a:t>中必须重写。************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020F1C-143E-474E-A0CD-9E4834EED144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180E0-292A-4670-9E09-9D093E3B3B03}" type="slidenum">
              <a:rPr lang="zh-CN" altLang="en-US">
                <a:latin typeface="Tahoma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554A767-2FF4-4579-91A9-89A4D5FA3F3E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6177729-AFDE-4CE1-9A9C-C1A3419A5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641FD-DD28-4DDE-BBD0-A38C8EFD220E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8EA29-044F-45C7-AD44-D8CD99B16E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7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72C66-9CFC-4F15-BDA4-09C5C3810762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0E84-809D-40A0-A99A-58B045108B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4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524000"/>
            <a:ext cx="4095750" cy="4608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9338" y="1524000"/>
            <a:ext cx="4095750" cy="4608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53F6-DE73-4F9B-AB73-61262E0CF4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E8E72-277E-4CB8-BCEC-AC2764BA2137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4C6-A631-4F7B-8667-1CC2929CE2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2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2070A4-C2E2-4742-83EF-1CFAB0F43BC3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27C38C-5891-4053-9CFC-B6F9215D31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5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FE35B3-BD61-4097-AEB8-5CB267CAECBF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9DBBBB-4E18-4710-8625-B35236FBD8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66849C-BDB9-4F05-AC0C-66CFDCA4AACD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8DD7E8-9EC6-476A-947F-F15AF456E1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58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5A1326-CCDC-4445-9273-387EB8604ED8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DAF5E9-8DF8-4D65-A5F7-154BD7B82C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1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521EC-8AD1-4B76-942C-01EBF536CD5B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D9384-C256-468F-A2C6-8C714717A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1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9A4EE4-1E33-48A6-827E-7CF86F716004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BD33D6-7426-46DA-89D5-8C6B43F01B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8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88C2459-EFC7-4A1D-89BA-156480AADB97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2C0B10E-FF24-4577-BC26-BBE04FD625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DCC7964-4F08-4CC8-9F3B-3F466F0D439D}" type="datetimeFigureOut">
              <a:rPr lang="zh-CN" altLang="en-US"/>
              <a:pPr>
                <a:defRPr/>
              </a:pPr>
              <a:t>2018/4/24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B472D69-B6FF-475B-A72A-A11B9B2277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9" r:id="rId2"/>
    <p:sldLayoutId id="2147484034" r:id="rId3"/>
    <p:sldLayoutId id="2147484035" r:id="rId4"/>
    <p:sldLayoutId id="2147484036" r:id="rId5"/>
    <p:sldLayoutId id="2147484037" r:id="rId6"/>
    <p:sldLayoutId id="2147484030" r:id="rId7"/>
    <p:sldLayoutId id="2147484038" r:id="rId8"/>
    <p:sldLayoutId id="2147484039" r:id="rId9"/>
    <p:sldLayoutId id="2147484031" r:id="rId10"/>
    <p:sldLayoutId id="2147484032" r:id="rId11"/>
    <p:sldLayoutId id="214748404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773238"/>
            <a:ext cx="7772400" cy="146208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1" lang="zh-CN" altLang="en-US" sz="4400" dirty="0" smtClean="0">
                <a:latin typeface="仿宋_GB2312" pitchFamily="49" charset="-122"/>
              </a:rPr>
              <a:t>第</a:t>
            </a:r>
            <a:r>
              <a:rPr kumimoji="1" lang="en-US" altLang="zh-CN" sz="4400" dirty="0" smtClean="0">
                <a:latin typeface="仿宋_GB2312" pitchFamily="49" charset="-122"/>
              </a:rPr>
              <a:t>6</a:t>
            </a:r>
            <a:r>
              <a:rPr kumimoji="1" lang="zh-CN" altLang="en-US" sz="4400" dirty="0" smtClean="0">
                <a:latin typeface="仿宋_GB2312" pitchFamily="49" charset="-122"/>
              </a:rPr>
              <a:t>章   多态性</a:t>
            </a:r>
            <a:endParaRPr kumimoji="1" lang="zh-CN" altLang="en-US" sz="4400" dirty="0"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静态绑定技术</a:t>
            </a:r>
            <a:r>
              <a:rPr lang="zh-CN" altLang="en-US" dirty="0"/>
              <a:t>：</a:t>
            </a:r>
            <a:r>
              <a:rPr lang="zh-CN" altLang="zh-CN" dirty="0"/>
              <a:t>编译器</a:t>
            </a:r>
            <a:endParaRPr lang="zh-CN" altLang="en-US" dirty="0"/>
          </a:p>
          <a:p>
            <a:pPr marL="109537" indent="0">
              <a:buNone/>
            </a:pPr>
            <a:endParaRPr lang="en-US" altLang="zh-CN" dirty="0" smtClean="0"/>
          </a:p>
          <a:p>
            <a:r>
              <a:rPr lang="zh-CN" altLang="zh-CN" dirty="0" smtClean="0"/>
              <a:t>动态绑定技术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Java</a:t>
            </a:r>
            <a:r>
              <a:rPr lang="zh-CN" altLang="zh-CN" dirty="0" smtClean="0"/>
              <a:t>虚拟机</a:t>
            </a:r>
            <a:r>
              <a:rPr lang="zh-CN" altLang="en-US" dirty="0" smtClean="0"/>
              <a:t>实现，</a:t>
            </a:r>
            <a:r>
              <a:rPr lang="zh-CN" altLang="zh-CN" dirty="0" smtClean="0"/>
              <a:t>多态</a:t>
            </a:r>
            <a:r>
              <a:rPr lang="zh-CN" altLang="en-US" dirty="0" smtClean="0"/>
              <a:t>的基础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中只要类之间满足</a:t>
            </a:r>
            <a:r>
              <a:rPr lang="zh-CN" altLang="en-US" dirty="0" smtClean="0">
                <a:solidFill>
                  <a:schemeClr val="accent2"/>
                </a:solidFill>
              </a:rPr>
              <a:t>继承关系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/>
                </a:solidFill>
              </a:rPr>
              <a:t>子类重写了父类的方法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/>
                </a:solidFill>
              </a:rPr>
              <a:t>父类引用子类对象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个条件，动态绑定就会放生，从而实现多态。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6.1.2  </a:t>
            </a:r>
            <a:r>
              <a:rPr lang="zh-CN" altLang="zh-CN" dirty="0"/>
              <a:t>静态绑定和动态</a:t>
            </a:r>
            <a:r>
              <a:rPr lang="zh-CN" altLang="zh-CN" dirty="0" smtClean="0"/>
              <a:t>绑定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6.1.2  </a:t>
            </a:r>
            <a:r>
              <a:rPr lang="zh-CN" altLang="zh-CN" dirty="0"/>
              <a:t>静态绑定和动态绑定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24000"/>
            <a:ext cx="8137525" cy="1976438"/>
          </a:xfrm>
        </p:spPr>
        <p:txBody>
          <a:bodyPr/>
          <a:lstStyle/>
          <a:p>
            <a:r>
              <a:rPr lang="zh-CN" altLang="en-US" sz="2800" smtClean="0"/>
              <a:t>动态绑定的作用：无需对现存的代码进行修改，就可以对程序进行扩展。</a:t>
            </a:r>
          </a:p>
          <a:p>
            <a:r>
              <a:rPr lang="zh-CN" altLang="en-US" sz="2800" smtClean="0"/>
              <a:t>举例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348038" y="2997200"/>
            <a:ext cx="1943100" cy="935038"/>
            <a:chOff x="4241" y="2251"/>
            <a:chExt cx="1224" cy="589"/>
          </a:xfrm>
        </p:grpSpPr>
        <p:sp>
          <p:nvSpPr>
            <p:cNvPr id="19469" name="Rectangle 23"/>
            <p:cNvSpPr>
              <a:spLocks noChangeArrowheads="1"/>
            </p:cNvSpPr>
            <p:nvPr/>
          </p:nvSpPr>
          <p:spPr bwMode="auto">
            <a:xfrm>
              <a:off x="4241" y="2251"/>
              <a:ext cx="1224" cy="589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动物类</a:t>
              </a:r>
              <a:r>
                <a:rPr lang="en-US" altLang="zh-CN" sz="1600">
                  <a:latin typeface="Book Antiqua" pitchFamily="18" charset="0"/>
                </a:rPr>
                <a:t>Animal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eat()</a:t>
              </a:r>
            </a:p>
          </p:txBody>
        </p:sp>
        <p:sp>
          <p:nvSpPr>
            <p:cNvPr id="19470" name="Line 24"/>
            <p:cNvSpPr>
              <a:spLocks noChangeShapeType="1"/>
            </p:cNvSpPr>
            <p:nvPr/>
          </p:nvSpPr>
          <p:spPr bwMode="auto">
            <a:xfrm>
              <a:off x="4241" y="2464"/>
              <a:ext cx="1223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051050" y="4437063"/>
            <a:ext cx="1943100" cy="863600"/>
            <a:chOff x="4241" y="3249"/>
            <a:chExt cx="1224" cy="544"/>
          </a:xfrm>
        </p:grpSpPr>
        <p:sp>
          <p:nvSpPr>
            <p:cNvPr id="19467" name="Rectangle 26"/>
            <p:cNvSpPr>
              <a:spLocks noChangeArrowheads="1"/>
            </p:cNvSpPr>
            <p:nvPr/>
          </p:nvSpPr>
          <p:spPr bwMode="auto">
            <a:xfrm>
              <a:off x="4241" y="3249"/>
              <a:ext cx="1224" cy="544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鸟类</a:t>
              </a:r>
              <a:r>
                <a:rPr lang="en-US" altLang="zh-CN" sz="1600">
                  <a:latin typeface="Book Antiqua" pitchFamily="18" charset="0"/>
                </a:rPr>
                <a:t>Bird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sing()</a:t>
              </a:r>
              <a:endParaRPr lang="zh-CN" altLang="en-US" sz="1600">
                <a:latin typeface="Book Antiqua" pitchFamily="18" charset="0"/>
              </a:endParaRPr>
            </a:p>
          </p:txBody>
        </p:sp>
        <p:sp>
          <p:nvSpPr>
            <p:cNvPr id="19468" name="Line 27"/>
            <p:cNvSpPr>
              <a:spLocks noChangeShapeType="1"/>
            </p:cNvSpPr>
            <p:nvPr/>
          </p:nvSpPr>
          <p:spPr bwMode="auto">
            <a:xfrm>
              <a:off x="4241" y="3430"/>
              <a:ext cx="12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3804" name="Line 28"/>
          <p:cNvSpPr>
            <a:spLocks noChangeShapeType="1"/>
          </p:cNvSpPr>
          <p:nvPr/>
        </p:nvSpPr>
        <p:spPr bwMode="auto">
          <a:xfrm flipV="1">
            <a:off x="2987675" y="3933825"/>
            <a:ext cx="792163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500563" y="4437063"/>
            <a:ext cx="1943100" cy="863600"/>
            <a:chOff x="4241" y="3249"/>
            <a:chExt cx="1224" cy="544"/>
          </a:xfrm>
        </p:grpSpPr>
        <p:sp>
          <p:nvSpPr>
            <p:cNvPr id="19465" name="Rectangle 30"/>
            <p:cNvSpPr>
              <a:spLocks noChangeArrowheads="1"/>
            </p:cNvSpPr>
            <p:nvPr/>
          </p:nvSpPr>
          <p:spPr bwMode="auto">
            <a:xfrm>
              <a:off x="4241" y="3249"/>
              <a:ext cx="1224" cy="544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/>
            <a:lstStyle/>
            <a:p>
              <a:pPr marL="342900" indent="-342900"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鱼类 </a:t>
              </a:r>
              <a:r>
                <a:rPr lang="en-US" altLang="zh-CN" sz="1600">
                  <a:latin typeface="Book Antiqua" pitchFamily="18" charset="0"/>
                </a:rPr>
                <a:t>Fish</a:t>
              </a:r>
            </a:p>
            <a:p>
              <a:pPr marL="342900" indent="-342900" algn="ctr">
                <a:lnSpc>
                  <a:spcPct val="130000"/>
                </a:lnSpc>
              </a:pPr>
              <a:r>
                <a:rPr lang="en-US" altLang="zh-CN" sz="1600">
                  <a:solidFill>
                    <a:srgbClr val="CC0000"/>
                  </a:solidFill>
                  <a:latin typeface="Book Antiqua" pitchFamily="18" charset="0"/>
                </a:rPr>
                <a:t>move()</a:t>
              </a:r>
              <a:endParaRPr lang="zh-CN" altLang="en-US" sz="1600">
                <a:solidFill>
                  <a:srgbClr val="CC0000"/>
                </a:solidFill>
                <a:latin typeface="Book Antiqua" pitchFamily="18" charset="0"/>
              </a:endParaRPr>
            </a:p>
          </p:txBody>
        </p:sp>
        <p:sp>
          <p:nvSpPr>
            <p:cNvPr id="19466" name="Line 31"/>
            <p:cNvSpPr>
              <a:spLocks noChangeShapeType="1"/>
            </p:cNvSpPr>
            <p:nvPr/>
          </p:nvSpPr>
          <p:spPr bwMode="auto">
            <a:xfrm>
              <a:off x="4241" y="3474"/>
              <a:ext cx="12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3808" name="Line 32"/>
          <p:cNvSpPr>
            <a:spLocks noChangeShapeType="1"/>
          </p:cNvSpPr>
          <p:nvPr/>
        </p:nvSpPr>
        <p:spPr bwMode="auto">
          <a:xfrm flipH="1" flipV="1">
            <a:off x="4643438" y="3933825"/>
            <a:ext cx="792162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4" grpId="0" animBg="1"/>
      <p:bldP spid="2038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6.1.3  </a:t>
            </a:r>
            <a:r>
              <a:rPr lang="en-US" altLang="zh-CN" dirty="0" err="1">
                <a:effectLst/>
              </a:rPr>
              <a:t>instanceof</a:t>
            </a:r>
            <a:r>
              <a:rPr lang="zh-CN" altLang="zh-CN" dirty="0">
                <a:effectLst/>
              </a:rPr>
              <a:t>运算符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229600" cy="1803400"/>
          </a:xfrm>
        </p:spPr>
        <p:txBody>
          <a:bodyPr/>
          <a:lstStyle/>
          <a:p>
            <a:r>
              <a:rPr lang="en-US" altLang="zh-CN" sz="2800" smtClean="0"/>
              <a:t>Java</a:t>
            </a:r>
            <a:r>
              <a:rPr lang="zh-CN" altLang="en-US" sz="2800" smtClean="0"/>
              <a:t>编译器允许在具有直接或间接继承关系的类之间进行类型转换。</a:t>
            </a:r>
          </a:p>
          <a:p>
            <a:pPr lvl="1"/>
            <a:r>
              <a:rPr lang="zh-CN" altLang="en-US" sz="2400" smtClean="0"/>
              <a:t>子类对象</a:t>
            </a:r>
            <a:r>
              <a:rPr lang="en-US" altLang="zh-CN" sz="2400" smtClean="0"/>
              <a:t>-&gt;</a:t>
            </a:r>
            <a:r>
              <a:rPr lang="zh-CN" altLang="en-US" sz="2400" smtClean="0"/>
              <a:t>父类引用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CC0000"/>
                </a:solidFill>
              </a:rPr>
              <a:t>向上转型</a:t>
            </a:r>
            <a:r>
              <a:rPr lang="en-US" altLang="zh-CN" sz="2400" smtClean="0"/>
              <a:t>)</a:t>
            </a:r>
          </a:p>
          <a:p>
            <a:pPr lvl="1"/>
            <a:r>
              <a:rPr lang="zh-CN" altLang="en-US" sz="2400" smtClean="0"/>
              <a:t>父类引用</a:t>
            </a:r>
            <a:r>
              <a:rPr lang="en-US" altLang="zh-CN" sz="2400" smtClean="0"/>
              <a:t>-&gt;</a:t>
            </a:r>
            <a:r>
              <a:rPr lang="zh-CN" altLang="en-US" sz="2400" smtClean="0"/>
              <a:t>子类引用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CC0000"/>
                </a:solidFill>
              </a:rPr>
              <a:t>向下转型</a:t>
            </a:r>
            <a:r>
              <a:rPr lang="en-US" altLang="zh-CN" sz="2400" smtClean="0"/>
              <a:t>)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203575" y="3573463"/>
            <a:ext cx="1943100" cy="935037"/>
            <a:chOff x="4241" y="2251"/>
            <a:chExt cx="1224" cy="589"/>
          </a:xfrm>
        </p:grpSpPr>
        <p:sp>
          <p:nvSpPr>
            <p:cNvPr id="20495" name="Rectangle 5"/>
            <p:cNvSpPr>
              <a:spLocks noChangeArrowheads="1"/>
            </p:cNvSpPr>
            <p:nvPr/>
          </p:nvSpPr>
          <p:spPr bwMode="auto">
            <a:xfrm>
              <a:off x="4241" y="2251"/>
              <a:ext cx="1224" cy="589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动物类</a:t>
              </a:r>
              <a:r>
                <a:rPr lang="en-US" altLang="zh-CN" sz="1600">
                  <a:latin typeface="Book Antiqua" pitchFamily="18" charset="0"/>
                </a:rPr>
                <a:t>Animal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eat()</a:t>
              </a:r>
            </a:p>
          </p:txBody>
        </p:sp>
        <p:sp>
          <p:nvSpPr>
            <p:cNvPr id="20496" name="Line 6"/>
            <p:cNvSpPr>
              <a:spLocks noChangeShapeType="1"/>
            </p:cNvSpPr>
            <p:nvPr/>
          </p:nvSpPr>
          <p:spPr bwMode="auto">
            <a:xfrm>
              <a:off x="4241" y="2464"/>
              <a:ext cx="1223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3203575" y="5013325"/>
            <a:ext cx="1943100" cy="863600"/>
            <a:chOff x="4241" y="3249"/>
            <a:chExt cx="1224" cy="544"/>
          </a:xfrm>
        </p:grpSpPr>
        <p:sp>
          <p:nvSpPr>
            <p:cNvPr id="20493" name="Rectangle 8"/>
            <p:cNvSpPr>
              <a:spLocks noChangeArrowheads="1"/>
            </p:cNvSpPr>
            <p:nvPr/>
          </p:nvSpPr>
          <p:spPr bwMode="auto">
            <a:xfrm>
              <a:off x="4241" y="3249"/>
              <a:ext cx="1224" cy="544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鸟类</a:t>
              </a:r>
              <a:r>
                <a:rPr lang="en-US" altLang="zh-CN" sz="1600">
                  <a:latin typeface="Book Antiqua" pitchFamily="18" charset="0"/>
                </a:rPr>
                <a:t>Bird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sing()</a:t>
              </a:r>
              <a:endParaRPr lang="zh-CN" altLang="en-US" sz="1600">
                <a:latin typeface="Book Antiqua" pitchFamily="18" charset="0"/>
              </a:endParaRPr>
            </a:p>
          </p:txBody>
        </p:sp>
        <p:sp>
          <p:nvSpPr>
            <p:cNvPr id="20494" name="Line 9"/>
            <p:cNvSpPr>
              <a:spLocks noChangeShapeType="1"/>
            </p:cNvSpPr>
            <p:nvPr/>
          </p:nvSpPr>
          <p:spPr bwMode="auto">
            <a:xfrm>
              <a:off x="4241" y="3430"/>
              <a:ext cx="12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6" name="Line 10"/>
          <p:cNvSpPr>
            <a:spLocks noChangeShapeType="1"/>
          </p:cNvSpPr>
          <p:nvPr/>
        </p:nvSpPr>
        <p:spPr bwMode="auto">
          <a:xfrm flipV="1">
            <a:off x="4138613" y="4508500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76850" y="3457575"/>
            <a:ext cx="374650" cy="2700338"/>
            <a:chOff x="3324" y="2178"/>
            <a:chExt cx="236" cy="1701"/>
          </a:xfrm>
        </p:grpSpPr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3350" y="2178"/>
              <a:ext cx="0" cy="170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3324" y="2334"/>
              <a:ext cx="23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>
                <a:defRPr sz="2100"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>
                <a:defRPr sz="1900"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fontAlgn="base"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fontAlgn="base"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fontAlgn="base"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fontAlgn="base"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folHlink"/>
                  </a:solidFill>
                  <a:latin typeface="Arial" pitchFamily="34" charset="0"/>
                  <a:ea typeface="宋体" pitchFamily="2" charset="-122"/>
                </a:rPr>
                <a:t>向上转型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555875" y="3411538"/>
            <a:ext cx="485775" cy="2744787"/>
            <a:chOff x="1610" y="2149"/>
            <a:chExt cx="306" cy="1729"/>
          </a:xfrm>
        </p:grpSpPr>
        <p:sp>
          <p:nvSpPr>
            <p:cNvPr id="20489" name="Line 12"/>
            <p:cNvSpPr>
              <a:spLocks noChangeShapeType="1"/>
            </p:cNvSpPr>
            <p:nvPr/>
          </p:nvSpPr>
          <p:spPr bwMode="auto">
            <a:xfrm>
              <a:off x="1916" y="2149"/>
              <a:ext cx="0" cy="172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1610" y="2432"/>
              <a:ext cx="23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700"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>
                <a:defRPr sz="2100"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>
                <a:defRPr sz="1900"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fontAlgn="base"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fontAlgn="base"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fontAlgn="base"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fontAlgn="base">
                <a:spcAft>
                  <a:spcPct val="0"/>
                </a:spcAft>
                <a:buClr>
                  <a:schemeClr val="accent2"/>
                </a:buClr>
                <a:buFont typeface="Wingdings 2" pitchFamily="18" charset="2"/>
                <a:buChar char=""/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Arial" pitchFamily="34" charset="0"/>
                  <a:ea typeface="宋体" pitchFamily="2" charset="-122"/>
                </a:rPr>
                <a:t>向下转型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308225"/>
          </a:xfrm>
        </p:spPr>
        <p:txBody>
          <a:bodyPr/>
          <a:lstStyle/>
          <a:p>
            <a:r>
              <a:rPr lang="zh-CN" altLang="zh-CN" sz="2800" smtClean="0"/>
              <a:t>向下转型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必须使用强制类型转换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必须在有意义的情况下进行，即强转</a:t>
            </a:r>
            <a:r>
              <a:rPr lang="zh-CN" altLang="zh-CN" sz="2400" smtClean="0"/>
              <a:t>必须是合理的</a:t>
            </a:r>
            <a:endParaRPr lang="en-US" altLang="zh-CN" sz="2400" smtClean="0"/>
          </a:p>
          <a:p>
            <a:pPr lvl="1"/>
            <a:r>
              <a:rPr lang="zh-CN" altLang="zh-CN" sz="2400" smtClean="0"/>
              <a:t>编译器对于强制类型转换采取的是一律放行的原则</a:t>
            </a:r>
            <a:r>
              <a:rPr lang="zh-CN" altLang="en-US" sz="2400" smtClean="0"/>
              <a:t>（只检查语义）</a:t>
            </a:r>
            <a:endParaRPr lang="en-US" altLang="zh-CN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6.1.3  </a:t>
            </a:r>
            <a:r>
              <a:rPr lang="en-US" altLang="zh-CN" dirty="0" err="1">
                <a:effectLst/>
              </a:rPr>
              <a:t>instanceof</a:t>
            </a:r>
            <a:r>
              <a:rPr lang="zh-CN" altLang="zh-CN" dirty="0" smtClean="0">
                <a:effectLst/>
              </a:rPr>
              <a:t>运算符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713" y="4867275"/>
            <a:ext cx="5572125" cy="831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Animal   </a:t>
            </a:r>
            <a:r>
              <a:rPr lang="en-US" altLang="zh-CN" sz="2400" dirty="0" err="1"/>
              <a:t>animal</a:t>
            </a:r>
            <a:r>
              <a:rPr lang="en-US" altLang="zh-CN" sz="2400" dirty="0"/>
              <a:t> = new Animal();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   Bird </a:t>
            </a:r>
            <a:r>
              <a:rPr lang="en-US" altLang="zh-CN" sz="2400" dirty="0" err="1"/>
              <a:t>bird</a:t>
            </a:r>
            <a:r>
              <a:rPr lang="en-US" altLang="zh-CN" sz="2400" dirty="0"/>
              <a:t> = (Bird)animal;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71750" y="3644900"/>
            <a:ext cx="4022725" cy="461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Bird </a:t>
            </a:r>
            <a:r>
              <a:rPr lang="en-US" altLang="zh-CN" sz="2400" dirty="0" err="1"/>
              <a:t>bird</a:t>
            </a:r>
            <a:r>
              <a:rPr lang="en-US" altLang="zh-CN" sz="2400" dirty="0"/>
              <a:t> = (Bird) xxx;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16013" y="4292600"/>
            <a:ext cx="712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zh-CN" altLang="en-US" sz="2400">
                <a:ea typeface="黑体" pitchFamily="49" charset="-122"/>
              </a:rPr>
              <a:t>无论</a:t>
            </a:r>
            <a:r>
              <a:rPr lang="en-US" altLang="zh-CN" sz="2400">
                <a:ea typeface="黑体" pitchFamily="49" charset="-122"/>
              </a:rPr>
              <a:t>xxx</a:t>
            </a:r>
            <a:r>
              <a:rPr lang="zh-CN" altLang="en-US" sz="2400">
                <a:ea typeface="黑体" pitchFamily="49" charset="-122"/>
              </a:rPr>
              <a:t>是哪种类型，编译器都不会报错。</a:t>
            </a:r>
            <a:endParaRPr lang="en-US" altLang="zh-CN" sz="2400">
              <a:ea typeface="黑体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71550" y="5876925"/>
            <a:ext cx="7488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ea typeface="黑体" pitchFamily="49" charset="-122"/>
              </a:rPr>
              <a:t>编译无错，运行出错，</a:t>
            </a:r>
            <a:r>
              <a:rPr lang="en-US" altLang="zh-CN" sz="2400">
                <a:ea typeface="黑体" pitchFamily="49" charset="-122"/>
              </a:rPr>
              <a:t> ClassCastException</a:t>
            </a:r>
            <a:r>
              <a:rPr lang="zh-CN" altLang="en-US" sz="2400">
                <a:ea typeface="黑体" pitchFamily="49" charset="-122"/>
              </a:rPr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instanceof</a:t>
            </a:r>
            <a:r>
              <a:rPr lang="zh-CN" altLang="zh-CN" dirty="0" smtClean="0"/>
              <a:t>运算符</a:t>
            </a:r>
            <a:r>
              <a:rPr lang="zh-CN" altLang="en-US" dirty="0" smtClean="0"/>
              <a:t>用来保证强制转化的合理性。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109537" indent="0">
              <a:buNone/>
            </a:pPr>
            <a:r>
              <a:rPr lang="zh-CN" altLang="en-US" dirty="0" smtClean="0">
                <a:solidFill>
                  <a:schemeClr val="accent2"/>
                </a:solidFill>
              </a:rPr>
              <a:t>引用类型变量 </a:t>
            </a:r>
            <a:r>
              <a:rPr lang="en-US" altLang="zh-CN" dirty="0" err="1" smtClean="0">
                <a:solidFill>
                  <a:schemeClr val="accent2"/>
                </a:solidFill>
              </a:rPr>
              <a:t>instanceof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类名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109537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用于判断引用变量指向的对象是否是后面类或其子类的实例。若是，返回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09537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6.1.3  </a:t>
            </a:r>
            <a:r>
              <a:rPr lang="en-US" altLang="zh-CN" dirty="0" err="1">
                <a:effectLst/>
              </a:rPr>
              <a:t>instanceof</a:t>
            </a:r>
            <a:r>
              <a:rPr lang="zh-CN" altLang="zh-CN" dirty="0">
                <a:effectLst/>
              </a:rPr>
              <a:t>运算符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0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6.1.3  </a:t>
            </a:r>
            <a:r>
              <a:rPr lang="en-US" altLang="zh-CN" dirty="0" err="1">
                <a:effectLst/>
              </a:rPr>
              <a:t>instanceof</a:t>
            </a:r>
            <a:r>
              <a:rPr lang="zh-CN" altLang="zh-CN" dirty="0">
                <a:effectLst/>
              </a:rPr>
              <a:t>运算符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0" y="1628775"/>
            <a:ext cx="4608513" cy="4608513"/>
          </a:xfrm>
        </p:spPr>
        <p:txBody>
          <a:bodyPr/>
          <a:lstStyle/>
          <a:p>
            <a:pPr marL="109537" indent="0">
              <a:lnSpc>
                <a:spcPct val="90000"/>
              </a:lnSpc>
              <a:buNone/>
            </a:pPr>
            <a:r>
              <a:rPr lang="en-US" altLang="zh-CN" sz="2400" dirty="0" smtClean="0"/>
              <a:t>Animal a=new Fish();</a:t>
            </a:r>
          </a:p>
          <a:p>
            <a:pPr marL="109537" indent="0">
              <a:lnSpc>
                <a:spcPct val="90000"/>
              </a:lnSpc>
              <a:buNone/>
            </a:pPr>
            <a:r>
              <a:rPr lang="en-US" altLang="zh-CN" sz="2400" dirty="0" smtClean="0"/>
              <a:t>Animal b=new Bird();</a:t>
            </a:r>
          </a:p>
          <a:p>
            <a:pPr marL="109537" indent="0">
              <a:lnSpc>
                <a:spcPct val="90000"/>
              </a:lnSpc>
              <a:buNone/>
            </a:pPr>
            <a:r>
              <a:rPr lang="en-US" altLang="zh-CN" sz="2400" dirty="0" smtClean="0"/>
              <a:t>Animal c=new Animal();</a:t>
            </a:r>
          </a:p>
          <a:p>
            <a:pPr marL="109537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marL="109537" indent="0">
              <a:lnSpc>
                <a:spcPct val="90000"/>
              </a:lnSpc>
              <a:buClr>
                <a:srgbClr val="CC0000"/>
              </a:buClr>
              <a:buNone/>
            </a:pPr>
            <a:r>
              <a:rPr lang="en-US" altLang="zh-CN" sz="2400" dirty="0" smtClean="0"/>
              <a:t>if( a </a:t>
            </a:r>
            <a:r>
              <a:rPr lang="en-US" altLang="zh-CN" sz="2400" dirty="0" err="1" smtClean="0"/>
              <a:t>instanceof</a:t>
            </a:r>
            <a:r>
              <a:rPr lang="en-US" altLang="zh-CN" sz="2400" dirty="0" smtClean="0"/>
              <a:t> Animal)   ?</a:t>
            </a:r>
            <a:endParaRPr lang="zh-CN" altLang="en-US" sz="2400" dirty="0" smtClean="0"/>
          </a:p>
          <a:p>
            <a:pPr marL="109537" indent="0">
              <a:lnSpc>
                <a:spcPct val="90000"/>
              </a:lnSpc>
              <a:buClr>
                <a:srgbClr val="CC0000"/>
              </a:buClr>
              <a:buNone/>
            </a:pPr>
            <a:r>
              <a:rPr lang="en-US" altLang="zh-CN" sz="2400" dirty="0" smtClean="0"/>
              <a:t>if( b </a:t>
            </a:r>
            <a:r>
              <a:rPr lang="en-US" altLang="zh-CN" sz="2400" dirty="0" err="1" smtClean="0"/>
              <a:t>instanceof</a:t>
            </a:r>
            <a:r>
              <a:rPr lang="en-US" altLang="zh-CN" sz="2400" dirty="0" smtClean="0"/>
              <a:t> Animal) ?</a:t>
            </a:r>
          </a:p>
          <a:p>
            <a:pPr marL="109537" indent="0">
              <a:lnSpc>
                <a:spcPct val="90000"/>
              </a:lnSpc>
              <a:buClr>
                <a:srgbClr val="CC0000"/>
              </a:buClr>
              <a:buNone/>
            </a:pPr>
            <a:r>
              <a:rPr lang="en-US" altLang="zh-CN" sz="2400" dirty="0" smtClean="0"/>
              <a:t>if( c </a:t>
            </a:r>
            <a:r>
              <a:rPr lang="en-US" altLang="zh-CN" sz="2400" dirty="0" err="1" smtClean="0"/>
              <a:t>instanceof</a:t>
            </a:r>
            <a:r>
              <a:rPr lang="en-US" altLang="zh-CN" sz="2400" dirty="0" smtClean="0"/>
              <a:t> Animal) ?</a:t>
            </a:r>
          </a:p>
          <a:p>
            <a:pPr marL="109537" indent="0">
              <a:lnSpc>
                <a:spcPct val="90000"/>
              </a:lnSpc>
              <a:buClr>
                <a:srgbClr val="CC0000"/>
              </a:buClr>
              <a:buNone/>
            </a:pPr>
            <a:r>
              <a:rPr lang="en-US" altLang="zh-CN" sz="2400" dirty="0" smtClean="0"/>
              <a:t>if( a </a:t>
            </a:r>
            <a:r>
              <a:rPr lang="en-US" altLang="zh-CN" sz="2400" dirty="0" err="1" smtClean="0"/>
              <a:t>instanceof</a:t>
            </a:r>
            <a:r>
              <a:rPr lang="en-US" altLang="zh-CN" sz="2400" dirty="0" smtClean="0"/>
              <a:t> Bird) ?</a:t>
            </a:r>
          </a:p>
          <a:p>
            <a:pPr marL="109537" indent="0">
              <a:lnSpc>
                <a:spcPct val="90000"/>
              </a:lnSpc>
              <a:buClr>
                <a:srgbClr val="CC0000"/>
              </a:buClr>
              <a:buNone/>
            </a:pPr>
            <a:r>
              <a:rPr lang="en-US" altLang="zh-CN" sz="2400" dirty="0" smtClean="0"/>
              <a:t>if( b </a:t>
            </a:r>
            <a:r>
              <a:rPr lang="en-US" altLang="zh-CN" sz="2400" dirty="0" err="1" smtClean="0"/>
              <a:t>instanceof</a:t>
            </a:r>
            <a:r>
              <a:rPr lang="en-US" altLang="zh-CN" sz="2400" dirty="0" smtClean="0"/>
              <a:t> Fish) ?</a:t>
            </a:r>
          </a:p>
          <a:p>
            <a:pPr marL="109537" indent="0">
              <a:lnSpc>
                <a:spcPct val="90000"/>
              </a:lnSpc>
              <a:buClr>
                <a:srgbClr val="CC0000"/>
              </a:buClr>
              <a:buNone/>
            </a:pPr>
            <a:r>
              <a:rPr lang="en-US" altLang="zh-CN" sz="2400" dirty="0" smtClean="0"/>
              <a:t>if( c </a:t>
            </a:r>
            <a:r>
              <a:rPr lang="en-US" altLang="zh-CN" sz="2400" dirty="0" err="1" smtClean="0"/>
              <a:t>instanceof</a:t>
            </a:r>
            <a:r>
              <a:rPr lang="en-US" altLang="zh-CN" sz="2400" dirty="0" smtClean="0"/>
              <a:t> Fish) ?</a:t>
            </a:r>
            <a:endParaRPr lang="zh-CN" altLang="en-US" sz="2400" dirty="0" smtClean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458913" y="1844675"/>
            <a:ext cx="1592262" cy="935038"/>
            <a:chOff x="4241" y="2251"/>
            <a:chExt cx="1224" cy="589"/>
          </a:xfrm>
        </p:grpSpPr>
        <p:sp>
          <p:nvSpPr>
            <p:cNvPr id="22541" name="Rectangle 5"/>
            <p:cNvSpPr>
              <a:spLocks noChangeArrowheads="1"/>
            </p:cNvSpPr>
            <p:nvPr/>
          </p:nvSpPr>
          <p:spPr bwMode="auto">
            <a:xfrm>
              <a:off x="4241" y="2251"/>
              <a:ext cx="1224" cy="589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动物类</a:t>
              </a:r>
              <a:r>
                <a:rPr lang="en-US" altLang="zh-CN" sz="1600">
                  <a:latin typeface="Book Antiqua" pitchFamily="18" charset="0"/>
                </a:rPr>
                <a:t>Animal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eat()</a:t>
              </a:r>
            </a:p>
          </p:txBody>
        </p:sp>
        <p:sp>
          <p:nvSpPr>
            <p:cNvPr id="22542" name="Line 6"/>
            <p:cNvSpPr>
              <a:spLocks noChangeShapeType="1"/>
            </p:cNvSpPr>
            <p:nvPr/>
          </p:nvSpPr>
          <p:spPr bwMode="auto">
            <a:xfrm>
              <a:off x="4241" y="2464"/>
              <a:ext cx="1223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3" name="Group 7"/>
          <p:cNvGrpSpPr>
            <a:grpSpLocks/>
          </p:cNvGrpSpPr>
          <p:nvPr/>
        </p:nvGrpSpPr>
        <p:grpSpPr bwMode="auto">
          <a:xfrm>
            <a:off x="395288" y="3284538"/>
            <a:ext cx="1592262" cy="863600"/>
            <a:chOff x="4241" y="3249"/>
            <a:chExt cx="1224" cy="544"/>
          </a:xfrm>
        </p:grpSpPr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4241" y="3249"/>
              <a:ext cx="1224" cy="544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鸟类</a:t>
              </a:r>
              <a:r>
                <a:rPr lang="en-US" altLang="zh-CN" sz="1600">
                  <a:latin typeface="Book Antiqua" pitchFamily="18" charset="0"/>
                </a:rPr>
                <a:t>Bird</a:t>
              </a:r>
            </a:p>
            <a:p>
              <a:pPr marL="342900" indent="-342900" algn="ctr">
                <a:spcBef>
                  <a:spcPts val="600"/>
                </a:spcBef>
              </a:pPr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sing()</a:t>
              </a:r>
              <a:endParaRPr lang="zh-CN" altLang="en-US" sz="1600">
                <a:latin typeface="Book Antiqua" pitchFamily="18" charset="0"/>
              </a:endParaRPr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4241" y="3474"/>
              <a:ext cx="12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4" name="Line 10"/>
          <p:cNvSpPr>
            <a:spLocks noChangeShapeType="1"/>
          </p:cNvSpPr>
          <p:nvPr/>
        </p:nvSpPr>
        <p:spPr bwMode="auto">
          <a:xfrm flipV="1">
            <a:off x="1163638" y="2781300"/>
            <a:ext cx="649287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35" name="Group 11"/>
          <p:cNvGrpSpPr>
            <a:grpSpLocks/>
          </p:cNvGrpSpPr>
          <p:nvPr/>
        </p:nvGrpSpPr>
        <p:grpSpPr bwMode="auto">
          <a:xfrm>
            <a:off x="2403475" y="3284538"/>
            <a:ext cx="1592263" cy="863600"/>
            <a:chOff x="4241" y="3249"/>
            <a:chExt cx="1224" cy="544"/>
          </a:xfrm>
        </p:grpSpPr>
        <p:sp>
          <p:nvSpPr>
            <p:cNvPr id="22537" name="Rectangle 12"/>
            <p:cNvSpPr>
              <a:spLocks noChangeArrowheads="1"/>
            </p:cNvSpPr>
            <p:nvPr/>
          </p:nvSpPr>
          <p:spPr bwMode="auto">
            <a:xfrm>
              <a:off x="4241" y="3249"/>
              <a:ext cx="1224" cy="544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/>
            <a:lstStyle/>
            <a:p>
              <a:pPr marL="342900" indent="-342900"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鱼类 </a:t>
              </a:r>
              <a:r>
                <a:rPr lang="en-US" altLang="zh-CN" sz="1600">
                  <a:latin typeface="Book Antiqua" pitchFamily="18" charset="0"/>
                </a:rPr>
                <a:t>Fish</a:t>
              </a:r>
            </a:p>
            <a:p>
              <a:pPr marL="342900" indent="-342900" algn="ctr">
                <a:lnSpc>
                  <a:spcPct val="130000"/>
                </a:lnSpc>
              </a:pPr>
              <a:r>
                <a:rPr lang="en-US" altLang="zh-CN" sz="1600">
                  <a:latin typeface="Book Antiqua" pitchFamily="18" charset="0"/>
                </a:rPr>
                <a:t>move()</a:t>
              </a:r>
              <a:endParaRPr lang="zh-CN" altLang="en-US" sz="1600">
                <a:latin typeface="Book Antiqua" pitchFamily="18" charset="0"/>
              </a:endParaRPr>
            </a:p>
          </p:txBody>
        </p: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>
              <a:off x="4241" y="3474"/>
              <a:ext cx="12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6" name="Line 14"/>
          <p:cNvSpPr>
            <a:spLocks noChangeShapeType="1"/>
          </p:cNvSpPr>
          <p:nvPr/>
        </p:nvSpPr>
        <p:spPr bwMode="auto">
          <a:xfrm flipH="1" flipV="1">
            <a:off x="2520950" y="2781300"/>
            <a:ext cx="649288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r>
              <a:rPr lang="zh-CN" altLang="en-US" dirty="0" smtClean="0"/>
              <a:t>将父类引用强制转换为其子类类型（向下转型）之前，一定要用</a:t>
            </a:r>
            <a:r>
              <a:rPr lang="en-US" altLang="zh-CN" dirty="0" err="1" smtClean="0"/>
              <a:t>instanceof</a:t>
            </a:r>
            <a:r>
              <a:rPr lang="zh-CN" altLang="en-US" dirty="0" smtClean="0"/>
              <a:t>判断其指向的对象是否是其某个子类类型，是的情况下在执行强转。</a:t>
            </a:r>
            <a:endParaRPr lang="en-US" altLang="zh-CN" dirty="0" smtClean="0"/>
          </a:p>
          <a:p>
            <a:endParaRPr lang="en-US" altLang="zh-CN" dirty="0"/>
          </a:p>
          <a:p>
            <a:pPr marL="109537" indent="0">
              <a:buNone/>
            </a:pPr>
            <a:r>
              <a:rPr lang="en-US" altLang="zh-CN" sz="2800" dirty="0"/>
              <a:t>Animal a2=new Bird(); </a:t>
            </a:r>
            <a:endParaRPr lang="en-US" altLang="zh-CN" sz="2800" dirty="0" smtClean="0"/>
          </a:p>
          <a:p>
            <a:pPr marL="109537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子类对象送给父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引用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向</a:t>
            </a:r>
            <a:r>
              <a:rPr lang="zh-CN" altLang="en-US" sz="2800" dirty="0"/>
              <a:t>上</a:t>
            </a:r>
            <a:r>
              <a:rPr lang="zh-CN" altLang="en-US" sz="2800" dirty="0" smtClean="0"/>
              <a:t>转型</a:t>
            </a:r>
            <a:endParaRPr lang="en-US" altLang="zh-CN" sz="2800" dirty="0" smtClean="0"/>
          </a:p>
          <a:p>
            <a:pPr marL="109537" indent="0">
              <a:buNone/>
            </a:pPr>
            <a:endParaRPr lang="en-US" altLang="zh-CN" sz="2800" dirty="0"/>
          </a:p>
          <a:p>
            <a:pPr marL="109537" indent="0">
              <a:buNone/>
            </a:pPr>
            <a:r>
              <a:rPr lang="en-US" altLang="zh-CN" sz="2800" dirty="0"/>
              <a:t>If(a2 </a:t>
            </a:r>
            <a:r>
              <a:rPr lang="en-US" altLang="zh-CN" sz="2800" dirty="0" err="1"/>
              <a:t>instanceof</a:t>
            </a:r>
            <a:r>
              <a:rPr lang="en-US" altLang="zh-CN" sz="2800" dirty="0"/>
              <a:t> Bird){</a:t>
            </a:r>
          </a:p>
          <a:p>
            <a:pPr marL="109537" indent="0">
              <a:buNone/>
            </a:pPr>
            <a:r>
              <a:rPr lang="en-US" altLang="zh-CN" sz="2800" dirty="0"/>
              <a:t>	((Bird)a2).singing(); </a:t>
            </a:r>
            <a:endParaRPr lang="en-US" altLang="zh-CN" sz="2800" dirty="0" smtClean="0"/>
          </a:p>
          <a:p>
            <a:pPr marL="109537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父类引用变成子类引用，强制转换</a:t>
            </a:r>
            <a:r>
              <a:rPr lang="en-US" altLang="zh-CN" sz="2800" dirty="0" smtClean="0"/>
              <a:t>,</a:t>
            </a:r>
            <a:r>
              <a:rPr lang="zh-CN" altLang="en-US" sz="2800" dirty="0"/>
              <a:t>向下转型</a:t>
            </a:r>
            <a:endParaRPr lang="en-US" altLang="zh-CN" sz="2800" dirty="0"/>
          </a:p>
          <a:p>
            <a:endParaRPr lang="en-US" altLang="zh-CN" dirty="0"/>
          </a:p>
          <a:p>
            <a:pPr marL="109537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6.1.3  </a:t>
            </a:r>
            <a:r>
              <a:rPr lang="en-US" altLang="zh-CN" dirty="0" err="1">
                <a:effectLst/>
              </a:rPr>
              <a:t>instanceof</a:t>
            </a:r>
            <a:r>
              <a:rPr lang="zh-CN" altLang="zh-CN" dirty="0">
                <a:effectLst/>
              </a:rPr>
              <a:t>运算符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0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1138"/>
            <a:ext cx="8784976" cy="1587500"/>
          </a:xfrm>
        </p:spPr>
        <p:txBody>
          <a:bodyPr>
            <a:normAutofit lnSpcReduction="1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sz="2400" dirty="0"/>
              <a:t>【例</a:t>
            </a:r>
            <a:r>
              <a:rPr lang="en-US" altLang="zh-CN" sz="2400" dirty="0"/>
              <a:t>6-1</a:t>
            </a:r>
            <a:r>
              <a:rPr lang="zh-CN" altLang="zh-CN" sz="2400" dirty="0"/>
              <a:t>】</a:t>
            </a:r>
            <a:r>
              <a:rPr lang="zh-CN" altLang="zh-CN" sz="2400" dirty="0" smtClean="0"/>
              <a:t>在</a:t>
            </a:r>
            <a:r>
              <a:rPr lang="en-US" altLang="zh-CN" sz="2400" dirty="0" smtClean="0"/>
              <a:t>Employee</a:t>
            </a:r>
            <a:r>
              <a:rPr lang="zh-CN" altLang="zh-CN" sz="2400" dirty="0" smtClean="0"/>
              <a:t>类</a:t>
            </a:r>
            <a:r>
              <a:rPr lang="zh-CN" altLang="zh-CN" sz="2400" dirty="0"/>
              <a:t>中重写</a:t>
            </a:r>
            <a:r>
              <a:rPr lang="en-US" altLang="zh-CN" sz="2400" dirty="0" err="1"/>
              <a:t>java.lang.Object</a:t>
            </a:r>
            <a:r>
              <a:rPr lang="zh-CN" altLang="zh-CN" sz="2400" dirty="0"/>
              <a:t>中的</a:t>
            </a:r>
            <a:r>
              <a:rPr lang="en-US" altLang="zh-CN" sz="2400" dirty="0"/>
              <a:t>equals()</a:t>
            </a:r>
            <a:r>
              <a:rPr lang="zh-CN" altLang="zh-CN" sz="2400" dirty="0"/>
              <a:t>方法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400" dirty="0" smtClean="0"/>
              <a:t>   </a:t>
            </a:r>
            <a:r>
              <a:rPr lang="zh-CN" altLang="zh-CN" sz="2400" dirty="0" smtClean="0"/>
              <a:t>设有员工</a:t>
            </a:r>
            <a:r>
              <a:rPr lang="en-US" altLang="zh-CN" sz="2400" dirty="0" smtClean="0"/>
              <a:t>Employee</a:t>
            </a:r>
            <a:r>
              <a:rPr lang="zh-CN" altLang="zh-CN" sz="2400" dirty="0" smtClean="0"/>
              <a:t>类，包含工</a:t>
            </a:r>
            <a:r>
              <a:rPr lang="zh-CN" altLang="zh-CN" sz="2400" dirty="0"/>
              <a:t>号</a:t>
            </a:r>
            <a:r>
              <a:rPr lang="en-US" altLang="zh-CN" sz="2400" dirty="0"/>
              <a:t>id</a:t>
            </a:r>
            <a:r>
              <a:rPr lang="zh-CN" altLang="zh-CN" sz="2400" dirty="0"/>
              <a:t>、姓名</a:t>
            </a:r>
            <a:r>
              <a:rPr lang="en-US" altLang="zh-CN" sz="2400" dirty="0"/>
              <a:t>name</a:t>
            </a:r>
            <a:r>
              <a:rPr lang="zh-CN" altLang="zh-CN" sz="2400" dirty="0"/>
              <a:t>、工资</a:t>
            </a:r>
            <a:r>
              <a:rPr lang="en-US" altLang="zh-CN" sz="2400" dirty="0"/>
              <a:t>salary</a:t>
            </a:r>
            <a:r>
              <a:rPr lang="zh-CN" altLang="zh-CN" sz="2400" dirty="0"/>
              <a:t>等属性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当</a:t>
            </a:r>
            <a:r>
              <a:rPr lang="zh-CN" altLang="zh-CN" sz="2400" dirty="0" smtClean="0"/>
              <a:t>工</a:t>
            </a:r>
            <a:r>
              <a:rPr lang="zh-CN" altLang="zh-CN" sz="2400" dirty="0"/>
              <a:t>号</a:t>
            </a:r>
            <a:r>
              <a:rPr lang="en-US" altLang="zh-CN" sz="2400" dirty="0"/>
              <a:t>id</a:t>
            </a:r>
            <a:r>
              <a:rPr lang="zh-CN" altLang="zh-CN" sz="2400" dirty="0"/>
              <a:t>与姓名</a:t>
            </a:r>
            <a:r>
              <a:rPr lang="en-US" altLang="zh-CN" sz="2400" dirty="0"/>
              <a:t>name</a:t>
            </a:r>
            <a:r>
              <a:rPr lang="zh-CN" altLang="zh-CN" sz="2400" dirty="0"/>
              <a:t>均</a:t>
            </a:r>
            <a:r>
              <a:rPr lang="zh-CN" altLang="zh-CN" sz="2400" dirty="0" smtClean="0"/>
              <a:t>相同</a:t>
            </a:r>
            <a:r>
              <a:rPr lang="zh-CN" altLang="en-US" sz="2400" dirty="0" smtClean="0"/>
              <a:t>时，两个对象</a:t>
            </a:r>
            <a:r>
              <a:rPr lang="zh-CN" altLang="zh-CN" sz="2400" dirty="0" smtClean="0"/>
              <a:t>相等</a:t>
            </a:r>
            <a:r>
              <a:rPr lang="zh-CN" altLang="en-US" sz="2400" dirty="0" smtClean="0"/>
              <a:t>。</a:t>
            </a:r>
            <a:endParaRPr lang="zh-CN" altLang="zh-CN" sz="24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6.1.3  </a:t>
            </a:r>
            <a:r>
              <a:rPr lang="en-US" altLang="zh-CN" dirty="0" err="1">
                <a:effectLst/>
              </a:rPr>
              <a:t>instanceof</a:t>
            </a:r>
            <a:r>
              <a:rPr lang="zh-CN" altLang="zh-CN" dirty="0">
                <a:effectLst/>
              </a:rPr>
              <a:t>运算符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30425" y="3643313"/>
            <a:ext cx="45720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equals(Object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矩形 4"/>
          <p:cNvSpPr>
            <a:spLocks noChangeArrowheads="1"/>
          </p:cNvSpPr>
          <p:nvPr/>
        </p:nvSpPr>
        <p:spPr bwMode="auto">
          <a:xfrm>
            <a:off x="2484438" y="3059113"/>
            <a:ext cx="3863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黑体" pitchFamily="49" charset="-122"/>
              </a:rPr>
              <a:t>Object</a:t>
            </a:r>
            <a:r>
              <a:rPr lang="zh-CN" altLang="zh-CN" sz="2400" dirty="0">
                <a:ea typeface="黑体" pitchFamily="49" charset="-122"/>
              </a:rPr>
              <a:t>类中的</a:t>
            </a:r>
            <a:r>
              <a:rPr lang="en-US" altLang="zh-CN" sz="2400" dirty="0">
                <a:ea typeface="黑体" pitchFamily="49" charset="-122"/>
              </a:rPr>
              <a:t>equals()</a:t>
            </a:r>
            <a:r>
              <a:rPr lang="zh-CN" altLang="zh-CN" sz="2400" dirty="0">
                <a:ea typeface="黑体" pitchFamily="49" charset="-122"/>
              </a:rPr>
              <a:t>方法</a:t>
            </a:r>
          </a:p>
        </p:txBody>
      </p:sp>
      <p:sp>
        <p:nvSpPr>
          <p:cNvPr id="23558" name="矩形 6"/>
          <p:cNvSpPr>
            <a:spLocks noChangeArrowheads="1"/>
          </p:cNvSpPr>
          <p:nvPr/>
        </p:nvSpPr>
        <p:spPr bwMode="auto">
          <a:xfrm>
            <a:off x="467544" y="5013325"/>
            <a:ext cx="835292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黑体" pitchFamily="49" charset="-122"/>
              </a:rPr>
              <a:t>功能：比较参数所指定的对象是否与当前对象“相等”。</a:t>
            </a:r>
            <a:endParaRPr lang="en-US" altLang="zh-CN" sz="2400" dirty="0">
              <a:ea typeface="黑体" pitchFamily="49" charset="-122"/>
            </a:endParaRPr>
          </a:p>
          <a:p>
            <a:pPr marL="0" lvl="1"/>
            <a:r>
              <a:rPr lang="zh-CN" altLang="en-US" sz="2400" dirty="0">
                <a:ea typeface="黑体" pitchFamily="49" charset="-122"/>
              </a:rPr>
              <a:t>对于任何非空引用变量</a:t>
            </a:r>
            <a:r>
              <a:rPr lang="en-US" altLang="zh-CN" sz="2400" dirty="0">
                <a:ea typeface="黑体" pitchFamily="49" charset="-122"/>
              </a:rPr>
              <a:t>x </a:t>
            </a:r>
            <a:r>
              <a:rPr lang="zh-CN" altLang="en-US" sz="2400" dirty="0">
                <a:ea typeface="黑体" pitchFamily="49" charset="-122"/>
              </a:rPr>
              <a:t>和 </a:t>
            </a:r>
            <a:r>
              <a:rPr lang="en-US" altLang="zh-CN" sz="2400" dirty="0">
                <a:ea typeface="黑体" pitchFamily="49" charset="-122"/>
              </a:rPr>
              <a:t>y</a:t>
            </a:r>
            <a:r>
              <a:rPr lang="zh-CN" altLang="en-US" sz="2400" dirty="0">
                <a:ea typeface="黑体" pitchFamily="49" charset="-122"/>
              </a:rPr>
              <a:t>，当且仅当 </a:t>
            </a:r>
            <a:r>
              <a:rPr lang="en-US" altLang="zh-CN" sz="2400" dirty="0">
                <a:ea typeface="黑体" pitchFamily="49" charset="-122"/>
              </a:rPr>
              <a:t>x </a:t>
            </a:r>
            <a:r>
              <a:rPr lang="zh-CN" altLang="en-US" sz="2400" dirty="0">
                <a:ea typeface="黑体" pitchFamily="49" charset="-122"/>
              </a:rPr>
              <a:t>和 </a:t>
            </a:r>
            <a:r>
              <a:rPr lang="en-US" altLang="zh-CN" sz="2400" dirty="0">
                <a:ea typeface="黑体" pitchFamily="49" charset="-122"/>
              </a:rPr>
              <a:t>y </a:t>
            </a:r>
            <a:r>
              <a:rPr lang="zh-CN" altLang="en-US" sz="2400" dirty="0">
                <a:ea typeface="黑体" pitchFamily="49" charset="-122"/>
              </a:rPr>
              <a:t>引用同一个对象时，此方法返回 </a:t>
            </a:r>
            <a:r>
              <a:rPr lang="en-US" altLang="zh-CN" sz="2400" dirty="0">
                <a:ea typeface="黑体" pitchFamily="49" charset="-122"/>
              </a:rPr>
              <a:t>true</a:t>
            </a:r>
            <a:r>
              <a:rPr lang="zh-CN" altLang="en-US" sz="2400" dirty="0"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6.1.3  </a:t>
            </a:r>
            <a:r>
              <a:rPr lang="en-US" altLang="zh-CN" dirty="0" err="1">
                <a:effectLst/>
              </a:rPr>
              <a:t>instanceof</a:t>
            </a:r>
            <a:r>
              <a:rPr lang="zh-CN" altLang="zh-CN" dirty="0">
                <a:effectLst/>
              </a:rPr>
              <a:t>运算符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1484313"/>
            <a:ext cx="7489825" cy="4679950"/>
          </a:xfrm>
          <a:solidFill>
            <a:srgbClr val="660066"/>
          </a:solidFill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public class EqualsTest {</a:t>
            </a:r>
          </a:p>
          <a:p>
            <a:pPr marL="457200" lvl="1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public static void main(String[] args) {</a:t>
            </a:r>
          </a:p>
          <a:p>
            <a:pPr marL="914400" lvl="2" indent="0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 Employee e1=new Employee();</a:t>
            </a:r>
          </a:p>
          <a:p>
            <a:pPr marL="457200" lvl="1" indent="0">
              <a:spcBef>
                <a:spcPct val="0"/>
              </a:spcBef>
              <a:buClrTx/>
              <a:buFont typeface="Verdana" pitchFamily="34" charset="0"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	 e1.setId("001");</a:t>
            </a:r>
          </a:p>
          <a:p>
            <a:pPr marL="457200" lvl="1" indent="0">
              <a:spcBef>
                <a:spcPct val="0"/>
              </a:spcBef>
              <a:buClrTx/>
              <a:buFont typeface="Verdana" pitchFamily="34" charset="0"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       e1.setName("zhang");        </a:t>
            </a:r>
          </a:p>
          <a:p>
            <a:pPr marL="457200" lvl="1" indent="0">
              <a:spcBef>
                <a:spcPct val="0"/>
              </a:spcBef>
              <a:buClrTx/>
              <a:buFont typeface="Verdana" pitchFamily="34" charset="0"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       Employee e2= e1;</a:t>
            </a:r>
          </a:p>
          <a:p>
            <a:pPr marL="457200" lvl="1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        </a:t>
            </a:r>
          </a:p>
          <a:p>
            <a:pPr marL="457200" lvl="1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        </a:t>
            </a:r>
          </a:p>
          <a:p>
            <a:pPr marL="457200" lvl="1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       System.out.println(“e1:"+e1);</a:t>
            </a:r>
          </a:p>
          <a:p>
            <a:pPr marL="457200" lvl="1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       System.out.println(“e2:"+e2);</a:t>
            </a:r>
          </a:p>
          <a:p>
            <a:pPr marL="457200" lvl="1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        </a:t>
            </a:r>
          </a:p>
          <a:p>
            <a:pPr marL="457200" lvl="1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       System.out.println(“e1==e2?"+e1.equals(e2));</a:t>
            </a:r>
          </a:p>
          <a:p>
            <a:pPr marL="457200" lvl="1" indent="0">
              <a:spcBef>
                <a:spcPct val="0"/>
              </a:spcBef>
              <a:buClrTx/>
              <a:buFontTx/>
              <a:buNone/>
            </a:pPr>
            <a:endParaRPr lang="en-US" altLang="zh-CN" sz="2000" b="1" smtClean="0">
              <a:solidFill>
                <a:schemeClr val="bg1"/>
              </a:solidFill>
            </a:endParaRPr>
          </a:p>
          <a:p>
            <a:pPr marL="457200" lvl="1" inden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}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}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4752975" y="2420938"/>
            <a:ext cx="4283075" cy="1006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public boolean equals(Object obj) {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          return (this == obj);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}</a:t>
            </a:r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 flipV="1">
            <a:off x="7129463" y="2779713"/>
            <a:ext cx="1368425" cy="21082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 flipV="1">
            <a:off x="5897563" y="3068638"/>
            <a:ext cx="655637" cy="1819275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695450" y="3414713"/>
            <a:ext cx="506888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Book Antiqua" pitchFamily="18" charset="0"/>
              </a:rPr>
              <a:t>Employee e3 = new Employee (“001”,"zhang");</a:t>
            </a:r>
            <a:endParaRPr lang="zh-CN" altLang="en-US" b="1">
              <a:latin typeface="Book Antiqua" pitchFamily="18" charset="0"/>
            </a:endParaRP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1730375" y="5180013"/>
            <a:ext cx="50419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Book Antiqua" pitchFamily="18" charset="0"/>
              </a:rPr>
              <a:t>System.out.println(“e1==e3?"+e1.equals(e3));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 flipV="1">
            <a:off x="5113338" y="3068638"/>
            <a:ext cx="1439862" cy="2232025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 flipV="1">
            <a:off x="6194425" y="2779713"/>
            <a:ext cx="2303463" cy="2449512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1519238" y="5876925"/>
            <a:ext cx="6469062" cy="601663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Book Antiqua" pitchFamily="18" charset="0"/>
              </a:rPr>
              <a:t>如何利用</a:t>
            </a:r>
            <a:r>
              <a:rPr lang="en-US" altLang="zh-CN" sz="2800" b="1">
                <a:solidFill>
                  <a:schemeClr val="bg1"/>
                </a:solidFill>
                <a:latin typeface="Book Antiqua" pitchFamily="18" charset="0"/>
              </a:rPr>
              <a:t>equals()</a:t>
            </a:r>
            <a:r>
              <a:rPr lang="zh-CN" altLang="en-US" sz="2800" b="1">
                <a:solidFill>
                  <a:schemeClr val="bg1"/>
                </a:solidFill>
                <a:latin typeface="Book Antiqua" pitchFamily="18" charset="0"/>
              </a:rPr>
              <a:t>方法比较对象的内容？</a:t>
            </a:r>
          </a:p>
        </p:txBody>
      </p:sp>
      <p:sp>
        <p:nvSpPr>
          <p:cNvPr id="235533" name="Rectangle 13"/>
          <p:cNvSpPr>
            <a:spLocks noChangeArrowheads="1"/>
          </p:cNvSpPr>
          <p:nvPr/>
        </p:nvSpPr>
        <p:spPr bwMode="auto">
          <a:xfrm>
            <a:off x="1730375" y="4579938"/>
            <a:ext cx="35163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>
                <a:latin typeface="Book Antiqua" pitchFamily="18" charset="0"/>
              </a:rPr>
              <a:t>System.out.println(“e3:"+e3);</a:t>
            </a:r>
            <a:endParaRPr lang="zh-CN" altLang="en-US" sz="2000" b="1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animBg="1"/>
      <p:bldP spid="235526" grpId="0" animBg="1"/>
      <p:bldP spid="235527" grpId="0" animBg="1"/>
      <p:bldP spid="235530" grpId="0" animBg="1"/>
      <p:bldP spid="235531" grpId="0" animBg="1"/>
      <p:bldP spid="235529" grpId="0" animBg="1"/>
      <p:bldP spid="235528" grpId="0" animBg="1"/>
      <p:bldP spid="235532" grpId="0" animBg="1"/>
      <p:bldP spid="235532" grpId="1" animBg="1"/>
      <p:bldP spid="2355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6.1.3  </a:t>
            </a:r>
            <a:r>
              <a:rPr lang="en-US" altLang="zh-CN" dirty="0" err="1">
                <a:effectLst/>
              </a:rPr>
              <a:t>instanceof</a:t>
            </a:r>
            <a:r>
              <a:rPr lang="zh-CN" altLang="zh-CN" dirty="0">
                <a:effectLst/>
              </a:rPr>
              <a:t>运算符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11338"/>
            <a:ext cx="8415337" cy="536575"/>
          </a:xfrm>
        </p:spPr>
        <p:txBody>
          <a:bodyPr/>
          <a:lstStyle/>
          <a:p>
            <a:r>
              <a:rPr lang="en-US" altLang="zh-CN" sz="2800" smtClean="0"/>
              <a:t>Employee</a:t>
            </a:r>
            <a:r>
              <a:rPr lang="zh-CN" altLang="en-US" sz="2800" smtClean="0"/>
              <a:t>类对象相等的条件是</a:t>
            </a:r>
            <a:r>
              <a:rPr lang="en-US" altLang="zh-CN" sz="2800" smtClean="0"/>
              <a:t>Id</a:t>
            </a:r>
            <a:r>
              <a:rPr lang="zh-CN" altLang="en-US" sz="2800" smtClean="0"/>
              <a:t>和</a:t>
            </a:r>
            <a:r>
              <a:rPr lang="en-US" altLang="zh-CN" sz="2800" smtClean="0"/>
              <a:t>name</a:t>
            </a:r>
            <a:r>
              <a:rPr lang="zh-CN" altLang="en-US" sz="2800" smtClean="0"/>
              <a:t>都相同。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66725" y="3716338"/>
            <a:ext cx="8135938" cy="222567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public boolean equals(Object obj){</a:t>
            </a:r>
          </a:p>
          <a:p>
            <a:pPr lvl="1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if( </a:t>
            </a:r>
            <a:r>
              <a:rPr lang="en-US" altLang="zh-CN" sz="2000" b="1">
                <a:solidFill>
                  <a:srgbClr val="FFE269"/>
                </a:solidFill>
                <a:latin typeface="Book Antiqua" pitchFamily="18" charset="0"/>
              </a:rPr>
              <a:t>obj instanceof </a:t>
            </a:r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Employee ){</a:t>
            </a:r>
          </a:p>
          <a:p>
            <a:pPr lvl="2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Employee </a:t>
            </a:r>
            <a:r>
              <a:rPr lang="en-US" altLang="zh-CN" sz="2000" b="1">
                <a:solidFill>
                  <a:srgbClr val="FFE269"/>
                </a:solidFill>
                <a:latin typeface="Book Antiqua" pitchFamily="18" charset="0"/>
              </a:rPr>
              <a:t>e = (</a:t>
            </a:r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Employee </a:t>
            </a:r>
            <a:r>
              <a:rPr lang="en-US" altLang="zh-CN" sz="2000" b="1">
                <a:solidFill>
                  <a:srgbClr val="FFE269"/>
                </a:solidFill>
                <a:latin typeface="Book Antiqua" pitchFamily="18" charset="0"/>
              </a:rPr>
              <a:t>)obj;</a:t>
            </a:r>
          </a:p>
          <a:p>
            <a:pPr lvl="2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return this.name.equals(e</a:t>
            </a:r>
            <a:r>
              <a:rPr lang="en-US" altLang="zh-CN" b="1">
                <a:solidFill>
                  <a:schemeClr val="bg1"/>
                </a:solidFill>
                <a:latin typeface="Book Antiqua" pitchFamily="18" charset="0"/>
              </a:rPr>
              <a:t>.name)</a:t>
            </a:r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 &amp;&amp; this.id.equals(e.id);</a:t>
            </a:r>
          </a:p>
          <a:p>
            <a:pPr lvl="1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} </a:t>
            </a:r>
          </a:p>
          <a:p>
            <a:pPr lvl="1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return false;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}</a:t>
            </a:r>
            <a:endParaRPr lang="zh-CN" altLang="en-US" sz="2000" b="1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21189" name="AutoShape 5"/>
          <p:cNvSpPr>
            <a:spLocks noChangeArrowheads="1"/>
          </p:cNvSpPr>
          <p:nvPr/>
        </p:nvSpPr>
        <p:spPr bwMode="auto">
          <a:xfrm>
            <a:off x="5075238" y="6308725"/>
            <a:ext cx="2160587" cy="504825"/>
          </a:xfrm>
          <a:prstGeom prst="wedgeRectCallout">
            <a:avLst>
              <a:gd name="adj1" fmla="val -67856"/>
              <a:gd name="adj2" fmla="val -378931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rPr>
              <a:t>向下转型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6725" y="2420938"/>
            <a:ext cx="4283075" cy="10064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public boolean equals(Object obj) {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          return (this == obj);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}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1509713" y="1404938"/>
            <a:ext cx="7489825" cy="223202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public class EqualsTest {</a:t>
            </a:r>
          </a:p>
          <a:p>
            <a:pPr lvl="1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public static void main(String[] args) {</a:t>
            </a:r>
          </a:p>
          <a:p>
            <a:pPr lvl="2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 Employee e1=new Employee (”001”,“zhang”);</a:t>
            </a:r>
          </a:p>
          <a:p>
            <a:pPr lvl="1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	 Employee e2=new Employee (”001”,“zhang”);       </a:t>
            </a:r>
          </a:p>
          <a:p>
            <a:pPr lvl="1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	System.out.println("e1==e2?"+e1.equals(e2));</a:t>
            </a:r>
          </a:p>
          <a:p>
            <a:pPr lvl="1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}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</a:rPr>
              <a:t>}</a:t>
            </a:r>
            <a:endParaRPr lang="zh-CN" altLang="en-US" sz="2000" b="1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 flipH="1">
            <a:off x="3708400" y="2924175"/>
            <a:ext cx="3600450" cy="8636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4498975" y="3211513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>
              <a:defRPr sz="21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>
              <a:defRPr sz="1900"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fontAlgn="base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rPr>
              <a:t>动态绑定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nimBg="1"/>
      <p:bldP spid="221189" grpId="0" animBg="1"/>
      <p:bldP spid="221192" grpId="0" animBg="1"/>
      <p:bldP spid="221193" grpId="0" animBg="1"/>
      <p:bldP spid="221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/>
              <a:t>本章知识点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多态性</a:t>
            </a:r>
          </a:p>
          <a:p>
            <a:pPr lvl="1"/>
            <a:r>
              <a:rPr lang="zh-CN" altLang="en-US" dirty="0" smtClean="0"/>
              <a:t>继承层次结构中子类对象和父类对象间的关系</a:t>
            </a:r>
          </a:p>
          <a:p>
            <a:pPr lvl="1"/>
            <a:r>
              <a:rPr lang="zh-CN" altLang="en-US" dirty="0" smtClean="0"/>
              <a:t>抽象类和抽象方法的声明和使用</a:t>
            </a:r>
          </a:p>
          <a:p>
            <a:pPr lvl="1"/>
            <a:r>
              <a:rPr lang="zh-CN" altLang="en-US" dirty="0" smtClean="0"/>
              <a:t>接口的声明和实现</a:t>
            </a:r>
          </a:p>
          <a:p>
            <a:pPr lvl="1"/>
            <a:r>
              <a:rPr lang="zh-CN" altLang="en-US" dirty="0" smtClean="0"/>
              <a:t>实现多态性的编程技术</a:t>
            </a:r>
          </a:p>
          <a:p>
            <a:r>
              <a:rPr lang="en-US" altLang="zh-CN" sz="2800" dirty="0" smtClean="0"/>
              <a:t>final</a:t>
            </a:r>
            <a:r>
              <a:rPr lang="zh-CN" altLang="en-US" sz="2800" dirty="0" smtClean="0"/>
              <a:t>修饰符</a:t>
            </a:r>
          </a:p>
          <a:p>
            <a:r>
              <a:rPr lang="zh-CN" altLang="en-US" sz="2800" dirty="0" smtClean="0"/>
              <a:t>内部类与事件处理</a:t>
            </a:r>
          </a:p>
          <a:p>
            <a:r>
              <a:rPr lang="zh-CN" altLang="en-US" sz="2800" dirty="0" smtClean="0"/>
              <a:t>基本数据类型的包装类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6.2 </a:t>
            </a:r>
            <a:r>
              <a:rPr lang="zh-CN" altLang="en-US" dirty="0">
                <a:effectLst/>
              </a:rPr>
              <a:t>抽象类和抽象方法 </a:t>
            </a:r>
            <a:endParaRPr lang="en-US" altLang="zh-CN" dirty="0">
              <a:effectLst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557338"/>
            <a:ext cx="6337300" cy="46085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smtClean="0"/>
              <a:t>6.2.1 </a:t>
            </a:r>
            <a:r>
              <a:rPr lang="zh-CN" altLang="en-US" sz="3200" smtClean="0"/>
              <a:t>抽象类及抽象方法的定义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6.2.2 </a:t>
            </a:r>
            <a:r>
              <a:rPr lang="zh-CN" altLang="en-US" sz="3200" smtClean="0"/>
              <a:t>为什么设计抽象类</a:t>
            </a:r>
            <a:endParaRPr lang="en-US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6.2.3 </a:t>
            </a:r>
            <a:r>
              <a:rPr lang="zh-CN" altLang="en-US" sz="3200" smtClean="0"/>
              <a:t>开闭原则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1731962"/>
          </a:xfrm>
        </p:spPr>
        <p:txBody>
          <a:bodyPr/>
          <a:lstStyle/>
          <a:p>
            <a:pPr marL="0" indent="360363"/>
            <a:r>
              <a:rPr lang="zh-CN" altLang="en-US" sz="2800" b="1" dirty="0" smtClean="0">
                <a:solidFill>
                  <a:schemeClr val="tx2"/>
                </a:solidFill>
              </a:rPr>
              <a:t>抽象类</a:t>
            </a:r>
            <a:r>
              <a:rPr lang="zh-CN" altLang="en-US" sz="2800" b="1" dirty="0" smtClean="0"/>
              <a:t>：</a:t>
            </a:r>
            <a:r>
              <a:rPr lang="zh-CN" altLang="en-US" sz="2800" dirty="0" smtClean="0"/>
              <a:t>至少包含一个抽象方法的类。</a:t>
            </a:r>
          </a:p>
          <a:p>
            <a:pPr marL="0" indent="360363"/>
            <a:r>
              <a:rPr lang="zh-CN" altLang="en-US" sz="2800" b="1" dirty="0" smtClean="0">
                <a:solidFill>
                  <a:schemeClr val="tx2"/>
                </a:solidFill>
              </a:rPr>
              <a:t>抽象方法</a:t>
            </a:r>
            <a:r>
              <a:rPr lang="zh-CN" altLang="en-US" sz="2800" b="1" dirty="0" smtClean="0"/>
              <a:t>：</a:t>
            </a:r>
            <a:r>
              <a:rPr lang="zh-CN" altLang="en-US" sz="2800" dirty="0" smtClean="0"/>
              <a:t>没有实现的方法，由</a:t>
            </a:r>
            <a:r>
              <a:rPr lang="en-US" altLang="zh-CN" sz="2800" dirty="0" smtClean="0">
                <a:solidFill>
                  <a:srgbClr val="CC0000"/>
                </a:solidFill>
              </a:rPr>
              <a:t>abstract</a:t>
            </a:r>
            <a:r>
              <a:rPr lang="zh-CN" altLang="en-US" sz="2800" dirty="0" smtClean="0"/>
              <a:t>修饰。它的实现交给子类根据自己的情况去实现。</a:t>
            </a:r>
          </a:p>
          <a:p>
            <a:pPr marL="0" indent="360363"/>
            <a:endParaRPr lang="zh-CN" altLang="en-US" sz="2800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6.2.1 </a:t>
            </a:r>
            <a:r>
              <a:rPr lang="zh-CN" altLang="en-US" sz="4400" dirty="0"/>
              <a:t>抽象类及抽象方法的定义</a:t>
            </a:r>
          </a:p>
        </p:txBody>
      </p:sp>
      <p:sp>
        <p:nvSpPr>
          <p:cNvPr id="2" name="矩形 1"/>
          <p:cNvSpPr/>
          <p:nvPr/>
        </p:nvSpPr>
        <p:spPr>
          <a:xfrm>
            <a:off x="395288" y="3025775"/>
            <a:ext cx="8461375" cy="314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 </a:t>
            </a:r>
            <a:r>
              <a:rPr lang="en-US" altLang="zh-CN" b="1" dirty="0">
                <a:solidFill>
                  <a:srgbClr val="C00000"/>
                </a:solidFill>
              </a:rPr>
              <a:t>abstract </a:t>
            </a:r>
            <a:r>
              <a:rPr lang="en-US" altLang="zh-CN" b="1" dirty="0"/>
              <a:t>class Animal {</a:t>
            </a:r>
            <a:endParaRPr lang="zh-CN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private String name;</a:t>
            </a:r>
            <a:endParaRPr lang="zh-CN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</a:t>
            </a:r>
            <a:endParaRPr lang="zh-CN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public abstract void move();   //</a:t>
            </a:r>
            <a:r>
              <a:rPr lang="zh-CN" altLang="zh-CN" b="1" dirty="0">
                <a:solidFill>
                  <a:srgbClr val="C00000"/>
                </a:solidFill>
              </a:rPr>
              <a:t>抽象方法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 </a:t>
            </a:r>
            <a:endParaRPr lang="zh-CN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public Animal() {   //</a:t>
            </a:r>
            <a:r>
              <a:rPr lang="zh-CN" altLang="zh-CN" b="1" dirty="0"/>
              <a:t>构造方法，抽象类中可以有构造方法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}</a:t>
            </a:r>
            <a:endParaRPr lang="zh-CN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public String </a:t>
            </a:r>
            <a:r>
              <a:rPr lang="en-US" altLang="zh-CN" b="1" dirty="0" err="1"/>
              <a:t>getName</a:t>
            </a:r>
            <a:r>
              <a:rPr lang="en-US" altLang="zh-CN" b="1" dirty="0"/>
              <a:t>(){  //</a:t>
            </a:r>
            <a:r>
              <a:rPr lang="zh-CN" altLang="zh-CN" b="1" dirty="0"/>
              <a:t>非抽象方法，抽象类中可以有非抽象方法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	return this.name;</a:t>
            </a:r>
            <a:endParaRPr lang="zh-CN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}</a:t>
            </a:r>
            <a:endParaRPr lang="zh-CN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388" y="5565685"/>
            <a:ext cx="7345362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抽象类的子类必须实现父类的所有抽象方法后才能实例化，否则这个子类仍是抽象类，抽象类不能被实例化。</a:t>
            </a:r>
            <a:endParaRPr lang="zh-CN" altLang="zh-CN" sz="240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kumimoji="1" lang="en-US" altLang="zh-CN" b="1" smtClean="0">
                <a:ea typeface="仿宋_GB2312"/>
                <a:cs typeface="仿宋_GB2312"/>
              </a:rPr>
              <a:t>【</a:t>
            </a:r>
            <a:r>
              <a:rPr kumimoji="1" lang="zh-CN" altLang="en-US" b="1" smtClean="0">
                <a:ea typeface="仿宋_GB2312"/>
                <a:cs typeface="仿宋_GB2312"/>
              </a:rPr>
              <a:t>练习</a:t>
            </a:r>
            <a:r>
              <a:rPr kumimoji="1" lang="en-US" altLang="zh-CN" b="1" smtClean="0">
                <a:ea typeface="仿宋_GB2312"/>
                <a:cs typeface="仿宋_GB2312"/>
              </a:rPr>
              <a:t>】</a:t>
            </a:r>
            <a:r>
              <a:rPr kumimoji="1" lang="zh-CN" altLang="en-US" b="1" smtClean="0">
                <a:ea typeface="仿宋_GB2312"/>
                <a:cs typeface="仿宋_GB2312"/>
              </a:rPr>
              <a:t>完成如下代码的设计。</a:t>
            </a:r>
            <a:endParaRPr lang="zh-CN" altLang="en-US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6.2.1 </a:t>
            </a:r>
            <a:r>
              <a:rPr lang="zh-CN" altLang="en-US" sz="4000" dirty="0"/>
              <a:t>抽象类及抽象方法的定义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grpSp>
        <p:nvGrpSpPr>
          <p:cNvPr id="28676" name="Group 28"/>
          <p:cNvGrpSpPr>
            <a:grpSpLocks/>
          </p:cNvGrpSpPr>
          <p:nvPr/>
        </p:nvGrpSpPr>
        <p:grpSpPr bwMode="auto">
          <a:xfrm>
            <a:off x="3346450" y="1989138"/>
            <a:ext cx="2160588" cy="2447925"/>
            <a:chOff x="3969" y="890"/>
            <a:chExt cx="1361" cy="1542"/>
          </a:xfrm>
        </p:grpSpPr>
        <p:sp>
          <p:nvSpPr>
            <p:cNvPr id="28695" name="Rectangle 9"/>
            <p:cNvSpPr>
              <a:spLocks noChangeArrowheads="1"/>
            </p:cNvSpPr>
            <p:nvPr/>
          </p:nvSpPr>
          <p:spPr bwMode="auto">
            <a:xfrm>
              <a:off x="3969" y="890"/>
              <a:ext cx="1360" cy="1542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latin typeface="Book Antiqua" pitchFamily="18" charset="0"/>
                </a:rPr>
                <a:t>抽象类 </a:t>
              </a:r>
              <a:r>
                <a:rPr lang="en-US" altLang="zh-CN">
                  <a:latin typeface="Book Antiqua" pitchFamily="18" charset="0"/>
                </a:rPr>
                <a:t>Shape</a:t>
              </a:r>
              <a:endParaRPr lang="zh-CN" altLang="en-US">
                <a:latin typeface="Book Antiqua" pitchFamily="18" charset="0"/>
              </a:endParaRP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name</a:t>
              </a: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solidFill>
                    <a:srgbClr val="FF0000"/>
                  </a:solidFill>
                  <a:latin typeface="Book Antiqua" pitchFamily="18" charset="0"/>
                </a:rPr>
                <a:t>抽象方法 </a:t>
              </a:r>
              <a:r>
                <a:rPr lang="en-US" altLang="zh-CN">
                  <a:solidFill>
                    <a:srgbClr val="FF0000"/>
                  </a:solidFill>
                  <a:latin typeface="Book Antiqua" pitchFamily="18" charset="0"/>
                </a:rPr>
                <a:t>getArea()</a:t>
              </a: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Shape()</a:t>
              </a: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Shape(String)</a:t>
              </a: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getName()</a:t>
              </a: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>
                <a:latin typeface="Book Antiqua" pitchFamily="18" charset="0"/>
              </a:endParaRPr>
            </a:p>
          </p:txBody>
        </p:sp>
        <p:sp>
          <p:nvSpPr>
            <p:cNvPr id="28696" name="Line 10"/>
            <p:cNvSpPr>
              <a:spLocks noChangeShapeType="1"/>
            </p:cNvSpPr>
            <p:nvPr/>
          </p:nvSpPr>
          <p:spPr bwMode="auto">
            <a:xfrm>
              <a:off x="3969" y="1161"/>
              <a:ext cx="1361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7"/>
            <p:cNvSpPr>
              <a:spLocks noChangeShapeType="1"/>
            </p:cNvSpPr>
            <p:nvPr/>
          </p:nvSpPr>
          <p:spPr bwMode="auto">
            <a:xfrm>
              <a:off x="3969" y="1388"/>
              <a:ext cx="1361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7" name="Group 32"/>
          <p:cNvGrpSpPr>
            <a:grpSpLocks/>
          </p:cNvGrpSpPr>
          <p:nvPr/>
        </p:nvGrpSpPr>
        <p:grpSpPr bwMode="auto">
          <a:xfrm>
            <a:off x="1187450" y="4940300"/>
            <a:ext cx="2879725" cy="1439863"/>
            <a:chOff x="748" y="2296"/>
            <a:chExt cx="1814" cy="907"/>
          </a:xfrm>
        </p:grpSpPr>
        <p:sp>
          <p:nvSpPr>
            <p:cNvPr id="28692" name="Rectangle 12"/>
            <p:cNvSpPr>
              <a:spLocks noChangeArrowheads="1"/>
            </p:cNvSpPr>
            <p:nvPr/>
          </p:nvSpPr>
          <p:spPr bwMode="auto">
            <a:xfrm>
              <a:off x="748" y="2296"/>
              <a:ext cx="1814" cy="907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latin typeface="Book Antiqua" pitchFamily="18" charset="0"/>
                </a:rPr>
                <a:t>圆 </a:t>
              </a:r>
              <a:r>
                <a:rPr lang="en-US" altLang="zh-CN">
                  <a:latin typeface="Book Antiqua" pitchFamily="18" charset="0"/>
                </a:rPr>
                <a:t>Circle</a:t>
              </a:r>
              <a:endParaRPr lang="zh-CN" altLang="en-US">
                <a:latin typeface="Book Antiqua" pitchFamily="18" charset="0"/>
              </a:endParaRP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r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getArea()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Circle(String, double)</a:t>
              </a:r>
              <a:endParaRPr lang="zh-CN" altLang="en-US">
                <a:latin typeface="Book Antiqua" pitchFamily="18" charset="0"/>
              </a:endParaRPr>
            </a:p>
          </p:txBody>
        </p:sp>
        <p:sp>
          <p:nvSpPr>
            <p:cNvPr id="28693" name="Line 13"/>
            <p:cNvSpPr>
              <a:spLocks noChangeShapeType="1"/>
            </p:cNvSpPr>
            <p:nvPr/>
          </p:nvSpPr>
          <p:spPr bwMode="auto">
            <a:xfrm>
              <a:off x="748" y="2523"/>
              <a:ext cx="181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9"/>
            <p:cNvSpPr>
              <a:spLocks noChangeShapeType="1"/>
            </p:cNvSpPr>
            <p:nvPr/>
          </p:nvSpPr>
          <p:spPr bwMode="auto">
            <a:xfrm>
              <a:off x="748" y="2749"/>
              <a:ext cx="181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8" name="Group 33"/>
          <p:cNvGrpSpPr>
            <a:grpSpLocks/>
          </p:cNvGrpSpPr>
          <p:nvPr/>
        </p:nvGrpSpPr>
        <p:grpSpPr bwMode="auto">
          <a:xfrm>
            <a:off x="4572000" y="4940300"/>
            <a:ext cx="3743325" cy="1439863"/>
            <a:chOff x="748" y="2296"/>
            <a:chExt cx="1814" cy="907"/>
          </a:xfrm>
        </p:grpSpPr>
        <p:sp>
          <p:nvSpPr>
            <p:cNvPr id="28689" name="Rectangle 34"/>
            <p:cNvSpPr>
              <a:spLocks noChangeArrowheads="1"/>
            </p:cNvSpPr>
            <p:nvPr/>
          </p:nvSpPr>
          <p:spPr bwMode="auto">
            <a:xfrm>
              <a:off x="748" y="2296"/>
              <a:ext cx="1814" cy="907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latin typeface="Book Antiqua" pitchFamily="18" charset="0"/>
                </a:rPr>
                <a:t>矩形 </a:t>
              </a:r>
              <a:r>
                <a:rPr lang="en-US" altLang="zh-CN">
                  <a:latin typeface="Book Antiqua" pitchFamily="18" charset="0"/>
                </a:rPr>
                <a:t>Rectangle</a:t>
              </a:r>
              <a:endParaRPr lang="zh-CN" altLang="en-US">
                <a:latin typeface="Book Antiqua" pitchFamily="18" charset="0"/>
              </a:endParaRP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length, width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getArea()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Rectangle(String, double,double)</a:t>
              </a:r>
              <a:endParaRPr lang="zh-CN" altLang="en-US">
                <a:latin typeface="Book Antiqua" pitchFamily="18" charset="0"/>
              </a:endParaRPr>
            </a:p>
          </p:txBody>
        </p:sp>
        <p:sp>
          <p:nvSpPr>
            <p:cNvPr id="28690" name="Line 35"/>
            <p:cNvSpPr>
              <a:spLocks noChangeShapeType="1"/>
            </p:cNvSpPr>
            <p:nvPr/>
          </p:nvSpPr>
          <p:spPr bwMode="auto">
            <a:xfrm>
              <a:off x="748" y="2523"/>
              <a:ext cx="181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36"/>
            <p:cNvSpPr>
              <a:spLocks noChangeShapeType="1"/>
            </p:cNvSpPr>
            <p:nvPr/>
          </p:nvSpPr>
          <p:spPr bwMode="auto">
            <a:xfrm>
              <a:off x="748" y="2749"/>
              <a:ext cx="181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79" name="Line 37"/>
          <p:cNvSpPr>
            <a:spLocks noChangeShapeType="1"/>
          </p:cNvSpPr>
          <p:nvPr/>
        </p:nvSpPr>
        <p:spPr bwMode="auto">
          <a:xfrm flipH="1" flipV="1">
            <a:off x="4643438" y="4437063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38"/>
          <p:cNvSpPr>
            <a:spLocks noChangeShapeType="1"/>
          </p:cNvSpPr>
          <p:nvPr/>
        </p:nvSpPr>
        <p:spPr bwMode="auto">
          <a:xfrm flipV="1">
            <a:off x="3562350" y="4437063"/>
            <a:ext cx="576263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81" name="Group 39"/>
          <p:cNvGrpSpPr>
            <a:grpSpLocks/>
          </p:cNvGrpSpPr>
          <p:nvPr/>
        </p:nvGrpSpPr>
        <p:grpSpPr bwMode="auto">
          <a:xfrm>
            <a:off x="1187450" y="4940300"/>
            <a:ext cx="2879725" cy="1439863"/>
            <a:chOff x="748" y="2296"/>
            <a:chExt cx="1814" cy="907"/>
          </a:xfrm>
        </p:grpSpPr>
        <p:sp>
          <p:nvSpPr>
            <p:cNvPr id="28686" name="Rectangle 40"/>
            <p:cNvSpPr>
              <a:spLocks noChangeArrowheads="1"/>
            </p:cNvSpPr>
            <p:nvPr/>
          </p:nvSpPr>
          <p:spPr bwMode="auto">
            <a:xfrm>
              <a:off x="748" y="2296"/>
              <a:ext cx="1814" cy="907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latin typeface="Book Antiqua" pitchFamily="18" charset="0"/>
                </a:rPr>
                <a:t>圆 </a:t>
              </a:r>
              <a:r>
                <a:rPr lang="en-US" altLang="zh-CN">
                  <a:latin typeface="Book Antiqua" pitchFamily="18" charset="0"/>
                </a:rPr>
                <a:t>Circle</a:t>
              </a:r>
              <a:endParaRPr lang="zh-CN" altLang="en-US">
                <a:latin typeface="Book Antiqua" pitchFamily="18" charset="0"/>
              </a:endParaRP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r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Book Antiqua" pitchFamily="18" charset="0"/>
                </a:rPr>
                <a:t>getArea()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Circle(String, double)</a:t>
              </a:r>
              <a:endParaRPr lang="zh-CN" altLang="en-US">
                <a:latin typeface="Book Antiqua" pitchFamily="18" charset="0"/>
              </a:endParaRPr>
            </a:p>
          </p:txBody>
        </p:sp>
        <p:sp>
          <p:nvSpPr>
            <p:cNvPr id="28687" name="Line 41"/>
            <p:cNvSpPr>
              <a:spLocks noChangeShapeType="1"/>
            </p:cNvSpPr>
            <p:nvPr/>
          </p:nvSpPr>
          <p:spPr bwMode="auto">
            <a:xfrm>
              <a:off x="748" y="2523"/>
              <a:ext cx="181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42"/>
            <p:cNvSpPr>
              <a:spLocks noChangeShapeType="1"/>
            </p:cNvSpPr>
            <p:nvPr/>
          </p:nvSpPr>
          <p:spPr bwMode="auto">
            <a:xfrm>
              <a:off x="748" y="2749"/>
              <a:ext cx="181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2" name="Group 43"/>
          <p:cNvGrpSpPr>
            <a:grpSpLocks/>
          </p:cNvGrpSpPr>
          <p:nvPr/>
        </p:nvGrpSpPr>
        <p:grpSpPr bwMode="auto">
          <a:xfrm>
            <a:off x="4572000" y="4940300"/>
            <a:ext cx="3743325" cy="1439863"/>
            <a:chOff x="748" y="2296"/>
            <a:chExt cx="1814" cy="907"/>
          </a:xfrm>
        </p:grpSpPr>
        <p:sp>
          <p:nvSpPr>
            <p:cNvPr id="28683" name="Rectangle 44"/>
            <p:cNvSpPr>
              <a:spLocks noChangeArrowheads="1"/>
            </p:cNvSpPr>
            <p:nvPr/>
          </p:nvSpPr>
          <p:spPr bwMode="auto">
            <a:xfrm>
              <a:off x="748" y="2296"/>
              <a:ext cx="1814" cy="907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latin typeface="Book Antiqua" pitchFamily="18" charset="0"/>
                </a:rPr>
                <a:t>矩形 </a:t>
              </a:r>
              <a:r>
                <a:rPr lang="en-US" altLang="zh-CN">
                  <a:latin typeface="Book Antiqua" pitchFamily="18" charset="0"/>
                </a:rPr>
                <a:t>Rectangle</a:t>
              </a:r>
              <a:endParaRPr lang="zh-CN" altLang="en-US">
                <a:latin typeface="Book Antiqua" pitchFamily="18" charset="0"/>
              </a:endParaRP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length, width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  <a:latin typeface="Book Antiqua" pitchFamily="18" charset="0"/>
                </a:rPr>
                <a:t>getArea()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latin typeface="Book Antiqua" pitchFamily="18" charset="0"/>
                </a:rPr>
                <a:t>Rectangle(String, double,double)</a:t>
              </a:r>
              <a:endParaRPr lang="zh-CN" altLang="en-US">
                <a:latin typeface="Book Antiqua" pitchFamily="18" charset="0"/>
              </a:endParaRPr>
            </a:p>
          </p:txBody>
        </p:sp>
        <p:sp>
          <p:nvSpPr>
            <p:cNvPr id="28684" name="Line 45"/>
            <p:cNvSpPr>
              <a:spLocks noChangeShapeType="1"/>
            </p:cNvSpPr>
            <p:nvPr/>
          </p:nvSpPr>
          <p:spPr bwMode="auto">
            <a:xfrm>
              <a:off x="748" y="2523"/>
              <a:ext cx="181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46"/>
            <p:cNvSpPr>
              <a:spLocks noChangeShapeType="1"/>
            </p:cNvSpPr>
            <p:nvPr/>
          </p:nvSpPr>
          <p:spPr bwMode="auto">
            <a:xfrm>
              <a:off x="748" y="2749"/>
              <a:ext cx="181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6.2.1 </a:t>
            </a:r>
            <a:r>
              <a:rPr lang="zh-CN" altLang="en-US" sz="4400" dirty="0"/>
              <a:t>抽象类及抽象方法的定义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343900" cy="3167062"/>
          </a:xfrm>
          <a:solidFill>
            <a:srgbClr val="660066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public</a:t>
            </a:r>
            <a:r>
              <a:rPr lang="en-US" altLang="zh-CN" sz="2000" smtClean="0">
                <a:solidFill>
                  <a:schemeClr val="bg1"/>
                </a:solidFill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</a:rPr>
              <a:t>class</a:t>
            </a:r>
            <a:r>
              <a:rPr lang="en-US" altLang="zh-CN" sz="2000" smtClean="0">
                <a:solidFill>
                  <a:schemeClr val="bg1"/>
                </a:solidFill>
              </a:rPr>
              <a:t> Test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smtClean="0">
                <a:solidFill>
                  <a:schemeClr val="bg1"/>
                </a:solidFill>
              </a:rPr>
              <a:t>public</a:t>
            </a:r>
            <a:r>
              <a:rPr lang="en-US" altLang="zh-CN" sz="2000" smtClean="0">
                <a:solidFill>
                  <a:schemeClr val="bg1"/>
                </a:solidFill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</a:rPr>
              <a:t>static</a:t>
            </a:r>
            <a:r>
              <a:rPr lang="en-US" altLang="zh-CN" sz="2000" smtClean="0">
                <a:solidFill>
                  <a:schemeClr val="bg1"/>
                </a:solidFill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</a:rPr>
              <a:t>void</a:t>
            </a:r>
            <a:r>
              <a:rPr lang="en-US" altLang="zh-CN" sz="2000" smtClean="0">
                <a:solidFill>
                  <a:schemeClr val="bg1"/>
                </a:solidFill>
              </a:rPr>
              <a:t> main(String[] args) 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bg1"/>
                </a:solidFill>
              </a:rPr>
              <a:t>Shape shape;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bg1"/>
                </a:solidFill>
              </a:rPr>
              <a:t>shape = </a:t>
            </a:r>
            <a:r>
              <a:rPr lang="en-US" altLang="zh-CN" sz="2000" b="1" smtClean="0">
                <a:solidFill>
                  <a:schemeClr val="bg1"/>
                </a:solidFill>
              </a:rPr>
              <a:t>new</a:t>
            </a:r>
            <a:r>
              <a:rPr lang="en-US" altLang="zh-CN" sz="2000" smtClean="0">
                <a:solidFill>
                  <a:schemeClr val="bg1"/>
                </a:solidFill>
              </a:rPr>
              <a:t> Circle("circle", 5);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bg1"/>
                </a:solidFill>
              </a:rPr>
              <a:t>System.</a:t>
            </a:r>
            <a:r>
              <a:rPr lang="en-US" altLang="zh-CN" sz="2000" i="1" smtClean="0">
                <a:solidFill>
                  <a:schemeClr val="bg1"/>
                </a:solidFill>
              </a:rPr>
              <a:t>out</a:t>
            </a:r>
            <a:r>
              <a:rPr lang="en-US" altLang="zh-CN" sz="2000" smtClean="0">
                <a:solidFill>
                  <a:schemeClr val="bg1"/>
                </a:solidFill>
              </a:rPr>
              <a:t>.println(shape.getName()+":"+shape. getArea());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bg1"/>
                </a:solidFill>
              </a:rPr>
              <a:t>shape = </a:t>
            </a:r>
            <a:r>
              <a:rPr lang="en-US" altLang="zh-CN" sz="2000" b="1" smtClean="0">
                <a:solidFill>
                  <a:schemeClr val="bg1"/>
                </a:solidFill>
              </a:rPr>
              <a:t>new</a:t>
            </a:r>
            <a:r>
              <a:rPr lang="en-US" altLang="zh-CN" sz="2000" smtClean="0">
                <a:solidFill>
                  <a:schemeClr val="bg1"/>
                </a:solidFill>
              </a:rPr>
              <a:t> Rectangle("rect",10,8);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bg1"/>
                </a:solidFill>
              </a:rPr>
              <a:t>System.</a:t>
            </a:r>
            <a:r>
              <a:rPr lang="en-US" altLang="zh-CN" sz="2000" i="1" smtClean="0">
                <a:solidFill>
                  <a:schemeClr val="bg1"/>
                </a:solidFill>
              </a:rPr>
              <a:t>out</a:t>
            </a:r>
            <a:r>
              <a:rPr lang="en-US" altLang="zh-CN" sz="2000" smtClean="0">
                <a:solidFill>
                  <a:schemeClr val="bg1"/>
                </a:solidFill>
              </a:rPr>
              <a:t>.println(shape.getName()+":"+shape. getArea());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bg1"/>
                </a:solidFill>
              </a:rPr>
              <a:t>}</a:t>
            </a:r>
            <a:endParaRPr lang="zh-CN" altLang="en-US" sz="2000" smtClean="0">
              <a:solidFill>
                <a:schemeClr val="bg1"/>
              </a:solidFill>
            </a:endParaRPr>
          </a:p>
        </p:txBody>
      </p:sp>
      <p:sp>
        <p:nvSpPr>
          <p:cNvPr id="256007" name="AutoShape 7"/>
          <p:cNvSpPr>
            <a:spLocks noChangeArrowheads="1"/>
          </p:cNvSpPr>
          <p:nvPr/>
        </p:nvSpPr>
        <p:spPr bwMode="auto">
          <a:xfrm>
            <a:off x="6804025" y="692150"/>
            <a:ext cx="2160588" cy="504825"/>
          </a:xfrm>
          <a:prstGeom prst="wedgeRectCallout">
            <a:avLst>
              <a:gd name="adj1" fmla="val -255509"/>
              <a:gd name="adj2" fmla="val 330819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rPr>
              <a:t>向上转型</a:t>
            </a:r>
          </a:p>
        </p:txBody>
      </p:sp>
      <p:sp>
        <p:nvSpPr>
          <p:cNvPr id="256008" name="AutoShape 8"/>
          <p:cNvSpPr>
            <a:spLocks noChangeArrowheads="1"/>
          </p:cNvSpPr>
          <p:nvPr/>
        </p:nvSpPr>
        <p:spPr bwMode="auto">
          <a:xfrm>
            <a:off x="6804025" y="692150"/>
            <a:ext cx="2160588" cy="504825"/>
          </a:xfrm>
          <a:prstGeom prst="wedgeRectCallout">
            <a:avLst>
              <a:gd name="adj1" fmla="val -253014"/>
              <a:gd name="adj2" fmla="val 450000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rPr>
              <a:t>向上转型</a:t>
            </a:r>
          </a:p>
        </p:txBody>
      </p:sp>
      <p:sp>
        <p:nvSpPr>
          <p:cNvPr id="256009" name="AutoShape 9"/>
          <p:cNvSpPr>
            <a:spLocks noChangeArrowheads="1"/>
          </p:cNvSpPr>
          <p:nvPr/>
        </p:nvSpPr>
        <p:spPr bwMode="auto">
          <a:xfrm>
            <a:off x="3276600" y="5373688"/>
            <a:ext cx="2160588" cy="504825"/>
          </a:xfrm>
          <a:prstGeom prst="wedgeRectCallout">
            <a:avLst>
              <a:gd name="adj1" fmla="val 154556"/>
              <a:gd name="adj2" fmla="val -480819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rPr>
              <a:t>多态</a:t>
            </a:r>
          </a:p>
        </p:txBody>
      </p:sp>
      <p:sp>
        <p:nvSpPr>
          <p:cNvPr id="256010" name="AutoShape 10"/>
          <p:cNvSpPr>
            <a:spLocks noChangeArrowheads="1"/>
          </p:cNvSpPr>
          <p:nvPr/>
        </p:nvSpPr>
        <p:spPr bwMode="auto">
          <a:xfrm>
            <a:off x="3276600" y="5373688"/>
            <a:ext cx="2160588" cy="504825"/>
          </a:xfrm>
          <a:prstGeom prst="wedgeRectCallout">
            <a:avLst>
              <a:gd name="adj1" fmla="val 147500"/>
              <a:gd name="adj2" fmla="val -348741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Tahoma" pitchFamily="34" charset="0"/>
                <a:ea typeface="幼圆" pitchFamily="49" charset="-122"/>
              </a:rPr>
              <a:t>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 animBg="1"/>
      <p:bldP spid="256008" grpId="0" animBg="1"/>
      <p:bldP spid="256009" grpId="0" animBg="1"/>
      <p:bldP spid="2560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我们可以构造出一组行为的抽象描述，但是这组行为却能够有任意个可能的具体实现方式。这个抽象描述就是抽象类，而这一组任意个可能的具体实现则由所有可能的派生类表现。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6.2.2 </a:t>
            </a:r>
            <a:r>
              <a:rPr lang="zh-CN" altLang="en-US" sz="4000" dirty="0"/>
              <a:t>为什么设计抽象类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587500"/>
          </a:xfrm>
        </p:spPr>
        <p:txBody>
          <a:bodyPr/>
          <a:lstStyle/>
          <a:p>
            <a:r>
              <a:rPr lang="zh-CN" altLang="zh-CN" dirty="0" smtClean="0"/>
              <a:t>开闭原则</a:t>
            </a:r>
            <a:r>
              <a:rPr lang="en-US" altLang="zh-CN" dirty="0" smtClean="0"/>
              <a:t>OCP</a:t>
            </a:r>
            <a:r>
              <a:rPr lang="zh-CN" altLang="zh-CN" dirty="0" smtClean="0"/>
              <a:t>（</a:t>
            </a:r>
            <a:r>
              <a:rPr lang="en-US" altLang="zh-CN" dirty="0" smtClean="0"/>
              <a:t>Open-Closed Principle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面向对象设计的一个最核心的原则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对于扩展是开放的，对于修改是关闭的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6.2.3 </a:t>
            </a:r>
            <a:r>
              <a:rPr lang="zh-CN" altLang="en-US" sz="4400" dirty="0"/>
              <a:t>开闭</a:t>
            </a:r>
            <a:r>
              <a:rPr lang="zh-CN" altLang="en-US" sz="4400" dirty="0" smtClean="0"/>
              <a:t>原则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088" y="3141663"/>
            <a:ext cx="7345362" cy="193833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24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一个程序员累昏倒了，在医院昏迷了好几天，家人哭的稀里哗啦的，老婆孩子在旁边怎么叫就是不醒。</a:t>
            </a:r>
            <a:endParaRPr lang="en-US" altLang="zh-CN" sz="2400" dirty="0">
              <a:solidFill>
                <a:schemeClr val="bg1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>
              <a:defRPr/>
            </a:pPr>
            <a:r>
              <a:rPr lang="zh-CN" altLang="zh-CN" sz="24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一天他同事来看他，第一句话就是对着躺在病床上的他说：需求又变了。</a:t>
            </a:r>
            <a:endParaRPr lang="en-US" altLang="zh-CN" sz="2400" dirty="0">
              <a:solidFill>
                <a:schemeClr val="bg1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>
              <a:defRPr/>
            </a:pPr>
            <a:r>
              <a:rPr lang="zh-CN" altLang="zh-CN" sz="24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奇迹发生了，那个程序员一下从病床上做起来了。</a:t>
            </a:r>
            <a:endParaRPr lang="zh-CN" altLang="zh-CN" sz="3600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84262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/>
              <a:t>6-2</a:t>
            </a:r>
            <a:r>
              <a:rPr lang="zh-CN" altLang="zh-CN" dirty="0"/>
              <a:t>】为某个系统设计方案，要求能显示各种类型的图表，如饼图和柱状图等。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6.2.3 </a:t>
            </a:r>
            <a:r>
              <a:rPr lang="zh-CN" altLang="en-US" sz="4000" dirty="0"/>
              <a:t>开闭原则</a:t>
            </a:r>
            <a:endParaRPr lang="zh-CN" altLang="en-US" dirty="0"/>
          </a:p>
        </p:txBody>
      </p:sp>
      <p:pic>
        <p:nvPicPr>
          <p:cNvPr id="3277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848"/>
            <a:ext cx="5976937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93430" y="4919008"/>
            <a:ext cx="6767513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type.equalsIgnoreCase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("pie")){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=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chart.display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type.equalsIgnoreCase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("bar")){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=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chart.display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876425"/>
          </a:xfrm>
        </p:spPr>
        <p:txBody>
          <a:bodyPr/>
          <a:lstStyle/>
          <a:p>
            <a:r>
              <a:rPr lang="zh-CN" altLang="zh-CN" smtClean="0"/>
              <a:t>新的需求</a:t>
            </a:r>
            <a:r>
              <a:rPr lang="zh-CN" altLang="en-US" smtClean="0"/>
              <a:t>：</a:t>
            </a:r>
            <a:r>
              <a:rPr lang="zh-CN" altLang="zh-CN" smtClean="0"/>
              <a:t>增加显示一种新的图表</a:t>
            </a:r>
            <a:r>
              <a:rPr lang="en-US" altLang="zh-CN" smtClean="0"/>
              <a:t>--</a:t>
            </a:r>
            <a:r>
              <a:rPr lang="zh-CN" altLang="zh-CN" smtClean="0"/>
              <a:t>折线图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方案一在设计好折线图类</a:t>
            </a:r>
            <a:r>
              <a:rPr lang="en-US" altLang="zh-CN" smtClean="0"/>
              <a:t>LineChart</a:t>
            </a:r>
            <a:r>
              <a:rPr lang="zh-CN" altLang="zh-CN" smtClean="0"/>
              <a:t>后，需要修改</a:t>
            </a:r>
            <a:r>
              <a:rPr lang="en-US" altLang="zh-CN" smtClean="0"/>
              <a:t>ChartDisplay</a:t>
            </a:r>
            <a:r>
              <a:rPr lang="zh-CN" altLang="zh-CN" smtClean="0"/>
              <a:t>类的</a:t>
            </a:r>
            <a:r>
              <a:rPr lang="en-US" altLang="zh-CN" smtClean="0"/>
              <a:t>display()</a:t>
            </a:r>
            <a:r>
              <a:rPr lang="zh-CN" altLang="zh-CN" smtClean="0"/>
              <a:t>方法的源代码，增加新的判断逻辑：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6.2.3 </a:t>
            </a:r>
            <a:r>
              <a:rPr lang="zh-CN" altLang="en-US" sz="4400" dirty="0"/>
              <a:t>开闭原则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6375" y="3284538"/>
            <a:ext cx="6767513" cy="3170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type.equalsIgnoreCase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("pie")){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=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chart.display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type.equalsIgnoreCase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("bar")){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=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chart.display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if(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type.equalsIgnoreCase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("line")){</a:t>
            </a:r>
            <a:endParaRPr lang="zh-CN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LineChart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 = new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LineChart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chart.display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650" y="2855913"/>
            <a:ext cx="7981950" cy="10779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200" dirty="0"/>
              <a:t>违反了开闭原则，没有实现对修改是关闭的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35150" y="3500438"/>
            <a:ext cx="4105275" cy="136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7104063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8000"/>
          </a:xfrm>
        </p:spPr>
        <p:txBody>
          <a:bodyPr/>
          <a:lstStyle/>
          <a:p>
            <a:r>
              <a:rPr lang="zh-CN" altLang="en-US" smtClean="0"/>
              <a:t>方案二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6.2.3 </a:t>
            </a:r>
            <a:r>
              <a:rPr lang="zh-CN" altLang="en-US" sz="4400" dirty="0"/>
              <a:t>开闭原则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1050" y="1989138"/>
            <a:ext cx="1836738" cy="22860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6.2.3 </a:t>
            </a:r>
            <a:r>
              <a:rPr lang="zh-CN" altLang="en-US" sz="4400" dirty="0"/>
              <a:t>开闭原则</a:t>
            </a:r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196752"/>
            <a:ext cx="4082752" cy="53285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chap6.example.ex2.ocp2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ChartDisplay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private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AbstractChart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chart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public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void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setChart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AbstractChart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chart) 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{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this.chart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 chart;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public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void show(){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chart.display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211960" y="1196752"/>
            <a:ext cx="4932040" cy="5328592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chap6.example.ex2.ocp2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Client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public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static void main(String[]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ChartDisplay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chartDisplay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ChartDisplay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PieChart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pie = new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PieChart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chartDisplay.setChart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(pie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chartDisplay.show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BarChart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bar = new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BarChart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chartDisplay.setChart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(bar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chartDisplay.show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/>
              <a:t>先来看一个</a:t>
            </a:r>
            <a:r>
              <a:rPr lang="zh-CN" altLang="zh-CN" dirty="0">
                <a:solidFill>
                  <a:srgbClr val="C00000"/>
                </a:solidFill>
              </a:rPr>
              <a:t>例子</a:t>
            </a:r>
            <a:r>
              <a:rPr lang="zh-CN" altLang="zh-CN" dirty="0"/>
              <a:t>，预测下程序运行的结果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 </a:t>
            </a:r>
            <a:r>
              <a:rPr lang="zh-CN" altLang="zh-CN" dirty="0" smtClean="0">
                <a:effectLst/>
              </a:rPr>
              <a:t>多态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1988840"/>
            <a:ext cx="8928992" cy="4869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Animal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void move(){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我可以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move...");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Bird extends Animal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void move(){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我在天空飞翔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...");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void singing(){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鸟儿会清脆地歌唱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...");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Fish extends Animal{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void move(){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我在水里游泳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...");}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6.2.3 </a:t>
            </a:r>
            <a:r>
              <a:rPr lang="zh-CN" altLang="en-US" sz="4400" dirty="0"/>
              <a:t>开闭原则</a:t>
            </a:r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008" y="1196752"/>
            <a:ext cx="4211960" cy="53285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chap6.example.ex2.ocp2;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abstract class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AbstractChart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public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abstract void display();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chap6.example.ex2.ocp2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class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BarChart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extends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AbstractChart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public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void display()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("display a bar chart...");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}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283968" y="1196752"/>
            <a:ext cx="4860032" cy="5328592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chap6.example.ex2.ocp2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PieChart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extends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AbstractChart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{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public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void display()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("display a pie chart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...");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}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481138"/>
            <a:ext cx="5761037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smtClean="0"/>
              <a:t>6.3.1 </a:t>
            </a:r>
            <a:r>
              <a:rPr lang="zh-CN" altLang="en-US" sz="3200" smtClean="0"/>
              <a:t>接口的定义和实现</a:t>
            </a:r>
            <a:endParaRPr lang="en-US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6.3.2 </a:t>
            </a:r>
            <a:r>
              <a:rPr lang="zh-CN" altLang="en-US" sz="3200" smtClean="0"/>
              <a:t>接口与抽象类的区别</a:t>
            </a:r>
            <a:endParaRPr lang="en-US" altLang="zh-CN" sz="320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dirty="0" smtClean="0">
                <a:ea typeface="仿宋_GB2312" pitchFamily="49" charset="-122"/>
              </a:rPr>
              <a:t>6.3 </a:t>
            </a:r>
            <a:r>
              <a:rPr kumimoji="1" lang="zh-CN" altLang="en-US" dirty="0" smtClean="0">
                <a:ea typeface="仿宋_GB2312" pitchFamily="49" charset="-122"/>
              </a:rPr>
              <a:t>接口</a:t>
            </a: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b="1" dirty="0">
                <a:latin typeface="宋体" charset="-122"/>
              </a:rPr>
              <a:t>接口</a:t>
            </a:r>
            <a:endParaRPr lang="en-US" altLang="zh-CN" sz="2800" dirty="0">
              <a:latin typeface="宋体" charset="-122"/>
            </a:endParaRPr>
          </a:p>
          <a:p>
            <a:pPr marL="914400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800" dirty="0">
                <a:latin typeface="宋体" charset="-122"/>
              </a:rPr>
              <a:t>接口由常量和一组抽象方法组成</a:t>
            </a:r>
            <a:r>
              <a:rPr lang="zh-CN" altLang="en-US" sz="2800" dirty="0" smtClean="0">
                <a:latin typeface="宋体" charset="-122"/>
              </a:rPr>
              <a:t>。</a:t>
            </a:r>
            <a:endParaRPr lang="en-US" altLang="zh-CN" sz="2800" dirty="0">
              <a:latin typeface="宋体" charset="-122"/>
            </a:endParaRPr>
          </a:p>
          <a:p>
            <a:pPr marL="914400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800" dirty="0">
                <a:latin typeface="宋体" charset="-122"/>
              </a:rPr>
              <a:t>抽象类</a:t>
            </a:r>
            <a:r>
              <a:rPr lang="zh-CN" altLang="en-US" sz="2800" dirty="0" smtClean="0">
                <a:latin typeface="宋体" charset="-122"/>
              </a:rPr>
              <a:t>中的所有数据成员都是</a:t>
            </a:r>
            <a:r>
              <a:rPr lang="en-US" altLang="zh-CN" sz="2800" dirty="0" smtClean="0">
                <a:latin typeface="宋体" charset="-122"/>
              </a:rPr>
              <a:t>final</a:t>
            </a:r>
            <a:r>
              <a:rPr lang="zh-CN" altLang="en-US" sz="2800" dirty="0" smtClean="0">
                <a:latin typeface="宋体" charset="-122"/>
              </a:rPr>
              <a:t>，所有成员方法都是抽象的，这个抽象类就是接口。</a:t>
            </a:r>
            <a:endParaRPr lang="en-US" altLang="zh-CN" sz="2800" dirty="0" smtClean="0">
              <a:latin typeface="宋体" charset="-122"/>
            </a:endParaRPr>
          </a:p>
          <a:p>
            <a:pPr marL="914400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zh-CN" altLang="en-US" sz="2800" dirty="0">
              <a:latin typeface="宋体" charset="-122"/>
            </a:endParaRPr>
          </a:p>
          <a:p>
            <a:pPr marL="914400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800" dirty="0">
                <a:latin typeface="宋体" charset="-122"/>
              </a:rPr>
              <a:t>接口支持多重继承。</a:t>
            </a:r>
          </a:p>
          <a:p>
            <a:pPr marL="1322388" lvl="2" fontAlgn="auto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sz="2800" dirty="0"/>
              <a:t>一个类可以同时实现多个接口。</a:t>
            </a:r>
          </a:p>
          <a:p>
            <a:pPr marL="1322388" lvl="2" fontAlgn="auto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sz="2800" dirty="0"/>
              <a:t>一个接口可以同时继承自多个</a:t>
            </a:r>
            <a:r>
              <a:rPr lang="zh-CN" altLang="en-US" sz="2800" dirty="0" smtClean="0"/>
              <a:t>接口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不会产生二义性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0" indent="449263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400" dirty="0">
              <a:latin typeface="宋体" charset="-122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6.3.1 </a:t>
            </a:r>
            <a:r>
              <a:rPr lang="zh-CN" altLang="en-US" sz="4400" dirty="0"/>
              <a:t>接口的定义和</a:t>
            </a:r>
            <a:r>
              <a:rPr lang="zh-CN" altLang="en-US" sz="4400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指出下面代码中错误的部分。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6.3.1 </a:t>
            </a:r>
            <a:r>
              <a:rPr lang="zh-CN" altLang="en-US" sz="4000" dirty="0"/>
              <a:t>接口的定义和实现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84213" y="2205038"/>
            <a:ext cx="4464050" cy="344487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Book Antiqua" pitchFamily="18" charset="0"/>
              </a:rPr>
              <a:t>public  interface  Introduce 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Book Antiqua" pitchFamily="18" charset="0"/>
              </a:rPr>
              <a:t>     public String detail();  </a:t>
            </a:r>
          </a:p>
          <a:p>
            <a:endParaRPr lang="en-US" altLang="zh-CN" sz="2000" dirty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Book Antiqua" pitchFamily="18" charset="0"/>
              </a:rPr>
              <a:t>     public void introduction(){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Book Antiqua" pitchFamily="18" charset="0"/>
              </a:rPr>
              <a:t>        detail();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Book Antiqua" pitchFamily="18" charset="0"/>
              </a:rPr>
              <a:t>    }</a:t>
            </a:r>
          </a:p>
          <a:p>
            <a:endParaRPr lang="en-US" altLang="zh-CN" sz="2000" dirty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Book Antiqua" pitchFamily="18" charset="0"/>
              </a:rPr>
              <a:t>     private void </a:t>
            </a:r>
            <a:r>
              <a:rPr lang="en-US" altLang="zh-CN" sz="2000" dirty="0" err="1">
                <a:solidFill>
                  <a:schemeClr val="bg1"/>
                </a:solidFill>
                <a:latin typeface="Book Antiqua" pitchFamily="18" charset="0"/>
              </a:rPr>
              <a:t>showMessage</a:t>
            </a:r>
            <a:r>
              <a:rPr lang="en-US" altLang="zh-CN" sz="2000" dirty="0">
                <a:solidFill>
                  <a:schemeClr val="bg1"/>
                </a:solidFill>
                <a:latin typeface="Book Antiqua" pitchFamily="18" charset="0"/>
              </a:rPr>
              <a:t>();</a:t>
            </a:r>
          </a:p>
          <a:p>
            <a:endParaRPr lang="en-US" altLang="zh-CN" sz="2000" dirty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Book Antiqua" pitchFamily="18" charset="0"/>
              </a:rPr>
              <a:t>     void speak();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Book Antiqua" pitchFamily="18" charset="0"/>
              </a:rPr>
              <a:t>}</a:t>
            </a:r>
            <a:endParaRPr lang="zh-CN" altLang="en-US" sz="2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11301" name="AutoShape 5"/>
          <p:cNvSpPr>
            <a:spLocks noChangeArrowheads="1"/>
          </p:cNvSpPr>
          <p:nvPr/>
        </p:nvSpPr>
        <p:spPr bwMode="auto">
          <a:xfrm>
            <a:off x="5508625" y="3573463"/>
            <a:ext cx="3455988" cy="503237"/>
          </a:xfrm>
          <a:prstGeom prst="wedgeRectCallout">
            <a:avLst>
              <a:gd name="adj1" fmla="val -88356"/>
              <a:gd name="adj2" fmla="val -95426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  <a:ea typeface="幼圆" pitchFamily="49" charset="-122"/>
              </a:rPr>
              <a:t>Java</a:t>
            </a:r>
            <a:r>
              <a:rPr lang="zh-CN" altLang="en-US" sz="2000" b="1">
                <a:solidFill>
                  <a:schemeClr val="bg1"/>
                </a:solidFill>
                <a:latin typeface="Book Antiqua" pitchFamily="18" charset="0"/>
                <a:ea typeface="幼圆" pitchFamily="49" charset="-122"/>
              </a:rPr>
              <a:t>接口中不能有方法实现</a:t>
            </a:r>
          </a:p>
        </p:txBody>
      </p:sp>
      <p:sp>
        <p:nvSpPr>
          <p:cNvPr id="311302" name="AutoShape 6"/>
          <p:cNvSpPr>
            <a:spLocks noChangeArrowheads="1"/>
          </p:cNvSpPr>
          <p:nvPr/>
        </p:nvSpPr>
        <p:spPr bwMode="auto">
          <a:xfrm>
            <a:off x="5219700" y="5084763"/>
            <a:ext cx="3924300" cy="504825"/>
          </a:xfrm>
          <a:prstGeom prst="wedgeRectCallout">
            <a:avLst>
              <a:gd name="adj1" fmla="val -71806"/>
              <a:gd name="adj2" fmla="val -161949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  <a:ea typeface="幼圆" pitchFamily="49" charset="-122"/>
              </a:rPr>
              <a:t>Java</a:t>
            </a:r>
            <a:r>
              <a:rPr lang="zh-CN" altLang="en-US" sz="2000" b="1">
                <a:solidFill>
                  <a:schemeClr val="bg1"/>
                </a:solidFill>
                <a:latin typeface="Book Antiqua" pitchFamily="18" charset="0"/>
                <a:ea typeface="幼圆" pitchFamily="49" charset="-122"/>
              </a:rPr>
              <a:t>接口中的方法必须是</a:t>
            </a:r>
            <a:r>
              <a:rPr lang="en-US" altLang="zh-CN" sz="2000" b="1">
                <a:solidFill>
                  <a:schemeClr val="bg1"/>
                </a:solidFill>
                <a:latin typeface="Book Antiqua" pitchFamily="18" charset="0"/>
                <a:ea typeface="幼圆" pitchFamily="49" charset="-122"/>
              </a:rPr>
              <a:t>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 animBg="1"/>
      <p:bldP spid="3113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60363">
              <a:lnSpc>
                <a:spcPct val="90000"/>
              </a:lnSpc>
            </a:pPr>
            <a:r>
              <a:rPr lang="zh-CN" altLang="en-US" sz="2400" smtClean="0"/>
              <a:t>定义接口的一般格式</a:t>
            </a:r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	</a:t>
            </a:r>
            <a:endParaRPr lang="en-US" altLang="zh-CN" sz="240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6.3.1 </a:t>
            </a:r>
            <a:r>
              <a:rPr lang="zh-CN" altLang="en-US" sz="4000" dirty="0"/>
              <a:t>接口的定义和实现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71550" y="2060575"/>
            <a:ext cx="7561263" cy="19208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[public] </a:t>
            </a:r>
            <a:r>
              <a:rPr lang="en-US" altLang="zh-CN" sz="2000" b="1" dirty="0">
                <a:solidFill>
                  <a:srgbClr val="FFCC00"/>
                </a:solidFill>
                <a:latin typeface="Book Antiqua" pitchFamily="18" charset="0"/>
              </a:rPr>
              <a:t>interface</a:t>
            </a:r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Book Antiqua" pitchFamily="18" charset="0"/>
              </a:rPr>
              <a:t>接口名 </a:t>
            </a:r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[</a:t>
            </a:r>
            <a:r>
              <a:rPr lang="en-US" altLang="zh-CN" sz="2000" b="1" dirty="0">
                <a:solidFill>
                  <a:srgbClr val="C00000"/>
                </a:solidFill>
                <a:latin typeface="Book Antiqua" pitchFamily="18" charset="0"/>
              </a:rPr>
              <a:t>extends</a:t>
            </a:r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Book Antiqua" pitchFamily="18" charset="0"/>
              </a:rPr>
              <a:t>父接口名列表</a:t>
            </a:r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]{ 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       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        [public] [final] [static] </a:t>
            </a:r>
            <a:r>
              <a:rPr lang="zh-CN" altLang="en-US" sz="2000" b="1" dirty="0">
                <a:solidFill>
                  <a:schemeClr val="bg1"/>
                </a:solidFill>
                <a:latin typeface="Book Antiqua" pitchFamily="18" charset="0"/>
              </a:rPr>
              <a:t>类型  </a:t>
            </a:r>
            <a:r>
              <a:rPr lang="zh-CN" altLang="en-US" sz="2000" b="1" dirty="0">
                <a:solidFill>
                  <a:srgbClr val="FFCC00"/>
                </a:solidFill>
                <a:latin typeface="Book Antiqua" pitchFamily="18" charset="0"/>
              </a:rPr>
              <a:t>常量名</a:t>
            </a:r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=</a:t>
            </a:r>
            <a:r>
              <a:rPr lang="zh-CN" altLang="en-US" sz="2000" b="1" dirty="0">
                <a:solidFill>
                  <a:schemeClr val="bg1"/>
                </a:solidFill>
                <a:latin typeface="Book Antiqua" pitchFamily="18" charset="0"/>
              </a:rPr>
              <a:t>常量值；</a:t>
            </a:r>
          </a:p>
          <a:p>
            <a:endParaRPr lang="zh-CN" altLang="en-US" sz="2000" b="1" dirty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        [public ] [abstract] </a:t>
            </a:r>
            <a:r>
              <a:rPr lang="zh-CN" altLang="en-US" sz="2000" b="1" dirty="0">
                <a:solidFill>
                  <a:schemeClr val="bg1"/>
                </a:solidFill>
                <a:latin typeface="Book Antiqua" pitchFamily="18" charset="0"/>
              </a:rPr>
              <a:t>返回类型 </a:t>
            </a:r>
            <a:r>
              <a:rPr lang="zh-CN" altLang="en-US" sz="2000" b="1" dirty="0">
                <a:solidFill>
                  <a:srgbClr val="FFCC00"/>
                </a:solidFill>
                <a:latin typeface="Book Antiqua" pitchFamily="18" charset="0"/>
              </a:rPr>
              <a:t>方法名</a:t>
            </a:r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(</a:t>
            </a:r>
            <a:r>
              <a:rPr lang="zh-CN" altLang="en-US" sz="2000" b="1" dirty="0">
                <a:solidFill>
                  <a:schemeClr val="bg1"/>
                </a:solidFill>
                <a:latin typeface="Book Antiqua" pitchFamily="18" charset="0"/>
              </a:rPr>
              <a:t>参数列表</a:t>
            </a:r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) </a:t>
            </a:r>
            <a:r>
              <a:rPr lang="en-US" altLang="zh-CN" sz="2000" b="1" dirty="0">
                <a:solidFill>
                  <a:srgbClr val="FFCC00"/>
                </a:solidFill>
                <a:latin typeface="Book Antiqua" pitchFamily="18" charset="0"/>
              </a:rPr>
              <a:t>;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Book Antiqua" pitchFamily="18" charset="0"/>
              </a:rPr>
              <a:t>}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971550" y="4437063"/>
            <a:ext cx="7561263" cy="13239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public </a:t>
            </a:r>
            <a:r>
              <a:rPr lang="en-US" altLang="zh-CN" sz="2000" b="1" dirty="0">
                <a:solidFill>
                  <a:srgbClr val="C00000"/>
                </a:solidFill>
              </a:rPr>
              <a:t>interface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ChineseEmployee</a:t>
            </a:r>
            <a:r>
              <a:rPr lang="en-US" altLang="zh-CN" sz="2000" dirty="0"/>
              <a:t>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      String nationality</a:t>
            </a:r>
            <a:r>
              <a:rPr lang="en-US" altLang="zh-CN" sz="2000" dirty="0" smtClean="0"/>
              <a:t>="</a:t>
            </a:r>
            <a:r>
              <a:rPr lang="en-US" altLang="zh-CN" sz="2000" dirty="0"/>
              <a:t>Chinese";     </a:t>
            </a:r>
            <a:r>
              <a:rPr lang="en-US" altLang="zh-CN" sz="2000" dirty="0">
                <a:latin typeface="Times New Roman" pitchFamily="18" charset="0"/>
              </a:rPr>
              <a:t>//</a:t>
            </a:r>
            <a:r>
              <a:rPr lang="en-US" altLang="zh-CN" sz="2000" dirty="0"/>
              <a:t>public static final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      double pay();        </a:t>
            </a:r>
            <a:r>
              <a:rPr lang="en-US" altLang="zh-CN" sz="2000" dirty="0">
                <a:latin typeface="Times New Roman" pitchFamily="18" charset="0"/>
              </a:rPr>
              <a:t>//</a:t>
            </a:r>
            <a:r>
              <a:rPr lang="en-US" altLang="zh-CN" sz="2000" dirty="0"/>
              <a:t>abstract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60363">
              <a:lnSpc>
                <a:spcPct val="90000"/>
              </a:lnSpc>
            </a:pPr>
            <a:r>
              <a:rPr lang="zh-CN" altLang="en-US" sz="2400" dirty="0" smtClean="0"/>
              <a:t>接口的实现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    </a:t>
            </a:r>
            <a:endParaRPr lang="zh-CN" altLang="en-US" sz="2400" dirty="0" smtClean="0"/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	</a:t>
            </a:r>
            <a:endParaRPr lang="en-US" altLang="zh-CN" sz="2400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6.3.1 </a:t>
            </a:r>
            <a:r>
              <a:rPr lang="zh-CN" altLang="en-US" sz="4000" dirty="0"/>
              <a:t>接口的定义和实现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549" y="2420888"/>
            <a:ext cx="7561263" cy="42484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public interface PCI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public static final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bits=64;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public void start();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public void stop();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class </a:t>
            </a:r>
            <a:r>
              <a:rPr lang="en-US" altLang="zh-CN" sz="1600" dirty="0" err="1"/>
              <a:t>SoundCard</a:t>
            </a:r>
            <a:r>
              <a:rPr lang="en-US" altLang="zh-CN" sz="1600" dirty="0"/>
              <a:t> implements PCI{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public void start()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("Du du...");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public void stop()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soundCard</a:t>
            </a:r>
            <a:r>
              <a:rPr lang="en-US" altLang="zh-CN" sz="1600" dirty="0"/>
              <a:t> stop...");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	}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550" y="1892498"/>
            <a:ext cx="7561263" cy="40011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Book Antiqua" pitchFamily="18" charset="0"/>
              </a:rPr>
              <a:t>[</a:t>
            </a:r>
            <a:r>
              <a:rPr lang="zh-CN" altLang="en-US" sz="2000" b="1" dirty="0" smtClean="0">
                <a:solidFill>
                  <a:schemeClr val="bg1"/>
                </a:solidFill>
                <a:latin typeface="Book Antiqua" pitchFamily="18" charset="0"/>
              </a:rPr>
              <a:t>修饰符</a:t>
            </a:r>
            <a:r>
              <a:rPr lang="en-US" altLang="zh-CN" sz="2000" b="1" dirty="0" smtClean="0">
                <a:solidFill>
                  <a:schemeClr val="bg1"/>
                </a:solidFill>
                <a:latin typeface="Book Antiqua" pitchFamily="18" charset="0"/>
              </a:rPr>
              <a:t>]  class  </a:t>
            </a:r>
            <a:r>
              <a:rPr lang="zh-CN" altLang="en-US" sz="2000" b="1" dirty="0" smtClean="0">
                <a:solidFill>
                  <a:schemeClr val="bg1"/>
                </a:solidFill>
                <a:latin typeface="Book Antiqua" pitchFamily="18" charset="0"/>
              </a:rPr>
              <a:t>类名 </a:t>
            </a:r>
            <a:r>
              <a:rPr lang="en-US" altLang="zh-CN" sz="2000" b="1" dirty="0" smtClean="0">
                <a:solidFill>
                  <a:schemeClr val="bg1"/>
                </a:solidFill>
                <a:latin typeface="Book Antiqua" pitchFamily="18" charset="0"/>
              </a:rPr>
              <a:t>implements </a:t>
            </a:r>
            <a:r>
              <a:rPr lang="zh-CN" altLang="en-US" sz="2000" b="1" dirty="0" smtClean="0">
                <a:solidFill>
                  <a:schemeClr val="bg1"/>
                </a:solidFill>
                <a:latin typeface="Book Antiqua" pitchFamily="18" charset="0"/>
              </a:rPr>
              <a:t>接口</a:t>
            </a:r>
            <a:r>
              <a:rPr lang="en-US" altLang="zh-CN" sz="2000" b="1" dirty="0" smtClean="0">
                <a:solidFill>
                  <a:schemeClr val="bg1"/>
                </a:solidFill>
                <a:latin typeface="Book Antiqua" pitchFamily="18" charset="0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Book Antiqua" pitchFamily="18" charset="0"/>
              </a:rPr>
              <a:t>，接口</a:t>
            </a:r>
            <a:r>
              <a:rPr lang="en-US" altLang="zh-CN" sz="2000" b="1" dirty="0" smtClean="0">
                <a:solidFill>
                  <a:schemeClr val="bg1"/>
                </a:solidFill>
                <a:latin typeface="Book Antiqua" pitchFamily="18" charset="0"/>
              </a:rPr>
              <a:t>2… </a:t>
            </a:r>
            <a:endParaRPr lang="en-US" altLang="zh-CN" sz="20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420" name="Group 4"/>
          <p:cNvGraphicFramePr>
            <a:graphicFrameLocks noGrp="1"/>
          </p:cNvGraphicFramePr>
          <p:nvPr>
            <p:ph idx="1"/>
          </p:nvPr>
        </p:nvGraphicFramePr>
        <p:xfrm>
          <a:off x="684213" y="2997200"/>
          <a:ext cx="8229599" cy="2046518"/>
        </p:xfrm>
        <a:graphic>
          <a:graphicData uri="http://schemas.openxmlformats.org/drawingml/2006/table">
            <a:tbl>
              <a:tblPr/>
              <a:tblGrid>
                <a:gridCol w="2055988"/>
                <a:gridCol w="2057870"/>
                <a:gridCol w="2057871"/>
                <a:gridCol w="2057870"/>
              </a:tblGrid>
              <a:tr h="461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父</a:t>
                      </a:r>
                    </a:p>
                  </a:txBody>
                  <a:tcPr marL="108448" marR="108448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子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关键字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关系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类</a:t>
                      </a:r>
                    </a:p>
                  </a:txBody>
                  <a:tcPr marL="108448" marR="108448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类  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extends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单一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接口</a:t>
                      </a:r>
                    </a:p>
                  </a:txBody>
                  <a:tcPr marL="108448" marR="108448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类 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implements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多重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接口</a:t>
                      </a:r>
                    </a:p>
                  </a:txBody>
                  <a:tcPr marL="108448" marR="108448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接口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extends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多重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类</a:t>
                      </a:r>
                    </a:p>
                  </a:txBody>
                  <a:tcPr marL="108448" marR="108448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接口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</a:rPr>
                        <a:t>不存在</a:t>
                      </a: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宋体" pitchFamily="2" charset="-122"/>
                      </a:endParaRPr>
                    </a:p>
                  </a:txBody>
                  <a:tcPr marL="108448" marR="108448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6.3.1 </a:t>
            </a:r>
            <a:r>
              <a:rPr lang="zh-CN" altLang="en-US" sz="4000" dirty="0"/>
              <a:t>接口的定义和实现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39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484313"/>
            <a:ext cx="7993062" cy="4608512"/>
          </a:xfrm>
        </p:spPr>
        <p:txBody>
          <a:bodyPr/>
          <a:lstStyle/>
          <a:p>
            <a:r>
              <a:rPr lang="zh-CN" altLang="en-US" sz="2400" smtClean="0"/>
              <a:t>如果一个类实现一个接口，且实现接口中声明的所有方法时，那么这个类才是具体的类；否则它还是一个抽象的类。</a:t>
            </a:r>
          </a:p>
          <a:p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6-3】</a:t>
            </a:r>
            <a:r>
              <a:rPr lang="zh-CN" altLang="en-US" sz="2400" dirty="0" smtClean="0"/>
              <a:t>为一个用户管理系统的前台管理设计抽象接口层，并写一个实现类。</a:t>
            </a:r>
            <a:endParaRPr lang="zh-CN" altLang="en-US" sz="2400" dirty="0"/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	</a:t>
            </a:r>
            <a:endParaRPr lang="en-US" altLang="zh-CN" sz="2400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6.3.1 </a:t>
            </a:r>
            <a:r>
              <a:rPr lang="zh-CN" altLang="en-US" sz="4000" dirty="0"/>
              <a:t>接口的定义和实现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971550" y="2420889"/>
            <a:ext cx="7561263" cy="33401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package chap6.example.ex3;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public interface </a:t>
            </a:r>
            <a:r>
              <a:rPr lang="en-US" altLang="zh-CN" sz="2000" dirty="0" err="1"/>
              <a:t>UserDao</a:t>
            </a:r>
            <a:r>
              <a:rPr lang="en-US" altLang="zh-CN" sz="2000" dirty="0"/>
              <a:t> {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addUser</a:t>
            </a:r>
            <a:r>
              <a:rPr lang="en-US" altLang="zh-CN" sz="2000" dirty="0"/>
              <a:t>(User user);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User </a:t>
            </a:r>
            <a:r>
              <a:rPr lang="en-US" altLang="zh-CN" sz="2000" dirty="0" err="1"/>
              <a:t>getUser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userName,String</a:t>
            </a:r>
            <a:r>
              <a:rPr lang="en-US" altLang="zh-CN" sz="2000" dirty="0"/>
              <a:t> password);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6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6.3.1 </a:t>
            </a:r>
            <a:r>
              <a:rPr lang="zh-CN" altLang="en-US" sz="4000" dirty="0"/>
              <a:t>接口的定义和实现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1268760"/>
            <a:ext cx="8784976" cy="5589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chap6.example.ex3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User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private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private String password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User(String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, String password)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super();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this.password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password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userName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void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setUserName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userName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getPassword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password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void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setPassword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(String password)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this.password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password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6.3.1 </a:t>
            </a:r>
            <a:r>
              <a:rPr lang="zh-CN" altLang="en-US" sz="4000" dirty="0"/>
              <a:t>接口的定义和实现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1268760"/>
            <a:ext cx="8712968" cy="5589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package chap6.example.ex3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UserDaoForArray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implements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UserDao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private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User[] data;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private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count=0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UserDaoForArray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(){data=new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User[10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];}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boolean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addUser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(User user)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if(count==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data.length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){return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false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;}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用户上限已</a:t>
            </a:r>
            <a:r>
              <a:rPr lang="zh-CN" altLang="en-US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达到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查找用户是否已存在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for(</a:t>
            </a:r>
            <a:r>
              <a:rPr lang="en-US" altLang="zh-CN" sz="18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i=0; i&lt;count; i++){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if(data[i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].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().equals(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user.getUserName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())){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return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false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//</a:t>
            </a: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添加新用户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data[count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]=user;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count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++;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return 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true;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/>
              <a:t>先来看一个</a:t>
            </a:r>
            <a:r>
              <a:rPr lang="zh-CN" altLang="zh-CN" dirty="0">
                <a:solidFill>
                  <a:srgbClr val="C00000"/>
                </a:solidFill>
              </a:rPr>
              <a:t>例子</a:t>
            </a:r>
            <a:r>
              <a:rPr lang="zh-CN" altLang="zh-CN" dirty="0"/>
              <a:t>，预测下程序运行的结果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 </a:t>
            </a:r>
            <a:r>
              <a:rPr lang="zh-CN" altLang="zh-CN" dirty="0" smtClean="0">
                <a:effectLst/>
              </a:rPr>
              <a:t>多态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1988840"/>
            <a:ext cx="8496944" cy="3672408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Test {</a:t>
            </a:r>
          </a:p>
          <a:p>
            <a:pPr marL="0" indent="0">
              <a:buNone/>
            </a:pP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Animal a1 = new Animal();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a1.move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Animal a2 = new Bird();	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子类对象送给父类引用</a:t>
            </a:r>
          </a:p>
          <a:p>
            <a:pPr marL="0" indent="0">
              <a:buNone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a2.move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Animal a3= new Fish();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a3.move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228184" y="5754201"/>
            <a:ext cx="2808312" cy="923330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我</a:t>
            </a:r>
            <a:r>
              <a:rPr lang="zh-CN" altLang="en-US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可以</a:t>
            </a:r>
            <a:r>
              <a:rPr lang="en-US" altLang="zh-CN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move</a:t>
            </a:r>
            <a:r>
              <a:rPr lang="en-US" altLang="zh-CN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我在天空飞翔</a:t>
            </a:r>
            <a:r>
              <a:rPr lang="en-US" altLang="zh-CN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</a:t>
            </a:r>
          </a:p>
          <a:p>
            <a:r>
              <a:rPr lang="zh-CN" altLang="en-US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我在水里游泳</a:t>
            </a:r>
            <a:r>
              <a:rPr lang="en-US" altLang="zh-CN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</a:t>
            </a:r>
            <a:endParaRPr lang="en-US" altLang="zh-CN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8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6.3.1 </a:t>
            </a:r>
            <a:r>
              <a:rPr lang="zh-CN" altLang="en-US" sz="4000" dirty="0"/>
              <a:t>接口的定义和实现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1268760"/>
            <a:ext cx="8712968" cy="4320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User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getUser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(String 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, String password) 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for(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i=0;i&lt;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count;i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++){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if(data[i].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().equals(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&amp;&amp; </a:t>
            </a:r>
            <a:r>
              <a:rPr lang="en-US" altLang="zh-CN" sz="18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		data[i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].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getPassword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().equals(password) ){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	return new User(</a:t>
            </a:r>
            <a:r>
              <a:rPr lang="en-US" altLang="zh-CN" sz="18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userName</a:t>
            </a: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, password);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null;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6.3.2  </a:t>
            </a:r>
            <a:r>
              <a:rPr lang="zh-CN" altLang="zh-CN" sz="4400" dirty="0">
                <a:effectLst/>
              </a:rPr>
              <a:t>接口与抽象类的区别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800" dirty="0" smtClean="0"/>
              <a:t>抽象类和接口是支持开闭原则中抽象层定义的两种机制</a:t>
            </a:r>
            <a:endParaRPr lang="en-US" altLang="zh-CN" sz="2800" dirty="0" smtClean="0"/>
          </a:p>
          <a:p>
            <a:r>
              <a:rPr lang="zh-CN" altLang="en-US" sz="2800" dirty="0" smtClean="0"/>
              <a:t>区别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（次要）：</a:t>
            </a:r>
            <a:endParaRPr lang="en-US" altLang="zh-CN" sz="2800" dirty="0" smtClean="0"/>
          </a:p>
          <a:p>
            <a:pPr lvl="1"/>
            <a:r>
              <a:rPr lang="zh-CN" altLang="zh-CN" sz="2400" dirty="0" smtClean="0"/>
              <a:t>从语法层面上抽象类和接口的区别很明显，抽象类可以有</a:t>
            </a:r>
            <a:r>
              <a:rPr lang="zh-CN" altLang="zh-CN" sz="2400" dirty="0" smtClean="0">
                <a:solidFill>
                  <a:srgbClr val="FF0000"/>
                </a:solidFill>
              </a:rPr>
              <a:t>非常量</a:t>
            </a:r>
            <a:r>
              <a:rPr lang="zh-CN" altLang="zh-CN" sz="2400" dirty="0" smtClean="0"/>
              <a:t>的数据成员，也可以有</a:t>
            </a:r>
            <a:r>
              <a:rPr lang="zh-CN" altLang="zh-CN" sz="2400" dirty="0" smtClean="0">
                <a:solidFill>
                  <a:srgbClr val="FF0000"/>
                </a:solidFill>
              </a:rPr>
              <a:t>非抽象</a:t>
            </a:r>
            <a:r>
              <a:rPr lang="zh-CN" altLang="zh-CN" sz="2400" dirty="0" smtClean="0"/>
              <a:t>的方法，甚至它可以</a:t>
            </a:r>
            <a:r>
              <a:rPr lang="zh-CN" altLang="zh-CN" sz="2400" dirty="0" smtClean="0">
                <a:solidFill>
                  <a:srgbClr val="FF0000"/>
                </a:solidFill>
              </a:rPr>
              <a:t>有构造方法</a:t>
            </a:r>
            <a:r>
              <a:rPr lang="zh-CN" altLang="zh-CN" sz="2400" dirty="0" smtClean="0"/>
              <a:t>（虽然抽象类不能创建实例，但是构造方法为其子类对象的创建做好准备）；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而接口只能有静态、常量的数据成员，只能有抽象方法，不能有构造方法。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抽象类支持</a:t>
            </a:r>
            <a:r>
              <a:rPr lang="zh-CN" altLang="zh-CN" sz="2400" dirty="0" smtClean="0">
                <a:solidFill>
                  <a:srgbClr val="FF0000"/>
                </a:solidFill>
              </a:rPr>
              <a:t>单继承</a:t>
            </a:r>
            <a:r>
              <a:rPr lang="zh-CN" altLang="zh-CN" sz="2400" dirty="0" smtClean="0"/>
              <a:t>；接口支持多继承。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6.3.2  </a:t>
            </a:r>
            <a:r>
              <a:rPr lang="zh-CN" altLang="zh-CN" sz="4400" dirty="0">
                <a:effectLst/>
              </a:rPr>
              <a:t>接口与抽象类的区别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区别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（次要）：</a:t>
            </a:r>
            <a:r>
              <a:rPr lang="zh-CN" altLang="zh-CN" sz="2800" dirty="0" smtClean="0"/>
              <a:t>从编程的角度看，抽象类中的非抽象方法可以定义对象的</a:t>
            </a:r>
            <a:r>
              <a:rPr lang="zh-CN" altLang="zh-CN" sz="2800" dirty="0" smtClean="0">
                <a:solidFill>
                  <a:srgbClr val="FF0000"/>
                </a:solidFill>
              </a:rPr>
              <a:t>默认行为方式</a:t>
            </a:r>
            <a:r>
              <a:rPr lang="zh-CN" altLang="zh-CN" sz="2800" dirty="0" smtClean="0"/>
              <a:t>，而接口中的方法永远只有一个驱壳，没有行为方式。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区别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（主要）：</a:t>
            </a:r>
            <a:r>
              <a:rPr lang="zh-CN" altLang="zh-CN" sz="2800" dirty="0" smtClean="0"/>
              <a:t>面向对象的设计实际是看世界的一个过程，所以设计理念上的区别才是抽象类和接口的本质不同。</a:t>
            </a:r>
            <a:r>
              <a:rPr lang="zh-CN" altLang="en-US" sz="2800" dirty="0" smtClean="0"/>
              <a:t>抽象</a:t>
            </a:r>
            <a:r>
              <a:rPr lang="zh-CN" altLang="en-US" sz="2800" dirty="0"/>
              <a:t>类表示“</a:t>
            </a:r>
            <a:r>
              <a:rPr lang="en-US" altLang="zh-CN" sz="2800" dirty="0"/>
              <a:t>is a</a:t>
            </a:r>
            <a:r>
              <a:rPr lang="zh-CN" altLang="en-US" sz="2800" dirty="0"/>
              <a:t>”关系，接口表示“</a:t>
            </a:r>
            <a:r>
              <a:rPr lang="en-US" altLang="zh-CN" sz="2800" dirty="0"/>
              <a:t>like a</a:t>
            </a:r>
            <a:r>
              <a:rPr lang="zh-CN" altLang="en-US" sz="2800" dirty="0"/>
              <a:t>”关系。</a:t>
            </a:r>
            <a:endParaRPr lang="en-US" altLang="zh-CN" sz="2800" dirty="0"/>
          </a:p>
          <a:p>
            <a:endParaRPr lang="zh-CN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/>
              <a:t>6-4</a:t>
            </a:r>
            <a:r>
              <a:rPr lang="zh-CN" altLang="zh-CN" dirty="0"/>
              <a:t>】门和报警门的设计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/>
              <a:t>假设在问题领域中有一个关于门</a:t>
            </a:r>
            <a:r>
              <a:rPr lang="en-US" altLang="zh-CN" dirty="0"/>
              <a:t>Door</a:t>
            </a:r>
            <a:r>
              <a:rPr lang="zh-CN" altLang="zh-CN" dirty="0"/>
              <a:t>的抽象概念，该</a:t>
            </a:r>
            <a:r>
              <a:rPr lang="en-US" altLang="zh-CN" dirty="0"/>
              <a:t>Door</a:t>
            </a:r>
            <a:r>
              <a:rPr lang="zh-CN" altLang="zh-CN" dirty="0"/>
              <a:t>具有两个动作</a:t>
            </a:r>
            <a:r>
              <a:rPr lang="en-US" altLang="zh-CN" dirty="0"/>
              <a:t>open</a:t>
            </a:r>
            <a:r>
              <a:rPr lang="zh-CN" altLang="zh-CN" dirty="0"/>
              <a:t>和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/>
              <a:t>使用抽象类作为中间层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或者</a:t>
            </a:r>
            <a:r>
              <a:rPr lang="zh-CN" altLang="en-US" dirty="0"/>
              <a:t>使用接口作为</a:t>
            </a:r>
            <a:r>
              <a:rPr lang="zh-CN" altLang="en-US" dirty="0" smtClean="0"/>
              <a:t>中间层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6.3.2  </a:t>
            </a:r>
            <a:r>
              <a:rPr lang="zh-CN" altLang="zh-CN" sz="4400" dirty="0">
                <a:effectLst/>
              </a:rPr>
              <a:t>接口与抽象类的区别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213" y="3860800"/>
            <a:ext cx="45720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abstract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Door {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abstract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open();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abstract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close();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84213" y="5300663"/>
            <a:ext cx="4572000" cy="1200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interface</a:t>
            </a:r>
            <a:r>
              <a:rPr lang="en-US" altLang="zh-CN" dirty="0"/>
              <a:t> Door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 </a:t>
            </a:r>
            <a:r>
              <a:rPr lang="en-US" altLang="zh-CN" b="1" dirty="0"/>
              <a:t>void</a:t>
            </a:r>
            <a:r>
              <a:rPr lang="en-US" altLang="zh-CN" dirty="0"/>
              <a:t> open();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 </a:t>
            </a:r>
            <a:r>
              <a:rPr lang="en-US" altLang="zh-CN" b="1" dirty="0"/>
              <a:t>void</a:t>
            </a:r>
            <a:r>
              <a:rPr lang="en-US" altLang="zh-CN" dirty="0"/>
              <a:t> close();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947862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需求变化：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6.3.2  </a:t>
            </a:r>
            <a:r>
              <a:rPr lang="zh-CN" altLang="zh-CN" sz="4400" dirty="0">
                <a:effectLst/>
              </a:rPr>
              <a:t>接口与抽象类的区别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4213" y="2060575"/>
            <a:ext cx="7623175" cy="461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sz="2400" dirty="0">
                <a:solidFill>
                  <a:schemeClr val="tx1"/>
                </a:solidFill>
                <a:latin typeface="Arial Unicode MS" pitchFamily="34" charset="-122"/>
                <a:ea typeface="宋体" pitchFamily="2" charset="-122"/>
                <a:cs typeface="Times New Roman" pitchFamily="18" charset="0"/>
              </a:rPr>
              <a:t>Door</a:t>
            </a: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还要具有报警的功能，该如何设计类结构呢？</a:t>
            </a:r>
            <a:endParaRPr lang="zh-CN" altLang="en-US" sz="48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213" y="2822575"/>
            <a:ext cx="4967287" cy="1477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abstract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Door {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abstract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open();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abstract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close();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public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abstract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void</a:t>
            </a:r>
            <a:r>
              <a:rPr lang="en-US" altLang="zh-CN" dirty="0">
                <a:solidFill>
                  <a:srgbClr val="C00000"/>
                </a:solidFill>
              </a:rPr>
              <a:t> alarm();</a:t>
            </a:r>
            <a:endParaRPr lang="zh-CN" altLang="zh-CN" dirty="0">
              <a:solidFill>
                <a:srgbClr val="C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5795963" y="2613025"/>
            <a:ext cx="3024187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宋体" pitchFamily="2" charset="-122"/>
                <a:cs typeface="Times New Roman" pitchFamily="18" charset="0"/>
              </a:rPr>
              <a:t>在</a:t>
            </a:r>
            <a:r>
              <a:rPr lang="en-US" altLang="zh-CN" b="1">
                <a:latin typeface="Arial Unicode MS" pitchFamily="34" charset="-122"/>
                <a:cs typeface="Times New Roman" pitchFamily="18" charset="0"/>
              </a:rPr>
              <a:t>Door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的定义中把</a:t>
            </a:r>
            <a:r>
              <a:rPr lang="en-US" altLang="zh-CN" b="1">
                <a:latin typeface="Arial Unicode MS" pitchFamily="34" charset="-122"/>
                <a:cs typeface="Times New Roman" pitchFamily="18" charset="0"/>
              </a:rPr>
              <a:t>Door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概念本身固有的行为方法（</a:t>
            </a:r>
            <a:r>
              <a:rPr lang="en-US" altLang="zh-CN" b="1">
                <a:latin typeface="Arial Unicode MS" pitchFamily="34" charset="-122"/>
                <a:cs typeface="Times New Roman" pitchFamily="18" charset="0"/>
              </a:rPr>
              <a:t>open()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b="1">
                <a:latin typeface="Arial Unicode MS" pitchFamily="34" charset="-122"/>
                <a:cs typeface="Times New Roman" pitchFamily="18" charset="0"/>
              </a:rPr>
              <a:t>close()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）和另外一个概念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报警器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的行为方法（</a:t>
            </a:r>
            <a:r>
              <a:rPr lang="en-US" altLang="zh-CN" b="1">
                <a:latin typeface="Arial Unicode MS" pitchFamily="34" charset="-122"/>
                <a:cs typeface="Times New Roman" pitchFamily="18" charset="0"/>
              </a:rPr>
              <a:t>alarm()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）混在了一起，使那些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仅仅依赖于</a:t>
            </a:r>
            <a:r>
              <a:rPr lang="en-US" altLang="zh-CN" b="1">
                <a:solidFill>
                  <a:srgbClr val="FF0000"/>
                </a:solidFill>
                <a:latin typeface="Arial Unicode MS" pitchFamily="34" charset="-122"/>
                <a:cs typeface="Times New Roman" pitchFamily="18" charset="0"/>
              </a:rPr>
              <a:t>Door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这个概念的模块会因为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报警器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的改变（例如修改</a:t>
            </a:r>
            <a:r>
              <a:rPr lang="en-US" altLang="zh-CN" b="1">
                <a:solidFill>
                  <a:srgbClr val="FF0000"/>
                </a:solidFill>
                <a:latin typeface="Arial Unicode MS" pitchFamily="34" charset="-122"/>
                <a:cs typeface="Times New Roman" pitchFamily="18" charset="0"/>
              </a:rPr>
              <a:t>alarm()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方法的参数）而改变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。</a:t>
            </a:r>
            <a:r>
              <a:rPr lang="zh-CN" altLang="en-US" b="1">
                <a:latin typeface="Arial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684213" y="4543425"/>
            <a:ext cx="4967287" cy="1477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interface</a:t>
            </a:r>
            <a:r>
              <a:rPr lang="en-US" altLang="zh-CN" dirty="0"/>
              <a:t> Door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 </a:t>
            </a:r>
            <a:r>
              <a:rPr lang="en-US" altLang="zh-CN" b="1" dirty="0"/>
              <a:t>void</a:t>
            </a:r>
            <a:r>
              <a:rPr lang="en-US" altLang="zh-CN" dirty="0"/>
              <a:t> open();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 </a:t>
            </a:r>
            <a:r>
              <a:rPr lang="en-US" altLang="zh-CN" b="1" dirty="0"/>
              <a:t>void</a:t>
            </a:r>
            <a:r>
              <a:rPr lang="en-US" altLang="zh-CN" dirty="0"/>
              <a:t> close();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public void alarm();</a:t>
            </a:r>
            <a:endParaRPr lang="zh-CN" altLang="zh-CN" b="1" dirty="0">
              <a:solidFill>
                <a:srgbClr val="C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抽象类表示“</a:t>
            </a:r>
            <a:r>
              <a:rPr lang="en-US" altLang="zh-CN" dirty="0" smtClean="0"/>
              <a:t>is a</a:t>
            </a:r>
            <a:r>
              <a:rPr lang="zh-CN" altLang="en-US" dirty="0" smtClean="0"/>
              <a:t>”关系，接口表示“</a:t>
            </a:r>
            <a:r>
              <a:rPr lang="en-US" altLang="zh-CN" dirty="0" smtClean="0"/>
              <a:t>like a</a:t>
            </a:r>
            <a:r>
              <a:rPr lang="zh-CN" altLang="en-US" dirty="0" smtClean="0"/>
              <a:t>”关系。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6.3.2  </a:t>
            </a:r>
            <a:r>
              <a:rPr lang="zh-CN" altLang="zh-CN" sz="4400" dirty="0">
                <a:effectLst/>
              </a:rPr>
              <a:t>接口与抽象类的区别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7632848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 abstract class Door {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public abstract void open();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public abstract void close();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/>
              <a:t>}</a:t>
            </a:r>
            <a:endParaRPr lang="en-US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interface Alarm{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void alarm();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class </a:t>
            </a:r>
            <a:r>
              <a:rPr lang="en-US" altLang="zh-CN" b="1" dirty="0" err="1"/>
              <a:t>AlarmDoor</a:t>
            </a:r>
            <a:r>
              <a:rPr lang="en-US" altLang="zh-CN" b="1" dirty="0"/>
              <a:t> extends Door implements Alarm{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public void open(){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public void close(){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public void alarm(){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	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}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333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1403350" y="1481138"/>
            <a:ext cx="7283450" cy="4525962"/>
          </a:xfrm>
        </p:spPr>
        <p:txBody>
          <a:bodyPr/>
          <a:lstStyle/>
          <a:p>
            <a:r>
              <a:rPr lang="en-US" altLang="zh-CN" sz="3200" smtClean="0"/>
              <a:t>6.4.1 </a:t>
            </a:r>
            <a:r>
              <a:rPr lang="zh-CN" altLang="en-US" sz="3200" smtClean="0"/>
              <a:t>案例分析</a:t>
            </a:r>
            <a:endParaRPr lang="en-US" altLang="zh-CN" sz="3200" smtClean="0"/>
          </a:p>
          <a:p>
            <a:r>
              <a:rPr lang="en-US" altLang="zh-CN" sz="3200" smtClean="0"/>
              <a:t>6.4.2</a:t>
            </a:r>
            <a:r>
              <a:rPr kumimoji="1" lang="zh-CN" altLang="en-US" sz="3200" b="1" smtClean="0">
                <a:ea typeface="仿宋_GB2312"/>
                <a:cs typeface="仿宋_GB2312"/>
              </a:rPr>
              <a:t>面向接口编程的代码组织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effectLst/>
              </a:rPr>
              <a:t>6.4 </a:t>
            </a:r>
            <a:r>
              <a:rPr lang="zh-CN" altLang="en-US" sz="4000" dirty="0" smtClean="0">
                <a:effectLst/>
              </a:rPr>
              <a:t>面向</a:t>
            </a:r>
            <a:r>
              <a:rPr lang="zh-CN" altLang="en-US" sz="4000" dirty="0">
                <a:effectLst/>
              </a:rPr>
              <a:t>接口编程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dirty="0"/>
              <a:t>【例</a:t>
            </a:r>
            <a:r>
              <a:rPr lang="en-US" altLang="zh-CN" dirty="0"/>
              <a:t>6-5</a:t>
            </a:r>
            <a:r>
              <a:rPr lang="zh-CN" altLang="zh-CN" dirty="0"/>
              <a:t>】现要开发一个应用，模拟移动存储设备的读写，即模拟计算机与</a:t>
            </a:r>
            <a:r>
              <a:rPr lang="en-US" altLang="zh-CN" dirty="0"/>
              <a:t>U</a:t>
            </a:r>
            <a:r>
              <a:rPr lang="zh-CN" altLang="zh-CN" dirty="0"/>
              <a:t>盘、移动硬盘、</a:t>
            </a:r>
            <a:r>
              <a:rPr lang="en-US" altLang="zh-CN" dirty="0"/>
              <a:t>MP3</a:t>
            </a:r>
            <a:r>
              <a:rPr lang="zh-CN" altLang="zh-CN" dirty="0"/>
              <a:t>等设备间的数据交换。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/>
              <a:t>现已确定有</a:t>
            </a:r>
            <a:r>
              <a:rPr lang="en-US" altLang="zh-CN" dirty="0"/>
              <a:t>U</a:t>
            </a:r>
            <a:r>
              <a:rPr lang="zh-CN" altLang="zh-CN" dirty="0"/>
              <a:t>盘、移动硬盘、</a:t>
            </a:r>
            <a:r>
              <a:rPr lang="en-US" altLang="zh-CN" dirty="0"/>
              <a:t>MP3</a:t>
            </a:r>
            <a:r>
              <a:rPr lang="zh-CN" altLang="zh-CN" dirty="0"/>
              <a:t>播放器三种设备，但以后可能会有新的移动存储设备出现，所以数据交换必须有扩展性，保证计算机能与目前未知、而以后可能会出现的存储设备进行数据交换。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6.4.1 </a:t>
            </a:r>
            <a:r>
              <a:rPr lang="zh-CN" altLang="en-US" sz="4400" dirty="0"/>
              <a:t>案例</a:t>
            </a:r>
            <a:r>
              <a:rPr lang="zh-CN" altLang="en-US" sz="4400" dirty="0" smtClean="0"/>
              <a:t>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 smtClean="0"/>
              <a:t>方案一</a:t>
            </a:r>
            <a:r>
              <a:rPr lang="zh-CN" altLang="en-US" sz="2400" b="1" dirty="0" smtClean="0"/>
              <a:t>：</a:t>
            </a:r>
            <a:r>
              <a:rPr lang="zh-CN" altLang="zh-CN" sz="2400" dirty="0" smtClean="0"/>
              <a:t>分别定义</a:t>
            </a:r>
            <a:r>
              <a:rPr lang="en-US" altLang="zh-CN" sz="2400" dirty="0" smtClean="0"/>
              <a:t>U</a:t>
            </a:r>
            <a:r>
              <a:rPr lang="zh-CN" altLang="zh-CN" sz="2400" dirty="0" smtClean="0"/>
              <a:t>盘</a:t>
            </a:r>
            <a:r>
              <a:rPr lang="en-US" altLang="zh-CN" sz="2400" dirty="0" err="1" smtClean="0"/>
              <a:t>FlashDisk</a:t>
            </a:r>
            <a:r>
              <a:rPr lang="zh-CN" altLang="zh-CN" sz="2400" dirty="0" smtClean="0"/>
              <a:t>类、移动硬盘</a:t>
            </a:r>
            <a:r>
              <a:rPr lang="en-US" altLang="zh-CN" sz="2400" dirty="0" err="1" smtClean="0"/>
              <a:t>MobileHardDisk</a:t>
            </a:r>
            <a:r>
              <a:rPr lang="zh-CN" altLang="zh-CN" sz="2400" dirty="0" smtClean="0"/>
              <a:t>类、</a:t>
            </a:r>
            <a:r>
              <a:rPr lang="en-US" altLang="zh-CN" sz="2400" dirty="0" smtClean="0"/>
              <a:t>MP3</a:t>
            </a:r>
            <a:r>
              <a:rPr lang="zh-CN" altLang="zh-CN" sz="2400" dirty="0" smtClean="0"/>
              <a:t>播放器</a:t>
            </a:r>
            <a:r>
              <a:rPr lang="en-US" altLang="zh-CN" sz="2400" dirty="0" smtClean="0"/>
              <a:t>MP3Player</a:t>
            </a:r>
            <a:r>
              <a:rPr lang="zh-CN" altLang="zh-CN" sz="2400" dirty="0" smtClean="0"/>
              <a:t>类，实现各自的</a:t>
            </a:r>
            <a:r>
              <a:rPr lang="en-US" altLang="zh-CN" sz="2400" dirty="0" smtClean="0"/>
              <a:t>read()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write()</a:t>
            </a:r>
            <a:r>
              <a:rPr lang="zh-CN" altLang="zh-CN" sz="2400" dirty="0" smtClean="0"/>
              <a:t>方法。然后在</a:t>
            </a:r>
            <a:r>
              <a:rPr lang="en-US" altLang="zh-CN" sz="2400" dirty="0" smtClean="0"/>
              <a:t>Computer</a:t>
            </a:r>
            <a:r>
              <a:rPr lang="zh-CN" altLang="zh-CN" sz="2400" dirty="0" smtClean="0"/>
              <a:t>类中实例化上述三个类，为每个类分别定义读、写方法。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6.4.1 </a:t>
            </a:r>
            <a:r>
              <a:rPr lang="zh-CN" altLang="en-US" sz="4000" dirty="0"/>
              <a:t>案例分析</a:t>
            </a:r>
            <a:endParaRPr lang="zh-CN" altLang="en-US" dirty="0"/>
          </a:p>
        </p:txBody>
      </p:sp>
      <p:pic>
        <p:nvPicPr>
          <p:cNvPr id="4710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141663"/>
            <a:ext cx="65516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6.4.1 </a:t>
            </a:r>
            <a:r>
              <a:rPr lang="zh-CN" altLang="en-US" sz="4400" dirty="0"/>
              <a:t>案例分析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412776"/>
            <a:ext cx="8496944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FlashDisk</a:t>
            </a:r>
            <a:r>
              <a:rPr lang="en-US" altLang="zh-CN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read()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("Reading from </a:t>
            </a:r>
            <a:r>
              <a:rPr lang="en-US" altLang="zh-CN" dirty="0" err="1"/>
              <a:t>FlashDisk</a:t>
            </a:r>
            <a:r>
              <a:rPr lang="en-US" altLang="zh-CN" dirty="0"/>
              <a:t>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write()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("Writing to </a:t>
            </a:r>
            <a:r>
              <a:rPr lang="en-US" altLang="zh-CN" dirty="0" err="1"/>
              <a:t>FlashDisk</a:t>
            </a:r>
            <a:r>
              <a:rPr lang="en-US" altLang="zh-CN" dirty="0"/>
              <a:t>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MobileHardDisk</a:t>
            </a:r>
            <a:r>
              <a:rPr lang="en-US" altLang="zh-CN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read()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("Reading from </a:t>
            </a:r>
            <a:r>
              <a:rPr lang="en-US" altLang="zh-CN" dirty="0" err="1"/>
              <a:t>MobileHardDisk</a:t>
            </a:r>
            <a:r>
              <a:rPr lang="en-US" altLang="zh-CN" dirty="0"/>
              <a:t>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write()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("Writing to </a:t>
            </a:r>
            <a:r>
              <a:rPr lang="en-US" altLang="zh-CN" dirty="0" err="1"/>
              <a:t>MobileHardDisk</a:t>
            </a:r>
            <a:r>
              <a:rPr lang="en-US" altLang="zh-CN" dirty="0"/>
              <a:t>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43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marL="0" indent="442913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dirty="0"/>
              <a:t>多态性</a:t>
            </a:r>
            <a:r>
              <a:rPr lang="en-US" altLang="zh-CN" sz="2800" dirty="0"/>
              <a:t>(Polymorphism)</a:t>
            </a:r>
            <a:endParaRPr lang="zh-CN" altLang="en-US" sz="2800" dirty="0"/>
          </a:p>
          <a:p>
            <a:pPr marL="90805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在父类中定义的行为，被子类继承之后，表现出不同的行为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90805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zh-CN" altLang="en-US" sz="2400" dirty="0"/>
          </a:p>
          <a:p>
            <a:pPr marL="908050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效果：同一行为在父类及其各个子类中具有不同的语义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 </a:t>
            </a:r>
            <a:r>
              <a:rPr lang="zh-CN" altLang="zh-CN" dirty="0" smtClean="0">
                <a:effectLst/>
              </a:rPr>
              <a:t>多态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6.4.1 </a:t>
            </a:r>
            <a:r>
              <a:rPr lang="zh-CN" altLang="en-US" sz="4400" dirty="0"/>
              <a:t>案例分析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412776"/>
            <a:ext cx="8496944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MP3Player{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read()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("Reading from MP3Player……");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write()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("Writing to MP3Player……");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</a:t>
            </a:r>
            <a:r>
              <a:rPr lang="en-US" altLang="zh-CN" dirty="0" err="1"/>
              <a:t>playMusic</a:t>
            </a:r>
            <a:r>
              <a:rPr lang="en-US" altLang="zh-CN" dirty="0"/>
              <a:t>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("play music……");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139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6.4.1 </a:t>
            </a:r>
            <a:r>
              <a:rPr lang="zh-CN" altLang="en-US" sz="4400" dirty="0"/>
              <a:t>案例分析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124744"/>
            <a:ext cx="8496944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Computer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</a:t>
            </a:r>
            <a:r>
              <a:rPr lang="en-US" altLang="zh-CN" dirty="0" err="1"/>
              <a:t>readDataFromFlash</a:t>
            </a:r>
            <a:r>
              <a:rPr lang="en-US" altLang="zh-CN" dirty="0"/>
              <a:t>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FlashDisk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 = new </a:t>
            </a:r>
            <a:r>
              <a:rPr lang="en-US" altLang="zh-CN" dirty="0" err="1"/>
              <a:t>FlashDisk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fd.read</a:t>
            </a:r>
            <a:r>
              <a:rPr lang="en-US" altLang="zh-CN" dirty="0"/>
              <a:t>();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</a:t>
            </a:r>
            <a:r>
              <a:rPr lang="en-US" altLang="zh-CN" dirty="0" err="1"/>
              <a:t>writeDataFlash</a:t>
            </a:r>
            <a:r>
              <a:rPr lang="en-US" altLang="zh-CN" dirty="0"/>
              <a:t>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FlashDisk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 = new </a:t>
            </a:r>
            <a:r>
              <a:rPr lang="en-US" altLang="zh-CN" dirty="0" err="1"/>
              <a:t>FlashDisk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fd.write</a:t>
            </a:r>
            <a:r>
              <a:rPr lang="en-US" altLang="zh-CN" dirty="0" smtClean="0"/>
              <a:t>();}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</a:t>
            </a:r>
            <a:r>
              <a:rPr lang="en-US" altLang="zh-CN" dirty="0" err="1"/>
              <a:t>readDataFromMobileHard</a:t>
            </a:r>
            <a:r>
              <a:rPr lang="en-US" altLang="zh-CN" dirty="0"/>
              <a:t>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MobileHardDisk</a:t>
            </a:r>
            <a:r>
              <a:rPr lang="en-US" altLang="zh-CN" dirty="0"/>
              <a:t> </a:t>
            </a:r>
            <a:r>
              <a:rPr lang="en-US" altLang="zh-CN" dirty="0" err="1"/>
              <a:t>mhd</a:t>
            </a:r>
            <a:r>
              <a:rPr lang="en-US" altLang="zh-CN" dirty="0"/>
              <a:t> = new </a:t>
            </a:r>
            <a:r>
              <a:rPr lang="en-US" altLang="zh-CN" dirty="0" err="1"/>
              <a:t>MobileHardDisk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mhd.read</a:t>
            </a:r>
            <a:r>
              <a:rPr lang="en-US" altLang="zh-CN" dirty="0" smtClean="0"/>
              <a:t>();}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</a:t>
            </a:r>
            <a:r>
              <a:rPr lang="en-US" altLang="zh-CN" dirty="0" err="1"/>
              <a:t>writeDataMobileHard</a:t>
            </a:r>
            <a:r>
              <a:rPr lang="en-US" altLang="zh-CN" dirty="0"/>
              <a:t>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MobileHardDisk</a:t>
            </a:r>
            <a:r>
              <a:rPr lang="en-US" altLang="zh-CN" dirty="0"/>
              <a:t> </a:t>
            </a:r>
            <a:r>
              <a:rPr lang="en-US" altLang="zh-CN" dirty="0" err="1"/>
              <a:t>mhd</a:t>
            </a:r>
            <a:r>
              <a:rPr lang="en-US" altLang="zh-CN" dirty="0"/>
              <a:t> = new </a:t>
            </a:r>
            <a:r>
              <a:rPr lang="en-US" altLang="zh-CN" dirty="0" err="1"/>
              <a:t>MobileHardDisk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mhd.write</a:t>
            </a:r>
            <a:r>
              <a:rPr lang="en-US" altLang="zh-CN" dirty="0" smtClean="0"/>
              <a:t>();}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readDataFromMP3(){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MP3Player mp3 = new MP3Player();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mp3.read</a:t>
            </a:r>
            <a:r>
              <a:rPr lang="en-US" altLang="zh-CN" dirty="0" smtClean="0"/>
              <a:t>();}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writeDataMp3(){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MP3Player mp3 = new MP3Player();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mp3.write</a:t>
            </a:r>
            <a:r>
              <a:rPr lang="en-US" altLang="zh-CN" dirty="0" smtClean="0"/>
              <a:t>();}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060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6.4.1 </a:t>
            </a:r>
            <a:r>
              <a:rPr lang="zh-CN" altLang="en-US" sz="4400" dirty="0"/>
              <a:t>案例分析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412776"/>
            <a:ext cx="849694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Client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Computer computer= new Computer();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computer.readDataFromFlash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computer.readDataFromMobileHard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computer.readDataFromMP3();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0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6.4.1 </a:t>
            </a:r>
            <a:r>
              <a:rPr lang="zh-CN" altLang="en-US" sz="4000" dirty="0"/>
              <a:t>案例分析</a:t>
            </a:r>
            <a:endParaRPr lang="zh-CN" altLang="en-US" dirty="0"/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384425"/>
            <a:ext cx="23336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1412875"/>
            <a:ext cx="194468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986088"/>
            <a:ext cx="2217738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581525"/>
            <a:ext cx="233521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5" name="直接箭头连接符 8"/>
          <p:cNvCxnSpPr>
            <a:cxnSpLocks noChangeShapeType="1"/>
          </p:cNvCxnSpPr>
          <p:nvPr/>
        </p:nvCxnSpPr>
        <p:spPr bwMode="auto">
          <a:xfrm flipV="1">
            <a:off x="2797175" y="1460500"/>
            <a:ext cx="1389063" cy="1033463"/>
          </a:xfrm>
          <a:prstGeom prst="straightConnector1">
            <a:avLst/>
          </a:prstGeom>
          <a:noFill/>
          <a:ln w="38100" algn="ctr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611563" y="5813425"/>
            <a:ext cx="1681162" cy="94456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/>
          <a:lstStyle/>
          <a:p>
            <a:pPr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未知设备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7" name="矩形 10"/>
          <p:cNvSpPr>
            <a:spLocks noChangeArrowheads="1"/>
          </p:cNvSpPr>
          <p:nvPr/>
        </p:nvSpPr>
        <p:spPr bwMode="auto">
          <a:xfrm>
            <a:off x="6397625" y="19542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FlashDisk</a:t>
            </a:r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8138" name="矩形 11"/>
          <p:cNvSpPr>
            <a:spLocks noChangeArrowheads="1"/>
          </p:cNvSpPr>
          <p:nvPr/>
        </p:nvSpPr>
        <p:spPr bwMode="auto">
          <a:xfrm>
            <a:off x="6199188" y="3122613"/>
            <a:ext cx="174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MobileHardDisk</a:t>
            </a:r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8139" name="矩形 12"/>
          <p:cNvSpPr>
            <a:spLocks noChangeArrowheads="1"/>
          </p:cNvSpPr>
          <p:nvPr/>
        </p:nvSpPr>
        <p:spPr bwMode="auto">
          <a:xfrm>
            <a:off x="7007225" y="4797425"/>
            <a:ext cx="122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MP3Player</a:t>
            </a:r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8140" name="矩形 13"/>
          <p:cNvSpPr>
            <a:spLocks noChangeArrowheads="1"/>
          </p:cNvSpPr>
          <p:nvPr/>
        </p:nvSpPr>
        <p:spPr bwMode="auto">
          <a:xfrm>
            <a:off x="250825" y="22002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Computer</a:t>
            </a:r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186238" y="263525"/>
            <a:ext cx="3975100" cy="119697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IMobileStorage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142" name="直接箭头连接符 15"/>
          <p:cNvCxnSpPr>
            <a:cxnSpLocks noChangeShapeType="1"/>
          </p:cNvCxnSpPr>
          <p:nvPr/>
        </p:nvCxnSpPr>
        <p:spPr bwMode="auto">
          <a:xfrm flipV="1">
            <a:off x="5821363" y="1460500"/>
            <a:ext cx="0" cy="455613"/>
          </a:xfrm>
          <a:prstGeom prst="straightConnector1">
            <a:avLst/>
          </a:prstGeom>
          <a:noFill/>
          <a:ln w="12700" algn="ctr">
            <a:solidFill>
              <a:srgbClr val="990000"/>
            </a:solidFill>
            <a:prstDash val="lgDashDot"/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3" name="直接箭头连接符 16"/>
          <p:cNvCxnSpPr>
            <a:cxnSpLocks noChangeShapeType="1"/>
          </p:cNvCxnSpPr>
          <p:nvPr/>
        </p:nvCxnSpPr>
        <p:spPr bwMode="auto">
          <a:xfrm flipV="1">
            <a:off x="6469063" y="1460500"/>
            <a:ext cx="0" cy="2065338"/>
          </a:xfrm>
          <a:prstGeom prst="straightConnector1">
            <a:avLst/>
          </a:prstGeom>
          <a:noFill/>
          <a:ln w="12700" algn="ctr">
            <a:solidFill>
              <a:srgbClr val="990000"/>
            </a:solidFill>
            <a:prstDash val="lgDashDot"/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4" name="直接箭头连接符 17"/>
          <p:cNvCxnSpPr>
            <a:cxnSpLocks noChangeShapeType="1"/>
          </p:cNvCxnSpPr>
          <p:nvPr/>
        </p:nvCxnSpPr>
        <p:spPr bwMode="auto">
          <a:xfrm flipV="1">
            <a:off x="6875463" y="1460500"/>
            <a:ext cx="0" cy="3336925"/>
          </a:xfrm>
          <a:prstGeom prst="straightConnector1">
            <a:avLst/>
          </a:prstGeom>
          <a:noFill/>
          <a:ln w="12700" algn="ctr">
            <a:solidFill>
              <a:srgbClr val="990000"/>
            </a:solidFill>
            <a:prstDash val="lgDashDot"/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5" name="直接箭头连接符 18"/>
          <p:cNvCxnSpPr>
            <a:cxnSpLocks noChangeShapeType="1"/>
          </p:cNvCxnSpPr>
          <p:nvPr/>
        </p:nvCxnSpPr>
        <p:spPr bwMode="auto">
          <a:xfrm flipV="1">
            <a:off x="4471988" y="1460500"/>
            <a:ext cx="52387" cy="4352925"/>
          </a:xfrm>
          <a:prstGeom prst="straightConnector1">
            <a:avLst/>
          </a:prstGeom>
          <a:noFill/>
          <a:ln w="12700" algn="ctr">
            <a:solidFill>
              <a:srgbClr val="990000"/>
            </a:solidFill>
            <a:prstDash val="lgDashDot"/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6" name="TextBox 19"/>
          <p:cNvSpPr txBox="1">
            <a:spLocks noChangeArrowheads="1"/>
          </p:cNvSpPr>
          <p:nvPr/>
        </p:nvSpPr>
        <p:spPr bwMode="auto">
          <a:xfrm>
            <a:off x="6643688" y="2266950"/>
            <a:ext cx="172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read()/write()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7" name="TextBox 20"/>
          <p:cNvSpPr txBox="1">
            <a:spLocks noChangeArrowheads="1"/>
          </p:cNvSpPr>
          <p:nvPr/>
        </p:nvSpPr>
        <p:spPr bwMode="auto">
          <a:xfrm>
            <a:off x="6815138" y="3419475"/>
            <a:ext cx="1682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read()/write()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8" name="TextBox 21"/>
          <p:cNvSpPr txBox="1">
            <a:spLocks noChangeArrowheads="1"/>
          </p:cNvSpPr>
          <p:nvPr/>
        </p:nvSpPr>
        <p:spPr bwMode="auto">
          <a:xfrm>
            <a:off x="7337425" y="5086350"/>
            <a:ext cx="1482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read()/write()/playMusic()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9" name="矩形 22"/>
          <p:cNvSpPr>
            <a:spLocks noChangeArrowheads="1"/>
          </p:cNvSpPr>
          <p:nvPr/>
        </p:nvSpPr>
        <p:spPr bwMode="auto">
          <a:xfrm>
            <a:off x="2268538" y="1700213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readData()</a:t>
            </a:r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8150" name="矩形 23"/>
          <p:cNvSpPr>
            <a:spLocks noChangeArrowheads="1"/>
          </p:cNvSpPr>
          <p:nvPr/>
        </p:nvSpPr>
        <p:spPr bwMode="auto">
          <a:xfrm>
            <a:off x="3097213" y="2133600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writeData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()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825" y="122820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方案</a:t>
            </a:r>
            <a:r>
              <a:rPr lang="zh-CN" altLang="en-US" b="1" dirty="0" smtClean="0"/>
              <a:t>二：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zh-CN" altLang="en-US" dirty="0" smtClean="0"/>
              <a:t>面向接口编程：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对系统架构分层：底层、中间层（接口层）、顶层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底层仅向</a:t>
            </a:r>
            <a:r>
              <a:rPr lang="zh-CN" altLang="en-US" dirty="0"/>
              <a:t>顶层提供接口层</a:t>
            </a:r>
            <a:r>
              <a:rPr lang="zh-CN" altLang="en-US" dirty="0" smtClean="0"/>
              <a:t>的功能</a:t>
            </a:r>
            <a:r>
              <a:rPr lang="zh-CN" altLang="en-US" dirty="0"/>
              <a:t>，</a:t>
            </a:r>
            <a:r>
              <a:rPr lang="zh-CN" altLang="en-US" dirty="0" smtClean="0"/>
              <a:t>顶层不依赖于底层，</a:t>
            </a:r>
            <a:r>
              <a:rPr lang="zh-CN" altLang="en-US" dirty="0"/>
              <a:t>只依赖接口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底层改变时，只要接口层不变，顶层无需更改，符合开闭原则。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6.4.1 </a:t>
            </a:r>
            <a:r>
              <a:rPr lang="zh-CN" altLang="en-US" sz="4400" dirty="0"/>
              <a:t>案例</a:t>
            </a:r>
            <a:r>
              <a:rPr lang="zh-CN" altLang="en-US" sz="4400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6.4.2  </a:t>
            </a:r>
            <a:r>
              <a:rPr lang="zh-CN" altLang="zh-CN" dirty="0">
                <a:effectLst/>
              </a:rPr>
              <a:t>面向接口编程的代码组织</a:t>
            </a:r>
            <a:endParaRPr lang="zh-CN" altLang="en-US" dirty="0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881188"/>
            <a:ext cx="5184775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76375" y="2097088"/>
            <a:ext cx="1223963" cy="4032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6375" y="2097088"/>
            <a:ext cx="1223963" cy="13668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76375" y="3463925"/>
            <a:ext cx="1223963" cy="1441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159" name="TextBox 8"/>
          <p:cNvSpPr txBox="1">
            <a:spLocks noChangeArrowheads="1"/>
          </p:cNvSpPr>
          <p:nvPr/>
        </p:nvSpPr>
        <p:spPr bwMode="auto">
          <a:xfrm>
            <a:off x="1692275" y="2565400"/>
            <a:ext cx="9794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r>
              <a:rPr lang="zh-CN" altLang="en-US" sz="1600"/>
              <a:t>应用层</a:t>
            </a:r>
          </a:p>
        </p:txBody>
      </p:sp>
      <p:sp>
        <p:nvSpPr>
          <p:cNvPr id="49160" name="TextBox 9"/>
          <p:cNvSpPr txBox="1">
            <a:spLocks noChangeArrowheads="1"/>
          </p:cNvSpPr>
          <p:nvPr/>
        </p:nvSpPr>
        <p:spPr bwMode="auto">
          <a:xfrm>
            <a:off x="1576388" y="3933825"/>
            <a:ext cx="9794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algn="ctr"/>
            <a:r>
              <a:rPr lang="zh-CN" altLang="en-US" sz="1600"/>
              <a:t>接口</a:t>
            </a:r>
          </a:p>
        </p:txBody>
      </p:sp>
      <p:sp>
        <p:nvSpPr>
          <p:cNvPr id="49161" name="TextBox 10"/>
          <p:cNvSpPr txBox="1">
            <a:spLocks noChangeArrowheads="1"/>
          </p:cNvSpPr>
          <p:nvPr/>
        </p:nvSpPr>
        <p:spPr bwMode="auto">
          <a:xfrm>
            <a:off x="1619250" y="5264150"/>
            <a:ext cx="9794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algn="ctr"/>
            <a:r>
              <a:rPr lang="zh-CN" altLang="en-US" sz="1600"/>
              <a:t>底层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6.4.2  </a:t>
            </a:r>
            <a:r>
              <a:rPr lang="zh-CN" altLang="zh-CN" dirty="0">
                <a:effectLst/>
              </a:rPr>
              <a:t>面向接口编程的代码组织</a:t>
            </a:r>
            <a:endParaRPr lang="zh-CN" altLang="en-US" dirty="0"/>
          </a:p>
        </p:txBody>
      </p:sp>
      <p:pic>
        <p:nvPicPr>
          <p:cNvPr id="50180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42481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750" y="4464050"/>
            <a:ext cx="3744913" cy="468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4727575"/>
            <a:ext cx="4546600" cy="646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第一步，编写中间层接口</a:t>
            </a:r>
            <a:r>
              <a:rPr lang="en-US" altLang="zh-CN" dirty="0" err="1"/>
              <a:t>IMobileStorage</a:t>
            </a:r>
            <a:r>
              <a:rPr lang="zh-CN" altLang="zh-CN" dirty="0"/>
              <a:t>，定义方法，即系统的行为模型。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2416175"/>
            <a:ext cx="4572000" cy="2308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第</a:t>
            </a:r>
            <a:r>
              <a:rPr lang="zh-CN" altLang="en-US" dirty="0"/>
              <a:t>三</a:t>
            </a:r>
            <a:r>
              <a:rPr lang="zh-CN" altLang="zh-CN" dirty="0"/>
              <a:t>步，编写应用层</a:t>
            </a:r>
            <a:r>
              <a:rPr lang="en-US" altLang="zh-CN" dirty="0"/>
              <a:t>Computer</a:t>
            </a:r>
            <a:r>
              <a:rPr lang="zh-CN" altLang="zh-CN" dirty="0"/>
              <a:t>类，依赖接口完成业务逻辑，屏蔽底层的实现。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）将接口引用变量作为应用层的数据成员。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）定义构造方法或</a:t>
            </a:r>
            <a:r>
              <a:rPr lang="en-US" altLang="zh-CN" dirty="0"/>
              <a:t>set</a:t>
            </a:r>
            <a:r>
              <a:rPr lang="zh-CN" altLang="zh-CN" dirty="0"/>
              <a:t>方法对接口数据成员初始化。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）封装应用层的业务行为方法，通过接口成员调用接口中的方法实现业务逻辑。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9750" y="4005263"/>
            <a:ext cx="3744913" cy="46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3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1497013"/>
            <a:ext cx="4527550" cy="923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第</a:t>
            </a:r>
            <a:r>
              <a:rPr lang="zh-CN" altLang="en-US" dirty="0"/>
              <a:t>二</a:t>
            </a:r>
            <a:r>
              <a:rPr lang="zh-CN" altLang="zh-CN" dirty="0"/>
              <a:t>步，编写底层各实现类，实现接口中的方法，直接操作底层数据（接口的实现类通常放在接口的子包中，命名为“</a:t>
            </a:r>
            <a:r>
              <a:rPr lang="en-US" altLang="zh-CN" dirty="0" err="1"/>
              <a:t>impl</a:t>
            </a:r>
            <a:r>
              <a:rPr lang="zh-CN" altLang="zh-CN" dirty="0"/>
              <a:t>”）。</a:t>
            </a:r>
          </a:p>
        </p:txBody>
      </p:sp>
      <p:sp>
        <p:nvSpPr>
          <p:cNvPr id="10" name="矩形 9"/>
          <p:cNvSpPr/>
          <p:nvPr/>
        </p:nvSpPr>
        <p:spPr>
          <a:xfrm>
            <a:off x="539750" y="2420938"/>
            <a:ext cx="3744913" cy="158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9938" y="5373688"/>
            <a:ext cx="4572000" cy="922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第四步，编写测试类</a:t>
            </a:r>
            <a:r>
              <a:rPr lang="en-US" altLang="zh-CN" dirty="0"/>
              <a:t>Test</a:t>
            </a:r>
            <a:r>
              <a:rPr lang="zh-CN" altLang="zh-CN" dirty="0"/>
              <a:t>，在</a:t>
            </a:r>
            <a:r>
              <a:rPr lang="en-US" altLang="zh-CN" dirty="0"/>
              <a:t>main()</a:t>
            </a:r>
            <a:r>
              <a:rPr lang="zh-CN" altLang="zh-CN" dirty="0"/>
              <a:t>方法中创建接口的实现类对象，传递给应用层实例，应用层实例调用应用层业务方法完成任务。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9750" y="4941888"/>
            <a:ext cx="3744913" cy="466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6.4.2  </a:t>
            </a:r>
            <a:r>
              <a:rPr lang="zh-CN" altLang="zh-CN" sz="4400" dirty="0">
                <a:effectLst/>
              </a:rPr>
              <a:t>面向接口编程的代码组织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2289939"/>
            <a:ext cx="849694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package chap6.example.ex5.v2;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IMobileStorage</a:t>
            </a:r>
            <a:r>
              <a:rPr lang="en-US" altLang="zh-CN" sz="2400" dirty="0"/>
              <a:t> {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	void read();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	void write();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}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576064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接口 </a:t>
            </a:r>
            <a:r>
              <a:rPr lang="en-US" altLang="zh-CN" dirty="0" err="1"/>
              <a:t>IMobileStorage</a:t>
            </a:r>
            <a:r>
              <a:rPr lang="en-US" altLang="zh-CN" dirty="0"/>
              <a:t> </a:t>
            </a:r>
            <a:r>
              <a:rPr lang="zh-CN" altLang="en-US" dirty="0" smtClean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752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6.4.2  </a:t>
            </a:r>
            <a:r>
              <a:rPr lang="zh-CN" altLang="zh-CN" sz="4400" dirty="0">
                <a:effectLst/>
              </a:rPr>
              <a:t>面向接口编程的代码组织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916832"/>
            <a:ext cx="8496944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package chap6.example.ex5.v2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Computer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private </a:t>
            </a:r>
            <a:r>
              <a:rPr lang="en-US" altLang="zh-CN" dirty="0" err="1"/>
              <a:t>IMobileStorage</a:t>
            </a:r>
            <a:r>
              <a:rPr lang="en-US" altLang="zh-CN" dirty="0"/>
              <a:t>  </a:t>
            </a:r>
            <a:r>
              <a:rPr lang="en-US" altLang="zh-CN" dirty="0" err="1"/>
              <a:t>usbDriver</a:t>
            </a:r>
            <a:r>
              <a:rPr lang="en-US" altLang="zh-CN" dirty="0" smtClean="0"/>
              <a:t>;</a:t>
            </a:r>
            <a:r>
              <a:rPr lang="en-US" altLang="zh-CN" dirty="0"/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</a:t>
            </a:r>
            <a:r>
              <a:rPr lang="en-US" altLang="zh-CN" dirty="0" err="1"/>
              <a:t>IMobileStorage</a:t>
            </a:r>
            <a:r>
              <a:rPr lang="en-US" altLang="zh-CN" dirty="0"/>
              <a:t> </a:t>
            </a:r>
            <a:r>
              <a:rPr lang="en-US" altLang="zh-CN" dirty="0" err="1"/>
              <a:t>getUsbDriver</a:t>
            </a:r>
            <a:r>
              <a:rPr lang="en-US" altLang="zh-CN" dirty="0"/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return </a:t>
            </a:r>
            <a:r>
              <a:rPr lang="en-US" altLang="zh-CN" dirty="0" err="1"/>
              <a:t>usbDriver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</a:t>
            </a:r>
            <a:r>
              <a:rPr lang="en-US" altLang="zh-CN" dirty="0" err="1"/>
              <a:t>setUsbDriver</a:t>
            </a:r>
            <a:r>
              <a:rPr lang="en-US" altLang="zh-CN" dirty="0"/>
              <a:t>(</a:t>
            </a:r>
            <a:r>
              <a:rPr lang="en-US" altLang="zh-CN" dirty="0" err="1"/>
              <a:t>IMobileStorage</a:t>
            </a:r>
            <a:r>
              <a:rPr lang="en-US" altLang="zh-CN" dirty="0"/>
              <a:t> </a:t>
            </a:r>
            <a:r>
              <a:rPr lang="en-US" altLang="zh-CN" dirty="0" err="1"/>
              <a:t>usbDriver</a:t>
            </a:r>
            <a:r>
              <a:rPr lang="en-US" altLang="zh-CN" dirty="0"/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this.usbDriver</a:t>
            </a:r>
            <a:r>
              <a:rPr lang="en-US" altLang="zh-CN" dirty="0"/>
              <a:t> = </a:t>
            </a:r>
            <a:r>
              <a:rPr lang="en-US" altLang="zh-CN" dirty="0" err="1"/>
              <a:t>usbDriver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Computer(</a:t>
            </a:r>
            <a:r>
              <a:rPr lang="en-US" altLang="zh-CN" dirty="0" err="1"/>
              <a:t>IMobileStorage</a:t>
            </a:r>
            <a:r>
              <a:rPr lang="en-US" altLang="zh-CN" dirty="0"/>
              <a:t> </a:t>
            </a:r>
            <a:r>
              <a:rPr lang="en-US" altLang="zh-CN" dirty="0" err="1"/>
              <a:t>usbDriver</a:t>
            </a:r>
            <a:r>
              <a:rPr lang="en-US" altLang="zh-CN" dirty="0"/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this.usbDriver</a:t>
            </a:r>
            <a:r>
              <a:rPr lang="en-US" altLang="zh-CN" dirty="0"/>
              <a:t> = </a:t>
            </a:r>
            <a:r>
              <a:rPr lang="en-US" altLang="zh-CN" dirty="0" err="1"/>
              <a:t>usbDriver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Computer() </a:t>
            </a:r>
            <a:r>
              <a:rPr lang="en-US" altLang="zh-CN" dirty="0" smtClean="0"/>
              <a:t>{}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</a:t>
            </a:r>
            <a:r>
              <a:rPr lang="en-US" altLang="zh-CN" dirty="0" err="1"/>
              <a:t>readData</a:t>
            </a:r>
            <a:r>
              <a:rPr lang="en-US" altLang="zh-CN" dirty="0" smtClean="0"/>
              <a:t>(){</a:t>
            </a:r>
            <a:r>
              <a:rPr lang="en-US" altLang="zh-CN" dirty="0"/>
              <a:t>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usbDriver.read</a:t>
            </a:r>
            <a:r>
              <a:rPr lang="en-US" altLang="zh-CN" dirty="0" smtClean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void </a:t>
            </a:r>
            <a:r>
              <a:rPr lang="en-US" altLang="zh-CN" dirty="0" err="1"/>
              <a:t>wrietData</a:t>
            </a:r>
            <a:r>
              <a:rPr lang="en-US" altLang="zh-CN" dirty="0"/>
              <a:t>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usbDriver.write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576064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应用层</a:t>
            </a:r>
            <a:r>
              <a:rPr lang="en-US" altLang="zh-CN" dirty="0"/>
              <a:t>Computer </a:t>
            </a:r>
            <a:r>
              <a:rPr lang="zh-CN" altLang="en-US" dirty="0" smtClean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299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6.4.2  </a:t>
            </a:r>
            <a:r>
              <a:rPr lang="zh-CN" altLang="zh-CN" sz="4400" dirty="0">
                <a:effectLst/>
              </a:rPr>
              <a:t>面向接口编程的代码组织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916832"/>
            <a:ext cx="8496944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package chap6.example.ex5.v2.impl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import chap6.example.ex5.v2.IMobileStorage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FlashDisk</a:t>
            </a:r>
            <a:r>
              <a:rPr lang="en-US" altLang="zh-CN" sz="2000" dirty="0"/>
              <a:t> implements </a:t>
            </a:r>
            <a:r>
              <a:rPr lang="en-US" altLang="zh-CN" sz="2000" dirty="0" err="1"/>
              <a:t>IMobileStorage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void read()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("Reading from </a:t>
            </a:r>
            <a:r>
              <a:rPr lang="en-US" altLang="zh-CN" sz="2000" dirty="0" err="1"/>
              <a:t>FlashDisk</a:t>
            </a:r>
            <a:r>
              <a:rPr lang="en-US" altLang="zh-CN" sz="2000" dirty="0"/>
              <a:t>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void write()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("Writing to </a:t>
            </a:r>
            <a:r>
              <a:rPr lang="en-US" altLang="zh-CN" sz="2000" dirty="0" err="1"/>
              <a:t>FlashDisk</a:t>
            </a:r>
            <a:r>
              <a:rPr lang="en-US" altLang="zh-CN" sz="2000" dirty="0"/>
              <a:t>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576064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底层实现类</a:t>
            </a:r>
          </a:p>
        </p:txBody>
      </p:sp>
    </p:spTree>
    <p:extLst>
      <p:ext uri="{BB962C8B-B14F-4D97-AF65-F5344CB8AC3E}">
        <p14:creationId xmlns:p14="http://schemas.microsoft.com/office/powerpoint/2010/main" val="15360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/>
              <a:t>引用变量既可以指向相同类型的类的对象，也可以指向该类的任何一个子类的对象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/>
              <a:t>向上</a:t>
            </a:r>
            <a:r>
              <a:rPr lang="zh-CN" altLang="zh-CN" dirty="0" smtClean="0"/>
              <a:t>转型</a:t>
            </a:r>
            <a:r>
              <a:rPr lang="zh-CN" altLang="en-US" dirty="0"/>
              <a:t>：</a:t>
            </a:r>
            <a:r>
              <a:rPr lang="zh-CN" altLang="zh-CN" dirty="0" smtClean="0"/>
              <a:t>将</a:t>
            </a:r>
            <a:r>
              <a:rPr lang="zh-CN" altLang="zh-CN" dirty="0"/>
              <a:t>子类对象直接赋值给父类引用的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</a:t>
            </a:r>
            <a:r>
              <a:rPr lang="zh-CN" altLang="zh-CN" dirty="0"/>
              <a:t>需要强制类型转换，由系统自动</a:t>
            </a:r>
            <a:r>
              <a:rPr lang="zh-CN" altLang="zh-CN" dirty="0" smtClean="0"/>
              <a:t>完成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已存在</a:t>
            </a:r>
            <a:r>
              <a:rPr lang="zh-CN" altLang="zh-CN" dirty="0"/>
              <a:t>“</a:t>
            </a:r>
            <a:r>
              <a:rPr lang="en-US" altLang="zh-CN" dirty="0"/>
              <a:t>is a</a:t>
            </a:r>
            <a:r>
              <a:rPr lang="zh-CN" altLang="zh-CN" dirty="0"/>
              <a:t>”关系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6.1.1  </a:t>
            </a:r>
            <a:r>
              <a:rPr lang="zh-CN" altLang="zh-CN" dirty="0" smtClean="0">
                <a:effectLst/>
              </a:rPr>
              <a:t>多态性</a:t>
            </a:r>
            <a:endParaRPr lang="zh-CN" alt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11388" y="2492375"/>
            <a:ext cx="4608512" cy="208915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en-US" altLang="zh-CN" b="1" dirty="0">
                <a:solidFill>
                  <a:schemeClr val="bg1"/>
                </a:solidFill>
                <a:latin typeface="Book Antiqua" pitchFamily="18" charset="0"/>
              </a:rPr>
              <a:t>public</a:t>
            </a:r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Book Antiqua" pitchFamily="18" charset="0"/>
              </a:rPr>
              <a:t>class</a:t>
            </a:r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 Test {</a:t>
            </a:r>
            <a:endParaRPr lang="zh-CN" altLang="zh-CN" dirty="0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	</a:t>
            </a:r>
            <a:r>
              <a:rPr lang="en-US" altLang="zh-CN" b="1" dirty="0">
                <a:solidFill>
                  <a:schemeClr val="bg1"/>
                </a:solidFill>
                <a:latin typeface="Book Antiqua" pitchFamily="18" charset="0"/>
              </a:rPr>
              <a:t>public</a:t>
            </a:r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Book Antiqua" pitchFamily="18" charset="0"/>
              </a:rPr>
              <a:t>static</a:t>
            </a:r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Book Antiqua" pitchFamily="18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 main(String[] </a:t>
            </a:r>
            <a:r>
              <a:rPr lang="en-US" altLang="zh-CN" dirty="0" err="1">
                <a:solidFill>
                  <a:schemeClr val="bg1"/>
                </a:solidFill>
                <a:latin typeface="Book Antiqua" pitchFamily="18" charset="0"/>
              </a:rPr>
              <a:t>args</a:t>
            </a:r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) {</a:t>
            </a:r>
            <a:endParaRPr lang="zh-CN" altLang="zh-CN" dirty="0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		 //</a:t>
            </a:r>
            <a:r>
              <a:rPr lang="zh-CN" altLang="zh-CN" dirty="0">
                <a:solidFill>
                  <a:schemeClr val="bg1"/>
                </a:solidFill>
                <a:latin typeface="Book Antiqua" pitchFamily="18" charset="0"/>
              </a:rPr>
              <a:t>子类对象送给父类引用</a:t>
            </a:r>
            <a:endParaRPr lang="en-US" altLang="zh-CN" dirty="0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		</a:t>
            </a:r>
            <a:r>
              <a:rPr lang="en-US" altLang="zh-CN" sz="2000" b="1" dirty="0">
                <a:solidFill>
                  <a:srgbClr val="FFC000"/>
                </a:solidFill>
                <a:latin typeface="Book Antiqua" pitchFamily="18" charset="0"/>
              </a:rPr>
              <a:t>Animal a = new Bird();</a:t>
            </a:r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	</a:t>
            </a:r>
            <a:endParaRPr lang="zh-CN" altLang="zh-CN" dirty="0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		……</a:t>
            </a:r>
          </a:p>
          <a:p>
            <a:pPr marL="342900" indent="-342900" eaLnBrk="0" hangingPunct="0"/>
            <a:r>
              <a:rPr lang="zh-CN" altLang="zh-CN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	}</a:t>
            </a:r>
            <a:endParaRPr lang="zh-CN" altLang="zh-CN" dirty="0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 dirty="0">
                <a:solidFill>
                  <a:schemeClr val="bg1"/>
                </a:solidFill>
                <a:latin typeface="Book Antiqua" pitchFamily="18" charset="0"/>
              </a:rPr>
              <a:t>}</a:t>
            </a:r>
            <a:endParaRPr lang="zh-CN" altLang="zh-CN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288" y="4797425"/>
            <a:ext cx="8280400" cy="1570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109728" lvl="1" fontAlgn="auto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68000"/>
              <a:defRPr/>
            </a:pPr>
            <a:r>
              <a:rPr lang="en-US" altLang="zh-CN" sz="2400" dirty="0"/>
              <a:t>Java</a:t>
            </a:r>
            <a:r>
              <a:rPr lang="zh-CN" altLang="zh-CN" sz="2400" dirty="0"/>
              <a:t>语言中</a:t>
            </a:r>
            <a:r>
              <a:rPr lang="en-US" altLang="zh-CN" sz="2400" dirty="0"/>
              <a:t>Object</a:t>
            </a:r>
            <a:r>
              <a:rPr lang="zh-CN" altLang="zh-CN" sz="2400" dirty="0"/>
              <a:t>是所有类的直接或间接父类，也就是说，任何类型的对象都可以赋值给</a:t>
            </a:r>
            <a:r>
              <a:rPr lang="en-US" altLang="zh-CN" sz="2400" dirty="0"/>
              <a:t>Object</a:t>
            </a:r>
            <a:r>
              <a:rPr lang="zh-CN" altLang="zh-CN" sz="2400" dirty="0"/>
              <a:t>引用。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6.4.2  </a:t>
            </a:r>
            <a:r>
              <a:rPr lang="zh-CN" altLang="zh-CN" sz="4400" dirty="0">
                <a:effectLst/>
              </a:rPr>
              <a:t>面向接口编程的代码组织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916832"/>
            <a:ext cx="8856984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package chap6.example.ex5.v2.impl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import chap6.example.ex5.v2.IMobileStorage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MobileHardDisk</a:t>
            </a:r>
            <a:r>
              <a:rPr lang="en-US" altLang="zh-CN" sz="2000" dirty="0"/>
              <a:t> implements </a:t>
            </a:r>
            <a:r>
              <a:rPr lang="en-US" altLang="zh-CN" sz="2000" dirty="0" err="1"/>
              <a:t>IMobileStorage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void read()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("Reading from </a:t>
            </a:r>
            <a:r>
              <a:rPr lang="en-US" altLang="zh-CN" sz="2000" dirty="0" err="1"/>
              <a:t>MobileHardDisk</a:t>
            </a:r>
            <a:r>
              <a:rPr lang="en-US" altLang="zh-CN" sz="2000" dirty="0" smtClean="0"/>
              <a:t>……");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void write()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("Writing to </a:t>
            </a:r>
            <a:r>
              <a:rPr lang="en-US" altLang="zh-CN" sz="2000" dirty="0" err="1"/>
              <a:t>MobileHardDisk</a:t>
            </a:r>
            <a:r>
              <a:rPr lang="en-US" altLang="zh-CN" sz="2000" dirty="0" smtClean="0"/>
              <a:t>");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6.4.2  </a:t>
            </a:r>
            <a:r>
              <a:rPr lang="zh-CN" altLang="zh-CN" sz="4400" dirty="0">
                <a:effectLst/>
              </a:rPr>
              <a:t>面向接口编程的代码组织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916832"/>
            <a:ext cx="8856984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package chap6.example.ex5.v2.impl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import chap6.example.ex5.v2.IMobileStorage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public class MP3Player implements </a:t>
            </a:r>
            <a:r>
              <a:rPr lang="en-US" altLang="zh-CN" sz="2000" dirty="0" err="1"/>
              <a:t>IMobileStorage</a:t>
            </a:r>
            <a:r>
              <a:rPr lang="en-US" altLang="zh-CN" sz="2000" dirty="0"/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void read()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("Reading from MP3Player……");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void write()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("Writing to MP3Player……");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4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6.4.2  </a:t>
            </a:r>
            <a:r>
              <a:rPr lang="zh-CN" altLang="zh-CN" sz="4400" dirty="0">
                <a:effectLst/>
              </a:rPr>
              <a:t>面向接口编程的代码组织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916832"/>
            <a:ext cx="8856984" cy="4401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package chap6.example.ex5.v2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import chap6.example.ex5.v2.impl.FlashDisk;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import chap6.example.ex5.v2.impl.MP3Player;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import chap6.example.ex5.v2.impl.MobileHardDisk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public class Test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Computer </a:t>
            </a:r>
            <a:r>
              <a:rPr lang="en-US" altLang="zh-CN" sz="2000" dirty="0" err="1"/>
              <a:t>computer</a:t>
            </a:r>
            <a:r>
              <a:rPr lang="en-US" altLang="zh-CN" sz="2000" dirty="0"/>
              <a:t> = new Computer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IMobileStorage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FlashDisk</a:t>
            </a:r>
            <a:r>
              <a:rPr lang="en-US" altLang="zh-CN" sz="2000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IMobileStorage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mhd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MobileHardDisk</a:t>
            </a:r>
            <a:r>
              <a:rPr lang="en-US" altLang="zh-CN" sz="2000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IMobileStorage</a:t>
            </a:r>
            <a:r>
              <a:rPr lang="en-US" altLang="zh-CN" sz="2000" dirty="0"/>
              <a:t> mp3 = new MP3Player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computer.setUsbDriver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computer.readData</a:t>
            </a:r>
            <a:r>
              <a:rPr lang="en-US" altLang="zh-CN" sz="2000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computer.wrietData</a:t>
            </a:r>
            <a:r>
              <a:rPr lang="en-US" altLang="zh-CN" sz="2000" dirty="0" smtClean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		</a:t>
            </a:r>
            <a:endParaRPr lang="en-US" altLang="zh-CN" sz="2000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576064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/>
              <a:t>测试</a:t>
            </a:r>
            <a:r>
              <a:rPr lang="zh-CN" altLang="en-US" dirty="0" smtClean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5659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6.4.2  </a:t>
            </a:r>
            <a:r>
              <a:rPr lang="zh-CN" altLang="zh-CN" sz="4400" dirty="0">
                <a:effectLst/>
              </a:rPr>
              <a:t>面向接口编程的代码组织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916832"/>
            <a:ext cx="8856984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computer.setUsbDriver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mhd</a:t>
            </a:r>
            <a:r>
              <a:rPr lang="en-US" altLang="zh-CN" sz="2000" dirty="0"/>
              <a:t>);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computer.readData</a:t>
            </a:r>
            <a:r>
              <a:rPr lang="en-US" altLang="zh-CN" sz="2000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computer.wrietData</a:t>
            </a:r>
            <a:r>
              <a:rPr lang="en-US" altLang="zh-CN" sz="2000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		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computer.setUsbDriver</a:t>
            </a:r>
            <a:r>
              <a:rPr lang="en-US" altLang="zh-CN" sz="2000" dirty="0"/>
              <a:t>(mp3);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computer.readData</a:t>
            </a:r>
            <a:r>
              <a:rPr lang="en-US" altLang="zh-CN" sz="2000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computer.wrietData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576064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/>
              <a:t>测试</a:t>
            </a:r>
            <a:r>
              <a:rPr lang="zh-CN" altLang="en-US" dirty="0" smtClean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9823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effectLst/>
              </a:rPr>
              <a:t>6.4.2  </a:t>
            </a:r>
            <a:r>
              <a:rPr lang="zh-CN" altLang="zh-CN" sz="4400" dirty="0">
                <a:effectLst/>
              </a:rPr>
              <a:t>面向接口编程的代码组织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016" y="2060848"/>
            <a:ext cx="8856984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package </a:t>
            </a:r>
            <a:r>
              <a:rPr lang="en-US" altLang="zh-CN" sz="2000" dirty="0"/>
              <a:t>chap6.example.ex5.v2.impl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import chap6.example.ex5.v2.IMobileStorage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NewMobileStorage</a:t>
            </a:r>
            <a:r>
              <a:rPr lang="en-US" altLang="zh-CN" sz="2000" dirty="0"/>
              <a:t> implements </a:t>
            </a:r>
            <a:r>
              <a:rPr lang="en-US" altLang="zh-CN" sz="2000" dirty="0" err="1"/>
              <a:t>IMobileStorage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void read()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/>
              <a:t>("Reading from </a:t>
            </a:r>
            <a:r>
              <a:rPr lang="en-US" altLang="zh-CN" sz="2000" dirty="0" err="1"/>
              <a:t>NewMobileStorage</a:t>
            </a:r>
            <a:r>
              <a:rPr lang="en-US" altLang="zh-CN" sz="2000" dirty="0"/>
              <a:t>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void write()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("Writing to </a:t>
            </a:r>
            <a:r>
              <a:rPr lang="en-US" altLang="zh-CN" sz="2000" dirty="0" err="1"/>
              <a:t>NewMobileStorage</a:t>
            </a:r>
            <a:r>
              <a:rPr lang="en-US" altLang="zh-CN" sz="2000" dirty="0"/>
              <a:t>……");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576064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增加新的移动存储设备</a:t>
            </a:r>
          </a:p>
        </p:txBody>
      </p:sp>
      <p:sp>
        <p:nvSpPr>
          <p:cNvPr id="6" name="矩形 5"/>
          <p:cNvSpPr/>
          <p:nvPr/>
        </p:nvSpPr>
        <p:spPr>
          <a:xfrm>
            <a:off x="265416" y="3284984"/>
            <a:ext cx="8856984" cy="3600986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package </a:t>
            </a:r>
            <a:r>
              <a:rPr lang="en-US" altLang="zh-CN" sz="2000" dirty="0"/>
              <a:t>chap6.example.ex5.v2;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import </a:t>
            </a:r>
            <a:r>
              <a:rPr lang="en-US" altLang="zh-CN" sz="2000" dirty="0" smtClean="0"/>
              <a:t>chap6.example.ex5.v2.impl.NewMobileStorage;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class Test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Computer </a:t>
            </a:r>
            <a:r>
              <a:rPr lang="en-US" altLang="zh-CN" sz="2000" dirty="0" err="1"/>
              <a:t>computer</a:t>
            </a:r>
            <a:r>
              <a:rPr lang="en-US" altLang="zh-CN" sz="2000" dirty="0"/>
              <a:t> = new Computer();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IMobileStorage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nms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new </a:t>
            </a:r>
            <a:r>
              <a:rPr lang="en-US" altLang="zh-CN" sz="2000" dirty="0" err="1" smtClean="0"/>
              <a:t>NewMobileStorage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 smtClean="0"/>
              <a:t>computer.setUsbDriver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nms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computer.readData</a:t>
            </a:r>
            <a:r>
              <a:rPr lang="en-US" altLang="zh-CN" sz="2000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computer.wrietData</a:t>
            </a:r>
            <a:r>
              <a:rPr lang="en-US" altLang="zh-CN" sz="2000" dirty="0" smtClean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zh-CN" altLang="en-US" sz="2400" dirty="0" smtClean="0"/>
              <a:t>｝</a:t>
            </a:r>
            <a:endParaRPr lang="en-US" altLang="zh-CN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｝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311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将学生（</a:t>
            </a:r>
            <a:r>
              <a:rPr lang="en-US" altLang="zh-CN" dirty="0" smtClean="0"/>
              <a:t>Student</a:t>
            </a:r>
            <a:r>
              <a:rPr lang="zh-CN" altLang="zh-CN" dirty="0" smtClean="0"/>
              <a:t>类）数据按照表格的方式输出。</a:t>
            </a:r>
            <a:endParaRPr lang="en-US" altLang="zh-CN" dirty="0" smtClean="0"/>
          </a:p>
          <a:p>
            <a:r>
              <a:rPr lang="zh-CN" altLang="zh-CN" dirty="0" smtClean="0"/>
              <a:t>学生数据存储在不同的结构中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一种是二维字符串数组，每一行代表一个学生的数据；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另一种是一维</a:t>
            </a:r>
            <a:r>
              <a:rPr lang="en-US" altLang="zh-CN" dirty="0" smtClean="0"/>
              <a:t>Student</a:t>
            </a:r>
            <a:r>
              <a:rPr lang="zh-CN" altLang="zh-CN" dirty="0" smtClean="0"/>
              <a:t>类型数组，每个元素代表一个学生</a:t>
            </a:r>
            <a:endParaRPr lang="en-US" altLang="zh-CN" dirty="0" smtClean="0"/>
          </a:p>
          <a:p>
            <a:r>
              <a:rPr lang="zh-CN" altLang="zh-CN" dirty="0" smtClean="0"/>
              <a:t>要求采用面向接口的方式设计架构，在接口层抽象出输出一个二维表格所需的所有方法，并在底层用两种存储方式分别予以实现。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effectLst/>
              </a:rPr>
              <a:t>6.5  </a:t>
            </a:r>
            <a:r>
              <a:rPr lang="zh-CN" altLang="zh-CN" sz="3200" dirty="0">
                <a:effectLst/>
              </a:rPr>
              <a:t>综合实践</a:t>
            </a:r>
            <a:r>
              <a:rPr lang="en-US" altLang="zh-CN" sz="3200" dirty="0">
                <a:effectLst/>
              </a:rPr>
              <a:t>--</a:t>
            </a:r>
            <a:r>
              <a:rPr lang="zh-CN" altLang="zh-CN" sz="3200" dirty="0">
                <a:effectLst/>
              </a:rPr>
              <a:t>格式化输出学生对象数据</a:t>
            </a:r>
            <a:endParaRPr lang="zh-CN" altLang="en-US" sz="3200" dirty="0"/>
          </a:p>
        </p:txBody>
      </p:sp>
      <p:pic>
        <p:nvPicPr>
          <p:cNvPr id="5120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437063"/>
            <a:ext cx="352901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dirty="0">
                <a:effectLst/>
              </a:rPr>
              <a:t>6.5.1  </a:t>
            </a:r>
            <a:r>
              <a:rPr lang="zh-CN" altLang="zh-CN" sz="3200" dirty="0">
                <a:effectLst/>
              </a:rPr>
              <a:t>系统架构</a:t>
            </a:r>
          </a:p>
        </p:txBody>
      </p:sp>
      <p:grpSp>
        <p:nvGrpSpPr>
          <p:cNvPr id="52227" name="组合 3"/>
          <p:cNvGrpSpPr>
            <a:grpSpLocks/>
          </p:cNvGrpSpPr>
          <p:nvPr/>
        </p:nvGrpSpPr>
        <p:grpSpPr bwMode="auto">
          <a:xfrm>
            <a:off x="26988" y="1535113"/>
            <a:ext cx="1225550" cy="4679950"/>
            <a:chOff x="467544" y="1052736"/>
            <a:chExt cx="1224136" cy="4032448"/>
          </a:xfrm>
        </p:grpSpPr>
        <p:sp>
          <p:nvSpPr>
            <p:cNvPr id="5" name="矩形 4"/>
            <p:cNvSpPr/>
            <p:nvPr/>
          </p:nvSpPr>
          <p:spPr>
            <a:xfrm>
              <a:off x="467544" y="1052736"/>
              <a:ext cx="1224136" cy="40324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1052736"/>
              <a:ext cx="1224136" cy="13678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7544" y="2420595"/>
              <a:ext cx="1224136" cy="14403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232" name="TextBox 7"/>
            <p:cNvSpPr txBox="1">
              <a:spLocks noChangeArrowheads="1"/>
            </p:cNvSpPr>
            <p:nvPr/>
          </p:nvSpPr>
          <p:spPr bwMode="auto">
            <a:xfrm>
              <a:off x="683568" y="1521852"/>
              <a:ext cx="979309" cy="29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r>
                <a:rPr lang="en-US" altLang="zh-CN" sz="1600"/>
                <a:t>2</a:t>
              </a:r>
              <a:r>
                <a:rPr lang="zh-CN" altLang="en-US" sz="1600"/>
                <a:t>应用层</a:t>
              </a:r>
            </a:p>
          </p:txBody>
        </p:sp>
        <p:sp>
          <p:nvSpPr>
            <p:cNvPr id="52233" name="TextBox 8"/>
            <p:cNvSpPr txBox="1">
              <a:spLocks noChangeArrowheads="1"/>
            </p:cNvSpPr>
            <p:nvPr/>
          </p:nvSpPr>
          <p:spPr bwMode="auto">
            <a:xfrm>
              <a:off x="568355" y="2890004"/>
              <a:ext cx="979309" cy="29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ctr"/>
              <a:r>
                <a:rPr lang="en-US" altLang="zh-CN" sz="1600"/>
                <a:t>1</a:t>
              </a:r>
              <a:r>
                <a:rPr lang="zh-CN" altLang="en-US" sz="1600"/>
                <a:t>接口</a:t>
              </a:r>
            </a:p>
          </p:txBody>
        </p:sp>
        <p:sp>
          <p:nvSpPr>
            <p:cNvPr id="52234" name="TextBox 9"/>
            <p:cNvSpPr txBox="1">
              <a:spLocks noChangeArrowheads="1"/>
            </p:cNvSpPr>
            <p:nvPr/>
          </p:nvSpPr>
          <p:spPr bwMode="auto">
            <a:xfrm>
              <a:off x="611560" y="4221088"/>
              <a:ext cx="979309" cy="29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itchFamily="34" charset="0"/>
                  <a:ea typeface="黑体" pitchFamily="49" charset="-122"/>
                </a:defRPr>
              </a:lvl9pPr>
            </a:lstStyle>
            <a:p>
              <a:pPr algn="ctr"/>
              <a:r>
                <a:rPr lang="en-US" altLang="zh-CN" sz="1600"/>
                <a:t>3</a:t>
              </a:r>
              <a:r>
                <a:rPr lang="zh-CN" altLang="en-US" sz="1600"/>
                <a:t>底层</a:t>
              </a:r>
            </a:p>
          </p:txBody>
        </p:sp>
      </p:grp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06550"/>
            <a:ext cx="8437563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868362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800" dirty="0"/>
              <a:t>1</a:t>
            </a:r>
            <a:r>
              <a:rPr lang="zh-CN" altLang="zh-CN" sz="2800" dirty="0"/>
              <a:t>．接口层</a:t>
            </a:r>
            <a:r>
              <a:rPr lang="en-US" altLang="zh-CN" sz="2800" dirty="0" err="1"/>
              <a:t>TableModel</a:t>
            </a:r>
            <a:endParaRPr lang="zh-CN" altLang="zh-CN" sz="28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6.5.2  </a:t>
            </a:r>
            <a:r>
              <a:rPr lang="zh-CN" altLang="en-US" dirty="0" smtClean="0">
                <a:effectLst/>
              </a:rPr>
              <a:t>面</a:t>
            </a:r>
            <a:r>
              <a:rPr lang="zh-CN" altLang="zh-CN" dirty="0" smtClean="0">
                <a:effectLst/>
              </a:rPr>
              <a:t>向</a:t>
            </a:r>
            <a:r>
              <a:rPr lang="zh-CN" altLang="zh-CN" dirty="0">
                <a:effectLst/>
              </a:rPr>
              <a:t>接口编程的</a:t>
            </a:r>
            <a:r>
              <a:rPr lang="zh-CN" altLang="zh-CN" dirty="0" smtClean="0">
                <a:effectLst/>
              </a:rPr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205038"/>
            <a:ext cx="885698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package chap6.example.tables;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/>
              <a:t>interface</a:t>
            </a:r>
            <a:r>
              <a:rPr lang="en-US" altLang="zh-CN" dirty="0"/>
              <a:t> </a:t>
            </a:r>
            <a:r>
              <a:rPr lang="en-US" altLang="zh-CN" dirty="0" err="1"/>
              <a:t>TableModel</a:t>
            </a:r>
            <a:r>
              <a:rPr lang="en-US" altLang="zh-CN" dirty="0"/>
              <a:t>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getRowNumber</a:t>
            </a:r>
            <a:r>
              <a:rPr lang="en-US" altLang="zh-CN" dirty="0"/>
              <a:t>();	//</a:t>
            </a:r>
            <a:r>
              <a:rPr lang="zh-CN" altLang="zh-CN" dirty="0"/>
              <a:t>获取表格的行数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getColNumber</a:t>
            </a:r>
            <a:r>
              <a:rPr lang="en-US" altLang="zh-CN" dirty="0"/>
              <a:t>();	//</a:t>
            </a:r>
            <a:r>
              <a:rPr lang="zh-CN" altLang="zh-CN" dirty="0"/>
              <a:t>获取表格的列数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String </a:t>
            </a:r>
            <a:r>
              <a:rPr lang="en-US" altLang="zh-CN" dirty="0" err="1"/>
              <a:t>getColName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index);	//</a:t>
            </a:r>
            <a:r>
              <a:rPr lang="zh-CN" altLang="zh-CN" dirty="0"/>
              <a:t>获取表头名称</a:t>
            </a:r>
            <a:r>
              <a:rPr lang="en-US" altLang="zh-CN" dirty="0"/>
              <a:t>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Object </a:t>
            </a:r>
            <a:r>
              <a:rPr lang="en-US" altLang="zh-CN" dirty="0" err="1"/>
              <a:t>getValue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row,</a:t>
            </a:r>
            <a:r>
              <a:rPr lang="en-US" altLang="zh-CN" b="1" dirty="0" err="1"/>
              <a:t>int</a:t>
            </a:r>
            <a:r>
              <a:rPr lang="en-US" altLang="zh-CN" dirty="0"/>
              <a:t> col);	</a:t>
            </a:r>
            <a:r>
              <a:rPr lang="en-US" altLang="zh-CN" dirty="0" smtClean="0"/>
              <a:t>//</a:t>
            </a:r>
            <a:r>
              <a:rPr lang="zh-CN" altLang="zh-CN" dirty="0"/>
              <a:t>获取</a:t>
            </a:r>
            <a:r>
              <a:rPr lang="en-US" altLang="zh-CN" dirty="0"/>
              <a:t> row</a:t>
            </a:r>
            <a:r>
              <a:rPr lang="zh-CN" altLang="zh-CN" dirty="0"/>
              <a:t>行</a:t>
            </a:r>
            <a:r>
              <a:rPr lang="en-US" altLang="zh-CN" u="sng" dirty="0"/>
              <a:t>col</a:t>
            </a:r>
            <a:r>
              <a:rPr lang="zh-CN" altLang="zh-CN" dirty="0"/>
              <a:t>列的数据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9512" y="4581525"/>
            <a:ext cx="885698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getValue</a:t>
            </a:r>
            <a:r>
              <a:rPr lang="en-US" altLang="zh-CN" dirty="0"/>
              <a:t>()</a:t>
            </a:r>
            <a:r>
              <a:rPr lang="zh-CN" altLang="zh-CN" dirty="0"/>
              <a:t>方法获取</a:t>
            </a:r>
            <a:r>
              <a:rPr lang="en-US" altLang="zh-CN" dirty="0"/>
              <a:t>row</a:t>
            </a:r>
            <a:r>
              <a:rPr lang="zh-CN" altLang="zh-CN" dirty="0"/>
              <a:t>行</a:t>
            </a:r>
            <a:r>
              <a:rPr lang="en-US" altLang="zh-CN" dirty="0"/>
              <a:t>col</a:t>
            </a:r>
            <a:r>
              <a:rPr lang="zh-CN" altLang="zh-CN" dirty="0"/>
              <a:t>列的表格数据，因为表格数据的类型并不统一，所以用最高类型</a:t>
            </a:r>
            <a:r>
              <a:rPr lang="en-US" altLang="zh-CN" dirty="0"/>
              <a:t>Object</a:t>
            </a:r>
            <a:r>
              <a:rPr lang="zh-CN" altLang="zh-CN" dirty="0"/>
              <a:t>作为返回值类型，允许该方法返回任何类型的数据。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652462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800" dirty="0" smtClean="0"/>
              <a:t>2</a:t>
            </a:r>
            <a:r>
              <a:rPr lang="zh-CN" altLang="zh-CN" sz="2800" dirty="0" smtClean="0"/>
              <a:t>．</a:t>
            </a:r>
            <a:r>
              <a:rPr lang="zh-CN" altLang="zh-CN" sz="2800" dirty="0"/>
              <a:t>应用层</a:t>
            </a:r>
            <a:r>
              <a:rPr lang="en-US" altLang="zh-CN" sz="2800" dirty="0" err="1"/>
              <a:t>PrintTable</a:t>
            </a:r>
            <a:r>
              <a:rPr lang="zh-CN" altLang="zh-CN" sz="2800" dirty="0"/>
              <a:t>类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6.5.2  </a:t>
            </a:r>
            <a:r>
              <a:rPr lang="zh-CN" altLang="en-US" dirty="0">
                <a:effectLst/>
              </a:rPr>
              <a:t>面</a:t>
            </a:r>
            <a:r>
              <a:rPr lang="zh-CN" altLang="zh-CN" dirty="0">
                <a:effectLst/>
              </a:rPr>
              <a:t>向接口编程的代码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103438"/>
            <a:ext cx="8928992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package chap6.example.tables;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PrintTable</a:t>
            </a:r>
            <a:r>
              <a:rPr lang="en-US" altLang="zh-CN" dirty="0"/>
              <a:t>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private</a:t>
            </a:r>
            <a:r>
              <a:rPr lang="en-US" altLang="zh-CN" dirty="0"/>
              <a:t> </a:t>
            </a:r>
            <a:r>
              <a:rPr lang="en-US" altLang="zh-CN" dirty="0" err="1"/>
              <a:t>TableModel</a:t>
            </a:r>
            <a:r>
              <a:rPr lang="en-US" altLang="zh-CN" dirty="0"/>
              <a:t> model;	//</a:t>
            </a:r>
            <a:r>
              <a:rPr lang="zh-CN" altLang="zh-CN" dirty="0"/>
              <a:t>接口</a:t>
            </a:r>
            <a:r>
              <a:rPr lang="zh-CN" altLang="zh-CN" dirty="0" smtClean="0"/>
              <a:t>成员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dirty="0" err="1"/>
              <a:t>PrintTable</a:t>
            </a:r>
            <a:r>
              <a:rPr lang="en-US" altLang="zh-CN" dirty="0"/>
              <a:t>(){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dirty="0" err="1"/>
              <a:t>PrintTable</a:t>
            </a:r>
            <a:r>
              <a:rPr lang="en-US" altLang="zh-CN" dirty="0"/>
              <a:t>(</a:t>
            </a:r>
            <a:r>
              <a:rPr lang="en-US" altLang="zh-CN" dirty="0" err="1"/>
              <a:t>TableModel</a:t>
            </a:r>
            <a:r>
              <a:rPr lang="en-US" altLang="zh-CN" dirty="0"/>
              <a:t> model) </a:t>
            </a:r>
            <a:r>
              <a:rPr lang="en-US" altLang="zh-CN" dirty="0" smtClean="0"/>
              <a:t>{//</a:t>
            </a:r>
            <a:r>
              <a:rPr lang="zh-CN" altLang="zh-CN" dirty="0"/>
              <a:t>构造方法初始化接口成员变量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b="1" dirty="0" err="1"/>
              <a:t>this</a:t>
            </a:r>
            <a:r>
              <a:rPr lang="en-US" altLang="zh-CN" dirty="0" err="1"/>
              <a:t>.model</a:t>
            </a:r>
            <a:r>
              <a:rPr lang="en-US" altLang="zh-CN" dirty="0"/>
              <a:t> = model;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setModel</a:t>
            </a:r>
            <a:r>
              <a:rPr lang="en-US" altLang="zh-CN" dirty="0"/>
              <a:t>(</a:t>
            </a:r>
            <a:r>
              <a:rPr lang="en-US" altLang="zh-CN" dirty="0" err="1"/>
              <a:t>TableModel</a:t>
            </a:r>
            <a:r>
              <a:rPr lang="en-US" altLang="zh-CN" dirty="0"/>
              <a:t> model) </a:t>
            </a:r>
            <a:r>
              <a:rPr lang="en-US" altLang="zh-CN" dirty="0" smtClean="0"/>
              <a:t>{//</a:t>
            </a:r>
            <a:r>
              <a:rPr lang="en-US" altLang="zh-CN" dirty="0"/>
              <a:t>set</a:t>
            </a:r>
            <a:r>
              <a:rPr lang="zh-CN" altLang="zh-CN" dirty="0"/>
              <a:t>方法初始化接口成员变量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b="1" dirty="0" err="1"/>
              <a:t>this</a:t>
            </a:r>
            <a:r>
              <a:rPr lang="en-US" altLang="zh-CN" dirty="0" err="1"/>
              <a:t>.model</a:t>
            </a:r>
            <a:r>
              <a:rPr lang="en-US" altLang="zh-CN" dirty="0"/>
              <a:t> = model;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773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6.5.2  </a:t>
            </a:r>
            <a:r>
              <a:rPr lang="zh-CN" altLang="en-US" dirty="0">
                <a:effectLst/>
              </a:rPr>
              <a:t>面</a:t>
            </a:r>
            <a:r>
              <a:rPr lang="zh-CN" altLang="zh-CN" dirty="0">
                <a:effectLst/>
              </a:rPr>
              <a:t>向接口编程的代码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928992" cy="56784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public void </a:t>
            </a:r>
            <a:r>
              <a:rPr lang="en-US" altLang="zh-CN" sz="1600" dirty="0" err="1"/>
              <a:t>printTable</a:t>
            </a:r>
            <a:r>
              <a:rPr lang="en-US" altLang="zh-CN" sz="1600" dirty="0"/>
              <a:t>(){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  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i=0; i&lt;</a:t>
            </a:r>
            <a:r>
              <a:rPr lang="en-US" altLang="zh-CN" sz="1600" dirty="0" err="1"/>
              <a:t>model.getColNumber</a:t>
            </a:r>
            <a:r>
              <a:rPr lang="en-US" altLang="zh-CN" sz="1600" dirty="0"/>
              <a:t>(); i++){	//</a:t>
            </a:r>
            <a:r>
              <a:rPr lang="zh-CN" altLang="en-US" sz="1600" dirty="0"/>
              <a:t>输出表头，用</a:t>
            </a:r>
            <a:r>
              <a:rPr lang="en-US" altLang="zh-CN" sz="1600" dirty="0"/>
              <a:t>model</a:t>
            </a:r>
            <a:r>
              <a:rPr lang="zh-CN" altLang="en-US" sz="1600" dirty="0"/>
              <a:t>调用接口中的方法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	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model.getColName</a:t>
            </a:r>
            <a:r>
              <a:rPr lang="en-US" altLang="zh-CN" sz="1600" dirty="0" smtClean="0"/>
              <a:t>(i</a:t>
            </a:r>
            <a:r>
              <a:rPr lang="en-US" altLang="zh-CN" sz="1600" dirty="0"/>
              <a:t>)+"\t</a:t>
            </a:r>
            <a:r>
              <a:rPr lang="en-US" altLang="zh-CN" sz="1600" dirty="0" smtClean="0"/>
              <a:t>");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}</a:t>
            </a:r>
            <a:r>
              <a:rPr lang="en-US" altLang="zh-CN" sz="1600" dirty="0"/>
              <a:t>	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("---------------------------");</a:t>
            </a:r>
            <a:endParaRPr lang="en-US" altLang="zh-CN" sz="16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//</a:t>
            </a:r>
            <a:r>
              <a:rPr lang="zh-CN" altLang="en-US" sz="1600" dirty="0"/>
              <a:t>输出表格内容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/>
              <a:t>  </a:t>
            </a:r>
            <a:r>
              <a:rPr lang="en-US" altLang="zh-CN" sz="1600" dirty="0" smtClean="0"/>
              <a:t>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i=0; i&lt;</a:t>
            </a:r>
            <a:r>
              <a:rPr lang="en-US" altLang="zh-CN" sz="1600" dirty="0" err="1"/>
              <a:t>model.getRowNumber</a:t>
            </a:r>
            <a:r>
              <a:rPr lang="en-US" altLang="zh-CN" sz="1600" dirty="0"/>
              <a:t>(); i++){  //</a:t>
            </a:r>
            <a:r>
              <a:rPr lang="zh-CN" altLang="en-US" sz="1600" dirty="0"/>
              <a:t>所有行，用</a:t>
            </a:r>
            <a:r>
              <a:rPr lang="en-US" altLang="zh-CN" sz="1600" dirty="0"/>
              <a:t>model</a:t>
            </a:r>
            <a:r>
              <a:rPr lang="zh-CN" altLang="en-US" sz="1600" dirty="0"/>
              <a:t>调用接口中的方法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/>
              <a:t>    </a:t>
            </a:r>
            <a:r>
              <a:rPr lang="en-US" altLang="zh-CN" sz="1600" dirty="0" smtClean="0"/>
              <a:t>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j=0; j&lt;</a:t>
            </a:r>
            <a:r>
              <a:rPr lang="en-US" altLang="zh-CN" sz="1600" dirty="0" err="1"/>
              <a:t>model.getColNumber</a:t>
            </a:r>
            <a:r>
              <a:rPr lang="en-US" altLang="zh-CN" sz="1600" dirty="0"/>
              <a:t>(); j++){	//</a:t>
            </a:r>
            <a:r>
              <a:rPr lang="zh-CN" altLang="en-US" sz="1600" dirty="0"/>
              <a:t>所有列，用</a:t>
            </a:r>
            <a:r>
              <a:rPr lang="en-US" altLang="zh-CN" sz="1600" dirty="0"/>
              <a:t>model</a:t>
            </a:r>
            <a:r>
              <a:rPr lang="zh-CN" altLang="en-US" sz="1600" dirty="0"/>
              <a:t>调用接口中的方法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/>
              <a:t>       </a:t>
            </a:r>
            <a:r>
              <a:rPr lang="en-US" altLang="zh-CN" sz="1600" dirty="0" err="1" smtClean="0"/>
              <a:t>System.out.print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model.getValue</a:t>
            </a:r>
            <a:r>
              <a:rPr lang="en-US" altLang="zh-CN" sz="1600" dirty="0" smtClean="0"/>
              <a:t>(i</a:t>
            </a:r>
            <a:r>
              <a:rPr lang="en-US" altLang="zh-CN" sz="1600" dirty="0"/>
              <a:t>, j)+"\t");	</a:t>
            </a:r>
            <a:endParaRPr lang="en-US" altLang="zh-CN" sz="16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//</a:t>
            </a:r>
            <a:r>
              <a:rPr lang="zh-CN" altLang="en-US" sz="1600" dirty="0"/>
              <a:t>打印输出</a:t>
            </a:r>
            <a:r>
              <a:rPr lang="en-US" altLang="zh-CN" sz="1600" dirty="0"/>
              <a:t>i</a:t>
            </a:r>
            <a:r>
              <a:rPr lang="zh-CN" altLang="en-US" sz="1600" dirty="0"/>
              <a:t>行</a:t>
            </a:r>
            <a:r>
              <a:rPr lang="en-US" altLang="zh-CN" sz="1600" dirty="0"/>
              <a:t>j</a:t>
            </a:r>
            <a:r>
              <a:rPr lang="zh-CN" altLang="en-US" sz="1600" dirty="0"/>
              <a:t>列的数据，用</a:t>
            </a:r>
            <a:r>
              <a:rPr lang="en-US" altLang="zh-CN" sz="1600" dirty="0"/>
              <a:t>model</a:t>
            </a:r>
            <a:r>
              <a:rPr lang="zh-CN" altLang="en-US" sz="1600" dirty="0"/>
              <a:t>调用接口中的方法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/>
              <a:t>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();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}</a:t>
            </a:r>
            <a:endParaRPr lang="en-US" altLang="zh-CN" sz="16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} </a:t>
            </a:r>
            <a:r>
              <a:rPr lang="en-US" altLang="zh-CN" sz="1600" dirty="0"/>
              <a:t>	</a:t>
            </a:r>
            <a:r>
              <a:rPr lang="en-US" altLang="zh-CN" dirty="0"/>
              <a:t>	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08175" y="1481138"/>
            <a:ext cx="6778625" cy="1300162"/>
          </a:xfrm>
        </p:spPr>
        <p:txBody>
          <a:bodyPr>
            <a:normAutofit lnSpcReduction="1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b="1" dirty="0"/>
              <a:t>【说明</a:t>
            </a:r>
            <a:r>
              <a:rPr lang="en-US" altLang="zh-CN" b="1" dirty="0"/>
              <a:t> </a:t>
            </a:r>
            <a:r>
              <a:rPr lang="zh-CN" altLang="zh-CN" b="1" dirty="0"/>
              <a:t>】如果把子类对象赋给父类引用（将子类对象当作父类对象看待），那么就只能调用父类中已有的方法。</a:t>
            </a:r>
            <a:endParaRPr lang="zh-CN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6.1.1  </a:t>
            </a:r>
            <a:r>
              <a:rPr lang="zh-CN" altLang="zh-CN" dirty="0">
                <a:effectLst/>
              </a:rPr>
              <a:t>多态性</a:t>
            </a:r>
            <a:endParaRPr lang="zh-CN" alt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557338"/>
            <a:ext cx="12922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1187450" y="3260725"/>
            <a:ext cx="1441450" cy="1008063"/>
            <a:chOff x="2925" y="1616"/>
            <a:chExt cx="908" cy="635"/>
          </a:xfrm>
        </p:grpSpPr>
        <p:sp>
          <p:nvSpPr>
            <p:cNvPr id="15378" name="Rectangle 6"/>
            <p:cNvSpPr>
              <a:spLocks noChangeArrowheads="1"/>
            </p:cNvSpPr>
            <p:nvPr/>
          </p:nvSpPr>
          <p:spPr bwMode="auto">
            <a:xfrm>
              <a:off x="2925" y="1616"/>
              <a:ext cx="908" cy="635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>
                  <a:latin typeface="Book Antiqua" pitchFamily="18" charset="0"/>
                </a:rPr>
                <a:t>     人类</a:t>
              </a:r>
            </a:p>
            <a:p>
              <a:pPr marL="342900" indent="-342900"/>
              <a:r>
                <a:rPr lang="zh-CN" altLang="en-US">
                  <a:latin typeface="Book Antiqua" pitchFamily="18" charset="0"/>
                </a:rPr>
                <a:t>   说话</a:t>
              </a:r>
              <a:r>
                <a:rPr lang="en-US" altLang="zh-CN">
                  <a:latin typeface="Book Antiqua" pitchFamily="18" charset="0"/>
                </a:rPr>
                <a:t>()</a:t>
              </a:r>
            </a:p>
            <a:p>
              <a:pPr marL="342900" indent="-342900"/>
              <a:r>
                <a:rPr lang="zh-CN" altLang="en-US">
                  <a:latin typeface="Book Antiqua" pitchFamily="18" charset="0"/>
                </a:rPr>
                <a:t>   走路</a:t>
              </a:r>
              <a:r>
                <a:rPr lang="en-US" altLang="zh-CN">
                  <a:latin typeface="Book Antiqua" pitchFamily="18" charset="0"/>
                </a:rPr>
                <a:t>()</a:t>
              </a:r>
            </a:p>
            <a:p>
              <a:pPr marL="342900" indent="-342900">
                <a:spcBef>
                  <a:spcPct val="50000"/>
                </a:spcBef>
              </a:pPr>
              <a:endParaRPr lang="zh-CN" altLang="en-US">
                <a:latin typeface="Book Antiqua" pitchFamily="18" charset="0"/>
              </a:endParaRPr>
            </a:p>
          </p:txBody>
        </p:sp>
        <p:sp>
          <p:nvSpPr>
            <p:cNvPr id="15379" name="Line 7"/>
            <p:cNvSpPr>
              <a:spLocks noChangeShapeType="1"/>
            </p:cNvSpPr>
            <p:nvPr/>
          </p:nvSpPr>
          <p:spPr bwMode="auto">
            <a:xfrm>
              <a:off x="2925" y="1842"/>
              <a:ext cx="907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755650" y="4772025"/>
            <a:ext cx="2305050" cy="936625"/>
            <a:chOff x="2925" y="2568"/>
            <a:chExt cx="1452" cy="59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25" y="2568"/>
              <a:ext cx="1452" cy="590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342900" indent="-342900" algn="ctr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会讲</a:t>
              </a: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Java</a:t>
              </a: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课的老师</a:t>
              </a:r>
              <a:endParaRPr lang="zh-CN" altLang="en-US" dirty="0">
                <a:latin typeface="+mn-lt"/>
              </a:endParaRPr>
            </a:p>
            <a:p>
              <a:pPr marL="342900" indent="-342900"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latin typeface="+mn-lt"/>
                </a:rPr>
                <a:t>解答</a:t>
              </a:r>
              <a:r>
                <a:rPr lang="en-US" altLang="zh-CN" dirty="0">
                  <a:latin typeface="+mn-lt"/>
                </a:rPr>
                <a:t>Java</a:t>
              </a:r>
              <a:r>
                <a:rPr lang="zh-CN" altLang="en-US" dirty="0">
                  <a:latin typeface="+mn-lt"/>
                </a:rPr>
                <a:t>中的问题</a:t>
              </a:r>
              <a:r>
                <a:rPr lang="en-US" altLang="zh-CN" dirty="0">
                  <a:latin typeface="+mn-lt"/>
                </a:rPr>
                <a:t>()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15377" name="Line 10"/>
            <p:cNvSpPr>
              <a:spLocks noChangeShapeType="1"/>
            </p:cNvSpPr>
            <p:nvPr/>
          </p:nvSpPr>
          <p:spPr bwMode="auto">
            <a:xfrm>
              <a:off x="2925" y="2839"/>
              <a:ext cx="1450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7" name="Line 11"/>
          <p:cNvSpPr>
            <a:spLocks noChangeShapeType="1"/>
          </p:cNvSpPr>
          <p:nvPr/>
        </p:nvSpPr>
        <p:spPr bwMode="auto">
          <a:xfrm flipV="1">
            <a:off x="1763713" y="4268788"/>
            <a:ext cx="0" cy="503237"/>
          </a:xfrm>
          <a:prstGeom prst="line">
            <a:avLst/>
          </a:prstGeom>
          <a:noFill/>
          <a:ln w="254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68650" y="5876925"/>
            <a:ext cx="53276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Animal a = new Bird();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引用变量</a:t>
            </a:r>
            <a:r>
              <a:rPr lang="en-US" altLang="zh-CN" b="1" dirty="0"/>
              <a:t>a</a:t>
            </a:r>
            <a:r>
              <a:rPr lang="zh-CN" altLang="en-US" b="1" dirty="0"/>
              <a:t>可以调用的方法有哪些？</a:t>
            </a:r>
          </a:p>
        </p:txBody>
      </p: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4789488" y="3357563"/>
            <a:ext cx="1943100" cy="935037"/>
            <a:chOff x="4241" y="2251"/>
            <a:chExt cx="1224" cy="589"/>
          </a:xfrm>
        </p:grpSpPr>
        <p:sp>
          <p:nvSpPr>
            <p:cNvPr id="15374" name="Rectangle 23"/>
            <p:cNvSpPr>
              <a:spLocks noChangeArrowheads="1"/>
            </p:cNvSpPr>
            <p:nvPr/>
          </p:nvSpPr>
          <p:spPr bwMode="auto">
            <a:xfrm>
              <a:off x="4241" y="2251"/>
              <a:ext cx="1224" cy="589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动物类</a:t>
              </a:r>
              <a:r>
                <a:rPr lang="en-US" altLang="zh-CN" sz="1600">
                  <a:latin typeface="Book Antiqua" pitchFamily="18" charset="0"/>
                </a:rPr>
                <a:t>Animal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eat()</a:t>
              </a:r>
            </a:p>
          </p:txBody>
        </p:sp>
        <p:sp>
          <p:nvSpPr>
            <p:cNvPr id="15375" name="Line 24"/>
            <p:cNvSpPr>
              <a:spLocks noChangeShapeType="1"/>
            </p:cNvSpPr>
            <p:nvPr/>
          </p:nvSpPr>
          <p:spPr bwMode="auto">
            <a:xfrm>
              <a:off x="4241" y="2464"/>
              <a:ext cx="1223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25"/>
          <p:cNvGrpSpPr>
            <a:grpSpLocks/>
          </p:cNvGrpSpPr>
          <p:nvPr/>
        </p:nvGrpSpPr>
        <p:grpSpPr bwMode="auto">
          <a:xfrm>
            <a:off x="4789488" y="4797425"/>
            <a:ext cx="1943100" cy="863600"/>
            <a:chOff x="4241" y="3249"/>
            <a:chExt cx="1224" cy="544"/>
          </a:xfrm>
        </p:grpSpPr>
        <p:sp>
          <p:nvSpPr>
            <p:cNvPr id="15372" name="Rectangle 26"/>
            <p:cNvSpPr>
              <a:spLocks noChangeArrowheads="1"/>
            </p:cNvSpPr>
            <p:nvPr/>
          </p:nvSpPr>
          <p:spPr bwMode="auto">
            <a:xfrm>
              <a:off x="4241" y="3249"/>
              <a:ext cx="1224" cy="544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鸟类</a:t>
              </a:r>
              <a:r>
                <a:rPr lang="en-US" altLang="zh-CN" sz="1600">
                  <a:latin typeface="Book Antiqua" pitchFamily="18" charset="0"/>
                </a:rPr>
                <a:t>Bird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sing()</a:t>
              </a:r>
              <a:endParaRPr lang="zh-CN" altLang="en-US" sz="1600">
                <a:latin typeface="Book Antiqua" pitchFamily="18" charset="0"/>
              </a:endParaRPr>
            </a:p>
          </p:txBody>
        </p:sp>
        <p:sp>
          <p:nvSpPr>
            <p:cNvPr id="15373" name="Line 27"/>
            <p:cNvSpPr>
              <a:spLocks noChangeShapeType="1"/>
            </p:cNvSpPr>
            <p:nvPr/>
          </p:nvSpPr>
          <p:spPr bwMode="auto">
            <a:xfrm>
              <a:off x="4241" y="3430"/>
              <a:ext cx="12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Line 28"/>
          <p:cNvSpPr>
            <a:spLocks noChangeShapeType="1"/>
          </p:cNvSpPr>
          <p:nvPr/>
        </p:nvSpPr>
        <p:spPr bwMode="auto">
          <a:xfrm flipV="1">
            <a:off x="5724525" y="4292600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868362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800" dirty="0"/>
              <a:t>3</a:t>
            </a:r>
            <a:r>
              <a:rPr lang="zh-CN" altLang="zh-CN" sz="2800" dirty="0" smtClean="0"/>
              <a:t>．</a:t>
            </a:r>
            <a:r>
              <a:rPr lang="zh-CN" altLang="zh-CN" sz="2800" dirty="0"/>
              <a:t>底层实现类</a:t>
            </a:r>
            <a:r>
              <a:rPr lang="en-US" altLang="zh-CN" sz="2800" dirty="0" err="1"/>
              <a:t>TableModelForStringArray</a:t>
            </a:r>
            <a:endParaRPr lang="zh-CN" altLang="zh-CN" sz="28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6.5.2  </a:t>
            </a:r>
            <a:r>
              <a:rPr lang="zh-CN" altLang="en-US" dirty="0">
                <a:effectLst/>
              </a:rPr>
              <a:t>面</a:t>
            </a:r>
            <a:r>
              <a:rPr lang="zh-CN" altLang="zh-CN" dirty="0">
                <a:effectLst/>
              </a:rPr>
              <a:t>向接口编程的代码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060848"/>
            <a:ext cx="8928991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package chap6.example.tables.impl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chap6.example.tables.TableModel; 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TableModelForStringArray</a:t>
            </a:r>
            <a:r>
              <a:rPr lang="en-US" altLang="zh-CN" dirty="0"/>
              <a:t> implements </a:t>
            </a:r>
            <a:r>
              <a:rPr lang="en-US" altLang="zh-CN" dirty="0" err="1"/>
              <a:t>TableModel</a:t>
            </a:r>
            <a:r>
              <a:rPr lang="en-US" altLang="zh-CN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private String[][] data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</a:t>
            </a:r>
            <a:r>
              <a:rPr lang="en-US" altLang="zh-CN" dirty="0" err="1"/>
              <a:t>TableModelForStringArray</a:t>
            </a:r>
            <a:r>
              <a:rPr lang="en-US" altLang="zh-CN" dirty="0"/>
              <a:t>(String[][] data){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this.data</a:t>
            </a:r>
            <a:r>
              <a:rPr lang="en-US" altLang="zh-CN" dirty="0"/>
              <a:t>=data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String </a:t>
            </a:r>
            <a:r>
              <a:rPr lang="en-US" altLang="zh-CN" dirty="0" err="1"/>
              <a:t>getColName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index){//</a:t>
            </a:r>
            <a:r>
              <a:rPr lang="zh-CN" altLang="en-US" dirty="0"/>
              <a:t>每列的名字在二维数组的第一行中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return data[0][index</a:t>
            </a:r>
            <a:r>
              <a:rPr lang="en-US" altLang="zh-CN" dirty="0" smtClean="0"/>
              <a:t>];}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getColNumber</a:t>
            </a:r>
            <a:r>
              <a:rPr lang="en-US" altLang="zh-CN" dirty="0"/>
              <a:t>(){//</a:t>
            </a:r>
            <a:r>
              <a:rPr lang="zh-CN" altLang="en-US" dirty="0"/>
              <a:t>列数：二维数组每行的长度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return data[0].length;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getRowNumber</a:t>
            </a:r>
            <a:r>
              <a:rPr lang="en-US" altLang="zh-CN" dirty="0"/>
              <a:t>(){//</a:t>
            </a:r>
            <a:r>
              <a:rPr lang="zh-CN" altLang="en-US" dirty="0"/>
              <a:t>行数：二维数组的总行数</a:t>
            </a:r>
            <a:r>
              <a:rPr lang="en-US" altLang="zh-CN" dirty="0"/>
              <a:t>-1</a:t>
            </a:r>
            <a:r>
              <a:rPr lang="zh-CN" altLang="en-US" dirty="0"/>
              <a:t>（去掉标题行）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return data.length-1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Object </a:t>
            </a:r>
            <a:r>
              <a:rPr lang="en-US" altLang="zh-CN" dirty="0" err="1"/>
              <a:t>getValue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row, </a:t>
            </a:r>
            <a:r>
              <a:rPr lang="en-US" altLang="zh-CN" dirty="0" err="1"/>
              <a:t>int</a:t>
            </a:r>
            <a:r>
              <a:rPr lang="en-US" altLang="zh-CN" dirty="0"/>
              <a:t> col) </a:t>
            </a:r>
            <a:r>
              <a:rPr lang="en-US" altLang="zh-CN" dirty="0" smtClean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//</a:t>
            </a:r>
            <a:r>
              <a:rPr lang="zh-CN" altLang="en-US" dirty="0"/>
              <a:t>数据：在</a:t>
            </a:r>
            <a:r>
              <a:rPr lang="en-US" altLang="zh-CN" dirty="0"/>
              <a:t>row+1</a:t>
            </a:r>
            <a:r>
              <a:rPr lang="zh-CN" altLang="en-US" dirty="0"/>
              <a:t>行</a:t>
            </a:r>
            <a:r>
              <a:rPr lang="en-US" altLang="zh-CN" dirty="0"/>
              <a:t>(</a:t>
            </a:r>
            <a:r>
              <a:rPr lang="zh-CN" altLang="en-US" dirty="0"/>
              <a:t>越过标题行</a:t>
            </a:r>
            <a:r>
              <a:rPr lang="en-US" altLang="zh-CN" dirty="0"/>
              <a:t>),col</a:t>
            </a:r>
            <a:r>
              <a:rPr lang="zh-CN" altLang="en-US" dirty="0"/>
              <a:t>列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return data[row+1][col];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795337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sz="2800" dirty="0"/>
              <a:t>4</a:t>
            </a:r>
            <a:r>
              <a:rPr lang="zh-CN" altLang="zh-CN" sz="2800" dirty="0" smtClean="0"/>
              <a:t>．底层实现类</a:t>
            </a:r>
            <a:r>
              <a:rPr lang="en-US" altLang="zh-CN" sz="2800" dirty="0" err="1" smtClean="0"/>
              <a:t>TableModelForStudentArray</a:t>
            </a:r>
            <a:endParaRPr lang="zh-CN" altLang="zh-CN" sz="2800" dirty="0" smtClean="0"/>
          </a:p>
          <a:p>
            <a:pPr marL="109538" indent="0">
              <a:buFont typeface="Wingdings 3" pitchFamily="18" charset="2"/>
              <a:buNone/>
            </a:pP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6.5.2  </a:t>
            </a:r>
            <a:r>
              <a:rPr lang="zh-CN" altLang="en-US" dirty="0">
                <a:effectLst/>
              </a:rPr>
              <a:t>面</a:t>
            </a:r>
            <a:r>
              <a:rPr lang="zh-CN" altLang="zh-CN" dirty="0">
                <a:effectLst/>
              </a:rPr>
              <a:t>向接口编程的代码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060848"/>
            <a:ext cx="8928992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package chap6.example.tables.impl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chap6.example.tables.Student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import chap6.example.tables.TableModel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TableModelForStudentArray</a:t>
            </a:r>
            <a:r>
              <a:rPr lang="en-US" altLang="zh-CN" dirty="0"/>
              <a:t> implements </a:t>
            </a:r>
            <a:r>
              <a:rPr lang="en-US" altLang="zh-CN" dirty="0" err="1"/>
              <a:t>TableModel</a:t>
            </a:r>
            <a:r>
              <a:rPr lang="en-US" altLang="zh-CN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private Student[] data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</a:t>
            </a:r>
            <a:r>
              <a:rPr lang="en-US" altLang="zh-CN" dirty="0" err="1"/>
              <a:t>TableModelForStudentArray</a:t>
            </a:r>
            <a:r>
              <a:rPr lang="en-US" altLang="zh-CN" dirty="0"/>
              <a:t>(Student[] data){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this.data</a:t>
            </a:r>
            <a:r>
              <a:rPr lang="en-US" altLang="zh-CN" dirty="0"/>
              <a:t>=data;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String </a:t>
            </a:r>
            <a:r>
              <a:rPr lang="en-US" altLang="zh-CN" dirty="0" err="1"/>
              <a:t>getColName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 {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switch(index){	//</a:t>
            </a:r>
            <a:r>
              <a:rPr lang="zh-CN" altLang="en-US" dirty="0"/>
              <a:t>指定每列名称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	</a:t>
            </a:r>
            <a:r>
              <a:rPr lang="en-US" altLang="zh-CN" dirty="0"/>
              <a:t>case 0: return "ID";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case 1: return "NAME";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case 2: return "GENDER";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case 3: return "AGE";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return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6.5.2  </a:t>
            </a:r>
            <a:r>
              <a:rPr lang="zh-CN" altLang="en-US" dirty="0">
                <a:effectLst/>
              </a:rPr>
              <a:t>面</a:t>
            </a:r>
            <a:r>
              <a:rPr lang="zh-CN" altLang="zh-CN" dirty="0">
                <a:effectLst/>
              </a:rPr>
              <a:t>向接口编程的代码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961" y="1196752"/>
            <a:ext cx="8928992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getColNumber</a:t>
            </a:r>
            <a:r>
              <a:rPr lang="en-US" altLang="zh-CN" dirty="0"/>
              <a:t>(){//</a:t>
            </a:r>
            <a:r>
              <a:rPr lang="zh-CN" altLang="en-US" dirty="0"/>
              <a:t>指定列数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return 4;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getRowNumber</a:t>
            </a:r>
            <a:r>
              <a:rPr lang="en-US" altLang="zh-CN" dirty="0"/>
              <a:t>(){//</a:t>
            </a:r>
            <a:r>
              <a:rPr lang="zh-CN" altLang="en-US" dirty="0"/>
              <a:t>行数：数组元素的个数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return </a:t>
            </a:r>
            <a:r>
              <a:rPr lang="en-US" altLang="zh-CN" dirty="0" err="1"/>
              <a:t>data.length</a:t>
            </a:r>
            <a:r>
              <a:rPr lang="en-US" altLang="zh-CN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public Object </a:t>
            </a:r>
            <a:r>
              <a:rPr lang="en-US" altLang="zh-CN" dirty="0" err="1"/>
              <a:t>getValue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row, </a:t>
            </a:r>
            <a:r>
              <a:rPr lang="en-US" altLang="zh-CN" dirty="0" err="1"/>
              <a:t>int</a:t>
            </a:r>
            <a:r>
              <a:rPr lang="en-US" altLang="zh-CN" dirty="0"/>
              <a:t> col){//row</a:t>
            </a:r>
            <a:r>
              <a:rPr lang="zh-CN" altLang="en-US" dirty="0"/>
              <a:t>为数组下标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/>
              <a:t>switch(col){//</a:t>
            </a:r>
            <a:r>
              <a:rPr lang="zh-CN" altLang="en-US" dirty="0"/>
              <a:t>由</a:t>
            </a:r>
            <a:r>
              <a:rPr lang="en-US" altLang="zh-CN" dirty="0"/>
              <a:t>col</a:t>
            </a:r>
            <a:r>
              <a:rPr lang="zh-CN" altLang="en-US" dirty="0"/>
              <a:t>定位获取对象的哪个数据成员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	</a:t>
            </a:r>
            <a:r>
              <a:rPr lang="en-US" altLang="zh-CN" dirty="0"/>
              <a:t>case 0: return data[row].</a:t>
            </a:r>
            <a:r>
              <a:rPr lang="en-US" altLang="zh-CN" dirty="0" err="1"/>
              <a:t>getId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case 1: return data[row].</a:t>
            </a:r>
            <a:r>
              <a:rPr lang="en-US" altLang="zh-CN" dirty="0" err="1"/>
              <a:t>getName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case 2: return data[row].</a:t>
            </a:r>
            <a:r>
              <a:rPr lang="en-US" altLang="zh-CN" dirty="0" err="1"/>
              <a:t>isGender</a:t>
            </a:r>
            <a:r>
              <a:rPr lang="en-US" altLang="zh-CN" dirty="0"/>
              <a:t>()?"</a:t>
            </a:r>
            <a:r>
              <a:rPr lang="zh-CN" altLang="en-US" dirty="0"/>
              <a:t>男</a:t>
            </a:r>
            <a:r>
              <a:rPr lang="en-US" altLang="zh-CN" dirty="0"/>
              <a:t>":"</a:t>
            </a:r>
            <a:r>
              <a:rPr lang="zh-CN" altLang="en-US" dirty="0"/>
              <a:t>女</a:t>
            </a:r>
            <a:r>
              <a:rPr lang="en-US" altLang="zh-CN" dirty="0"/>
              <a:t>";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	case 3: return data[row].</a:t>
            </a:r>
            <a:r>
              <a:rPr lang="en-US" altLang="zh-CN" dirty="0" err="1"/>
              <a:t>getAge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return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93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6.5.2  </a:t>
            </a:r>
            <a:r>
              <a:rPr lang="zh-CN" altLang="en-US" dirty="0">
                <a:effectLst/>
              </a:rPr>
              <a:t>面</a:t>
            </a:r>
            <a:r>
              <a:rPr lang="zh-CN" altLang="zh-CN" dirty="0">
                <a:effectLst/>
              </a:rPr>
              <a:t>向接口编程的代码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4392488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package chap6.example.tables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class Student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    private </a:t>
            </a:r>
            <a:r>
              <a:rPr lang="en-US" altLang="zh-CN" dirty="0"/>
              <a:t>String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boolean</a:t>
            </a:r>
            <a:r>
              <a:rPr lang="en-US" altLang="zh-CN" dirty="0"/>
              <a:t> gender;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age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    public </a:t>
            </a:r>
            <a:r>
              <a:rPr lang="en-US" altLang="zh-CN" dirty="0"/>
              <a:t>Student(</a:t>
            </a:r>
            <a:r>
              <a:rPr lang="en-US" altLang="zh-CN" dirty="0" err="1"/>
              <a:t>int</a:t>
            </a:r>
            <a:r>
              <a:rPr lang="en-US" altLang="zh-CN" dirty="0"/>
              <a:t> id, String name, </a:t>
            </a:r>
            <a:r>
              <a:rPr lang="en-US" altLang="zh-CN" dirty="0" err="1"/>
              <a:t>boolean</a:t>
            </a:r>
            <a:r>
              <a:rPr lang="en-US" altLang="zh-CN" dirty="0"/>
              <a:t> gender, </a:t>
            </a:r>
            <a:r>
              <a:rPr lang="en-US" altLang="zh-CN" dirty="0" err="1"/>
              <a:t>int</a:t>
            </a:r>
            <a:r>
              <a:rPr lang="en-US" altLang="zh-CN" dirty="0"/>
              <a:t> age)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super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this.id </a:t>
            </a:r>
            <a:r>
              <a:rPr lang="en-US" altLang="zh-CN" dirty="0"/>
              <a:t>= id;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this.name </a:t>
            </a:r>
            <a:r>
              <a:rPr lang="en-US" altLang="zh-CN" dirty="0"/>
              <a:t>=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 smtClean="0"/>
              <a:t>this.gender</a:t>
            </a:r>
            <a:r>
              <a:rPr lang="en-US" altLang="zh-CN" dirty="0" smtClean="0"/>
              <a:t> </a:t>
            </a:r>
            <a:r>
              <a:rPr lang="en-US" altLang="zh-CN" dirty="0"/>
              <a:t>= gender;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</a:t>
            </a:r>
            <a:r>
              <a:rPr lang="en-US" altLang="zh-CN" dirty="0"/>
              <a:t>= 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     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 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getAge</a:t>
            </a:r>
            <a:r>
              <a:rPr lang="en-US" altLang="zh-CN" dirty="0"/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     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572000" y="1270853"/>
            <a:ext cx="4464496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void 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</a:t>
            </a:r>
            <a:r>
              <a:rPr lang="en-US" altLang="zh-CN" dirty="0"/>
              <a:t>= age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isGender</a:t>
            </a:r>
            <a:r>
              <a:rPr lang="en-US" altLang="zh-CN" dirty="0"/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gender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setGender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gender)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this.gender</a:t>
            </a:r>
            <a:r>
              <a:rPr lang="en-US" altLang="zh-CN" dirty="0"/>
              <a:t> = gender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getId</a:t>
            </a:r>
            <a:r>
              <a:rPr lang="en-US" altLang="zh-CN" dirty="0"/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id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setId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id)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this.id </a:t>
            </a:r>
            <a:r>
              <a:rPr lang="en-US" altLang="zh-CN" dirty="0"/>
              <a:t>= id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public </a:t>
            </a:r>
            <a:r>
              <a:rPr lang="en-US" altLang="zh-CN" dirty="0"/>
              <a:t>String </a:t>
            </a:r>
            <a:r>
              <a:rPr lang="en-US" altLang="zh-CN" dirty="0" err="1"/>
              <a:t>getName</a:t>
            </a:r>
            <a:r>
              <a:rPr lang="en-US" altLang="zh-CN" dirty="0"/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name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setName</a:t>
            </a:r>
            <a:r>
              <a:rPr lang="en-US" altLang="zh-CN" dirty="0"/>
              <a:t>(String name)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this.name </a:t>
            </a:r>
            <a:r>
              <a:rPr lang="en-US" altLang="zh-CN" dirty="0"/>
              <a:t>= name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0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795337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en-US" altLang="zh-CN" sz="2800" dirty="0" smtClean="0"/>
              <a:t>5</a:t>
            </a:r>
            <a:r>
              <a:rPr lang="zh-CN" altLang="zh-CN" sz="2800" dirty="0" smtClean="0"/>
              <a:t>．</a:t>
            </a:r>
            <a:r>
              <a:rPr lang="zh-CN" altLang="en-US" sz="2800" dirty="0" smtClean="0"/>
              <a:t>测试类</a:t>
            </a:r>
            <a:r>
              <a:rPr lang="en-US" altLang="zh-CN" sz="2800" dirty="0" smtClean="0"/>
              <a:t>Test</a:t>
            </a:r>
            <a:endParaRPr lang="zh-CN" altLang="zh-CN" sz="2800" dirty="0" smtClean="0"/>
          </a:p>
          <a:p>
            <a:pPr marL="109538" indent="0">
              <a:buFont typeface="Wingdings 3" pitchFamily="18" charset="2"/>
              <a:buNone/>
            </a:pP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6.5.2  </a:t>
            </a:r>
            <a:r>
              <a:rPr lang="zh-CN" altLang="en-US" dirty="0">
                <a:effectLst/>
              </a:rPr>
              <a:t>面</a:t>
            </a:r>
            <a:r>
              <a:rPr lang="zh-CN" altLang="zh-CN" dirty="0">
                <a:effectLst/>
              </a:rPr>
              <a:t>向接口编程的代码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916832"/>
            <a:ext cx="8928992" cy="4832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package chap6.example.tables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import chap6.example.tables.impl.TableModelForStudentArray;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import chap6.example.tables.impl.TableModelForStringArray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public class Test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Student[] </a:t>
            </a:r>
            <a:r>
              <a:rPr lang="en-US" altLang="zh-CN" sz="1400" dirty="0" err="1"/>
              <a:t>ss</a:t>
            </a:r>
            <a:r>
              <a:rPr lang="en-US" altLang="zh-CN" sz="1400" dirty="0"/>
              <a:t>={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new Student(1001,"zhangs",true,21),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new Student(1002,"lisi",true,24),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new Student(1003,"wangw",false,23),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new Student(1004,"zhaol",true,25),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new Student(1005,"qianqi",false,20),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new Student(1006,"liuba",true,22),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</a:t>
            </a:r>
            <a:r>
              <a:rPr lang="en-US" altLang="zh-CN" sz="1400" dirty="0" smtClean="0"/>
              <a:t>};</a:t>
            </a:r>
            <a:endParaRPr lang="en-US" altLang="zh-CN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String[][]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={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{"ID","NAME","GENDER","AGE"},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{"1001","zhangs","</a:t>
            </a:r>
            <a:r>
              <a:rPr lang="zh-CN" altLang="en-US" sz="1400" dirty="0"/>
              <a:t>男</a:t>
            </a:r>
            <a:r>
              <a:rPr lang="en-US" altLang="zh-CN" sz="1400" dirty="0"/>
              <a:t>","21"},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{"1002","lis","</a:t>
            </a:r>
            <a:r>
              <a:rPr lang="zh-CN" altLang="en-US" sz="1400" dirty="0"/>
              <a:t>男</a:t>
            </a:r>
            <a:r>
              <a:rPr lang="en-US" altLang="zh-CN" sz="1400" dirty="0"/>
              <a:t>","23"},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{"1003","wangwu","</a:t>
            </a:r>
            <a:r>
              <a:rPr lang="zh-CN" altLang="en-US" sz="1400" dirty="0"/>
              <a:t>女</a:t>
            </a:r>
            <a:r>
              <a:rPr lang="en-US" altLang="zh-CN" sz="1400" dirty="0"/>
              <a:t>","21"},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{"1004","zhangs","</a:t>
            </a:r>
            <a:r>
              <a:rPr lang="zh-CN" altLang="en-US" sz="1400" dirty="0"/>
              <a:t>男</a:t>
            </a:r>
            <a:r>
              <a:rPr lang="en-US" altLang="zh-CN" sz="1400" dirty="0"/>
              <a:t>","24"},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{"1005","zhaol","</a:t>
            </a:r>
            <a:r>
              <a:rPr lang="zh-CN" altLang="en-US" sz="1400" dirty="0"/>
              <a:t>女</a:t>
            </a:r>
            <a:r>
              <a:rPr lang="en-US" altLang="zh-CN" sz="1400" dirty="0"/>
              <a:t>","25"},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		{"1006","qingqi","</a:t>
            </a:r>
            <a:r>
              <a:rPr lang="zh-CN" altLang="en-US" sz="1400" dirty="0"/>
              <a:t>男</a:t>
            </a:r>
            <a:r>
              <a:rPr lang="en-US" altLang="zh-CN" sz="1400" dirty="0"/>
              <a:t>","21"}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		</a:t>
            </a:r>
            <a:r>
              <a:rPr lang="en-US" altLang="zh-CN" sz="1400" dirty="0" smtClean="0"/>
              <a:t>};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09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6.5.2  </a:t>
            </a:r>
            <a:r>
              <a:rPr lang="zh-CN" altLang="en-US" dirty="0">
                <a:effectLst/>
              </a:rPr>
              <a:t>面</a:t>
            </a:r>
            <a:r>
              <a:rPr lang="zh-CN" altLang="zh-CN" dirty="0">
                <a:effectLst/>
              </a:rPr>
              <a:t>向接口编程的代码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060848"/>
            <a:ext cx="8928992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PrintTable</a:t>
            </a:r>
            <a:r>
              <a:rPr lang="en-US" altLang="zh-CN" dirty="0"/>
              <a:t>  table = new </a:t>
            </a:r>
            <a:r>
              <a:rPr lang="en-US" altLang="zh-CN" dirty="0" err="1"/>
              <a:t>PrintTable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TableModel</a:t>
            </a:r>
            <a:r>
              <a:rPr lang="en-US" altLang="zh-CN" dirty="0"/>
              <a:t> model = new </a:t>
            </a:r>
            <a:r>
              <a:rPr lang="en-US" altLang="zh-CN" dirty="0" err="1"/>
              <a:t>TableModelForStringArray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table.setModel</a:t>
            </a:r>
            <a:r>
              <a:rPr lang="en-US" altLang="zh-CN" dirty="0"/>
              <a:t>(model);	//</a:t>
            </a:r>
            <a:r>
              <a:rPr lang="zh-CN" altLang="en-US" dirty="0"/>
              <a:t>利用</a:t>
            </a:r>
            <a:r>
              <a:rPr lang="en-US" altLang="zh-CN" dirty="0"/>
              <a:t>set</a:t>
            </a:r>
            <a:r>
              <a:rPr lang="zh-CN" altLang="en-US" dirty="0"/>
              <a:t>方法向应用层注入实现类对象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		</a:t>
            </a:r>
            <a:r>
              <a:rPr lang="en-US" altLang="zh-CN" dirty="0" err="1"/>
              <a:t>table.printTable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model = new </a:t>
            </a:r>
            <a:r>
              <a:rPr lang="en-US" altLang="zh-CN" dirty="0" err="1"/>
              <a:t>TableModelForStudentArray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dirty="0"/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table.setModel</a:t>
            </a:r>
            <a:r>
              <a:rPr lang="en-US" altLang="zh-CN" dirty="0"/>
              <a:t>(model);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table.printTable</a:t>
            </a:r>
            <a:r>
              <a:rPr lang="en-US" altLang="zh-CN" dirty="0"/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6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ffectLst/>
              </a:rPr>
              <a:t>面向对象思想总结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52600"/>
            <a:ext cx="80248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ffectLst/>
              </a:rPr>
              <a:t>本章小结 </a:t>
            </a:r>
            <a:endParaRPr lang="en-US" altLang="zh-CN">
              <a:effectLst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15338" cy="493395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dirty="0" smtClean="0"/>
              <a:t>利用多态性面向接口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抽象类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编程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定义类继承自抽象类，并覆盖抽象方法；或者实现接口，实现接口中的方法。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将子类对象赋值给抽象父类引用或接口引用。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 smtClean="0"/>
              <a:t>利用父类的这些引用调用子类中的同名方法。</a:t>
            </a:r>
            <a:endParaRPr lang="en-US" altLang="zh-CN" sz="2400" dirty="0"/>
          </a:p>
          <a:p>
            <a:pPr marL="365760" indent="-256032" fontAlgn="auto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dirty="0"/>
              <a:t>子类对象赋给父类引用后的</a:t>
            </a:r>
            <a:r>
              <a:rPr lang="en-US" altLang="zh-CN" sz="2800" dirty="0"/>
              <a:t>3</a:t>
            </a:r>
            <a:r>
              <a:rPr lang="zh-CN" altLang="en-US" sz="2800" dirty="0"/>
              <a:t>个层次</a:t>
            </a:r>
          </a:p>
          <a:p>
            <a:pPr marL="621792" lvl="1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Verdana"/>
              <a:buNone/>
              <a:defRPr/>
            </a:pPr>
            <a:r>
              <a:rPr lang="en-US" altLang="zh-CN" sz="2400" dirty="0"/>
              <a:t>    (1) </a:t>
            </a:r>
            <a:r>
              <a:rPr lang="zh-CN" altLang="en-US" sz="2400" dirty="0">
                <a:solidFill>
                  <a:schemeClr val="hlink"/>
                </a:solidFill>
              </a:rPr>
              <a:t>父类中没有的方法</a:t>
            </a:r>
            <a:r>
              <a:rPr lang="zh-CN" altLang="en-US" sz="2400" dirty="0"/>
              <a:t>子类对象不能调用。</a:t>
            </a:r>
          </a:p>
          <a:p>
            <a:pPr marL="621792" lvl="1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Verdana"/>
              <a:buNone/>
              <a:defRPr/>
            </a:pPr>
            <a:r>
              <a:rPr lang="en-US" altLang="zh-CN" sz="2400" dirty="0"/>
              <a:t>    (2) </a:t>
            </a: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chemeClr val="hlink"/>
                </a:solidFill>
              </a:rPr>
              <a:t>子类没有覆盖父类的方法</a:t>
            </a:r>
            <a:r>
              <a:rPr lang="zh-CN" altLang="en-US" sz="2400" dirty="0"/>
              <a:t>则调用父类的方法。</a:t>
            </a:r>
          </a:p>
          <a:p>
            <a:pPr marL="621792" lvl="1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Verdana"/>
              <a:buNone/>
              <a:defRPr/>
            </a:pPr>
            <a:r>
              <a:rPr lang="en-US" altLang="zh-CN" sz="2400" dirty="0"/>
              <a:t>    (3) </a:t>
            </a: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chemeClr val="hlink"/>
                </a:solidFill>
              </a:rPr>
              <a:t>子类覆盖父类的方法</a:t>
            </a:r>
            <a:r>
              <a:rPr lang="zh-CN" altLang="en-US" sz="2400" dirty="0"/>
              <a:t>则调用子类的方法。</a:t>
            </a:r>
          </a:p>
          <a:p>
            <a:pPr marL="365760" indent="-256032" fontAlgn="auto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800" dirty="0"/>
              <a:t>父类对象转换为子类对象</a:t>
            </a:r>
          </a:p>
          <a:p>
            <a:pPr marL="393192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抽象类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抽象类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抽象方法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接口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特殊的抽象类，由</a:t>
            </a:r>
            <a:r>
              <a:rPr lang="zh-CN" altLang="en-US" sz="2400" smtClean="0">
                <a:latin typeface="宋体" pitchFamily="2" charset="-122"/>
              </a:rPr>
              <a:t>常量和抽象方法组成。</a:t>
            </a:r>
            <a:endParaRPr lang="zh-CN" altLang="en-US" sz="24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接口中的所有方法默认为公开抽象方法</a:t>
            </a:r>
            <a:r>
              <a:rPr lang="en-US" altLang="zh-CN" sz="2400" smtClean="0"/>
              <a:t>(public abstract)</a:t>
            </a:r>
            <a:r>
              <a:rPr lang="zh-CN" altLang="en-US" sz="2400" smtClean="0"/>
              <a:t> ，在类中实现接口的方法时，方法必须是</a:t>
            </a:r>
            <a:r>
              <a:rPr lang="en-US" altLang="zh-CN" sz="2400" smtClean="0"/>
              <a:t>public</a:t>
            </a:r>
            <a:r>
              <a:rPr lang="zh-CN" altLang="en-US" sz="2400" smtClean="0"/>
              <a:t>修饰。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接口中的所有属性默认为公开静态常量</a:t>
            </a:r>
            <a:r>
              <a:rPr lang="en-US" altLang="zh-CN" sz="2400" smtClean="0"/>
              <a:t>(public static final)</a:t>
            </a:r>
            <a:r>
              <a:rPr lang="zh-CN" altLang="en-US" sz="2400" smtClean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接口与抽象类的区别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ffectLst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84313"/>
            <a:ext cx="9485313" cy="475297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本章思维导图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2195513" y="1481138"/>
            <a:ext cx="6491287" cy="4525962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b="1" smtClean="0"/>
              <a:t>【说明</a:t>
            </a:r>
            <a:r>
              <a:rPr lang="en-US" altLang="zh-CN" b="1" smtClean="0"/>
              <a:t> </a:t>
            </a:r>
            <a:r>
              <a:rPr lang="zh-CN" altLang="zh-CN" b="1" smtClean="0"/>
              <a:t>】如果子类把父类方法覆盖了，再把子类对象赋给父类引用，通过父类引用调用该方法时，调用的是子类重写之后的方法。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6.1.1  </a:t>
            </a:r>
            <a:r>
              <a:rPr lang="zh-CN" altLang="zh-CN" dirty="0">
                <a:effectLst/>
              </a:rPr>
              <a:t>多态性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557338"/>
            <a:ext cx="12922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00113" y="3429000"/>
            <a:ext cx="1943100" cy="935038"/>
            <a:chOff x="4241" y="2251"/>
            <a:chExt cx="1224" cy="589"/>
          </a:xfrm>
        </p:grpSpPr>
        <p:sp>
          <p:nvSpPr>
            <p:cNvPr id="16396" name="Rectangle 23"/>
            <p:cNvSpPr>
              <a:spLocks noChangeArrowheads="1"/>
            </p:cNvSpPr>
            <p:nvPr/>
          </p:nvSpPr>
          <p:spPr bwMode="auto">
            <a:xfrm>
              <a:off x="4241" y="2251"/>
              <a:ext cx="1224" cy="589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动物类</a:t>
              </a:r>
              <a:r>
                <a:rPr lang="en-US" altLang="zh-CN" sz="1600">
                  <a:latin typeface="Book Antiqua" pitchFamily="18" charset="0"/>
                </a:rPr>
                <a:t>Animal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eat()</a:t>
              </a:r>
            </a:p>
          </p:txBody>
        </p:sp>
        <p:sp>
          <p:nvSpPr>
            <p:cNvPr id="16397" name="Line 24"/>
            <p:cNvSpPr>
              <a:spLocks noChangeShapeType="1"/>
            </p:cNvSpPr>
            <p:nvPr/>
          </p:nvSpPr>
          <p:spPr bwMode="auto">
            <a:xfrm>
              <a:off x="4241" y="2464"/>
              <a:ext cx="1223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900113" y="4868863"/>
            <a:ext cx="1943100" cy="863600"/>
            <a:chOff x="4241" y="3249"/>
            <a:chExt cx="1224" cy="544"/>
          </a:xfrm>
        </p:grpSpPr>
        <p:sp>
          <p:nvSpPr>
            <p:cNvPr id="16394" name="Rectangle 26"/>
            <p:cNvSpPr>
              <a:spLocks noChangeArrowheads="1"/>
            </p:cNvSpPr>
            <p:nvPr/>
          </p:nvSpPr>
          <p:spPr bwMode="auto">
            <a:xfrm>
              <a:off x="4241" y="3249"/>
              <a:ext cx="1224" cy="544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鸟类</a:t>
              </a:r>
              <a:r>
                <a:rPr lang="en-US" altLang="zh-CN" sz="1600">
                  <a:latin typeface="Book Antiqua" pitchFamily="18" charset="0"/>
                </a:rPr>
                <a:t>Bird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sing()</a:t>
              </a:r>
              <a:endParaRPr lang="zh-CN" altLang="en-US" sz="1600">
                <a:latin typeface="Book Antiqua" pitchFamily="18" charset="0"/>
              </a:endParaRPr>
            </a:p>
          </p:txBody>
        </p:sp>
        <p:sp>
          <p:nvSpPr>
            <p:cNvPr id="16395" name="Line 27"/>
            <p:cNvSpPr>
              <a:spLocks noChangeShapeType="1"/>
            </p:cNvSpPr>
            <p:nvPr/>
          </p:nvSpPr>
          <p:spPr bwMode="auto">
            <a:xfrm>
              <a:off x="4241" y="3430"/>
              <a:ext cx="12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Line 28"/>
          <p:cNvSpPr>
            <a:spLocks noChangeShapeType="1"/>
          </p:cNvSpPr>
          <p:nvPr/>
        </p:nvSpPr>
        <p:spPr bwMode="auto">
          <a:xfrm flipV="1">
            <a:off x="1835150" y="4364038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708400" y="3429000"/>
            <a:ext cx="4608513" cy="208915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en-US" altLang="zh-CN" b="1">
                <a:solidFill>
                  <a:schemeClr val="bg1"/>
                </a:solidFill>
                <a:latin typeface="Book Antiqua" pitchFamily="18" charset="0"/>
              </a:rPr>
              <a:t>public</a:t>
            </a: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Book Antiqua" pitchFamily="18" charset="0"/>
              </a:rPr>
              <a:t>class</a:t>
            </a: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 Test {</a:t>
            </a:r>
            <a:endParaRPr lang="zh-CN" altLang="zh-CN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	</a:t>
            </a:r>
            <a:r>
              <a:rPr lang="en-US" altLang="zh-CN" b="1">
                <a:solidFill>
                  <a:schemeClr val="bg1"/>
                </a:solidFill>
                <a:latin typeface="Book Antiqua" pitchFamily="18" charset="0"/>
              </a:rPr>
              <a:t>public</a:t>
            </a: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Book Antiqua" pitchFamily="18" charset="0"/>
              </a:rPr>
              <a:t>static</a:t>
            </a: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Book Antiqua" pitchFamily="18" charset="0"/>
              </a:rPr>
              <a:t>void</a:t>
            </a: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 main(String[] args) {</a:t>
            </a:r>
            <a:endParaRPr lang="zh-CN" altLang="zh-CN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		 //</a:t>
            </a:r>
            <a:r>
              <a:rPr lang="zh-CN" altLang="zh-CN">
                <a:solidFill>
                  <a:schemeClr val="bg1"/>
                </a:solidFill>
                <a:latin typeface="Book Antiqua" pitchFamily="18" charset="0"/>
              </a:rPr>
              <a:t>子类对象送给父类引用</a:t>
            </a:r>
            <a:endParaRPr lang="en-US" altLang="zh-CN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		</a:t>
            </a:r>
            <a:r>
              <a:rPr lang="en-US" altLang="zh-CN" b="1">
                <a:solidFill>
                  <a:schemeClr val="bg1"/>
                </a:solidFill>
                <a:latin typeface="Book Antiqua" pitchFamily="18" charset="0"/>
              </a:rPr>
              <a:t>Animal a = new Bird();	</a:t>
            </a:r>
            <a:endParaRPr lang="zh-CN" altLang="zh-CN" b="1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		</a:t>
            </a:r>
            <a:r>
              <a:rPr lang="en-US" altLang="zh-CN" sz="2000" b="1">
                <a:solidFill>
                  <a:srgbClr val="FFC000"/>
                </a:solidFill>
                <a:latin typeface="Book Antiqua" pitchFamily="18" charset="0"/>
              </a:rPr>
              <a:t>a.move();</a:t>
            </a:r>
          </a:p>
          <a:p>
            <a:pPr marL="342900" indent="-342900" eaLnBrk="0" hangingPunct="0"/>
            <a:r>
              <a:rPr lang="zh-CN" altLang="zh-CN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	}</a:t>
            </a:r>
            <a:endParaRPr lang="zh-CN" altLang="zh-CN">
              <a:solidFill>
                <a:schemeClr val="bg1"/>
              </a:solidFill>
              <a:latin typeface="Book Antiqua" pitchFamily="18" charset="0"/>
            </a:endParaRPr>
          </a:p>
          <a:p>
            <a:pPr marL="342900" indent="-342900" eaLnBrk="0" hangingPunct="0"/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}</a:t>
            </a:r>
            <a:endParaRPr lang="zh-CN" altLang="zh-CN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8650" y="5876925"/>
            <a:ext cx="53276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Animal a = new Bird();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/>
              <a:t>a.move</a:t>
            </a:r>
            <a:r>
              <a:rPr lang="en-US" altLang="zh-CN" b="1" dirty="0"/>
              <a:t>()</a:t>
            </a:r>
            <a:r>
              <a:rPr lang="zh-CN" altLang="en-US" b="1" dirty="0"/>
              <a:t>执行的是谁的</a:t>
            </a:r>
            <a:r>
              <a:rPr lang="en-US" altLang="zh-CN" b="1" dirty="0"/>
              <a:t>move()</a:t>
            </a:r>
            <a:r>
              <a:rPr lang="zh-CN" altLang="en-US" b="1" dirty="0"/>
              <a:t>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/>
              </a:rPr>
              <a:t>6.1.1  </a:t>
            </a:r>
            <a:r>
              <a:rPr lang="zh-CN" altLang="zh-CN" dirty="0">
                <a:effectLst/>
              </a:rPr>
              <a:t>多态性</a:t>
            </a:r>
            <a:endParaRPr kumimoji="1" lang="zh-CN" altLang="en-US" dirty="0" smtClean="0">
              <a:ea typeface="仿宋_GB2312" pitchFamily="49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343900" cy="4608512"/>
          </a:xfrm>
        </p:spPr>
        <p:txBody>
          <a:bodyPr/>
          <a:lstStyle/>
          <a:p>
            <a:r>
              <a:rPr lang="zh-CN" altLang="en-US" smtClean="0"/>
              <a:t>举例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4211638" y="1628775"/>
            <a:ext cx="4572000" cy="12985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latin typeface="Book Antiqua" pitchFamily="18" charset="0"/>
              </a:rPr>
              <a:t>Bird b =</a:t>
            </a:r>
            <a:r>
              <a:rPr lang="en-US" altLang="zh-CN" b="1">
                <a:latin typeface="Book Antiqua" pitchFamily="18" charset="0"/>
              </a:rPr>
              <a:t>new</a:t>
            </a:r>
            <a:r>
              <a:rPr lang="en-US" altLang="zh-CN">
                <a:latin typeface="Book Antiqua" pitchFamily="18" charset="0"/>
              </a:rPr>
              <a:t> Bird("bird1", 4);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Book Antiqua" pitchFamily="18" charset="0"/>
              </a:rPr>
              <a:t>b.move();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Book Antiqua" pitchFamily="18" charset="0"/>
              </a:rPr>
              <a:t>b.sing();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Book Antiqua" pitchFamily="18" charset="0"/>
              </a:rPr>
              <a:t>b.eat();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4176713" y="3071813"/>
            <a:ext cx="4606925" cy="1081087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Animal a1=new Animal("animal1",20);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a1.move();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a1.eat();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4175125" y="4368800"/>
            <a:ext cx="4572000" cy="1520825"/>
          </a:xfrm>
          <a:prstGeom prst="rect">
            <a:avLst/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Animal a2=</a:t>
            </a:r>
            <a:r>
              <a:rPr lang="en-US" altLang="zh-CN" b="1">
                <a:solidFill>
                  <a:schemeClr val="bg1"/>
                </a:solidFill>
                <a:latin typeface="Book Antiqua" pitchFamily="18" charset="0"/>
              </a:rPr>
              <a:t>new</a:t>
            </a: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 Bird("bird2",4);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a2.sing();</a:t>
            </a:r>
            <a:r>
              <a:rPr lang="en-US" altLang="zh-CN">
                <a:latin typeface="Book Antiqua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a2.eat();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Book Antiqua" pitchFamily="18" charset="0"/>
              </a:rPr>
              <a:t>a2.move();</a:t>
            </a:r>
            <a:endParaRPr lang="zh-CN" altLang="en-US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17415" name="Group 27"/>
          <p:cNvGrpSpPr>
            <a:grpSpLocks/>
          </p:cNvGrpSpPr>
          <p:nvPr/>
        </p:nvGrpSpPr>
        <p:grpSpPr bwMode="auto">
          <a:xfrm>
            <a:off x="827088" y="2133600"/>
            <a:ext cx="1943100" cy="935038"/>
            <a:chOff x="4241" y="2251"/>
            <a:chExt cx="1224" cy="589"/>
          </a:xfrm>
        </p:grpSpPr>
        <p:sp>
          <p:nvSpPr>
            <p:cNvPr id="17427" name="Rectangle 20"/>
            <p:cNvSpPr>
              <a:spLocks noChangeArrowheads="1"/>
            </p:cNvSpPr>
            <p:nvPr/>
          </p:nvSpPr>
          <p:spPr bwMode="auto">
            <a:xfrm>
              <a:off x="4241" y="2251"/>
              <a:ext cx="1224" cy="589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动物类</a:t>
              </a:r>
              <a:r>
                <a:rPr lang="en-US" altLang="zh-CN" sz="1600">
                  <a:latin typeface="Book Antiqua" pitchFamily="18" charset="0"/>
                </a:rPr>
                <a:t>Animal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latin typeface="Book Antiqua" pitchFamily="18" charset="0"/>
                </a:rPr>
                <a:t>eat()</a:t>
              </a:r>
            </a:p>
          </p:txBody>
        </p:sp>
        <p:sp>
          <p:nvSpPr>
            <p:cNvPr id="17428" name="Line 21"/>
            <p:cNvSpPr>
              <a:spLocks noChangeShapeType="1"/>
            </p:cNvSpPr>
            <p:nvPr/>
          </p:nvSpPr>
          <p:spPr bwMode="auto">
            <a:xfrm>
              <a:off x="4241" y="2464"/>
              <a:ext cx="1223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6" name="Group 26"/>
          <p:cNvGrpSpPr>
            <a:grpSpLocks/>
          </p:cNvGrpSpPr>
          <p:nvPr/>
        </p:nvGrpSpPr>
        <p:grpSpPr bwMode="auto">
          <a:xfrm>
            <a:off x="827088" y="3573463"/>
            <a:ext cx="1943100" cy="863600"/>
            <a:chOff x="4241" y="3249"/>
            <a:chExt cx="1224" cy="544"/>
          </a:xfrm>
        </p:grpSpPr>
        <p:sp>
          <p:nvSpPr>
            <p:cNvPr id="17425" name="Rectangle 23"/>
            <p:cNvSpPr>
              <a:spLocks noChangeArrowheads="1"/>
            </p:cNvSpPr>
            <p:nvPr/>
          </p:nvSpPr>
          <p:spPr bwMode="auto">
            <a:xfrm>
              <a:off x="4241" y="3249"/>
              <a:ext cx="1224" cy="544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Book Antiqua" pitchFamily="18" charset="0"/>
                </a:rPr>
                <a:t>鸟类</a:t>
              </a:r>
              <a:r>
                <a:rPr lang="en-US" altLang="zh-CN" sz="1600">
                  <a:latin typeface="Book Antiqua" pitchFamily="18" charset="0"/>
                </a:rPr>
                <a:t>Bird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move() </a:t>
              </a:r>
            </a:p>
            <a:p>
              <a:pPr marL="342900" indent="-342900" algn="ctr"/>
              <a:r>
                <a:rPr lang="en-US" altLang="zh-CN" sz="1600">
                  <a:latin typeface="Book Antiqua" pitchFamily="18" charset="0"/>
                </a:rPr>
                <a:t>sing()</a:t>
              </a:r>
              <a:endParaRPr lang="zh-CN" altLang="en-US" sz="1600">
                <a:latin typeface="Book Antiqua" pitchFamily="18" charset="0"/>
              </a:endParaRPr>
            </a:p>
          </p:txBody>
        </p:sp>
        <p:sp>
          <p:nvSpPr>
            <p:cNvPr id="17426" name="Line 24"/>
            <p:cNvSpPr>
              <a:spLocks noChangeShapeType="1"/>
            </p:cNvSpPr>
            <p:nvPr/>
          </p:nvSpPr>
          <p:spPr bwMode="auto">
            <a:xfrm>
              <a:off x="4241" y="3430"/>
              <a:ext cx="1224" cy="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7" name="Line 25"/>
          <p:cNvSpPr>
            <a:spLocks noChangeShapeType="1"/>
          </p:cNvSpPr>
          <p:nvPr/>
        </p:nvSpPr>
        <p:spPr bwMode="auto">
          <a:xfrm flipV="1">
            <a:off x="1762125" y="3068638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5688013" y="4800600"/>
            <a:ext cx="2952750" cy="336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</a:rPr>
              <a:t>出错，父类中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</a:rPr>
              <a:t>没有该方法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5688013" y="5519738"/>
            <a:ext cx="2952750" cy="3365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</a:rPr>
              <a:t>//</a:t>
            </a: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</a:rPr>
              <a:t>执行子类</a:t>
            </a: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</a:rPr>
              <a:t>move</a:t>
            </a: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</a:rPr>
              <a:t>方法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5688013" y="5160963"/>
            <a:ext cx="2952750" cy="3365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itchFamily="18" charset="0"/>
              </a:rPr>
              <a:t>//</a:t>
            </a:r>
            <a:r>
              <a:rPr lang="zh-CN" altLang="en-US" sz="1600">
                <a:latin typeface="Times New Roman" pitchFamily="18" charset="0"/>
              </a:rPr>
              <a:t>执行父类</a:t>
            </a:r>
            <a:r>
              <a:rPr lang="en-US" altLang="zh-CN" sz="1600">
                <a:latin typeface="Times New Roman" pitchFamily="18" charset="0"/>
              </a:rPr>
              <a:t>eat</a:t>
            </a:r>
            <a:r>
              <a:rPr lang="zh-CN" altLang="en-US" sz="1600">
                <a:latin typeface="Times New Roman" pitchFamily="18" charset="0"/>
              </a:rPr>
              <a:t>方法</a:t>
            </a:r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395288" y="4605338"/>
            <a:ext cx="3529012" cy="3365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  <a:latin typeface="Book Antiqua" pitchFamily="18" charset="0"/>
              </a:rPr>
              <a:t> 子类对象赋给父类引用后的</a:t>
            </a:r>
            <a:r>
              <a:rPr lang="en-US" altLang="zh-CN" sz="1600">
                <a:solidFill>
                  <a:schemeClr val="bg1"/>
                </a:solidFill>
                <a:latin typeface="Book Antiqua" pitchFamily="18" charset="0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Book Antiqua" pitchFamily="18" charset="0"/>
              </a:rPr>
              <a:t>个层次</a:t>
            </a:r>
            <a:endParaRPr lang="zh-CN" altLang="en-US" sz="160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197664" name="Rectangle 32"/>
          <p:cNvSpPr>
            <a:spLocks noChangeArrowheads="1"/>
          </p:cNvSpPr>
          <p:nvPr/>
        </p:nvSpPr>
        <p:spPr bwMode="auto">
          <a:xfrm>
            <a:off x="395288" y="4941888"/>
            <a:ext cx="3529012" cy="581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itchFamily="18" charset="0"/>
              </a:rPr>
              <a:t>(1)</a:t>
            </a:r>
            <a:r>
              <a:rPr lang="zh-CN" altLang="en-US" sz="1600">
                <a:latin typeface="Times New Roman" pitchFamily="18" charset="0"/>
              </a:rPr>
              <a:t>父类中没有的方法</a:t>
            </a:r>
            <a:r>
              <a:rPr lang="en-US" altLang="zh-CN" sz="1600">
                <a:latin typeface="Times New Roman" pitchFamily="18" charset="0"/>
              </a:rPr>
              <a:t>(</a:t>
            </a:r>
            <a:r>
              <a:rPr lang="zh-CN" altLang="en-US" sz="1600">
                <a:latin typeface="Times New Roman" pitchFamily="18" charset="0"/>
              </a:rPr>
              <a:t>如</a:t>
            </a:r>
            <a:r>
              <a:rPr lang="en-US" altLang="zh-CN" sz="1600">
                <a:latin typeface="Times New Roman" pitchFamily="18" charset="0"/>
              </a:rPr>
              <a:t>sing()</a:t>
            </a:r>
            <a:r>
              <a:rPr lang="zh-CN" altLang="en-US" sz="1600">
                <a:latin typeface="Times New Roman" pitchFamily="18" charset="0"/>
              </a:rPr>
              <a:t>方法</a:t>
            </a:r>
            <a:r>
              <a:rPr lang="en-US" altLang="zh-CN" sz="1600">
                <a:latin typeface="Times New Roman" pitchFamily="18" charset="0"/>
              </a:rPr>
              <a:t>)</a:t>
            </a:r>
            <a:r>
              <a:rPr lang="zh-CN" altLang="en-US" sz="1600">
                <a:latin typeface="Times New Roman" pitchFamily="18" charset="0"/>
              </a:rPr>
              <a:t>不能调用。</a:t>
            </a:r>
          </a:p>
        </p:txBody>
      </p:sp>
      <p:sp>
        <p:nvSpPr>
          <p:cNvPr id="197665" name="Rectangle 33"/>
          <p:cNvSpPr>
            <a:spLocks noChangeArrowheads="1"/>
          </p:cNvSpPr>
          <p:nvPr/>
        </p:nvSpPr>
        <p:spPr bwMode="auto">
          <a:xfrm>
            <a:off x="395288" y="5516563"/>
            <a:ext cx="3529012" cy="581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</a:rPr>
              <a:t>(2)</a:t>
            </a: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</a:rPr>
              <a:t>如果子类没有覆盖父类的方法</a:t>
            </a: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</a:rPr>
              <a:t>如</a:t>
            </a: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</a:rPr>
              <a:t>eat()</a:t>
            </a: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</a:rPr>
              <a:t>方法</a:t>
            </a: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</a:rPr>
              <a:t>，则调用父类的方法。</a:t>
            </a:r>
          </a:p>
        </p:txBody>
      </p:sp>
      <p:sp>
        <p:nvSpPr>
          <p:cNvPr id="197666" name="Rectangle 34"/>
          <p:cNvSpPr>
            <a:spLocks noChangeArrowheads="1"/>
          </p:cNvSpPr>
          <p:nvPr/>
        </p:nvSpPr>
        <p:spPr bwMode="auto">
          <a:xfrm>
            <a:off x="395288" y="6092825"/>
            <a:ext cx="3529012" cy="58102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itchFamily="18" charset="0"/>
              </a:rPr>
              <a:t>(3)</a:t>
            </a:r>
            <a:r>
              <a:rPr lang="zh-CN" altLang="en-US" sz="1600">
                <a:latin typeface="Times New Roman" pitchFamily="18" charset="0"/>
              </a:rPr>
              <a:t>如果子类覆盖父类的方法</a:t>
            </a:r>
            <a:r>
              <a:rPr lang="en-US" altLang="zh-CN" sz="1600">
                <a:latin typeface="Times New Roman" pitchFamily="18" charset="0"/>
              </a:rPr>
              <a:t>(</a:t>
            </a:r>
            <a:r>
              <a:rPr lang="zh-CN" altLang="en-US" sz="1600">
                <a:latin typeface="Times New Roman" pitchFamily="18" charset="0"/>
              </a:rPr>
              <a:t>如</a:t>
            </a:r>
            <a:r>
              <a:rPr lang="en-US" altLang="zh-CN" sz="1600">
                <a:latin typeface="Times New Roman" pitchFamily="18" charset="0"/>
              </a:rPr>
              <a:t>move()</a:t>
            </a:r>
            <a:r>
              <a:rPr lang="zh-CN" altLang="en-US" sz="1600">
                <a:latin typeface="Times New Roman" pitchFamily="18" charset="0"/>
              </a:rPr>
              <a:t>方法</a:t>
            </a:r>
            <a:r>
              <a:rPr lang="en-US" altLang="zh-CN" sz="1600">
                <a:latin typeface="Times New Roman" pitchFamily="18" charset="0"/>
              </a:rPr>
              <a:t>)</a:t>
            </a:r>
            <a:r>
              <a:rPr lang="zh-CN" altLang="en-US" sz="1600">
                <a:latin typeface="Times New Roman" pitchFamily="18" charset="0"/>
              </a:rPr>
              <a:t>，则调用子类的方法。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8" grpId="0" animBg="1"/>
      <p:bldP spid="197649" grpId="0" animBg="1"/>
      <p:bldP spid="197650" grpId="0" animBg="1"/>
      <p:bldP spid="197660" grpId="0" animBg="1"/>
      <p:bldP spid="197661" grpId="0" animBg="1"/>
      <p:bldP spid="197662" grpId="0" animBg="1"/>
      <p:bldP spid="197663" grpId="0" animBg="1"/>
      <p:bldP spid="197664" grpId="0" animBg="1"/>
      <p:bldP spid="197665" grpId="0" animBg="1"/>
      <p:bldP spid="19766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4553</TotalTime>
  <Words>4380</Words>
  <Application>Microsoft Office PowerPoint</Application>
  <PresentationFormat>全屏显示(4:3)</PresentationFormat>
  <Paragraphs>1139</Paragraphs>
  <Slides>79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0" baseType="lpstr">
      <vt:lpstr>聚合</vt:lpstr>
      <vt:lpstr>第6章   多态性</vt:lpstr>
      <vt:lpstr>本章知识点</vt:lpstr>
      <vt:lpstr>6.1 多态</vt:lpstr>
      <vt:lpstr>6.1 多态</vt:lpstr>
      <vt:lpstr>6.1 多态</vt:lpstr>
      <vt:lpstr>6.1.1  多态性</vt:lpstr>
      <vt:lpstr>6.1.1  多态性</vt:lpstr>
      <vt:lpstr>6.1.1  多态性</vt:lpstr>
      <vt:lpstr>6.1.1  多态性</vt:lpstr>
      <vt:lpstr>6.1.2  静态绑定和动态绑定</vt:lpstr>
      <vt:lpstr>6.1.2  静态绑定和动态绑定</vt:lpstr>
      <vt:lpstr>6.1.3  instanceof运算符</vt:lpstr>
      <vt:lpstr>6.1.3  instanceof运算符</vt:lpstr>
      <vt:lpstr>6.1.3  instanceof运算符</vt:lpstr>
      <vt:lpstr>6.1.3  instanceof运算符</vt:lpstr>
      <vt:lpstr>6.1.3  instanceof运算符</vt:lpstr>
      <vt:lpstr>6.1.3  instanceof运算符</vt:lpstr>
      <vt:lpstr>6.1.3  instanceof运算符</vt:lpstr>
      <vt:lpstr>6.1.3  instanceof运算符</vt:lpstr>
      <vt:lpstr>6.2 抽象类和抽象方法 </vt:lpstr>
      <vt:lpstr>6.2.1 抽象类及抽象方法的定义</vt:lpstr>
      <vt:lpstr>6.2.1 抽象类及抽象方法的定义</vt:lpstr>
      <vt:lpstr>6.2.1 抽象类及抽象方法的定义</vt:lpstr>
      <vt:lpstr>6.2.2 为什么设计抽象类</vt:lpstr>
      <vt:lpstr>6.2.3 开闭原则</vt:lpstr>
      <vt:lpstr>6.2.3 开闭原则</vt:lpstr>
      <vt:lpstr>6.2.3 开闭原则</vt:lpstr>
      <vt:lpstr>6.2.3 开闭原则</vt:lpstr>
      <vt:lpstr>6.2.3 开闭原则</vt:lpstr>
      <vt:lpstr>6.2.3 开闭原则</vt:lpstr>
      <vt:lpstr>6.3 接口</vt:lpstr>
      <vt:lpstr>6.3.1 接口的定义和实现</vt:lpstr>
      <vt:lpstr>6.3.1 接口的定义和实现</vt:lpstr>
      <vt:lpstr>6.3.1 接口的定义和实现</vt:lpstr>
      <vt:lpstr>6.3.1 接口的定义和实现</vt:lpstr>
      <vt:lpstr>6.3.1 接口的定义和实现</vt:lpstr>
      <vt:lpstr>6.3.1 接口的定义和实现</vt:lpstr>
      <vt:lpstr>6.3.1 接口的定义和实现</vt:lpstr>
      <vt:lpstr>6.3.1 接口的定义和实现</vt:lpstr>
      <vt:lpstr>6.3.1 接口的定义和实现</vt:lpstr>
      <vt:lpstr>6.3.2  接口与抽象类的区别</vt:lpstr>
      <vt:lpstr>6.3.2  接口与抽象类的区别</vt:lpstr>
      <vt:lpstr>6.3.2  接口与抽象类的区别</vt:lpstr>
      <vt:lpstr>6.3.2  接口与抽象类的区别</vt:lpstr>
      <vt:lpstr>6.3.2  接口与抽象类的区别</vt:lpstr>
      <vt:lpstr>6.4 面向接口编程</vt:lpstr>
      <vt:lpstr>6.4.1 案例分析</vt:lpstr>
      <vt:lpstr>6.4.1 案例分析</vt:lpstr>
      <vt:lpstr>6.4.1 案例分析</vt:lpstr>
      <vt:lpstr>6.4.1 案例分析</vt:lpstr>
      <vt:lpstr>6.4.1 案例分析</vt:lpstr>
      <vt:lpstr>6.4.1 案例分析</vt:lpstr>
      <vt:lpstr>6.4.1 案例分析</vt:lpstr>
      <vt:lpstr>6.4.1 案例分析</vt:lpstr>
      <vt:lpstr>6.4.2  面向接口编程的代码组织</vt:lpstr>
      <vt:lpstr>6.4.2  面向接口编程的代码组织</vt:lpstr>
      <vt:lpstr>6.4.2  面向接口编程的代码组织</vt:lpstr>
      <vt:lpstr>6.4.2  面向接口编程的代码组织</vt:lpstr>
      <vt:lpstr>6.4.2  面向接口编程的代码组织</vt:lpstr>
      <vt:lpstr>6.4.2  面向接口编程的代码组织</vt:lpstr>
      <vt:lpstr>6.4.2  面向接口编程的代码组织</vt:lpstr>
      <vt:lpstr>6.4.2  面向接口编程的代码组织</vt:lpstr>
      <vt:lpstr>6.4.2  面向接口编程的代码组织</vt:lpstr>
      <vt:lpstr>6.4.2  面向接口编程的代码组织</vt:lpstr>
      <vt:lpstr>6.5  综合实践--格式化输出学生对象数据</vt:lpstr>
      <vt:lpstr>6.5.1  系统架构</vt:lpstr>
      <vt:lpstr>6.5.2  面向接口编程的代码</vt:lpstr>
      <vt:lpstr>6.5.2  面向接口编程的代码</vt:lpstr>
      <vt:lpstr>6.5.2  面向接口编程的代码</vt:lpstr>
      <vt:lpstr>6.5.2  面向接口编程的代码</vt:lpstr>
      <vt:lpstr>6.5.2  面向接口编程的代码</vt:lpstr>
      <vt:lpstr>6.5.2  面向接口编程的代码</vt:lpstr>
      <vt:lpstr>6.5.2  面向接口编程的代码</vt:lpstr>
      <vt:lpstr>6.5.2  面向接口编程的代码</vt:lpstr>
      <vt:lpstr>6.5.2  面向接口编程的代码</vt:lpstr>
      <vt:lpstr>面向对象思想总结</vt:lpstr>
      <vt:lpstr>本章小结 </vt:lpstr>
      <vt:lpstr>本章小结</vt:lpstr>
      <vt:lpstr>本章思维导图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song</dc:creator>
  <cp:lastModifiedBy>Administrator</cp:lastModifiedBy>
  <cp:revision>204</cp:revision>
  <dcterms:created xsi:type="dcterms:W3CDTF">2016-03-09T01:10:05Z</dcterms:created>
  <dcterms:modified xsi:type="dcterms:W3CDTF">2018-04-25T02:39:56Z</dcterms:modified>
</cp:coreProperties>
</file>