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58"/>
  </p:notesMasterIdLst>
  <p:sldIdLst>
    <p:sldId id="258" r:id="rId2"/>
    <p:sldId id="260" r:id="rId3"/>
    <p:sldId id="289" r:id="rId4"/>
    <p:sldId id="288" r:id="rId5"/>
    <p:sldId id="263" r:id="rId6"/>
    <p:sldId id="265" r:id="rId7"/>
    <p:sldId id="290" r:id="rId8"/>
    <p:sldId id="360" r:id="rId9"/>
    <p:sldId id="361" r:id="rId10"/>
    <p:sldId id="362" r:id="rId11"/>
    <p:sldId id="363" r:id="rId12"/>
    <p:sldId id="293" r:id="rId13"/>
    <p:sldId id="294" r:id="rId14"/>
    <p:sldId id="36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65" r:id="rId23"/>
    <p:sldId id="303" r:id="rId24"/>
    <p:sldId id="304" r:id="rId25"/>
    <p:sldId id="366" r:id="rId26"/>
    <p:sldId id="314" r:id="rId27"/>
    <p:sldId id="351" r:id="rId28"/>
    <p:sldId id="352" r:id="rId29"/>
    <p:sldId id="354" r:id="rId30"/>
    <p:sldId id="355" r:id="rId31"/>
    <p:sldId id="347" r:id="rId32"/>
    <p:sldId id="348" r:id="rId33"/>
    <p:sldId id="322" r:id="rId34"/>
    <p:sldId id="325" r:id="rId35"/>
    <p:sldId id="326" r:id="rId36"/>
    <p:sldId id="327" r:id="rId37"/>
    <p:sldId id="328" r:id="rId38"/>
    <p:sldId id="329" r:id="rId39"/>
    <p:sldId id="330" r:id="rId40"/>
    <p:sldId id="334" r:id="rId41"/>
    <p:sldId id="368" r:id="rId42"/>
    <p:sldId id="367" r:id="rId43"/>
    <p:sldId id="369" r:id="rId44"/>
    <p:sldId id="370" r:id="rId45"/>
    <p:sldId id="335" r:id="rId46"/>
    <p:sldId id="336" r:id="rId47"/>
    <p:sldId id="371" r:id="rId48"/>
    <p:sldId id="372" r:id="rId49"/>
    <p:sldId id="373" r:id="rId50"/>
    <p:sldId id="374" r:id="rId51"/>
    <p:sldId id="341" r:id="rId52"/>
    <p:sldId id="342" r:id="rId53"/>
    <p:sldId id="356" r:id="rId54"/>
    <p:sldId id="357" r:id="rId55"/>
    <p:sldId id="358" r:id="rId56"/>
    <p:sldId id="359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54" autoAdjust="0"/>
  </p:normalViewPr>
  <p:slideViewPr>
    <p:cSldViewPr>
      <p:cViewPr varScale="1">
        <p:scale>
          <a:sx n="89" d="100"/>
          <a:sy n="89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FE7FE66-B604-41B7-9FA9-80A7FC70882A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C5482CA-2EBE-4480-8D70-B5E5DD2091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15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8722B4-C98A-434C-A886-1F62DA7758F4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482CA-2EBE-4480-8D70-B5E5DD2091D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6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7178E8-70DA-4CAF-9575-5BB1C579C90C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33BDC-7ECC-4036-8A66-03B097542D1A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ADDDA71-04F4-410F-8DB5-77AE1B5EF214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24F1FA6-51B7-4127-BFAD-75A09FAEFB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FB2E-58B4-4532-BCD3-198D4BD3F86D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E702E-BCAB-4D3D-8893-AE5FE9F7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7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27BD7-E3DB-4FBA-A901-0E3466B6E442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9E76-027F-4F1B-9B52-520D1B165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7E998-5E82-45E8-8330-D33B17A4B085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57FFE-8D32-499B-9A5B-ADAF0389B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EBA999-3421-44A1-B319-B355ED319016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DEC8AA-6429-4BC8-AC80-01E371123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3FF596-6B56-4A04-98D9-7379ED8385F9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FE2472-2328-4E13-8CC4-918A3195BF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30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A40383-AB55-4D0A-B3B1-EE91B010F8C5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DA7122-7589-415B-8C6E-59E1DC2C94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70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C75B0ED-0DF3-435F-B6E6-5637376CE146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ADAF69-B8A4-40C2-AE3A-7FA525D83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2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C5D4B-B570-471A-86B6-C37C2C7CA728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78279-D596-4FE0-95A4-138F22B0F3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0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159B5E-C42C-4274-A196-044946D7F073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6D2126-E573-4E4F-83D6-90D46784D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98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394AF85-E6D4-49EB-8E48-EC3B9F879D69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B48EA7-54E3-4731-88A5-77A196F7B2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62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A121CE4-71B9-46FD-9128-FC975F98ADDE}" type="datetimeFigureOut">
              <a:rPr lang="zh-CN" altLang="en-US"/>
              <a:pPr>
                <a:defRPr/>
              </a:pPr>
              <a:t>2018/4/2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02C3065-CEF7-4E00-803F-700F016DFE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7" r:id="rId2"/>
    <p:sldLayoutId id="2147484032" r:id="rId3"/>
    <p:sldLayoutId id="2147484033" r:id="rId4"/>
    <p:sldLayoutId id="2147484034" r:id="rId5"/>
    <p:sldLayoutId id="2147484035" r:id="rId6"/>
    <p:sldLayoutId id="2147484028" r:id="rId7"/>
    <p:sldLayoutId id="2147484036" r:id="rId8"/>
    <p:sldLayoutId id="2147484037" r:id="rId9"/>
    <p:sldLayoutId id="2147484029" r:id="rId10"/>
    <p:sldLayoutId id="214748403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773238"/>
            <a:ext cx="7772400" cy="146208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1" lang="zh-CN" altLang="en-US" sz="4400" dirty="0" smtClean="0">
                <a:latin typeface="仿宋_GB2312" pitchFamily="49" charset="-122"/>
              </a:rPr>
              <a:t>第</a:t>
            </a:r>
            <a:r>
              <a:rPr kumimoji="1" lang="en-US" altLang="zh-CN" sz="4400" dirty="0" smtClean="0">
                <a:latin typeface="仿宋_GB2312" pitchFamily="49" charset="-122"/>
              </a:rPr>
              <a:t>5</a:t>
            </a:r>
            <a:r>
              <a:rPr kumimoji="1" lang="zh-CN" altLang="en-US" sz="4400" dirty="0" smtClean="0">
                <a:latin typeface="仿宋_GB2312" pitchFamily="49" charset="-122"/>
              </a:rPr>
              <a:t>章   类的继承</a:t>
            </a:r>
            <a:endParaRPr kumimoji="1" lang="zh-CN" altLang="en-US" sz="4400" dirty="0"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/>
              <a:t>5.1.2 </a:t>
            </a:r>
            <a:r>
              <a:rPr lang="zh-CN" altLang="zh-CN" dirty="0">
                <a:effectLst/>
              </a:rPr>
              <a:t>继承的实现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7504" y="1196752"/>
            <a:ext cx="8928992" cy="5661248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          public </a:t>
            </a:r>
            <a:r>
              <a:rPr lang="en-US" altLang="zh-CN" sz="20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boolean</a:t>
            </a: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isArrived</a:t>
            </a: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(String area){//</a:t>
            </a:r>
            <a:r>
              <a:rPr lang="zh-CN" altLang="en-US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检查</a:t>
            </a: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area</a:t>
            </a:r>
            <a:r>
              <a:rPr lang="zh-CN" altLang="en-US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是否在配送范围</a:t>
            </a:r>
          </a:p>
          <a:p>
            <a:pPr marL="0" indent="0">
              <a:buNone/>
            </a:pPr>
            <a:r>
              <a:rPr lang="zh-CN" altLang="en-US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for(String d: </a:t>
            </a:r>
            <a:r>
              <a:rPr lang="en-US" altLang="zh-CN" sz="20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deliveryArea</a:t>
            </a: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if(</a:t>
            </a:r>
            <a:r>
              <a:rPr lang="en-US" altLang="zh-CN" sz="20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d.equalsIgnoreCase</a:t>
            </a: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(area)){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return true;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}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false;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20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/>
              <a:t>5.1.2 </a:t>
            </a:r>
            <a:r>
              <a:rPr lang="zh-CN" altLang="zh-CN" dirty="0">
                <a:effectLst/>
              </a:rPr>
              <a:t>继承的实现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928992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chap5.example.ex1;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class Test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DeliveryMan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ds = new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DeliveryMan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从父类继承的方法</a:t>
            </a:r>
          </a:p>
          <a:p>
            <a:pPr marL="0" indent="0">
              <a:buNone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ds.setId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("007");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ds.setName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("Bang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子类新增方法		</a:t>
            </a:r>
          </a:p>
          <a:p>
            <a:pPr marL="0" indent="0">
              <a:buNone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ds.setDeliveryArea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(new String[]{"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南锣鼓巷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","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烟袋斜街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","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雨儿胡同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","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帽儿胡同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","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黑芝麻胡同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"});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快递员信息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:"+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ds.getInfo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if(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ds.isArrived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方家胡同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")){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欢迎光临，可以配送至方家胡同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}else{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对不起，不能配送至方家胡同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2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1908175" y="1481138"/>
            <a:ext cx="6778625" cy="4525962"/>
          </a:xfrm>
        </p:spPr>
        <p:txBody>
          <a:bodyPr/>
          <a:lstStyle/>
          <a:p>
            <a:r>
              <a:rPr lang="zh-CN" altLang="zh-CN" sz="2400" dirty="0" smtClean="0"/>
              <a:t>要区分“存在”与“可见”之间的关系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private</a:t>
            </a:r>
            <a:r>
              <a:rPr lang="zh-CN" altLang="zh-CN" sz="2400" dirty="0" smtClean="0"/>
              <a:t>的成员与其他成员一样都被继承到子类中（是存在的），只是它们不能被子类直接使用而已（不可见）。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/>
              <a:t>5.1.2 </a:t>
            </a:r>
            <a:r>
              <a:rPr lang="zh-CN" altLang="zh-CN" dirty="0">
                <a:effectLst/>
              </a:rPr>
              <a:t>继承的实现</a:t>
            </a:r>
            <a:endParaRPr lang="zh-CN" altLang="en-US" dirty="0"/>
          </a:p>
        </p:txBody>
      </p:sp>
      <p:pic>
        <p:nvPicPr>
          <p:cNvPr id="1741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10080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396134"/>
          </a:xfrm>
        </p:spPr>
        <p:txBody>
          <a:bodyPr>
            <a:normAutofit fontScale="92500" lnSpcReduction="10000"/>
          </a:bodyPr>
          <a:lstStyle/>
          <a:p>
            <a:pPr marL="0" indent="360363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400" dirty="0"/>
              <a:t>成员访问控制修饰符在继承中的性质</a:t>
            </a:r>
          </a:p>
          <a:p>
            <a:pPr marL="82550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400" dirty="0"/>
              <a:t>public</a:t>
            </a:r>
            <a:r>
              <a:rPr lang="zh-CN" altLang="en-US" sz="2400" dirty="0"/>
              <a:t>、</a:t>
            </a:r>
            <a:r>
              <a:rPr lang="en-US" altLang="zh-CN" sz="2400" dirty="0"/>
              <a:t>private</a:t>
            </a:r>
            <a:r>
              <a:rPr lang="zh-CN" altLang="en-US" sz="2400" dirty="0"/>
              <a:t>、</a:t>
            </a:r>
            <a:r>
              <a:rPr lang="en-US" altLang="zh-CN" sz="2400" dirty="0"/>
              <a:t>package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protected</a:t>
            </a:r>
          </a:p>
          <a:p>
            <a:pPr marL="82550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zh-CN" altLang="en-US" sz="2400" dirty="0"/>
          </a:p>
          <a:p>
            <a:pPr marL="82550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父类的</a:t>
            </a:r>
            <a:r>
              <a:rPr lang="en-US" altLang="zh-CN" sz="2400" dirty="0">
                <a:solidFill>
                  <a:schemeClr val="hlink"/>
                </a:solidFill>
              </a:rPr>
              <a:t>public</a:t>
            </a:r>
            <a:r>
              <a:rPr lang="zh-CN" altLang="en-US" sz="2400" dirty="0">
                <a:solidFill>
                  <a:schemeClr val="hlink"/>
                </a:solidFill>
              </a:rPr>
              <a:t>成员</a:t>
            </a:r>
            <a:r>
              <a:rPr lang="zh-CN" altLang="en-US" sz="2400" dirty="0"/>
              <a:t>可以在父类中使用，也可以在子类使用。程序可以在任何地方访问</a:t>
            </a:r>
            <a:r>
              <a:rPr lang="en-US" altLang="zh-CN" sz="2400" dirty="0"/>
              <a:t>public</a:t>
            </a:r>
            <a:r>
              <a:rPr lang="zh-CN" altLang="en-US" sz="2400" dirty="0"/>
              <a:t>父类成员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2550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zh-CN" altLang="en-US" sz="2400" dirty="0"/>
          </a:p>
          <a:p>
            <a:pPr marL="82550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父类的</a:t>
            </a:r>
            <a:r>
              <a:rPr lang="en-US" altLang="zh-CN" sz="2400" dirty="0">
                <a:solidFill>
                  <a:schemeClr val="hlink"/>
                </a:solidFill>
              </a:rPr>
              <a:t>private</a:t>
            </a:r>
            <a:r>
              <a:rPr lang="zh-CN" altLang="en-US" sz="2400" dirty="0">
                <a:solidFill>
                  <a:schemeClr val="hlink"/>
                </a:solidFill>
              </a:rPr>
              <a:t>成员</a:t>
            </a:r>
            <a:r>
              <a:rPr lang="zh-CN" altLang="en-US" sz="2400" dirty="0"/>
              <a:t>仅在父类中使用，在子类中不能被访问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2550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zh-CN" altLang="en-US" sz="2400" dirty="0"/>
          </a:p>
          <a:p>
            <a:pPr marL="82550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父类的</a:t>
            </a:r>
            <a:r>
              <a:rPr lang="en-US" altLang="zh-CN" sz="2400" dirty="0">
                <a:solidFill>
                  <a:schemeClr val="hlink"/>
                </a:solidFill>
              </a:rPr>
              <a:t>protected</a:t>
            </a:r>
            <a:r>
              <a:rPr lang="zh-CN" altLang="en-US" sz="2400" dirty="0">
                <a:solidFill>
                  <a:schemeClr val="hlink"/>
                </a:solidFill>
              </a:rPr>
              <a:t>成员</a:t>
            </a:r>
            <a:r>
              <a:rPr lang="zh-CN" altLang="en-US" sz="2400" dirty="0"/>
              <a:t>可在子类被访问，无论子类与父类是否存储在同一个包下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2550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zh-CN" altLang="en-US" sz="2400" dirty="0"/>
          </a:p>
          <a:p>
            <a:pPr marL="82550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父类的</a:t>
            </a:r>
            <a:r>
              <a:rPr lang="en-US" altLang="zh-CN" sz="2400" dirty="0">
                <a:solidFill>
                  <a:schemeClr val="hlink"/>
                </a:solidFill>
              </a:rPr>
              <a:t>package</a:t>
            </a:r>
            <a:r>
              <a:rPr lang="zh-CN" altLang="en-US" sz="2400" dirty="0">
                <a:solidFill>
                  <a:schemeClr val="hlink"/>
                </a:solidFill>
              </a:rPr>
              <a:t>成员</a:t>
            </a:r>
            <a:r>
              <a:rPr lang="zh-CN" altLang="en-US" sz="2400" dirty="0"/>
              <a:t>可在同一包</a:t>
            </a:r>
            <a:r>
              <a:rPr lang="zh-CN" altLang="en-US" sz="2400" dirty="0" smtClean="0"/>
              <a:t>的类</a:t>
            </a:r>
            <a:r>
              <a:rPr lang="zh-CN" altLang="en-US" sz="2400" dirty="0"/>
              <a:t>中被访问。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5.1.3  </a:t>
            </a:r>
            <a:r>
              <a:rPr lang="zh-CN" altLang="zh-CN" dirty="0">
                <a:effectLst/>
              </a:rPr>
              <a:t>类成员的访问</a:t>
            </a:r>
            <a:r>
              <a:rPr lang="zh-CN" altLang="zh-CN" dirty="0" smtClean="0">
                <a:effectLst/>
              </a:rPr>
              <a:t>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5.1.3  </a:t>
            </a:r>
            <a:r>
              <a:rPr lang="zh-CN" altLang="zh-CN" dirty="0">
                <a:effectLst/>
              </a:rPr>
              <a:t>类成员的访问</a:t>
            </a:r>
            <a:r>
              <a:rPr lang="zh-CN" altLang="zh-CN" dirty="0" smtClean="0">
                <a:effectLst/>
              </a:rPr>
              <a:t>控制</a:t>
            </a:r>
            <a:endParaRPr lang="zh-CN" altLang="en-US" dirty="0"/>
          </a:p>
        </p:txBody>
      </p:sp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375574" y="1484784"/>
            <a:ext cx="8229600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>
              <a:defRPr sz="23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>
              <a:defRPr sz="21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>
              <a:defRPr sz="19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18288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2860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27432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2004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400" dirty="0"/>
              <a:t>子类从父类继承成员时，父类的所有</a:t>
            </a:r>
            <a:r>
              <a:rPr lang="en-US" altLang="zh-CN" sz="2400" dirty="0"/>
              <a:t>public</a:t>
            </a:r>
            <a:r>
              <a:rPr lang="zh-CN" altLang="en-US" sz="2400" dirty="0"/>
              <a:t>、</a:t>
            </a:r>
            <a:r>
              <a:rPr lang="en-US" altLang="zh-CN" sz="2400" dirty="0"/>
              <a:t>protected</a:t>
            </a:r>
            <a:r>
              <a:rPr lang="zh-CN" altLang="en-US" sz="2400" dirty="0"/>
              <a:t>、</a:t>
            </a:r>
            <a:r>
              <a:rPr lang="en-US" altLang="zh-CN" sz="2400" dirty="0"/>
              <a:t>package</a:t>
            </a:r>
            <a:r>
              <a:rPr lang="zh-CN" altLang="en-US" sz="2400" dirty="0"/>
              <a:t>成员，在子类中都保持它们原有的访问修饰符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09537"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400" dirty="0"/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 sz="2000" dirty="0"/>
              <a:t>例如，父类的</a:t>
            </a:r>
            <a:r>
              <a:rPr lang="en-US" altLang="zh-CN" sz="2000" dirty="0"/>
              <a:t>public</a:t>
            </a:r>
            <a:r>
              <a:rPr lang="zh-CN" altLang="en-US" sz="2000" dirty="0"/>
              <a:t>成员成为子类的</a:t>
            </a:r>
            <a:r>
              <a:rPr lang="en-US" altLang="zh-CN" sz="2000" dirty="0"/>
              <a:t>public</a:t>
            </a:r>
            <a:r>
              <a:rPr lang="zh-CN" altLang="en-US" sz="2000" dirty="0"/>
              <a:t>成员。父类的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成员也会成为子类的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zh-CN" altLang="en-US" sz="2000" dirty="0"/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 sz="2000" dirty="0"/>
              <a:t>子类只能通过父类所提供的非</a:t>
            </a:r>
            <a:r>
              <a:rPr lang="en-US" altLang="zh-CN" sz="2000" dirty="0"/>
              <a:t>private</a:t>
            </a:r>
            <a:r>
              <a:rPr lang="zh-CN" altLang="en-US" sz="2000" dirty="0"/>
              <a:t>方法来访问父类的</a:t>
            </a:r>
            <a:r>
              <a:rPr lang="en-US" altLang="zh-CN" sz="2000" dirty="0"/>
              <a:t>private</a:t>
            </a:r>
            <a:r>
              <a:rPr lang="zh-CN" altLang="en-US" sz="2000" dirty="0"/>
              <a:t>成员。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8313" y="1700213"/>
          <a:ext cx="8351839" cy="4295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421"/>
                <a:gridCol w="1854166"/>
                <a:gridCol w="1266313"/>
                <a:gridCol w="1266313"/>
                <a:gridCol w="1266313"/>
                <a:gridCol w="1266313"/>
              </a:tblGrid>
              <a:tr h="792324">
                <a:tc row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类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zh-CN" sz="2000" dirty="0">
                          <a:effectLst/>
                        </a:rPr>
                        <a:t>成员的</a:t>
                      </a:r>
                    </a:p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访问控制符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类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zh-CN" sz="2000">
                          <a:effectLst/>
                        </a:rPr>
                        <a:t>对类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zh-CN" sz="2000">
                          <a:effectLst/>
                        </a:rPr>
                        <a:t>成员</a:t>
                      </a:r>
                    </a:p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的访问权限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第三方类对类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zh-CN" sz="2000">
                          <a:effectLst/>
                        </a:rPr>
                        <a:t>成员</a:t>
                      </a:r>
                    </a:p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的访问权限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子类</a:t>
                      </a:r>
                      <a:r>
                        <a:rPr lang="en-US" sz="2000">
                          <a:effectLst/>
                        </a:rPr>
                        <a:t>B</a:t>
                      </a:r>
                      <a:r>
                        <a:rPr lang="zh-CN" sz="2000">
                          <a:effectLst/>
                        </a:rPr>
                        <a:t>对类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zh-CN" sz="2000">
                          <a:effectLst/>
                        </a:rPr>
                        <a:t>成员</a:t>
                      </a:r>
                    </a:p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的访问权限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66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与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zh-CN" sz="2000">
                          <a:effectLst/>
                        </a:rPr>
                        <a:t>同包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与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zh-CN" sz="2000">
                          <a:effectLst/>
                        </a:rPr>
                        <a:t>不同包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与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zh-CN" sz="2000">
                          <a:effectLst/>
                        </a:rPr>
                        <a:t>同包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与</a:t>
                      </a:r>
                      <a:r>
                        <a:rPr lang="en-US" sz="2000">
                          <a:effectLst/>
                        </a:rPr>
                        <a:t>A</a:t>
                      </a:r>
                      <a:r>
                        <a:rPr lang="zh-CN" sz="2000">
                          <a:effectLst/>
                        </a:rPr>
                        <a:t>不同包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</a:tr>
              <a:tr h="57667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public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</a:tr>
              <a:tr h="57667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protected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√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×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√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</a:tr>
              <a:tr h="119675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默认</a:t>
                      </a:r>
                      <a:r>
                        <a:rPr lang="en-US" sz="2000">
                          <a:effectLst/>
                        </a:rPr>
                        <a:t>(package)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√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×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√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×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</a:tr>
              <a:tr h="57667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private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×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×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×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×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5.1.3  </a:t>
            </a:r>
            <a:r>
              <a:rPr lang="zh-CN" altLang="zh-CN" dirty="0">
                <a:effectLst/>
              </a:rPr>
              <a:t>类成员的访问控制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939800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mtClean="0"/>
              <a:t>【例</a:t>
            </a:r>
            <a:r>
              <a:rPr lang="en-US" altLang="zh-CN" smtClean="0"/>
              <a:t>5-2</a:t>
            </a:r>
            <a:r>
              <a:rPr lang="zh-CN" altLang="zh-CN" smtClean="0"/>
              <a:t>】分析同包下无继承关系的类之间成员的访问控制权限。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5.1.3  </a:t>
            </a:r>
            <a:r>
              <a:rPr lang="zh-CN" altLang="zh-CN" dirty="0">
                <a:effectLst/>
              </a:rPr>
              <a:t>类成员的访问控制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950" y="2449513"/>
            <a:ext cx="4248150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package</a:t>
            </a:r>
            <a:r>
              <a:rPr lang="en-US" altLang="zh-CN" dirty="0"/>
              <a:t> chap5.example.access;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C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a=1;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protected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b=2;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 err="1"/>
              <a:t>int</a:t>
            </a:r>
            <a:r>
              <a:rPr lang="en-US" altLang="zh-CN" dirty="0"/>
              <a:t> c=3;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private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d=4;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getD</a:t>
            </a:r>
            <a:r>
              <a:rPr lang="en-US" altLang="zh-CN" dirty="0"/>
              <a:t>(){</a:t>
            </a:r>
            <a:r>
              <a:rPr lang="en-US" altLang="zh-CN" b="1" dirty="0"/>
              <a:t>return</a:t>
            </a:r>
            <a:r>
              <a:rPr lang="en-US" altLang="zh-CN" dirty="0"/>
              <a:t> d;}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4103688" y="3429000"/>
            <a:ext cx="5005387" cy="32924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/>
              <a:t>package</a:t>
            </a:r>
            <a:r>
              <a:rPr lang="en-US" altLang="zh-CN" sz="1600" dirty="0"/>
              <a:t> chap5.example.access;</a:t>
            </a:r>
            <a:endParaRPr lang="zh-CN" altLang="zh-CN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/>
              <a:t>public</a:t>
            </a:r>
            <a:r>
              <a:rPr lang="en-US" altLang="zh-CN" sz="1600" dirty="0"/>
              <a:t> </a:t>
            </a:r>
            <a:r>
              <a:rPr lang="en-US" altLang="zh-CN" sz="1600" b="1" dirty="0"/>
              <a:t>class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AccessDemo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</a:t>
            </a:r>
            <a:r>
              <a:rPr lang="en-US" altLang="zh-CN" sz="1600" b="1" dirty="0"/>
              <a:t>static</a:t>
            </a:r>
            <a:r>
              <a:rPr lang="en-US" altLang="zh-CN" sz="1600" dirty="0"/>
              <a:t> </a:t>
            </a:r>
            <a:r>
              <a:rPr lang="en-US" altLang="zh-CN" sz="1600" b="1" dirty="0"/>
              <a:t>void</a:t>
            </a:r>
            <a:r>
              <a:rPr lang="en-US" altLang="zh-CN" sz="1600" dirty="0"/>
              <a:t> 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  <a:endParaRPr lang="zh-CN" altLang="zh-CN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C coo = </a:t>
            </a:r>
            <a:r>
              <a:rPr lang="en-US" altLang="zh-CN" sz="1600" b="1" dirty="0"/>
              <a:t>new</a:t>
            </a:r>
            <a:r>
              <a:rPr lang="en-US" altLang="zh-CN" sz="1600" dirty="0"/>
              <a:t> C();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coo.a</a:t>
            </a:r>
            <a:r>
              <a:rPr lang="en-US" altLang="zh-CN" sz="1600" dirty="0"/>
              <a:t>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coo.b</a:t>
            </a:r>
            <a:r>
              <a:rPr lang="en-US" altLang="zh-CN" sz="1600" dirty="0"/>
              <a:t>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coo.c</a:t>
            </a:r>
            <a:r>
              <a:rPr lang="en-US" altLang="zh-CN" sz="1600" dirty="0"/>
              <a:t>);	</a:t>
            </a:r>
            <a:endParaRPr lang="zh-CN" altLang="zh-CN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//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coo.d</a:t>
            </a:r>
            <a:r>
              <a:rPr lang="en-US" altLang="zh-CN" sz="1600" dirty="0"/>
              <a:t>);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 	         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coo.getD</a:t>
            </a:r>
            <a:r>
              <a:rPr lang="en-US" altLang="zh-CN" sz="1600" dirty="0"/>
              <a:t>());		</a:t>
            </a:r>
            <a:endParaRPr lang="zh-CN" altLang="zh-CN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}</a:t>
            </a:r>
            <a:endParaRPr lang="zh-CN" altLang="zh-CN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939800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mtClean="0"/>
              <a:t>【例</a:t>
            </a:r>
            <a:r>
              <a:rPr lang="en-US" altLang="zh-CN" smtClean="0"/>
              <a:t>5-3</a:t>
            </a:r>
            <a:r>
              <a:rPr lang="zh-CN" altLang="zh-CN" smtClean="0"/>
              <a:t>】分析不同包下子类对父类成员的访问控制权限。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5.1.3  </a:t>
            </a:r>
            <a:r>
              <a:rPr lang="zh-CN" altLang="zh-CN" dirty="0">
                <a:effectLst/>
              </a:rPr>
              <a:t>类成员的访问控制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88" y="2420938"/>
            <a:ext cx="4572000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package</a:t>
            </a:r>
            <a:r>
              <a:rPr lang="en-US" altLang="zh-CN" dirty="0"/>
              <a:t> chap5.example.access.sub;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C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a;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protected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b;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 err="1"/>
              <a:t>int</a:t>
            </a:r>
            <a:r>
              <a:rPr lang="en-US" altLang="zh-CN" dirty="0"/>
              <a:t> c;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private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d;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getD</a:t>
            </a:r>
            <a:r>
              <a:rPr lang="en-US" altLang="zh-CN" dirty="0"/>
              <a:t>(){</a:t>
            </a:r>
            <a:r>
              <a:rPr lang="en-US" altLang="zh-CN" b="1" dirty="0"/>
              <a:t>return</a:t>
            </a:r>
            <a:r>
              <a:rPr lang="en-US" altLang="zh-CN" dirty="0"/>
              <a:t> d;}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40200" y="3806825"/>
            <a:ext cx="4824413" cy="2862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package</a:t>
            </a:r>
            <a:r>
              <a:rPr lang="en-US" altLang="zh-CN" dirty="0"/>
              <a:t> chap5.example.access;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import</a:t>
            </a:r>
            <a:r>
              <a:rPr lang="en-US" altLang="zh-CN" dirty="0"/>
              <a:t> chap5.example.access.sub.C;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AccessDemo</a:t>
            </a:r>
            <a:r>
              <a:rPr lang="en-US" altLang="zh-CN" dirty="0"/>
              <a:t> </a:t>
            </a:r>
            <a:r>
              <a:rPr lang="en-US" altLang="zh-CN" b="1" dirty="0"/>
              <a:t>extends</a:t>
            </a:r>
            <a:r>
              <a:rPr lang="en-US" altLang="zh-CN" dirty="0"/>
              <a:t> C{  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getInfo</a:t>
            </a:r>
            <a:r>
              <a:rPr lang="en-US" altLang="zh-CN" dirty="0"/>
              <a:t>(){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(a);  		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(b);	</a:t>
            </a:r>
            <a:r>
              <a:rPr lang="en-US" altLang="zh-CN" b="1" i="1" dirty="0"/>
              <a:t>		</a:t>
            </a:r>
            <a:r>
              <a:rPr lang="en-US" altLang="zh-CN" b="1" i="1" dirty="0" err="1">
                <a:solidFill>
                  <a:schemeClr val="accent1"/>
                </a:solidFill>
              </a:rPr>
              <a:t>System.out.println</a:t>
            </a:r>
            <a:r>
              <a:rPr lang="en-US" altLang="zh-CN" b="1" i="1" dirty="0">
                <a:solidFill>
                  <a:schemeClr val="accent1"/>
                </a:solidFill>
              </a:rPr>
              <a:t>(c);			</a:t>
            </a:r>
            <a:r>
              <a:rPr lang="en-US" altLang="zh-CN" b="1" i="1" dirty="0" err="1">
                <a:solidFill>
                  <a:schemeClr val="accent1"/>
                </a:solidFill>
              </a:rPr>
              <a:t>System.out.println</a:t>
            </a:r>
            <a:r>
              <a:rPr lang="en-US" altLang="zh-CN" b="1" i="1" dirty="0">
                <a:solidFill>
                  <a:schemeClr val="accent1"/>
                </a:solidFill>
              </a:rPr>
              <a:t>(d);</a:t>
            </a:r>
            <a:r>
              <a:rPr lang="en-US" altLang="zh-CN" b="1" i="1" dirty="0"/>
              <a:t>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类扩展父类</a:t>
            </a:r>
            <a:r>
              <a:rPr lang="zh-CN" altLang="en-US" dirty="0" smtClean="0"/>
              <a:t>，大多数以父类为基础增加新的成员。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重写父类方法也是普遍存在的。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子</a:t>
            </a:r>
            <a:r>
              <a:rPr lang="zh-CN" altLang="en-US" dirty="0"/>
              <a:t>类重写父类的</a:t>
            </a:r>
            <a:r>
              <a:rPr lang="zh-CN" altLang="en-US" dirty="0" smtClean="0"/>
              <a:t>方法是以面向对象的角度看待客观世界的合理</a:t>
            </a:r>
            <a:r>
              <a:rPr lang="zh-CN" altLang="en-US" dirty="0"/>
              <a:t>表现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子</a:t>
            </a:r>
            <a:r>
              <a:rPr lang="zh-CN" altLang="en-US" dirty="0"/>
              <a:t>类重写父类的方法是实现面向对象多态性的必备</a:t>
            </a:r>
            <a:r>
              <a:rPr lang="zh-CN" altLang="en-US" dirty="0" smtClean="0"/>
              <a:t>条件，提升</a:t>
            </a:r>
            <a:r>
              <a:rPr lang="zh-CN" altLang="en-US" dirty="0" smtClean="0"/>
              <a:t>程序的扩展性和可维护性。</a:t>
            </a:r>
            <a:endParaRPr lang="en-US" altLang="zh-CN" dirty="0"/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5.2  </a:t>
            </a:r>
            <a:r>
              <a:rPr lang="zh-CN" altLang="zh-CN" dirty="0">
                <a:effectLst/>
              </a:rPr>
              <a:t>重写父类方法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939800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mtClean="0"/>
              <a:t>【例</a:t>
            </a:r>
            <a:r>
              <a:rPr lang="en-US" altLang="zh-CN" smtClean="0"/>
              <a:t>5-4</a:t>
            </a:r>
            <a:r>
              <a:rPr lang="zh-CN" altLang="zh-CN" smtClean="0"/>
              <a:t>】定义</a:t>
            </a:r>
            <a:r>
              <a:rPr lang="en-US" altLang="zh-CN" smtClean="0"/>
              <a:t>Animal</a:t>
            </a:r>
            <a:r>
              <a:rPr lang="zh-CN" altLang="zh-CN" smtClean="0"/>
              <a:t>类的子类</a:t>
            </a:r>
            <a:r>
              <a:rPr lang="en-US" altLang="zh-CN" smtClean="0"/>
              <a:t>Bird</a:t>
            </a:r>
            <a:r>
              <a:rPr lang="zh-CN" altLang="zh-CN" smtClean="0"/>
              <a:t>，并重写它的</a:t>
            </a:r>
            <a:r>
              <a:rPr lang="en-US" altLang="zh-CN" smtClean="0"/>
              <a:t>move()</a:t>
            </a:r>
            <a:r>
              <a:rPr lang="zh-CN" altLang="zh-CN" smtClean="0"/>
              <a:t>方法。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5.2.1  </a:t>
            </a:r>
            <a:r>
              <a:rPr lang="zh-CN" altLang="zh-CN" dirty="0">
                <a:effectLst/>
              </a:rPr>
              <a:t>重写及其意义</a:t>
            </a:r>
            <a:endParaRPr lang="zh-CN" altLang="en-US" dirty="0"/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468313" y="2420938"/>
            <a:ext cx="81359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public class</a:t>
            </a:r>
            <a:r>
              <a:rPr lang="en-US" altLang="zh-CN" dirty="0">
                <a:ea typeface="黑体" pitchFamily="49" charset="-122"/>
              </a:rPr>
              <a:t> Animal 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</a:t>
            </a:r>
            <a:r>
              <a:rPr lang="en-US" altLang="zh-CN" b="1" dirty="0">
                <a:ea typeface="黑体" pitchFamily="49" charset="-122"/>
              </a:rPr>
              <a:t>public void</a:t>
            </a:r>
            <a:r>
              <a:rPr lang="en-US" altLang="zh-CN" dirty="0">
                <a:ea typeface="黑体" pitchFamily="49" charset="-122"/>
              </a:rPr>
              <a:t> move(){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	</a:t>
            </a:r>
            <a:r>
              <a:rPr lang="en-US" altLang="zh-CN" dirty="0" err="1">
                <a:ea typeface="黑体" pitchFamily="49" charset="-122"/>
              </a:rPr>
              <a:t>System.</a:t>
            </a:r>
            <a:r>
              <a:rPr lang="en-US" altLang="zh-CN" i="1" dirty="0" err="1">
                <a:ea typeface="黑体" pitchFamily="49" charset="-122"/>
              </a:rPr>
              <a:t>out</a:t>
            </a:r>
            <a:r>
              <a:rPr lang="en-US" altLang="zh-CN" dirty="0" err="1">
                <a:ea typeface="黑体" pitchFamily="49" charset="-122"/>
              </a:rPr>
              <a:t>.println</a:t>
            </a:r>
            <a:r>
              <a:rPr lang="en-US" altLang="zh-CN" dirty="0">
                <a:ea typeface="黑体" pitchFamily="49" charset="-122"/>
              </a:rPr>
              <a:t>("</a:t>
            </a:r>
            <a:r>
              <a:rPr lang="zh-CN" altLang="zh-CN" dirty="0">
                <a:ea typeface="黑体" pitchFamily="49" charset="-122"/>
              </a:rPr>
              <a:t>我可以</a:t>
            </a:r>
            <a:r>
              <a:rPr lang="en-US" altLang="zh-CN" dirty="0">
                <a:ea typeface="黑体" pitchFamily="49" charset="-122"/>
              </a:rPr>
              <a:t>move...");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}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}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b="1" dirty="0">
                <a:ea typeface="黑体" pitchFamily="49" charset="-122"/>
              </a:rPr>
              <a:t>public class</a:t>
            </a:r>
            <a:r>
              <a:rPr lang="en-US" altLang="zh-CN" dirty="0">
                <a:ea typeface="黑体" pitchFamily="49" charset="-122"/>
              </a:rPr>
              <a:t> Bird </a:t>
            </a:r>
            <a:r>
              <a:rPr lang="en-US" altLang="zh-CN" b="1" dirty="0">
                <a:ea typeface="黑体" pitchFamily="49" charset="-122"/>
              </a:rPr>
              <a:t>extends</a:t>
            </a:r>
            <a:r>
              <a:rPr lang="en-US" altLang="zh-CN" dirty="0">
                <a:ea typeface="黑体" pitchFamily="49" charset="-122"/>
              </a:rPr>
              <a:t> Animal{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</a:t>
            </a:r>
            <a:r>
              <a:rPr lang="en-US" altLang="zh-CN" b="1" dirty="0">
                <a:ea typeface="黑体" pitchFamily="49" charset="-122"/>
              </a:rPr>
              <a:t>public void</a:t>
            </a:r>
            <a:r>
              <a:rPr lang="en-US" altLang="zh-CN" dirty="0">
                <a:ea typeface="黑体" pitchFamily="49" charset="-122"/>
              </a:rPr>
              <a:t> move(){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	</a:t>
            </a:r>
            <a:r>
              <a:rPr lang="en-US" altLang="zh-CN" dirty="0" err="1">
                <a:ea typeface="黑体" pitchFamily="49" charset="-122"/>
              </a:rPr>
              <a:t>System.</a:t>
            </a:r>
            <a:r>
              <a:rPr lang="en-US" altLang="zh-CN" i="1" dirty="0" err="1">
                <a:ea typeface="黑体" pitchFamily="49" charset="-122"/>
              </a:rPr>
              <a:t>out</a:t>
            </a:r>
            <a:r>
              <a:rPr lang="en-US" altLang="zh-CN" dirty="0" err="1">
                <a:ea typeface="黑体" pitchFamily="49" charset="-122"/>
              </a:rPr>
              <a:t>.println</a:t>
            </a:r>
            <a:r>
              <a:rPr lang="en-US" altLang="zh-CN" dirty="0">
                <a:ea typeface="黑体" pitchFamily="49" charset="-122"/>
              </a:rPr>
              <a:t>("</a:t>
            </a:r>
            <a:r>
              <a:rPr lang="zh-CN" altLang="zh-CN" dirty="0">
                <a:ea typeface="黑体" pitchFamily="49" charset="-122"/>
              </a:rPr>
              <a:t>我可以在天空飞翔</a:t>
            </a:r>
            <a:r>
              <a:rPr lang="en-US" altLang="zh-CN" dirty="0">
                <a:ea typeface="黑体" pitchFamily="49" charset="-122"/>
              </a:rPr>
              <a:t>.....");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}	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</a:t>
            </a:r>
            <a:r>
              <a:rPr lang="en-US" altLang="zh-CN" b="1" dirty="0">
                <a:ea typeface="黑体" pitchFamily="49" charset="-122"/>
              </a:rPr>
              <a:t>public </a:t>
            </a:r>
            <a:r>
              <a:rPr lang="en-US" altLang="zh-CN" b="1" dirty="0" smtClean="0">
                <a:ea typeface="黑体" pitchFamily="49" charset="-122"/>
              </a:rPr>
              <a:t>static void</a:t>
            </a:r>
            <a:r>
              <a:rPr lang="en-US" altLang="zh-CN" dirty="0" smtClean="0">
                <a:ea typeface="黑体" pitchFamily="49" charset="-122"/>
              </a:rPr>
              <a:t> </a:t>
            </a:r>
            <a:r>
              <a:rPr lang="en-US" altLang="zh-CN" dirty="0">
                <a:ea typeface="黑体" pitchFamily="49" charset="-122"/>
              </a:rPr>
              <a:t>main(String[] </a:t>
            </a:r>
            <a:r>
              <a:rPr lang="en-US" altLang="zh-CN" dirty="0" err="1">
                <a:ea typeface="黑体" pitchFamily="49" charset="-122"/>
              </a:rPr>
              <a:t>args</a:t>
            </a:r>
            <a:r>
              <a:rPr lang="en-US" altLang="zh-CN" dirty="0">
                <a:ea typeface="黑体" pitchFamily="49" charset="-122"/>
              </a:rPr>
              <a:t>){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	Bird </a:t>
            </a:r>
            <a:r>
              <a:rPr lang="en-US" altLang="zh-CN" dirty="0" err="1">
                <a:ea typeface="黑体" pitchFamily="49" charset="-122"/>
              </a:rPr>
              <a:t>bird</a:t>
            </a:r>
            <a:r>
              <a:rPr lang="en-US" altLang="zh-CN" dirty="0">
                <a:ea typeface="黑体" pitchFamily="49" charset="-122"/>
              </a:rPr>
              <a:t> = </a:t>
            </a:r>
            <a:r>
              <a:rPr lang="en-US" altLang="zh-CN" b="1" dirty="0" smtClean="0">
                <a:ea typeface="黑体" pitchFamily="49" charset="-122"/>
              </a:rPr>
              <a:t>new </a:t>
            </a:r>
            <a:r>
              <a:rPr lang="en-US" altLang="zh-CN" dirty="0" smtClean="0">
                <a:ea typeface="黑体" pitchFamily="49" charset="-122"/>
              </a:rPr>
              <a:t>Bird</a:t>
            </a:r>
            <a:r>
              <a:rPr lang="en-US" altLang="zh-CN" dirty="0">
                <a:ea typeface="黑体" pitchFamily="49" charset="-122"/>
              </a:rPr>
              <a:t>();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	</a:t>
            </a:r>
            <a:r>
              <a:rPr lang="en-US" altLang="zh-CN" dirty="0" err="1">
                <a:ea typeface="黑体" pitchFamily="49" charset="-122"/>
              </a:rPr>
              <a:t>bird.move</a:t>
            </a:r>
            <a:r>
              <a:rPr lang="en-US" altLang="zh-CN" dirty="0">
                <a:ea typeface="黑体" pitchFamily="49" charset="-122"/>
              </a:rPr>
              <a:t>();   //</a:t>
            </a:r>
            <a:r>
              <a:rPr lang="zh-CN" altLang="zh-CN" dirty="0">
                <a:ea typeface="黑体" pitchFamily="49" charset="-122"/>
              </a:rPr>
              <a:t>输出</a:t>
            </a:r>
            <a:r>
              <a:rPr lang="en-US" altLang="zh-CN" dirty="0">
                <a:ea typeface="黑体" pitchFamily="49" charset="-122"/>
              </a:rPr>
              <a:t>"</a:t>
            </a:r>
            <a:r>
              <a:rPr lang="zh-CN" altLang="zh-CN" dirty="0">
                <a:ea typeface="黑体" pitchFamily="49" charset="-122"/>
              </a:rPr>
              <a:t>我可以在天空飞翔</a:t>
            </a:r>
            <a:r>
              <a:rPr lang="en-US" altLang="zh-CN" dirty="0">
                <a:ea typeface="黑体" pitchFamily="49" charset="-122"/>
              </a:rPr>
              <a:t>....."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}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}</a:t>
            </a: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/>
              <a:t>本章知识点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229600" cy="43961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继承的概念和作用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子类的声明	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类成员修饰符与继承的关系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理解父类和子类的关系，在子类中使用父类成员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继承机制下，对象创建的过程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构造方法的使用</a:t>
            </a:r>
            <a:r>
              <a:rPr lang="en-US" altLang="zh-CN" sz="2800" dirty="0" smtClean="0"/>
              <a:t>,super</a:t>
            </a:r>
            <a:r>
              <a:rPr lang="zh-CN" altLang="en-US" sz="2800" dirty="0" smtClean="0"/>
              <a:t>调用</a:t>
            </a:r>
            <a:r>
              <a:rPr lang="en-US" altLang="zh-CN" sz="2800" dirty="0" smtClean="0"/>
              <a:t>)	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子类对父类方法的重写</a:t>
            </a:r>
            <a:r>
              <a:rPr lang="en-US" altLang="zh-CN" sz="2800" dirty="0" smtClean="0"/>
              <a:t>(super</a:t>
            </a:r>
            <a:r>
              <a:rPr lang="zh-CN" altLang="en-US" sz="2800" dirty="0" smtClean="0"/>
              <a:t>调用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方法的重写遵循“两同两小一大”的规则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“两同”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方法名称相同、形参列表相同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“两小”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子类方法返回值类型≤父类方法返回值类型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子类方法抛出的异常≤父类方法抛出的异常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“一大”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子类方法的访问权限≥父类方法的访问权限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重写方法时不能改变方法的</a:t>
            </a:r>
            <a:r>
              <a:rPr lang="en-US" altLang="zh-CN" dirty="0" smtClean="0"/>
              <a:t>static</a:t>
            </a:r>
            <a:r>
              <a:rPr lang="zh-CN" altLang="zh-CN" dirty="0" smtClean="0"/>
              <a:t>或非</a:t>
            </a:r>
            <a:r>
              <a:rPr lang="en-US" altLang="zh-CN" dirty="0" smtClean="0"/>
              <a:t>static</a:t>
            </a:r>
            <a:r>
              <a:rPr lang="zh-CN" altLang="zh-CN" dirty="0" smtClean="0"/>
              <a:t>性质。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如果子类定义了一个与父类相同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，并不是重写，而是重新定义了一个方法。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5.2.1  </a:t>
            </a:r>
            <a:r>
              <a:rPr lang="zh-CN" altLang="zh-CN" dirty="0">
                <a:effectLst/>
              </a:rPr>
              <a:t>重写及其意义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类：</a:t>
            </a:r>
            <a:r>
              <a:rPr lang="en-US" altLang="zh-CN" dirty="0"/>
              <a:t>Java</a:t>
            </a:r>
            <a:r>
              <a:rPr lang="zh-CN" altLang="en-US" dirty="0"/>
              <a:t>中所有类的父类，定义和实现了</a:t>
            </a:r>
            <a:r>
              <a:rPr lang="en-US" altLang="zh-CN" dirty="0"/>
              <a:t>Java</a:t>
            </a:r>
            <a:r>
              <a:rPr lang="zh-CN" altLang="en-US" dirty="0"/>
              <a:t>系统下所有类的共同行为，所有的类都是由这个类继承、扩充而来的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zh-CN" dirty="0" smtClean="0"/>
              <a:t>类中定义了</a:t>
            </a:r>
            <a:r>
              <a:rPr lang="en-US" altLang="zh-CN" dirty="0" smtClean="0"/>
              <a:t>9</a:t>
            </a:r>
            <a:r>
              <a:rPr lang="zh-CN" altLang="zh-CN" dirty="0" smtClean="0"/>
              <a:t>个方法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clone()             --protected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finalize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smtClean="0">
                <a:solidFill>
                  <a:srgbClr val="FF0000"/>
                </a:solidFill>
              </a:rPr>
              <a:t>	--</a:t>
            </a:r>
            <a:r>
              <a:rPr lang="en-US" altLang="zh-CN" dirty="0">
                <a:solidFill>
                  <a:srgbClr val="FF0000"/>
                </a:solidFill>
              </a:rPr>
              <a:t>protected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toString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smtClean="0">
                <a:solidFill>
                  <a:srgbClr val="FF0000"/>
                </a:solidFill>
              </a:rPr>
              <a:t>	–-public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equals()		–-public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hashCode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 smtClean="0">
                <a:solidFill>
                  <a:srgbClr val="FF0000"/>
                </a:solidFill>
              </a:rPr>
              <a:t>	–-public</a:t>
            </a:r>
          </a:p>
          <a:p>
            <a:pPr lvl="1"/>
            <a:r>
              <a:rPr lang="en-US" altLang="zh-CN" dirty="0" smtClean="0"/>
              <a:t>notify()	</a:t>
            </a:r>
            <a:r>
              <a:rPr lang="en-US" altLang="zh-CN" dirty="0"/>
              <a:t>	–-public  </a:t>
            </a:r>
            <a:r>
              <a:rPr lang="en-US" altLang="zh-CN" dirty="0" smtClean="0"/>
              <a:t> final</a:t>
            </a:r>
            <a:endParaRPr lang="en-US" altLang="zh-CN" dirty="0"/>
          </a:p>
          <a:p>
            <a:pPr lvl="1"/>
            <a:r>
              <a:rPr lang="en-US" altLang="zh-CN" dirty="0" err="1"/>
              <a:t>notifyAll</a:t>
            </a:r>
            <a:r>
              <a:rPr lang="en-US" altLang="zh-CN" dirty="0"/>
              <a:t>()        –-public   final</a:t>
            </a:r>
          </a:p>
          <a:p>
            <a:pPr lvl="1"/>
            <a:r>
              <a:rPr lang="en-US" altLang="zh-CN" dirty="0"/>
              <a:t>wait() 		–-public   final</a:t>
            </a:r>
          </a:p>
          <a:p>
            <a:pPr lvl="1"/>
            <a:r>
              <a:rPr lang="en-US" altLang="zh-CN" dirty="0" err="1"/>
              <a:t>getClass</a:t>
            </a:r>
            <a:r>
              <a:rPr lang="en-US" altLang="zh-CN" dirty="0"/>
              <a:t>() 	–-public   final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5.2.2  Object</a:t>
            </a:r>
            <a:r>
              <a:rPr lang="zh-CN" altLang="zh-CN" dirty="0">
                <a:effectLst/>
              </a:rPr>
              <a:t>类与重写</a:t>
            </a:r>
            <a:r>
              <a:rPr lang="en-US" altLang="zh-CN" dirty="0" err="1">
                <a:effectLst/>
              </a:rPr>
              <a:t>toString</a:t>
            </a:r>
            <a:r>
              <a:rPr lang="en-US" altLang="zh-CN" dirty="0">
                <a:effectLst/>
              </a:rPr>
              <a:t>()</a:t>
            </a:r>
            <a:r>
              <a:rPr lang="zh-CN" altLang="zh-CN" dirty="0" smtClean="0">
                <a:effectLst/>
              </a:rPr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public</a:t>
            </a:r>
            <a:r>
              <a:rPr lang="en-US" altLang="zh-CN" dirty="0"/>
              <a:t> String </a:t>
            </a:r>
            <a:r>
              <a:rPr lang="en-US" altLang="zh-CN" dirty="0" err="1"/>
              <a:t>toString</a:t>
            </a:r>
            <a:r>
              <a:rPr lang="en-US" altLang="zh-CN" dirty="0" smtClean="0"/>
              <a:t>()</a:t>
            </a:r>
          </a:p>
          <a:p>
            <a:pPr marL="109537" indent="0">
              <a:buNone/>
            </a:pPr>
            <a:endParaRPr lang="en-US" altLang="zh-CN" dirty="0" smtClean="0"/>
          </a:p>
          <a:p>
            <a:pPr marL="109537" indent="0">
              <a:buNone/>
            </a:pP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方法是对对象的文字描述，返回</a:t>
            </a:r>
            <a:r>
              <a:rPr lang="zh-CN" altLang="en-US" dirty="0"/>
              <a:t>一个对象的字符串</a:t>
            </a:r>
            <a:r>
              <a:rPr lang="zh-CN" altLang="en-US" dirty="0" smtClean="0"/>
              <a:t>描述：全名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编码</a:t>
            </a:r>
            <a:endParaRPr lang="en-US" altLang="zh-CN" dirty="0"/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endParaRPr lang="en-US" altLang="zh-CN" dirty="0" smtClean="0"/>
          </a:p>
          <a:p>
            <a:pPr marL="109537" indent="0">
              <a:buNone/>
            </a:pPr>
            <a:r>
              <a:rPr lang="zh-CN" altLang="en-US" dirty="0" smtClean="0"/>
              <a:t>自动调用</a:t>
            </a:r>
            <a:r>
              <a:rPr lang="en-US" altLang="zh-CN" dirty="0" smtClean="0"/>
              <a:t>Bird</a:t>
            </a:r>
            <a:r>
              <a:rPr lang="zh-CN" altLang="en-US" dirty="0" smtClean="0"/>
              <a:t>类从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继承来的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 smtClean="0"/>
              <a:t>方法，打印一个对象的字符串描述。</a:t>
            </a:r>
            <a:endParaRPr lang="en-US" altLang="zh-CN" dirty="0" smtClean="0"/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5.2.2  Object</a:t>
            </a:r>
            <a:r>
              <a:rPr lang="zh-CN" altLang="zh-CN" dirty="0">
                <a:effectLst/>
              </a:rPr>
              <a:t>类与重写</a:t>
            </a:r>
            <a:r>
              <a:rPr lang="en-US" altLang="zh-CN" dirty="0" err="1">
                <a:effectLst/>
              </a:rPr>
              <a:t>toString</a:t>
            </a:r>
            <a:r>
              <a:rPr lang="en-US" altLang="zh-CN" dirty="0">
                <a:effectLst/>
              </a:rPr>
              <a:t>()</a:t>
            </a:r>
            <a:r>
              <a:rPr lang="zh-CN" altLang="zh-CN" dirty="0">
                <a:effectLst/>
              </a:rPr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3429000"/>
            <a:ext cx="777716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Bird </a:t>
            </a:r>
            <a:r>
              <a:rPr lang="en-US" altLang="zh-CN" dirty="0" err="1" smtClean="0"/>
              <a:t>bird</a:t>
            </a:r>
            <a:r>
              <a:rPr lang="en-US" altLang="zh-CN" dirty="0" smtClean="0"/>
              <a:t> = new Bird();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(bird)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5157192"/>
            <a:ext cx="77771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Chap5.example.override.Bird@1fc4bec</a:t>
            </a:r>
          </a:p>
        </p:txBody>
      </p:sp>
    </p:spTree>
    <p:extLst>
      <p:ext uri="{BB962C8B-B14F-4D97-AF65-F5344CB8AC3E}">
        <p14:creationId xmlns:p14="http://schemas.microsoft.com/office/powerpoint/2010/main" val="15862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79437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mtClean="0"/>
              <a:t>【例</a:t>
            </a:r>
            <a:r>
              <a:rPr lang="en-US" altLang="zh-CN" smtClean="0"/>
              <a:t>5-5</a:t>
            </a:r>
            <a:r>
              <a:rPr lang="zh-CN" altLang="zh-CN" smtClean="0"/>
              <a:t>】在</a:t>
            </a:r>
            <a:r>
              <a:rPr lang="en-US" altLang="zh-CN" smtClean="0"/>
              <a:t>DeliveryMan</a:t>
            </a:r>
            <a:r>
              <a:rPr lang="zh-CN" altLang="zh-CN" smtClean="0"/>
              <a:t>类中重写</a:t>
            </a:r>
            <a:r>
              <a:rPr lang="en-US" altLang="zh-CN" smtClean="0"/>
              <a:t>toString</a:t>
            </a:r>
            <a:r>
              <a:rPr lang="zh-CN" altLang="zh-CN" smtClean="0"/>
              <a:t>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5.2.2  Object</a:t>
            </a:r>
            <a:r>
              <a:rPr lang="zh-CN" altLang="zh-CN" dirty="0">
                <a:effectLst/>
              </a:rPr>
              <a:t>类与重写</a:t>
            </a:r>
            <a:r>
              <a:rPr lang="en-US" altLang="zh-CN" dirty="0" err="1">
                <a:effectLst/>
              </a:rPr>
              <a:t>toString</a:t>
            </a:r>
            <a:r>
              <a:rPr lang="en-US" altLang="zh-CN" dirty="0">
                <a:effectLst/>
              </a:rPr>
              <a:t>()</a:t>
            </a:r>
            <a:r>
              <a:rPr lang="zh-CN" altLang="zh-CN" dirty="0">
                <a:effectLst/>
              </a:rPr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088" y="2111375"/>
            <a:ext cx="7777162" cy="369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 class </a:t>
            </a:r>
            <a:r>
              <a:rPr lang="en-US" altLang="zh-CN" dirty="0" err="1"/>
              <a:t>DeliveryMan</a:t>
            </a:r>
            <a:r>
              <a:rPr lang="en-US" altLang="zh-CN" dirty="0"/>
              <a:t> </a:t>
            </a:r>
            <a:r>
              <a:rPr lang="en-US" altLang="zh-CN" b="1" dirty="0"/>
              <a:t>extends</a:t>
            </a:r>
            <a:r>
              <a:rPr lang="en-US" altLang="zh-CN" dirty="0"/>
              <a:t> Person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private</a:t>
            </a:r>
            <a:r>
              <a:rPr lang="en-US" altLang="zh-CN" dirty="0"/>
              <a:t> String[] </a:t>
            </a:r>
            <a:r>
              <a:rPr lang="en-US" altLang="zh-CN" dirty="0" err="1"/>
              <a:t>deliveryArea</a:t>
            </a:r>
            <a:r>
              <a:rPr lang="en-US" altLang="zh-CN" dirty="0"/>
              <a:t>;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……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String </a:t>
            </a:r>
            <a:r>
              <a:rPr lang="en-US" altLang="zh-CN" dirty="0" err="1"/>
              <a:t>toString</a:t>
            </a:r>
            <a:r>
              <a:rPr lang="en-US" altLang="zh-CN" dirty="0"/>
              <a:t>(){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getId</a:t>
            </a:r>
            <a:r>
              <a:rPr lang="en-US" altLang="zh-CN" dirty="0"/>
              <a:t>()+","+</a:t>
            </a:r>
            <a:r>
              <a:rPr lang="en-US" altLang="zh-CN" dirty="0" err="1"/>
              <a:t>getName</a:t>
            </a:r>
            <a:r>
              <a:rPr lang="en-US" altLang="zh-CN" dirty="0"/>
              <a:t>()+"\n</a:t>
            </a:r>
            <a:r>
              <a:rPr lang="zh-CN" altLang="zh-CN" dirty="0"/>
              <a:t>配送范围</a:t>
            </a:r>
            <a:r>
              <a:rPr lang="en-US" altLang="zh-CN" dirty="0"/>
              <a:t>:";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/>
              <a:t>i;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b="1" dirty="0"/>
              <a:t>for</a:t>
            </a:r>
            <a:r>
              <a:rPr lang="en-US" altLang="zh-CN" dirty="0"/>
              <a:t>(i=0; i&lt;deliveryArea.length-1; i++){//</a:t>
            </a:r>
            <a:r>
              <a:rPr lang="zh-CN" altLang="zh-CN" dirty="0"/>
              <a:t>除最后一个外，都有一个逗号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</a:t>
            </a:r>
            <a:r>
              <a:rPr lang="en-US" altLang="zh-CN" dirty="0" err="1"/>
              <a:t>str</a:t>
            </a:r>
            <a:r>
              <a:rPr lang="en-US" altLang="zh-CN" dirty="0"/>
              <a:t>+=</a:t>
            </a:r>
            <a:r>
              <a:rPr lang="en-US" altLang="zh-CN" dirty="0" err="1"/>
              <a:t>deliveryArea</a:t>
            </a:r>
            <a:r>
              <a:rPr lang="en-US" altLang="zh-CN" dirty="0"/>
              <a:t>[i]+",";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b="1" dirty="0"/>
              <a:t>return </a:t>
            </a:r>
            <a:r>
              <a:rPr lang="en-US" altLang="zh-CN" dirty="0" err="1"/>
              <a:t>str+deliveryArea</a:t>
            </a:r>
            <a:r>
              <a:rPr lang="en-US" altLang="zh-CN" dirty="0"/>
              <a:t>[i];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79437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mtClean="0"/>
              <a:t>【例</a:t>
            </a:r>
            <a:r>
              <a:rPr lang="en-US" altLang="zh-CN" smtClean="0"/>
              <a:t>5-5</a:t>
            </a:r>
            <a:r>
              <a:rPr lang="zh-CN" altLang="zh-CN" smtClean="0"/>
              <a:t>】在</a:t>
            </a:r>
            <a:r>
              <a:rPr lang="en-US" altLang="zh-CN" smtClean="0"/>
              <a:t>DeliveryMan</a:t>
            </a:r>
            <a:r>
              <a:rPr lang="zh-CN" altLang="zh-CN" smtClean="0"/>
              <a:t>类中重写</a:t>
            </a:r>
            <a:r>
              <a:rPr lang="en-US" altLang="zh-CN" smtClean="0"/>
              <a:t>toString</a:t>
            </a:r>
            <a:r>
              <a:rPr lang="zh-CN" altLang="zh-CN" smtClean="0"/>
              <a:t>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5.2.2  Object</a:t>
            </a:r>
            <a:r>
              <a:rPr lang="zh-CN" altLang="zh-CN" dirty="0">
                <a:effectLst/>
              </a:rPr>
              <a:t>类与重写</a:t>
            </a:r>
            <a:r>
              <a:rPr lang="en-US" altLang="zh-CN" dirty="0" err="1">
                <a:effectLst/>
              </a:rPr>
              <a:t>toString</a:t>
            </a:r>
            <a:r>
              <a:rPr lang="en-US" altLang="zh-CN" dirty="0">
                <a:effectLst/>
              </a:rPr>
              <a:t>()</a:t>
            </a:r>
            <a:r>
              <a:rPr lang="zh-CN" altLang="zh-CN" dirty="0">
                <a:effectLst/>
              </a:rPr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088" y="2205038"/>
            <a:ext cx="7777162" cy="31384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 class</a:t>
            </a:r>
            <a:r>
              <a:rPr lang="en-US" altLang="zh-CN" dirty="0"/>
              <a:t> Test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 static void</a:t>
            </a:r>
            <a:r>
              <a:rPr lang="en-US" altLang="zh-CN" dirty="0"/>
              <a:t>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DeliveryMan</a:t>
            </a:r>
            <a:r>
              <a:rPr lang="en-US" altLang="zh-CN" dirty="0"/>
              <a:t> </a:t>
            </a:r>
            <a:r>
              <a:rPr lang="en-US" altLang="zh-CN" dirty="0" err="1"/>
              <a:t>dm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dirty="0" err="1"/>
              <a:t>DeliveryMan</a:t>
            </a:r>
            <a:r>
              <a:rPr lang="en-US" altLang="zh-CN" dirty="0"/>
              <a:t>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dm.setId</a:t>
            </a:r>
            <a:r>
              <a:rPr lang="en-US" altLang="zh-CN" dirty="0"/>
              <a:t>("007");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dm.setName</a:t>
            </a:r>
            <a:r>
              <a:rPr lang="en-US" altLang="zh-CN" dirty="0"/>
              <a:t>("Bang");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dm.setDeliveryArea</a:t>
            </a:r>
            <a:r>
              <a:rPr lang="en-US" altLang="zh-CN" dirty="0"/>
              <a:t>(</a:t>
            </a:r>
            <a:r>
              <a:rPr lang="en-US" altLang="zh-CN" b="1" dirty="0"/>
              <a:t>new</a:t>
            </a:r>
            <a:r>
              <a:rPr lang="en-US" altLang="zh-CN" dirty="0"/>
              <a:t> String[]{"</a:t>
            </a:r>
            <a:r>
              <a:rPr lang="zh-CN" altLang="zh-CN" dirty="0"/>
              <a:t>南锣鼓巷</a:t>
            </a:r>
            <a:r>
              <a:rPr lang="en-US" altLang="zh-CN" dirty="0"/>
              <a:t>","</a:t>
            </a:r>
            <a:r>
              <a:rPr lang="zh-CN" altLang="zh-CN" dirty="0"/>
              <a:t>烟袋斜街</a:t>
            </a:r>
            <a:r>
              <a:rPr lang="en-US" altLang="zh-CN" dirty="0"/>
              <a:t>","</a:t>
            </a:r>
            <a:r>
              <a:rPr lang="zh-CN" altLang="zh-CN" dirty="0"/>
              <a:t>雨儿胡同</a:t>
            </a:r>
            <a:r>
              <a:rPr lang="en-US" altLang="zh-CN" dirty="0"/>
              <a:t>","</a:t>
            </a:r>
            <a:r>
              <a:rPr lang="zh-CN" altLang="zh-CN" dirty="0"/>
              <a:t>帽儿胡同</a:t>
            </a:r>
            <a:r>
              <a:rPr lang="en-US" altLang="zh-CN" dirty="0"/>
              <a:t>","</a:t>
            </a:r>
            <a:r>
              <a:rPr lang="zh-CN" altLang="zh-CN" dirty="0"/>
              <a:t>黑芝麻胡同</a:t>
            </a:r>
            <a:r>
              <a:rPr lang="en-US" altLang="zh-CN" dirty="0"/>
              <a:t>"});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("</a:t>
            </a:r>
            <a:r>
              <a:rPr lang="zh-CN" altLang="zh-CN" dirty="0"/>
              <a:t>快递员信息</a:t>
            </a:r>
            <a:r>
              <a:rPr lang="en-US" altLang="zh-CN" dirty="0"/>
              <a:t>:"+</a:t>
            </a:r>
            <a:r>
              <a:rPr lang="en-US" altLang="zh-CN" dirty="0" err="1"/>
              <a:t>dm</a:t>
            </a:r>
            <a:r>
              <a:rPr lang="en-US" altLang="zh-CN" dirty="0"/>
              <a:t>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5.2.3  </a:t>
            </a:r>
            <a:r>
              <a:rPr lang="zh-CN" altLang="zh-CN" dirty="0">
                <a:effectLst/>
              </a:rPr>
              <a:t>调用父类被重写的方法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如果子类重写了父类的方法，则子类默认调用自己重写过的方法。那么如何调用父类的同名方法？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调用从父类继承到的数据成员或方法（同名）。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不能出现在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方法中。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0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79437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/>
              <a:t>5-6</a:t>
            </a:r>
            <a:r>
              <a:rPr lang="zh-CN" altLang="zh-CN" dirty="0"/>
              <a:t>】利用</a:t>
            </a:r>
            <a:r>
              <a:rPr lang="en-US" altLang="zh-CN" dirty="0"/>
              <a:t>super</a:t>
            </a:r>
            <a:r>
              <a:rPr lang="zh-CN" altLang="zh-CN" dirty="0"/>
              <a:t>调用父类的同名方法。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5.2.3  </a:t>
            </a:r>
            <a:r>
              <a:rPr lang="zh-CN" altLang="zh-CN" dirty="0">
                <a:effectLst/>
              </a:rPr>
              <a:t>调用父类被重写的方法</a:t>
            </a:r>
            <a:endParaRPr lang="zh-CN" altLang="en-US" dirty="0"/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684213" y="2060575"/>
            <a:ext cx="770413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public class</a:t>
            </a:r>
            <a:r>
              <a:rPr lang="en-US" altLang="zh-CN" dirty="0">
                <a:ea typeface="黑体" pitchFamily="49" charset="-122"/>
              </a:rPr>
              <a:t> Animal 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</a:t>
            </a:r>
            <a:r>
              <a:rPr lang="en-US" altLang="zh-CN" b="1" dirty="0">
                <a:ea typeface="黑体" pitchFamily="49" charset="-122"/>
              </a:rPr>
              <a:t>public void</a:t>
            </a:r>
            <a:r>
              <a:rPr lang="en-US" altLang="zh-CN" dirty="0">
                <a:ea typeface="黑体" pitchFamily="49" charset="-122"/>
              </a:rPr>
              <a:t> move(){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	</a:t>
            </a:r>
            <a:r>
              <a:rPr lang="en-US" altLang="zh-CN" dirty="0" err="1">
                <a:ea typeface="黑体" pitchFamily="49" charset="-122"/>
              </a:rPr>
              <a:t>System.</a:t>
            </a:r>
            <a:r>
              <a:rPr lang="en-US" altLang="zh-CN" i="1" dirty="0" err="1">
                <a:ea typeface="黑体" pitchFamily="49" charset="-122"/>
              </a:rPr>
              <a:t>out</a:t>
            </a:r>
            <a:r>
              <a:rPr lang="en-US" altLang="zh-CN" dirty="0" err="1">
                <a:ea typeface="黑体" pitchFamily="49" charset="-122"/>
              </a:rPr>
              <a:t>.println</a:t>
            </a:r>
            <a:r>
              <a:rPr lang="en-US" altLang="zh-CN" dirty="0">
                <a:ea typeface="黑体" pitchFamily="49" charset="-122"/>
              </a:rPr>
              <a:t>("</a:t>
            </a:r>
            <a:r>
              <a:rPr lang="zh-CN" altLang="zh-CN" dirty="0">
                <a:ea typeface="黑体" pitchFamily="49" charset="-122"/>
              </a:rPr>
              <a:t>我可以</a:t>
            </a:r>
            <a:r>
              <a:rPr lang="en-US" altLang="zh-CN" dirty="0">
                <a:ea typeface="黑体" pitchFamily="49" charset="-122"/>
              </a:rPr>
              <a:t>move...");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}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}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b="1" dirty="0">
                <a:ea typeface="黑体" pitchFamily="49" charset="-122"/>
              </a:rPr>
              <a:t>public class</a:t>
            </a:r>
            <a:r>
              <a:rPr lang="en-US" altLang="zh-CN" dirty="0">
                <a:ea typeface="黑体" pitchFamily="49" charset="-122"/>
              </a:rPr>
              <a:t> Bird </a:t>
            </a:r>
            <a:r>
              <a:rPr lang="en-US" altLang="zh-CN" b="1" dirty="0">
                <a:ea typeface="黑体" pitchFamily="49" charset="-122"/>
              </a:rPr>
              <a:t>extends</a:t>
            </a:r>
            <a:r>
              <a:rPr lang="en-US" altLang="zh-CN" dirty="0">
                <a:ea typeface="黑体" pitchFamily="49" charset="-122"/>
              </a:rPr>
              <a:t> Animal{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</a:t>
            </a:r>
            <a:r>
              <a:rPr lang="en-US" altLang="zh-CN" b="1" dirty="0">
                <a:ea typeface="黑体" pitchFamily="49" charset="-122"/>
              </a:rPr>
              <a:t>public void</a:t>
            </a:r>
            <a:r>
              <a:rPr lang="en-US" altLang="zh-CN" dirty="0">
                <a:ea typeface="黑体" pitchFamily="49" charset="-122"/>
              </a:rPr>
              <a:t> move(){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b="1" i="1" dirty="0">
                <a:ea typeface="黑体" pitchFamily="49" charset="-122"/>
              </a:rPr>
              <a:t>                         </a:t>
            </a:r>
            <a:r>
              <a:rPr lang="en-US" altLang="zh-CN" b="1" i="1" dirty="0" err="1">
                <a:solidFill>
                  <a:srgbClr val="FF0000"/>
                </a:solidFill>
                <a:ea typeface="黑体" pitchFamily="49" charset="-122"/>
              </a:rPr>
              <a:t>super.move</a:t>
            </a:r>
            <a:r>
              <a:rPr lang="en-US" altLang="zh-CN" b="1" i="1" dirty="0">
                <a:solidFill>
                  <a:srgbClr val="FF0000"/>
                </a:solidFill>
                <a:ea typeface="黑体" pitchFamily="49" charset="-122"/>
              </a:rPr>
              <a:t>();	</a:t>
            </a:r>
            <a:r>
              <a:rPr lang="en-US" altLang="zh-CN" dirty="0">
                <a:ea typeface="黑体" pitchFamily="49" charset="-122"/>
              </a:rPr>
              <a:t>//</a:t>
            </a:r>
            <a:r>
              <a:rPr lang="zh-CN" altLang="zh-CN" dirty="0">
                <a:ea typeface="黑体" pitchFamily="49" charset="-122"/>
              </a:rPr>
              <a:t>调用父类的</a:t>
            </a:r>
            <a:r>
              <a:rPr lang="en-US" altLang="zh-CN" dirty="0">
                <a:ea typeface="黑体" pitchFamily="49" charset="-122"/>
              </a:rPr>
              <a:t>move()</a:t>
            </a:r>
            <a:r>
              <a:rPr lang="zh-CN" altLang="zh-CN" dirty="0">
                <a:ea typeface="黑体" pitchFamily="49" charset="-122"/>
              </a:rPr>
              <a:t>方法</a:t>
            </a:r>
          </a:p>
          <a:p>
            <a:r>
              <a:rPr lang="en-US" altLang="zh-CN" dirty="0">
                <a:ea typeface="黑体" pitchFamily="49" charset="-122"/>
              </a:rPr>
              <a:t>		</a:t>
            </a:r>
            <a:r>
              <a:rPr lang="en-US" altLang="zh-CN" dirty="0" err="1">
                <a:ea typeface="黑体" pitchFamily="49" charset="-122"/>
              </a:rPr>
              <a:t>System.</a:t>
            </a:r>
            <a:r>
              <a:rPr lang="en-US" altLang="zh-CN" i="1" dirty="0" err="1">
                <a:ea typeface="黑体" pitchFamily="49" charset="-122"/>
              </a:rPr>
              <a:t>out</a:t>
            </a:r>
            <a:r>
              <a:rPr lang="en-US" altLang="zh-CN" dirty="0" err="1">
                <a:ea typeface="黑体" pitchFamily="49" charset="-122"/>
              </a:rPr>
              <a:t>.println</a:t>
            </a:r>
            <a:r>
              <a:rPr lang="en-US" altLang="zh-CN" dirty="0">
                <a:ea typeface="黑体" pitchFamily="49" charset="-122"/>
              </a:rPr>
              <a:t>("</a:t>
            </a:r>
            <a:r>
              <a:rPr lang="zh-CN" altLang="zh-CN" dirty="0">
                <a:ea typeface="黑体" pitchFamily="49" charset="-122"/>
              </a:rPr>
              <a:t>我可以在天空飞翔</a:t>
            </a:r>
            <a:r>
              <a:rPr lang="en-US" altLang="zh-CN" dirty="0">
                <a:ea typeface="黑体" pitchFamily="49" charset="-122"/>
              </a:rPr>
              <a:t>.....");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}	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</a:t>
            </a:r>
            <a:r>
              <a:rPr lang="en-US" altLang="zh-CN" b="1" dirty="0">
                <a:ea typeface="黑体" pitchFamily="49" charset="-122"/>
              </a:rPr>
              <a:t>public static void</a:t>
            </a:r>
            <a:r>
              <a:rPr lang="en-US" altLang="zh-CN" dirty="0">
                <a:ea typeface="黑体" pitchFamily="49" charset="-122"/>
              </a:rPr>
              <a:t> main(String[] </a:t>
            </a:r>
            <a:r>
              <a:rPr lang="en-US" altLang="zh-CN" dirty="0" err="1">
                <a:ea typeface="黑体" pitchFamily="49" charset="-122"/>
              </a:rPr>
              <a:t>args</a:t>
            </a:r>
            <a:r>
              <a:rPr lang="en-US" altLang="zh-CN" dirty="0">
                <a:ea typeface="黑体" pitchFamily="49" charset="-122"/>
              </a:rPr>
              <a:t>){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	Bird </a:t>
            </a:r>
            <a:r>
              <a:rPr lang="en-US" altLang="zh-CN" dirty="0" err="1">
                <a:ea typeface="黑体" pitchFamily="49" charset="-122"/>
              </a:rPr>
              <a:t>bird</a:t>
            </a:r>
            <a:r>
              <a:rPr lang="en-US" altLang="zh-CN" dirty="0">
                <a:ea typeface="黑体" pitchFamily="49" charset="-122"/>
              </a:rPr>
              <a:t> = </a:t>
            </a:r>
            <a:r>
              <a:rPr lang="en-US" altLang="zh-CN" b="1" dirty="0">
                <a:ea typeface="黑体" pitchFamily="49" charset="-122"/>
              </a:rPr>
              <a:t>new </a:t>
            </a:r>
            <a:r>
              <a:rPr lang="en-US" altLang="zh-CN" dirty="0">
                <a:ea typeface="黑体" pitchFamily="49" charset="-122"/>
              </a:rPr>
              <a:t>Bird();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	</a:t>
            </a:r>
            <a:r>
              <a:rPr lang="en-US" altLang="zh-CN" dirty="0" err="1">
                <a:ea typeface="黑体" pitchFamily="49" charset="-122"/>
              </a:rPr>
              <a:t>bird.move</a:t>
            </a:r>
            <a:r>
              <a:rPr lang="en-US" altLang="zh-CN" dirty="0">
                <a:ea typeface="黑体" pitchFamily="49" charset="-122"/>
              </a:rPr>
              <a:t>();   //</a:t>
            </a:r>
            <a:r>
              <a:rPr lang="zh-CN" altLang="zh-CN" dirty="0">
                <a:ea typeface="黑体" pitchFamily="49" charset="-122"/>
              </a:rPr>
              <a:t>输出</a:t>
            </a:r>
            <a:r>
              <a:rPr lang="en-US" altLang="zh-CN" dirty="0">
                <a:ea typeface="黑体" pitchFamily="49" charset="-122"/>
              </a:rPr>
              <a:t>"</a:t>
            </a:r>
            <a:r>
              <a:rPr lang="zh-CN" altLang="zh-CN" dirty="0">
                <a:ea typeface="黑体" pitchFamily="49" charset="-122"/>
              </a:rPr>
              <a:t>我可以</a:t>
            </a:r>
            <a:r>
              <a:rPr lang="en-US" altLang="zh-CN" dirty="0">
                <a:ea typeface="黑体" pitchFamily="49" charset="-122"/>
              </a:rPr>
              <a:t>move…</a:t>
            </a:r>
            <a:r>
              <a:rPr lang="zh-CN" altLang="zh-CN" dirty="0">
                <a:ea typeface="黑体" pitchFamily="49" charset="-122"/>
              </a:rPr>
              <a:t>我可以在天空飞翔</a:t>
            </a:r>
            <a:r>
              <a:rPr lang="en-US" altLang="zh-CN" dirty="0">
                <a:ea typeface="黑体" pitchFamily="49" charset="-122"/>
              </a:rPr>
              <a:t>....."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	}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}</a:t>
            </a:r>
            <a:endParaRPr lang="zh-CN" altLang="zh-CN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11237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/>
              <a:t>5-7</a:t>
            </a:r>
            <a:r>
              <a:rPr lang="zh-CN" altLang="zh-CN" dirty="0"/>
              <a:t>】在</a:t>
            </a:r>
            <a:r>
              <a:rPr lang="en-US" altLang="zh-CN" dirty="0"/>
              <a:t>Student</a:t>
            </a:r>
            <a:r>
              <a:rPr lang="zh-CN" altLang="zh-CN" dirty="0"/>
              <a:t>类中重写</a:t>
            </a:r>
            <a:r>
              <a:rPr lang="en-US" altLang="zh-CN" dirty="0"/>
              <a:t>Object</a:t>
            </a:r>
            <a:r>
              <a:rPr lang="zh-CN" altLang="zh-CN" dirty="0"/>
              <a:t>的</a:t>
            </a:r>
            <a:r>
              <a:rPr lang="en-US" altLang="zh-CN" dirty="0"/>
              <a:t>clone()</a:t>
            </a:r>
            <a:r>
              <a:rPr lang="zh-CN" altLang="zh-CN" dirty="0"/>
              <a:t>方法，实现</a:t>
            </a:r>
            <a:r>
              <a:rPr lang="en-US" altLang="zh-CN" dirty="0"/>
              <a:t>Student</a:t>
            </a:r>
            <a:r>
              <a:rPr lang="zh-CN" altLang="zh-CN" dirty="0"/>
              <a:t>对象的深复制。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effectLst/>
              </a:rPr>
              <a:t>5.2.4  Object</a:t>
            </a:r>
            <a:r>
              <a:rPr lang="zh-CN" altLang="zh-CN" sz="3200" dirty="0">
                <a:effectLst/>
              </a:rPr>
              <a:t>类的</a:t>
            </a:r>
            <a:r>
              <a:rPr lang="en-US" altLang="zh-CN" sz="3200" dirty="0">
                <a:effectLst/>
              </a:rPr>
              <a:t>clone()</a:t>
            </a:r>
            <a:r>
              <a:rPr lang="zh-CN" altLang="zh-CN" sz="3200" dirty="0">
                <a:effectLst/>
              </a:rPr>
              <a:t>方法与</a:t>
            </a:r>
            <a:r>
              <a:rPr lang="zh-CN" altLang="en-US" sz="3200" dirty="0">
                <a:effectLst/>
              </a:rPr>
              <a:t>对象的</a:t>
            </a:r>
            <a:r>
              <a:rPr lang="zh-CN" altLang="zh-CN" sz="3200" dirty="0">
                <a:effectLst/>
              </a:rPr>
              <a:t>复制</a:t>
            </a:r>
            <a:endParaRPr lang="zh-CN" altLang="en-US" sz="3200" dirty="0"/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684213" y="2708275"/>
            <a:ext cx="7848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ea typeface="黑体" pitchFamily="49" charset="-122"/>
              </a:rPr>
              <a:t>Object</a:t>
            </a:r>
            <a:r>
              <a:rPr lang="zh-CN" altLang="zh-CN" sz="2400" dirty="0">
                <a:ea typeface="黑体" pitchFamily="49" charset="-122"/>
              </a:rPr>
              <a:t>类中的</a:t>
            </a:r>
            <a:r>
              <a:rPr lang="en-US" altLang="zh-CN" sz="2400" dirty="0">
                <a:ea typeface="黑体" pitchFamily="49" charset="-122"/>
              </a:rPr>
              <a:t>clone()</a:t>
            </a:r>
            <a:r>
              <a:rPr lang="zh-CN" altLang="zh-CN" sz="2400" dirty="0">
                <a:ea typeface="黑体" pitchFamily="49" charset="-122"/>
              </a:rPr>
              <a:t>方法的访问修饰符是</a:t>
            </a:r>
            <a:r>
              <a:rPr lang="en-US" altLang="zh-CN" sz="2400" dirty="0">
                <a:ea typeface="黑体" pitchFamily="49" charset="-122"/>
              </a:rPr>
              <a:t>protected</a:t>
            </a:r>
            <a:r>
              <a:rPr lang="zh-CN" altLang="zh-CN" sz="2400" dirty="0">
                <a:ea typeface="黑体" pitchFamily="49" charset="-122"/>
              </a:rPr>
              <a:t>，所以</a:t>
            </a:r>
            <a:r>
              <a:rPr lang="zh-CN" altLang="en-US" sz="2400" dirty="0">
                <a:ea typeface="黑体" pitchFamily="49" charset="-122"/>
              </a:rPr>
              <a:t>不能</a:t>
            </a:r>
            <a:r>
              <a:rPr lang="zh-CN" altLang="zh-CN" sz="2400" dirty="0">
                <a:ea typeface="黑体" pitchFamily="49" charset="-122"/>
              </a:rPr>
              <a:t>用下面的方式复制对象。</a:t>
            </a:r>
            <a:endParaRPr lang="zh-CN" altLang="en-US" sz="24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effectLst/>
              </a:rPr>
              <a:t>5.2.4  Object</a:t>
            </a:r>
            <a:r>
              <a:rPr lang="zh-CN" altLang="zh-CN" sz="3200" dirty="0">
                <a:effectLst/>
              </a:rPr>
              <a:t>类的</a:t>
            </a:r>
            <a:r>
              <a:rPr lang="en-US" altLang="zh-CN" sz="3200" dirty="0">
                <a:effectLst/>
              </a:rPr>
              <a:t>clone()</a:t>
            </a:r>
            <a:r>
              <a:rPr lang="zh-CN" altLang="zh-CN" sz="3200" dirty="0">
                <a:effectLst/>
              </a:rPr>
              <a:t>方法与</a:t>
            </a:r>
            <a:r>
              <a:rPr lang="zh-CN" altLang="en-US" sz="3200" dirty="0">
                <a:effectLst/>
              </a:rPr>
              <a:t>对象的</a:t>
            </a:r>
            <a:r>
              <a:rPr lang="zh-CN" altLang="zh-CN" sz="3200" dirty="0">
                <a:effectLst/>
              </a:rPr>
              <a:t>复制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23850" y="1557338"/>
            <a:ext cx="5327650" cy="258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Student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private</a:t>
            </a:r>
            <a:r>
              <a:rPr lang="en-US" altLang="zh-CN" dirty="0"/>
              <a:t> String name;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private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age;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Student() {}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Student(String name, </a:t>
            </a:r>
            <a:r>
              <a:rPr lang="en-US" altLang="zh-CN" b="1" dirty="0" err="1"/>
              <a:t>int</a:t>
            </a:r>
            <a:r>
              <a:rPr lang="en-US" altLang="zh-CN" dirty="0"/>
              <a:t> age)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b="1" dirty="0"/>
              <a:t>this</a:t>
            </a:r>
            <a:r>
              <a:rPr lang="en-US" altLang="zh-CN" dirty="0"/>
              <a:t>.name = name;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b="1" dirty="0" err="1"/>
              <a:t>this</a:t>
            </a:r>
            <a:r>
              <a:rPr lang="en-US" altLang="zh-CN" dirty="0" err="1"/>
              <a:t>.age</a:t>
            </a:r>
            <a:r>
              <a:rPr lang="en-US" altLang="zh-CN" dirty="0"/>
              <a:t> = age;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485775" y="2976563"/>
            <a:ext cx="8694738" cy="3692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Test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static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Student stu1 = </a:t>
            </a:r>
            <a:r>
              <a:rPr lang="en-US" altLang="zh-CN" b="1" dirty="0"/>
              <a:t>new</a:t>
            </a:r>
            <a:r>
              <a:rPr lang="en-US" altLang="zh-CN" dirty="0"/>
              <a:t> Student("Lucy",15);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Student stu2 = </a:t>
            </a:r>
            <a:r>
              <a:rPr lang="en-US" altLang="zh-CN" b="1" dirty="0"/>
              <a:t>null</a:t>
            </a:r>
            <a:r>
              <a:rPr lang="en-US" altLang="zh-CN" dirty="0"/>
              <a:t>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b="1" dirty="0"/>
              <a:t>try</a:t>
            </a:r>
            <a:r>
              <a:rPr lang="en-US" altLang="zh-CN" dirty="0"/>
              <a:t>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//</a:t>
            </a:r>
            <a:r>
              <a:rPr lang="zh-CN" altLang="zh-CN" dirty="0"/>
              <a:t>此句报错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stu2 = (Student)</a:t>
            </a:r>
            <a:r>
              <a:rPr lang="en-US" altLang="zh-CN" u="sng" dirty="0"/>
              <a:t>stu1.clone()</a:t>
            </a:r>
            <a:r>
              <a:rPr lang="en-US" altLang="zh-CN" dirty="0"/>
              <a:t>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 </a:t>
            </a:r>
            <a:r>
              <a:rPr lang="en-US" altLang="zh-CN" b="1" dirty="0"/>
              <a:t>catch</a:t>
            </a:r>
            <a:r>
              <a:rPr lang="en-US" altLang="zh-CN" dirty="0"/>
              <a:t> (</a:t>
            </a:r>
            <a:r>
              <a:rPr lang="en-US" altLang="zh-CN" dirty="0" err="1"/>
              <a:t>CloneNotSupportedException</a:t>
            </a:r>
            <a:r>
              <a:rPr lang="en-US" altLang="zh-CN" dirty="0"/>
              <a:t> e)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……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5375" y="1196975"/>
            <a:ext cx="5400675" cy="1938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Test</a:t>
            </a:r>
            <a:r>
              <a:rPr lang="zh-CN" altLang="zh-CN" sz="2000" dirty="0"/>
              <a:t>类相对于</a:t>
            </a:r>
            <a:r>
              <a:rPr lang="en-US" altLang="zh-CN" sz="2000" dirty="0"/>
              <a:t>Student</a:t>
            </a:r>
            <a:r>
              <a:rPr lang="zh-CN" altLang="zh-CN" sz="2000" dirty="0"/>
              <a:t>类来讲，身份是“第三方类”（既不是</a:t>
            </a:r>
            <a:r>
              <a:rPr lang="en-US" altLang="zh-CN" sz="2000" dirty="0"/>
              <a:t>Student</a:t>
            </a:r>
            <a:r>
              <a:rPr lang="zh-CN" altLang="zh-CN" sz="2000" dirty="0"/>
              <a:t>类本身，也不是</a:t>
            </a:r>
            <a:r>
              <a:rPr lang="en-US" altLang="zh-CN" sz="2000" dirty="0"/>
              <a:t>Student</a:t>
            </a:r>
            <a:r>
              <a:rPr lang="zh-CN" altLang="zh-CN" sz="2000" dirty="0"/>
              <a:t>的子类）</a:t>
            </a:r>
            <a:endParaRPr lang="en-US" altLang="zh-CN" sz="2000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clone()</a:t>
            </a:r>
            <a:r>
              <a:rPr lang="zh-CN" altLang="en-US" sz="2000" dirty="0"/>
              <a:t>方法来自于</a:t>
            </a:r>
            <a:r>
              <a:rPr lang="en-US" altLang="zh-CN" sz="2000" dirty="0"/>
              <a:t>Object</a:t>
            </a:r>
            <a:r>
              <a:rPr lang="zh-CN" altLang="en-US" sz="2000" dirty="0"/>
              <a:t>，与</a:t>
            </a:r>
            <a:r>
              <a:rPr lang="en-US" altLang="zh-CN" sz="2000" dirty="0"/>
              <a:t>Test</a:t>
            </a:r>
            <a:r>
              <a:rPr lang="zh-CN" altLang="en-US" sz="2000" dirty="0"/>
              <a:t>不同包，所以</a:t>
            </a:r>
            <a:r>
              <a:rPr lang="en-US" altLang="zh-CN" sz="2000" dirty="0"/>
              <a:t>Test</a:t>
            </a:r>
            <a:r>
              <a:rPr lang="zh-CN" altLang="zh-CN" sz="2000" dirty="0"/>
              <a:t>没有权利访问</a:t>
            </a:r>
            <a:r>
              <a:rPr lang="en-US" altLang="zh-CN" sz="2000" dirty="0"/>
              <a:t>Student</a:t>
            </a:r>
            <a:r>
              <a:rPr lang="zh-CN" altLang="en-US" sz="2000" dirty="0"/>
              <a:t>从</a:t>
            </a:r>
            <a:r>
              <a:rPr lang="en-US" altLang="zh-CN" sz="2000" dirty="0"/>
              <a:t>Object</a:t>
            </a:r>
            <a:r>
              <a:rPr lang="zh-CN" altLang="en-US" sz="2000" dirty="0"/>
              <a:t>继承来的</a:t>
            </a:r>
            <a:r>
              <a:rPr lang="en-US" altLang="zh-CN" sz="2000" dirty="0"/>
              <a:t>protected</a:t>
            </a:r>
            <a:r>
              <a:rPr lang="zh-CN" altLang="zh-CN" sz="2000" dirty="0"/>
              <a:t>修饰的方法。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Student </a:t>
            </a:r>
            <a:r>
              <a:rPr lang="en-US" altLang="zh-CN" b="1" dirty="0">
                <a:solidFill>
                  <a:srgbClr val="C00000"/>
                </a:solidFill>
              </a:rPr>
              <a:t>implements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Cloneable</a:t>
            </a:r>
            <a:r>
              <a:rPr lang="en-US" altLang="zh-CN" dirty="0"/>
              <a:t>{  // implements </a:t>
            </a:r>
            <a:r>
              <a:rPr lang="en-US" altLang="zh-CN" dirty="0" err="1"/>
              <a:t>Cloneable</a:t>
            </a:r>
            <a:r>
              <a:rPr lang="zh-CN" altLang="zh-CN" dirty="0"/>
              <a:t>表示实现</a:t>
            </a:r>
            <a:r>
              <a:rPr lang="en-US" altLang="zh-CN" dirty="0" err="1"/>
              <a:t>Cloneable</a:t>
            </a:r>
            <a:r>
              <a:rPr lang="zh-CN" altLang="zh-CN" dirty="0"/>
              <a:t>接口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private</a:t>
            </a:r>
            <a:r>
              <a:rPr lang="en-US" altLang="zh-CN" dirty="0"/>
              <a:t> String name;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private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age;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……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public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Object clone(){  //</a:t>
            </a:r>
            <a:r>
              <a:rPr lang="zh-CN" altLang="zh-CN" dirty="0"/>
              <a:t>重写</a:t>
            </a:r>
            <a:r>
              <a:rPr lang="en-US" altLang="zh-CN" dirty="0"/>
              <a:t>Object</a:t>
            </a:r>
            <a:r>
              <a:rPr lang="zh-CN" altLang="zh-CN" dirty="0"/>
              <a:t>类的</a:t>
            </a:r>
            <a:r>
              <a:rPr lang="en-US" altLang="zh-CN" dirty="0"/>
              <a:t>clone()</a:t>
            </a:r>
            <a:r>
              <a:rPr lang="zh-CN" altLang="zh-CN" dirty="0"/>
              <a:t>方法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Student </a:t>
            </a:r>
            <a:r>
              <a:rPr lang="en-US" altLang="zh-CN" dirty="0" err="1"/>
              <a:t>stu</a:t>
            </a:r>
            <a:r>
              <a:rPr lang="en-US" altLang="zh-CN" dirty="0"/>
              <a:t> = </a:t>
            </a:r>
            <a:r>
              <a:rPr lang="en-US" altLang="zh-CN" b="1" dirty="0"/>
              <a:t>null</a:t>
            </a:r>
            <a:r>
              <a:rPr lang="en-US" altLang="zh-CN" dirty="0"/>
              <a:t>;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</a:t>
            </a:r>
            <a:r>
              <a:rPr lang="en-US" altLang="zh-CN" b="1" dirty="0"/>
              <a:t>try</a:t>
            </a:r>
            <a:r>
              <a:rPr lang="en-US" altLang="zh-CN" dirty="0"/>
              <a:t> {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	</a:t>
            </a:r>
            <a:r>
              <a:rPr lang="en-US" altLang="zh-CN" dirty="0" err="1"/>
              <a:t>stu</a:t>
            </a:r>
            <a:r>
              <a:rPr lang="en-US" altLang="zh-CN" dirty="0"/>
              <a:t> = (Student)</a:t>
            </a:r>
            <a:r>
              <a:rPr lang="en-US" altLang="zh-CN" b="1" dirty="0" err="1"/>
              <a:t>super</a:t>
            </a:r>
            <a:r>
              <a:rPr lang="en-US" altLang="zh-CN" dirty="0" err="1"/>
              <a:t>.clone</a:t>
            </a:r>
            <a:r>
              <a:rPr lang="en-US" altLang="zh-CN" dirty="0"/>
              <a:t>();    //</a:t>
            </a:r>
            <a:r>
              <a:rPr lang="zh-CN" altLang="zh-CN" dirty="0"/>
              <a:t>调用</a:t>
            </a:r>
            <a:r>
              <a:rPr lang="en-US" altLang="zh-CN" dirty="0"/>
              <a:t>Object</a:t>
            </a:r>
            <a:r>
              <a:rPr lang="zh-CN" altLang="zh-CN" dirty="0"/>
              <a:t>类的</a:t>
            </a:r>
            <a:r>
              <a:rPr lang="en-US" altLang="zh-CN" dirty="0"/>
              <a:t>clone()</a:t>
            </a:r>
            <a:r>
              <a:rPr lang="zh-CN" altLang="zh-CN" dirty="0"/>
              <a:t>功能完成复制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} </a:t>
            </a:r>
            <a:r>
              <a:rPr lang="en-US" altLang="zh-CN" b="1" dirty="0"/>
              <a:t>catch</a:t>
            </a:r>
            <a:r>
              <a:rPr lang="en-US" altLang="zh-CN" dirty="0"/>
              <a:t> (</a:t>
            </a:r>
            <a:r>
              <a:rPr lang="en-US" altLang="zh-CN" dirty="0" err="1"/>
              <a:t>CloneNotSupportedException</a:t>
            </a:r>
            <a:r>
              <a:rPr lang="en-US" altLang="zh-CN" dirty="0"/>
              <a:t> e) {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	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}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stu</a:t>
            </a:r>
            <a:r>
              <a:rPr lang="en-US" altLang="zh-CN" dirty="0"/>
              <a:t>;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effectLst/>
              </a:rPr>
              <a:t>5.2.4  Object</a:t>
            </a:r>
            <a:r>
              <a:rPr lang="zh-CN" altLang="zh-CN" sz="3200" dirty="0">
                <a:effectLst/>
              </a:rPr>
              <a:t>类的</a:t>
            </a:r>
            <a:r>
              <a:rPr lang="en-US" altLang="zh-CN" sz="3200" dirty="0">
                <a:effectLst/>
              </a:rPr>
              <a:t>clone()</a:t>
            </a:r>
            <a:r>
              <a:rPr lang="zh-CN" altLang="zh-CN" sz="3200" dirty="0">
                <a:effectLst/>
              </a:rPr>
              <a:t>方法与</a:t>
            </a:r>
            <a:r>
              <a:rPr lang="zh-CN" altLang="en-US" sz="3200" dirty="0">
                <a:effectLst/>
              </a:rPr>
              <a:t>对象的</a:t>
            </a:r>
            <a:r>
              <a:rPr lang="zh-CN" altLang="zh-CN" sz="3200" dirty="0">
                <a:effectLst/>
              </a:rPr>
              <a:t>复制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代码复用的手段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 “</a:t>
            </a:r>
            <a:r>
              <a:rPr lang="en-US" altLang="zh-CN" sz="2400" smtClean="0"/>
              <a:t>is-a”</a:t>
            </a:r>
            <a:r>
              <a:rPr lang="zh-CN" altLang="en-US" sz="2400" smtClean="0"/>
              <a:t> 关系: 类之间是继承的关系</a:t>
            </a:r>
          </a:p>
          <a:p>
            <a:pPr lvl="1"/>
            <a:r>
              <a:rPr lang="zh-CN" altLang="en-US" sz="2400" smtClean="0"/>
              <a:t>“</a:t>
            </a:r>
            <a:r>
              <a:rPr lang="en-US" altLang="zh-CN" sz="2400" smtClean="0"/>
              <a:t>has-a”</a:t>
            </a:r>
            <a:r>
              <a:rPr lang="zh-CN" altLang="en-US" sz="2400" smtClean="0"/>
              <a:t>关系: 类之间是组合的关系</a:t>
            </a:r>
            <a:endParaRPr lang="en-US" altLang="zh-CN" sz="2400" smtClean="0"/>
          </a:p>
          <a:p>
            <a:pPr lvl="1"/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>
                <a:latin typeface="宋体" charset="-122"/>
              </a:rPr>
              <a:t>继承：从已有的类中派生出新的类。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latin typeface="宋体" charset="-122"/>
              </a:rPr>
              <a:t>新的类能吸收已有类的数据属性和行为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latin typeface="宋体" charset="-122"/>
              </a:rPr>
              <a:t>并能扩展新的能力</a:t>
            </a:r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举例：商品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 smtClean="0"/>
              <a:t>5.1.1 </a:t>
            </a:r>
            <a:r>
              <a:rPr kumimoji="1" lang="zh-CN" altLang="en-US" dirty="0" smtClean="0"/>
              <a:t>继承的概念</a:t>
            </a:r>
            <a:endParaRPr lang="zh-CN" altLang="en-US" dirty="0"/>
          </a:p>
        </p:txBody>
      </p:sp>
      <p:pic>
        <p:nvPicPr>
          <p:cNvPr id="12292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16" y="3146053"/>
            <a:ext cx="3752337" cy="371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sz="2000" b="1" smtClean="0"/>
              <a:t>public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class</a:t>
            </a:r>
            <a:r>
              <a:rPr lang="en-US" altLang="zh-CN" sz="2000" smtClean="0"/>
              <a:t> Test {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b="1" smtClean="0"/>
              <a:t>public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static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void</a:t>
            </a:r>
            <a:r>
              <a:rPr lang="en-US" altLang="zh-CN" sz="2000" smtClean="0"/>
              <a:t> main(String[] args){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	Student stu1 = </a:t>
            </a:r>
            <a:r>
              <a:rPr lang="en-US" altLang="zh-CN" sz="2000" b="1" smtClean="0"/>
              <a:t>new</a:t>
            </a:r>
            <a:r>
              <a:rPr lang="en-US" altLang="zh-CN" sz="2000" smtClean="0"/>
              <a:t> Student("Lucy",15);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	Student stu2 = (Student)stu1.clone();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	System.</a:t>
            </a:r>
            <a:r>
              <a:rPr lang="en-US" altLang="zh-CN" sz="2000" i="1" smtClean="0"/>
              <a:t>out</a:t>
            </a:r>
            <a:r>
              <a:rPr lang="en-US" altLang="zh-CN" sz="2000" smtClean="0"/>
              <a:t>.println(stu1);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	System.</a:t>
            </a:r>
            <a:r>
              <a:rPr lang="en-US" altLang="zh-CN" sz="2000" i="1" smtClean="0"/>
              <a:t>out</a:t>
            </a:r>
            <a:r>
              <a:rPr lang="en-US" altLang="zh-CN" sz="2000" smtClean="0"/>
              <a:t>.println(stu2);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}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effectLst/>
              </a:rPr>
              <a:t>5.2.4  Object</a:t>
            </a:r>
            <a:r>
              <a:rPr lang="zh-CN" altLang="zh-CN" sz="3200" dirty="0">
                <a:effectLst/>
              </a:rPr>
              <a:t>类的</a:t>
            </a:r>
            <a:r>
              <a:rPr lang="en-US" altLang="zh-CN" sz="3200" dirty="0">
                <a:effectLst/>
              </a:rPr>
              <a:t>clone()</a:t>
            </a:r>
            <a:r>
              <a:rPr lang="zh-CN" altLang="zh-CN" sz="3200" dirty="0">
                <a:effectLst/>
              </a:rPr>
              <a:t>方法与</a:t>
            </a:r>
            <a:r>
              <a:rPr lang="zh-CN" altLang="en-US" sz="3200" dirty="0">
                <a:effectLst/>
              </a:rPr>
              <a:t>对象的</a:t>
            </a:r>
            <a:r>
              <a:rPr lang="zh-CN" altLang="zh-CN" sz="3200" dirty="0">
                <a:effectLst/>
              </a:rPr>
              <a:t>复制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effectLst/>
              </a:rPr>
              <a:t>5.2.4  Object</a:t>
            </a:r>
            <a:r>
              <a:rPr lang="zh-CN" altLang="zh-CN" sz="3200" dirty="0">
                <a:effectLst/>
              </a:rPr>
              <a:t>类的</a:t>
            </a:r>
            <a:r>
              <a:rPr lang="en-US" altLang="zh-CN" sz="3200" dirty="0">
                <a:effectLst/>
              </a:rPr>
              <a:t>clone()</a:t>
            </a:r>
            <a:r>
              <a:rPr lang="zh-CN" altLang="zh-CN" sz="3200" dirty="0">
                <a:effectLst/>
              </a:rPr>
              <a:t>方法与深、浅复制</a:t>
            </a:r>
            <a:endParaRPr lang="zh-CN" altLang="en-US" sz="3200" dirty="0"/>
          </a:p>
        </p:txBody>
      </p:sp>
      <p:sp>
        <p:nvSpPr>
          <p:cNvPr id="33795" name="矩形 3"/>
          <p:cNvSpPr>
            <a:spLocks noChangeArrowheads="1"/>
          </p:cNvSpPr>
          <p:nvPr/>
        </p:nvSpPr>
        <p:spPr bwMode="auto">
          <a:xfrm>
            <a:off x="468313" y="1412875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ea typeface="黑体" pitchFamily="49" charset="-122"/>
              </a:rPr>
              <a:t>浅复制</a:t>
            </a:r>
            <a:endParaRPr lang="zh-CN" altLang="en-US" sz="2400">
              <a:ea typeface="黑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0825" y="1901825"/>
            <a:ext cx="4249738" cy="296703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42988" y="2274888"/>
            <a:ext cx="1193800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"001"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2988" y="2635250"/>
            <a:ext cx="1193800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9" name="TextBox 23"/>
          <p:cNvSpPr txBox="1">
            <a:spLocks noChangeArrowheads="1"/>
          </p:cNvSpPr>
          <p:nvPr/>
        </p:nvSpPr>
        <p:spPr bwMode="auto">
          <a:xfrm>
            <a:off x="1984375" y="5102225"/>
            <a:ext cx="935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r>
              <a:rPr lang="zh-CN" altLang="en-US"/>
              <a:t>堆内存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1042988" y="2997200"/>
            <a:ext cx="1193800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59063" y="2989263"/>
            <a:ext cx="1192212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"teacher1"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59063" y="3352800"/>
            <a:ext cx="1192212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984375" y="3179763"/>
            <a:ext cx="6746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16463" y="1916113"/>
            <a:ext cx="4248150" cy="295275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08625" y="2290763"/>
            <a:ext cx="1192213" cy="36353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"001"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625" y="2649538"/>
            <a:ext cx="1192213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7" name="TextBox 44"/>
          <p:cNvSpPr txBox="1">
            <a:spLocks noChangeArrowheads="1"/>
          </p:cNvSpPr>
          <p:nvPr/>
        </p:nvSpPr>
        <p:spPr bwMode="auto">
          <a:xfrm>
            <a:off x="6481763" y="53006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r>
              <a:rPr lang="zh-CN" altLang="en-US"/>
              <a:t>堆内存</a:t>
            </a:r>
          </a:p>
        </p:txBody>
      </p:sp>
      <p:sp>
        <p:nvSpPr>
          <p:cNvPr id="46" name="矩形 45"/>
          <p:cNvSpPr/>
          <p:nvPr/>
        </p:nvSpPr>
        <p:spPr>
          <a:xfrm>
            <a:off x="5508625" y="3013075"/>
            <a:ext cx="1192213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23113" y="3005138"/>
            <a:ext cx="1193800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"teacher1"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23113" y="3368675"/>
            <a:ext cx="1193800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48425" y="3195638"/>
            <a:ext cx="6746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683250" y="3494088"/>
            <a:ext cx="1192213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"001"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83250" y="3854450"/>
            <a:ext cx="1192213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83250" y="4216400"/>
            <a:ext cx="1192213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6700838" y="3195638"/>
            <a:ext cx="422275" cy="1203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effectLst/>
              </a:rPr>
              <a:t>5.2.4  Object</a:t>
            </a:r>
            <a:r>
              <a:rPr lang="zh-CN" altLang="zh-CN" sz="3200" dirty="0">
                <a:effectLst/>
              </a:rPr>
              <a:t>类的</a:t>
            </a:r>
            <a:r>
              <a:rPr lang="en-US" altLang="zh-CN" sz="3200" dirty="0">
                <a:effectLst/>
              </a:rPr>
              <a:t>clone()</a:t>
            </a:r>
            <a:r>
              <a:rPr lang="zh-CN" altLang="zh-CN" sz="3200" dirty="0">
                <a:effectLst/>
              </a:rPr>
              <a:t>方法与深、浅复制</a:t>
            </a:r>
            <a:endParaRPr lang="zh-CN" altLang="en-US" sz="3200" dirty="0"/>
          </a:p>
        </p:txBody>
      </p:sp>
      <p:sp>
        <p:nvSpPr>
          <p:cNvPr id="34819" name="矩形 3"/>
          <p:cNvSpPr>
            <a:spLocks noChangeArrowheads="1"/>
          </p:cNvSpPr>
          <p:nvPr/>
        </p:nvSpPr>
        <p:spPr bwMode="auto">
          <a:xfrm>
            <a:off x="468313" y="1412875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黑体" pitchFamily="49" charset="-122"/>
              </a:rPr>
              <a:t>深</a:t>
            </a:r>
            <a:r>
              <a:rPr lang="zh-CN" altLang="zh-CN" sz="2400">
                <a:ea typeface="黑体" pitchFamily="49" charset="-122"/>
              </a:rPr>
              <a:t>复制</a:t>
            </a:r>
            <a:endParaRPr lang="zh-CN" altLang="en-US" sz="2400">
              <a:ea typeface="黑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0825" y="1901825"/>
            <a:ext cx="4249738" cy="296703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42988" y="2274888"/>
            <a:ext cx="1193800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"001"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2988" y="2635250"/>
            <a:ext cx="1193800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3" name="TextBox 23"/>
          <p:cNvSpPr txBox="1">
            <a:spLocks noChangeArrowheads="1"/>
          </p:cNvSpPr>
          <p:nvPr/>
        </p:nvSpPr>
        <p:spPr bwMode="auto">
          <a:xfrm>
            <a:off x="1984375" y="5102225"/>
            <a:ext cx="935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r>
              <a:rPr lang="zh-CN" altLang="en-US"/>
              <a:t>堆内存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1042988" y="2997200"/>
            <a:ext cx="1193800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59063" y="2989263"/>
            <a:ext cx="1192212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"teacher1"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59063" y="3352800"/>
            <a:ext cx="1192212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984375" y="3179763"/>
            <a:ext cx="6746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16463" y="1916113"/>
            <a:ext cx="4248150" cy="295275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08625" y="2290763"/>
            <a:ext cx="1192213" cy="36353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"001"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625" y="2649538"/>
            <a:ext cx="1192213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1" name="TextBox 44"/>
          <p:cNvSpPr txBox="1">
            <a:spLocks noChangeArrowheads="1"/>
          </p:cNvSpPr>
          <p:nvPr/>
        </p:nvSpPr>
        <p:spPr bwMode="auto">
          <a:xfrm>
            <a:off x="6481763" y="53006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r>
              <a:rPr lang="zh-CN" altLang="en-US"/>
              <a:t>堆内存</a:t>
            </a:r>
          </a:p>
        </p:txBody>
      </p:sp>
      <p:sp>
        <p:nvSpPr>
          <p:cNvPr id="46" name="矩形 45"/>
          <p:cNvSpPr/>
          <p:nvPr/>
        </p:nvSpPr>
        <p:spPr>
          <a:xfrm>
            <a:off x="5508625" y="3013075"/>
            <a:ext cx="1192213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08850" y="2447925"/>
            <a:ext cx="1192213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"teacher1"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08850" y="2809875"/>
            <a:ext cx="1192213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endCxn id="47" idx="1"/>
          </p:cNvCxnSpPr>
          <p:nvPr/>
        </p:nvCxnSpPr>
        <p:spPr>
          <a:xfrm flipV="1">
            <a:off x="6448425" y="2630488"/>
            <a:ext cx="860425" cy="565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683250" y="3494088"/>
            <a:ext cx="1192213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"001"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83250" y="3854450"/>
            <a:ext cx="1192213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83250" y="4216400"/>
            <a:ext cx="1192213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endCxn id="25" idx="1"/>
          </p:cNvCxnSpPr>
          <p:nvPr/>
        </p:nvCxnSpPr>
        <p:spPr>
          <a:xfrm flipV="1">
            <a:off x="6700838" y="3603625"/>
            <a:ext cx="608012" cy="795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308850" y="3422650"/>
            <a:ext cx="1192213" cy="36353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"teacher1"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850" y="3784600"/>
            <a:ext cx="1192213" cy="3651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884487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例</a:t>
            </a:r>
            <a:r>
              <a:rPr lang="en-US" altLang="zh-CN" sz="2400" smtClean="0"/>
              <a:t>】</a:t>
            </a:r>
            <a:r>
              <a:rPr lang="zh-CN" altLang="zh-CN" sz="2400" smtClean="0"/>
              <a:t>向</a:t>
            </a:r>
            <a:r>
              <a:rPr lang="en-US" altLang="zh-CN" sz="2400" smtClean="0"/>
              <a:t>Student</a:t>
            </a:r>
            <a:r>
              <a:rPr lang="zh-CN" altLang="zh-CN" sz="2400" smtClean="0"/>
              <a:t>中组合一个</a:t>
            </a:r>
            <a:r>
              <a:rPr lang="en-US" altLang="zh-CN" sz="2400" smtClean="0"/>
              <a:t>Teacher</a:t>
            </a:r>
            <a:r>
              <a:rPr lang="zh-CN" altLang="zh-CN" sz="2400" smtClean="0"/>
              <a:t>类的引用成员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109538" indent="0">
              <a:buFont typeface="Wingdings 3" pitchFamily="18" charset="2"/>
              <a:buNone/>
            </a:pPr>
            <a:endParaRPr lang="en-US" altLang="zh-CN" sz="2400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zh-CN" sz="2400" smtClean="0"/>
              <a:t>实现深复制时，如果对象中包含引用成员，则该引用成员所属类也需要重写</a:t>
            </a:r>
            <a:r>
              <a:rPr lang="en-US" altLang="zh-CN" sz="2400" smtClean="0"/>
              <a:t>clone()</a:t>
            </a:r>
            <a:r>
              <a:rPr lang="zh-CN" altLang="zh-CN" sz="2400" smtClean="0"/>
              <a:t>方法。在复制对象时，再单独复制引用成员所指对象。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effectLst/>
              </a:rPr>
              <a:t>5.2.4  Object</a:t>
            </a:r>
            <a:r>
              <a:rPr lang="zh-CN" altLang="zh-CN" sz="3200" dirty="0">
                <a:effectLst/>
              </a:rPr>
              <a:t>类的</a:t>
            </a:r>
            <a:r>
              <a:rPr lang="en-US" altLang="zh-CN" sz="3200" dirty="0">
                <a:effectLst/>
              </a:rPr>
              <a:t>clone()</a:t>
            </a:r>
            <a:r>
              <a:rPr lang="zh-CN" altLang="zh-CN" sz="3200" dirty="0">
                <a:effectLst/>
              </a:rPr>
              <a:t>方法与深、浅复制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72050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z="2800" b="1" smtClean="0">
                <a:solidFill>
                  <a:srgbClr val="FF0000"/>
                </a:solidFill>
              </a:rPr>
              <a:t>请思考下面代码的运行结果是什么？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 marL="109538" indent="0">
              <a:buFont typeface="Wingdings 3" pitchFamily="18" charset="2"/>
              <a:buNone/>
            </a:pPr>
            <a:endParaRPr lang="en-US" altLang="zh-CN" sz="2800" b="1" smtClean="0">
              <a:solidFill>
                <a:srgbClr val="FF0000"/>
              </a:solidFill>
            </a:endParaRPr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b="1" smtClean="0"/>
              <a:t>public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class</a:t>
            </a:r>
            <a:r>
              <a:rPr lang="en-US" altLang="zh-CN" sz="2000" smtClean="0"/>
              <a:t> Test {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b="1" smtClean="0"/>
              <a:t>public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static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void</a:t>
            </a:r>
            <a:r>
              <a:rPr lang="en-US" altLang="zh-CN" sz="2000" smtClean="0"/>
              <a:t> main(String[] args){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	Teacher teacher = </a:t>
            </a:r>
            <a:r>
              <a:rPr lang="en-US" altLang="zh-CN" sz="2000" b="1" smtClean="0"/>
              <a:t>new</a:t>
            </a:r>
            <a:r>
              <a:rPr lang="en-US" altLang="zh-CN" sz="2000" smtClean="0"/>
              <a:t> Teacher("Grace");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	Student stu1 = </a:t>
            </a:r>
            <a:r>
              <a:rPr lang="en-US" altLang="zh-CN" sz="2000" b="1" smtClean="0"/>
              <a:t>new</a:t>
            </a:r>
            <a:r>
              <a:rPr lang="en-US" altLang="zh-CN" sz="2000" smtClean="0"/>
              <a:t> Student("Lucy",15, teacher);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	Student stu2 = (Student)stu1.clone();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 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b="1" smtClean="0"/>
              <a:t>		stu1.getTeacher().setName("Kenzo");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b="1" smtClean="0"/>
              <a:t>		System.</a:t>
            </a:r>
            <a:r>
              <a:rPr lang="en-US" altLang="zh-CN" sz="2000" b="1" i="1" smtClean="0"/>
              <a:t>out</a:t>
            </a:r>
            <a:r>
              <a:rPr lang="en-US" altLang="zh-CN" sz="2000" b="1" smtClean="0"/>
              <a:t>.println("stu1:"+stu1);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b="1" smtClean="0"/>
              <a:t>		System.</a:t>
            </a:r>
            <a:r>
              <a:rPr lang="en-US" altLang="zh-CN" sz="2000" b="1" i="1" smtClean="0"/>
              <a:t>out</a:t>
            </a:r>
            <a:r>
              <a:rPr lang="en-US" altLang="zh-CN" sz="2000" b="1" smtClean="0"/>
              <a:t>.println("stu2:"+stu2);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	}</a:t>
            </a:r>
            <a:endParaRPr lang="zh-CN" altLang="zh-CN" sz="2000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sz="3200" dirty="0" smtClean="0">
                <a:effectLst/>
              </a:rPr>
              <a:t>浅</a:t>
            </a:r>
            <a:r>
              <a:rPr lang="zh-CN" altLang="zh-CN" sz="3200" dirty="0">
                <a:effectLst/>
              </a:rPr>
              <a:t>复制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7205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sz="2600" dirty="0">
                <a:solidFill>
                  <a:srgbClr val="FF0000"/>
                </a:solidFill>
              </a:rPr>
              <a:t>代码改进如下：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b="1" dirty="0"/>
              <a:t>public</a:t>
            </a:r>
            <a:r>
              <a:rPr lang="en-US" altLang="zh-CN" sz="2000" dirty="0"/>
              <a:t> </a:t>
            </a:r>
            <a:r>
              <a:rPr lang="en-US" altLang="zh-CN" sz="2000" b="1" dirty="0"/>
              <a:t>class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Teacher</a:t>
            </a:r>
            <a:r>
              <a:rPr lang="en-US" altLang="zh-CN" sz="2000" dirty="0"/>
              <a:t> </a:t>
            </a:r>
            <a:r>
              <a:rPr lang="en-US" altLang="zh-CN" sz="2000" b="1" dirty="0"/>
              <a:t>implements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Cloneable</a:t>
            </a:r>
            <a:r>
              <a:rPr lang="en-US" altLang="zh-CN" sz="2000" dirty="0"/>
              <a:t>{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</a:t>
            </a:r>
            <a:r>
              <a:rPr lang="zh-CN" altLang="zh-CN" sz="2000" b="1" dirty="0"/>
              <a:t>……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rgbClr val="C00000"/>
                </a:solidFill>
              </a:rPr>
              <a:t>public</a:t>
            </a:r>
            <a:r>
              <a:rPr lang="en-US" altLang="zh-CN" sz="2000" dirty="0">
                <a:solidFill>
                  <a:srgbClr val="C00000"/>
                </a:solidFill>
              </a:rPr>
              <a:t> Object clone()</a:t>
            </a:r>
            <a:r>
              <a:rPr lang="en-US" altLang="zh-CN" sz="2000" dirty="0"/>
              <a:t>{//</a:t>
            </a:r>
            <a:r>
              <a:rPr lang="zh-CN" altLang="zh-CN" sz="2000" dirty="0"/>
              <a:t>重写</a:t>
            </a:r>
            <a:r>
              <a:rPr lang="en-US" altLang="zh-CN" sz="2000" dirty="0"/>
              <a:t>clone</a:t>
            </a:r>
            <a:r>
              <a:rPr lang="zh-CN" altLang="zh-CN" sz="2000" dirty="0"/>
              <a:t>方法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	Teacher tea = </a:t>
            </a:r>
            <a:r>
              <a:rPr lang="en-US" altLang="zh-CN" sz="2000" b="1" dirty="0"/>
              <a:t>null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b="1" dirty="0"/>
              <a:t>try</a:t>
            </a:r>
            <a:r>
              <a:rPr lang="en-US" altLang="zh-CN" sz="2000" dirty="0"/>
              <a:t> {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		tea = (Teacher)</a:t>
            </a:r>
            <a:r>
              <a:rPr lang="en-US" altLang="zh-CN" sz="2000" b="1" dirty="0" err="1"/>
              <a:t>super</a:t>
            </a:r>
            <a:r>
              <a:rPr lang="en-US" altLang="zh-CN" sz="2000" dirty="0" err="1"/>
              <a:t>.clone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	} </a:t>
            </a:r>
            <a:r>
              <a:rPr lang="en-US" altLang="zh-CN" sz="2000" b="1" dirty="0"/>
              <a:t>catch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CloneNotSupportedException</a:t>
            </a:r>
            <a:r>
              <a:rPr lang="en-US" altLang="zh-CN" sz="2000" dirty="0"/>
              <a:t> e) {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		</a:t>
            </a:r>
            <a:r>
              <a:rPr lang="en-US" altLang="zh-CN" sz="2000" dirty="0" err="1"/>
              <a:t>e.printStackTrace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	}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tea;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sz="3200" dirty="0" smtClean="0">
                <a:effectLst/>
              </a:rPr>
              <a:t>深复制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Student </a:t>
            </a:r>
            <a:r>
              <a:rPr lang="en-US" altLang="zh-CN" b="1" dirty="0"/>
              <a:t>implements</a:t>
            </a:r>
            <a:r>
              <a:rPr lang="en-US" altLang="zh-CN" dirty="0"/>
              <a:t> </a:t>
            </a:r>
            <a:r>
              <a:rPr lang="en-US" altLang="zh-CN" dirty="0" err="1"/>
              <a:t>Cloneable</a:t>
            </a:r>
            <a:r>
              <a:rPr lang="en-US" altLang="zh-CN" dirty="0"/>
              <a:t>{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zh-CN" altLang="zh-CN" b="1" dirty="0"/>
              <a:t>……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Object clone(){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Student </a:t>
            </a:r>
            <a:r>
              <a:rPr lang="en-US" altLang="zh-CN" dirty="0" err="1"/>
              <a:t>stu</a:t>
            </a:r>
            <a:r>
              <a:rPr lang="en-US" altLang="zh-CN" dirty="0"/>
              <a:t> = </a:t>
            </a:r>
            <a:r>
              <a:rPr lang="en-US" altLang="zh-CN" b="1" dirty="0"/>
              <a:t>null</a:t>
            </a:r>
            <a:r>
              <a:rPr lang="en-US" altLang="zh-CN" dirty="0"/>
              <a:t>;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</a:t>
            </a:r>
            <a:r>
              <a:rPr lang="en-US" altLang="zh-CN" b="1" dirty="0"/>
              <a:t>try</a:t>
            </a:r>
            <a:r>
              <a:rPr lang="en-US" altLang="zh-CN" dirty="0"/>
              <a:t> {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	</a:t>
            </a:r>
            <a:r>
              <a:rPr lang="en-US" altLang="zh-CN" dirty="0" err="1"/>
              <a:t>stu</a:t>
            </a:r>
            <a:r>
              <a:rPr lang="en-US" altLang="zh-CN" dirty="0"/>
              <a:t> = (Student)</a:t>
            </a:r>
            <a:r>
              <a:rPr lang="en-US" altLang="zh-CN" b="1" dirty="0" err="1"/>
              <a:t>super</a:t>
            </a:r>
            <a:r>
              <a:rPr lang="en-US" altLang="zh-CN" dirty="0" err="1"/>
              <a:t>.clone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} </a:t>
            </a:r>
            <a:r>
              <a:rPr lang="en-US" altLang="zh-CN" b="1" dirty="0"/>
              <a:t>catch</a:t>
            </a:r>
            <a:r>
              <a:rPr lang="en-US" altLang="zh-CN" dirty="0"/>
              <a:t> (</a:t>
            </a:r>
            <a:r>
              <a:rPr lang="en-US" altLang="zh-CN" dirty="0" err="1"/>
              <a:t>CloneNotSupportedException</a:t>
            </a:r>
            <a:r>
              <a:rPr lang="en-US" altLang="zh-CN" dirty="0"/>
              <a:t> e) {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	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	</a:t>
            </a:r>
            <a:r>
              <a:rPr lang="en-US" altLang="zh-CN" dirty="0" smtClean="0"/>
              <a:t>}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		//</a:t>
            </a:r>
            <a:r>
              <a:rPr lang="zh-CN" altLang="zh-CN" dirty="0"/>
              <a:t>复制引用成员所指</a:t>
            </a:r>
            <a:r>
              <a:rPr lang="zh-CN" altLang="zh-CN" dirty="0" smtClean="0"/>
              <a:t>对象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b="1" dirty="0"/>
              <a:t>		</a:t>
            </a:r>
            <a:r>
              <a:rPr lang="en-US" altLang="zh-CN" b="1" dirty="0" err="1" smtClean="0">
                <a:solidFill>
                  <a:srgbClr val="C00000"/>
                </a:solidFill>
              </a:rPr>
              <a:t>this.teacher</a:t>
            </a:r>
            <a:r>
              <a:rPr lang="en-US" altLang="zh-CN" b="1" dirty="0" smtClean="0">
                <a:solidFill>
                  <a:srgbClr val="C00000"/>
                </a:solidFill>
              </a:rPr>
              <a:t> = (Teacher)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stu.getTeacher</a:t>
            </a:r>
            <a:r>
              <a:rPr lang="en-US" altLang="zh-CN" b="1" dirty="0" smtClean="0">
                <a:solidFill>
                  <a:srgbClr val="C00000"/>
                </a:solidFill>
              </a:rPr>
              <a:t>().clone(); </a:t>
            </a:r>
            <a:r>
              <a:rPr lang="en-US" altLang="zh-CN" dirty="0"/>
              <a:t>		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stu</a:t>
            </a:r>
            <a:r>
              <a:rPr lang="en-US" altLang="zh-CN" dirty="0"/>
              <a:t>;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}</a:t>
            </a:r>
            <a:endParaRPr lang="zh-CN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sz="3200" dirty="0">
                <a:effectLst/>
              </a:rPr>
              <a:t>深复制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0363"/>
            <a:r>
              <a:rPr lang="zh-CN" altLang="en-US" sz="2800" b="1" dirty="0" smtClean="0"/>
              <a:t>继承下的构造方法的调用次序</a:t>
            </a:r>
            <a:endParaRPr lang="en-US" altLang="zh-CN" sz="2800" b="1" dirty="0" smtClean="0"/>
          </a:p>
          <a:p>
            <a:pPr marL="0" indent="360363"/>
            <a:endParaRPr lang="zh-CN" altLang="en-US" sz="2800" b="1" dirty="0" smtClean="0"/>
          </a:p>
          <a:p>
            <a:pPr marL="914400" lvl="1"/>
            <a:r>
              <a:rPr lang="zh-CN" altLang="en-US" sz="2400" dirty="0" smtClean="0"/>
              <a:t>子类构造方法在执行自己的任务之前，将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显式</a:t>
            </a:r>
            <a:r>
              <a:rPr lang="zh-CN" altLang="en-US" sz="2400" dirty="0" smtClean="0"/>
              <a:t>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super</a:t>
            </a:r>
            <a:r>
              <a:rPr lang="zh-CN" altLang="en-US" sz="2400" dirty="0" smtClean="0"/>
              <a:t>引用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或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隐式</a:t>
            </a:r>
            <a:r>
              <a:rPr lang="zh-CN" altLang="en-US" sz="2400" dirty="0" smtClean="0"/>
              <a:t>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调用父类默认的无参数构造方法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调用其直接父类的构造方法。</a:t>
            </a:r>
            <a:endParaRPr lang="en-US" altLang="zh-CN" sz="2400" dirty="0" smtClean="0"/>
          </a:p>
          <a:p>
            <a:pPr marL="914400" lvl="1"/>
            <a:endParaRPr lang="zh-CN" altLang="en-US" sz="2400" dirty="0" smtClean="0"/>
          </a:p>
          <a:p>
            <a:pPr marL="914400" lvl="1"/>
            <a:r>
              <a:rPr lang="zh-CN" altLang="en-US" sz="2400" dirty="0" smtClean="0"/>
              <a:t>类似地，如果父类派生于另一个类，则要求父类的构造方法调用上一级类的构造方法，依此类推。调用请求中，最先调用的一定是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类的构造方法。</a:t>
            </a:r>
            <a:endParaRPr lang="en-US" altLang="zh-CN" sz="2400" dirty="0" smtClean="0"/>
          </a:p>
          <a:p>
            <a:pPr marL="914400" lvl="1"/>
            <a:endParaRPr lang="zh-CN" altLang="en-US" sz="2400" dirty="0" smtClean="0"/>
          </a:p>
          <a:p>
            <a:pPr marL="914400" lvl="1"/>
            <a:r>
              <a:rPr lang="zh-CN" altLang="en-US" sz="2400" dirty="0" smtClean="0"/>
              <a:t>创建对象的过程：先父后子。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5.3  </a:t>
            </a:r>
            <a:r>
              <a:rPr lang="zh-CN" altLang="zh-CN" dirty="0">
                <a:effectLst/>
              </a:rPr>
              <a:t>子类对象的构造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227137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dirty="0" smtClean="0"/>
              <a:t>【例</a:t>
            </a:r>
            <a:r>
              <a:rPr lang="en-US" altLang="zh-CN" dirty="0" smtClean="0"/>
              <a:t>5-8</a:t>
            </a:r>
            <a:r>
              <a:rPr lang="zh-CN" altLang="zh-CN" dirty="0" smtClean="0"/>
              <a:t>】已知圆</a:t>
            </a:r>
            <a:r>
              <a:rPr lang="en-US" altLang="zh-CN" dirty="0" smtClean="0"/>
              <a:t>Circle</a:t>
            </a:r>
            <a:r>
              <a:rPr lang="zh-CN" altLang="zh-CN" dirty="0" smtClean="0"/>
              <a:t>→椭圆</a:t>
            </a:r>
            <a:r>
              <a:rPr lang="en-US" altLang="zh-CN" dirty="0" smtClean="0"/>
              <a:t>Ellipse</a:t>
            </a:r>
            <a:r>
              <a:rPr lang="zh-CN" altLang="zh-CN" dirty="0" smtClean="0"/>
              <a:t>→形状</a:t>
            </a:r>
            <a:r>
              <a:rPr lang="en-US" altLang="zh-CN" dirty="0" smtClean="0"/>
              <a:t>Shape</a:t>
            </a:r>
            <a:r>
              <a:rPr lang="zh-CN" altLang="zh-CN" dirty="0" smtClean="0"/>
              <a:t>的继承关系，查看</a:t>
            </a:r>
            <a:r>
              <a:rPr lang="en-US" altLang="zh-CN" dirty="0" smtClean="0"/>
              <a:t>Circle</a:t>
            </a:r>
            <a:r>
              <a:rPr lang="zh-CN" altLang="zh-CN" dirty="0" smtClean="0"/>
              <a:t>对象构建的过程。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5.3.1  </a:t>
            </a:r>
            <a:r>
              <a:rPr lang="zh-CN" altLang="zh-CN" dirty="0">
                <a:effectLst/>
              </a:rPr>
              <a:t>子类对象的构造</a:t>
            </a:r>
            <a:r>
              <a:rPr lang="zh-CN" altLang="zh-CN" dirty="0" smtClean="0">
                <a:effectLst/>
              </a:rPr>
              <a:t>过程</a:t>
            </a:r>
            <a:endParaRPr lang="zh-CN" altLang="en-US" dirty="0"/>
          </a:p>
        </p:txBody>
      </p:sp>
      <p:pic>
        <p:nvPicPr>
          <p:cNvPr id="4096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2114550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32138" y="2420938"/>
            <a:ext cx="5761037" cy="440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/>
              <a:t>public class</a:t>
            </a:r>
            <a:r>
              <a:rPr lang="en-US" altLang="zh-CN" sz="1400" dirty="0"/>
              <a:t> Shape {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</a:t>
            </a:r>
            <a:r>
              <a:rPr lang="en-US" altLang="zh-CN" sz="1400" b="1" dirty="0"/>
              <a:t>private</a:t>
            </a:r>
            <a:r>
              <a:rPr lang="en-US" altLang="zh-CN" sz="1400" dirty="0"/>
              <a:t> String name;	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</a:t>
            </a:r>
            <a:r>
              <a:rPr lang="en-US" altLang="zh-CN" sz="1400" b="1" dirty="0"/>
              <a:t>public</a:t>
            </a:r>
            <a:r>
              <a:rPr lang="en-US" altLang="zh-CN" sz="1400" dirty="0"/>
              <a:t> Shape() {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</a:t>
            </a:r>
            <a:r>
              <a:rPr lang="en-US" altLang="zh-CN" sz="1400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("Shape()...");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……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}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/>
              <a:t>public class</a:t>
            </a:r>
            <a:r>
              <a:rPr lang="en-US" altLang="zh-CN" sz="1400" dirty="0"/>
              <a:t> Ellipse </a:t>
            </a:r>
            <a:r>
              <a:rPr lang="en-US" altLang="zh-CN" sz="1400" b="1" dirty="0"/>
              <a:t>extends</a:t>
            </a:r>
            <a:r>
              <a:rPr lang="en-US" altLang="zh-CN" sz="1400" dirty="0"/>
              <a:t> Shape{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</a:t>
            </a:r>
            <a:r>
              <a:rPr lang="en-US" altLang="zh-CN" sz="1400" b="1" dirty="0"/>
              <a:t>private double </a:t>
            </a:r>
            <a:r>
              <a:rPr lang="en-US" altLang="zh-CN" sz="1400" dirty="0"/>
              <a:t>a; //</a:t>
            </a:r>
            <a:r>
              <a:rPr lang="zh-CN" altLang="zh-CN" sz="1400" dirty="0"/>
              <a:t>短轴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</a:t>
            </a:r>
            <a:r>
              <a:rPr lang="en-US" altLang="zh-CN" sz="1400" b="1" dirty="0"/>
              <a:t>private double </a:t>
            </a:r>
            <a:r>
              <a:rPr lang="en-US" altLang="zh-CN" sz="1400" dirty="0"/>
              <a:t>b;  //</a:t>
            </a:r>
            <a:r>
              <a:rPr lang="zh-CN" altLang="zh-CN" sz="1400" dirty="0"/>
              <a:t>长轴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</a:t>
            </a:r>
            <a:r>
              <a:rPr lang="en-US" altLang="zh-CN" sz="1400" b="1" dirty="0"/>
              <a:t>public</a:t>
            </a:r>
            <a:r>
              <a:rPr lang="en-US" altLang="zh-CN" sz="1400" dirty="0"/>
              <a:t> Ellipse() {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</a:t>
            </a:r>
            <a:r>
              <a:rPr lang="en-US" altLang="zh-CN" sz="1400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("Ellipse()...");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……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}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/>
              <a:t>public class</a:t>
            </a:r>
            <a:r>
              <a:rPr lang="en-US" altLang="zh-CN" sz="1400" dirty="0"/>
              <a:t> Circle </a:t>
            </a:r>
            <a:r>
              <a:rPr lang="en-US" altLang="zh-CN" sz="1400" b="1" dirty="0"/>
              <a:t>extends</a:t>
            </a:r>
            <a:r>
              <a:rPr lang="en-US" altLang="zh-CN" sz="1400" dirty="0"/>
              <a:t> Ellipse{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</a:t>
            </a:r>
            <a:r>
              <a:rPr lang="en-US" altLang="zh-CN" sz="1400" b="1" dirty="0"/>
              <a:t>public</a:t>
            </a:r>
            <a:r>
              <a:rPr lang="en-US" altLang="zh-CN" sz="1400" dirty="0"/>
              <a:t> Circle() {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</a:t>
            </a:r>
            <a:r>
              <a:rPr lang="en-US" altLang="zh-CN" sz="1400" i="1" dirty="0" err="1"/>
              <a:t>out</a:t>
            </a:r>
            <a:r>
              <a:rPr lang="en-US" altLang="zh-CN" sz="1400" dirty="0" err="1"/>
              <a:t>.println</a:t>
            </a:r>
            <a:r>
              <a:rPr lang="en-US" altLang="zh-CN" sz="1400" dirty="0"/>
              <a:t>(" Circle()...");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}</a:t>
            </a:r>
            <a:endParaRPr lang="zh-CN" altLang="zh-CN" sz="1400" dirty="0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756493" y="4468849"/>
            <a:ext cx="8064500" cy="11699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为了避免错误，父类中至少定义一个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无参的构造方法。</a:t>
            </a:r>
          </a:p>
        </p:txBody>
      </p:sp>
      <p:sp>
        <p:nvSpPr>
          <p:cNvPr id="7" name="矩形 6"/>
          <p:cNvSpPr/>
          <p:nvPr/>
        </p:nvSpPr>
        <p:spPr>
          <a:xfrm>
            <a:off x="6372200" y="548680"/>
            <a:ext cx="2448793" cy="160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New Circle();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输出：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/>
              <a:t>Shape()...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Ellipse</a:t>
            </a:r>
            <a:r>
              <a:rPr lang="en-US" altLang="zh-CN" sz="1400" dirty="0" smtClean="0"/>
              <a:t>()...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Circle</a:t>
            </a:r>
            <a:r>
              <a:rPr lang="en-US" altLang="zh-CN" sz="1400" dirty="0" smtClean="0"/>
              <a:t>()...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 smtClean="0"/>
              <a:t>子类不会继承父类的构造方法，但是子类可以调用父类的构造</a:t>
            </a:r>
            <a:r>
              <a:rPr lang="zh-CN" altLang="zh-CN" sz="2400" dirty="0" smtClean="0"/>
              <a:t>方法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zh-CN" sz="2400" dirty="0" smtClean="0"/>
              <a:t>如同</a:t>
            </a:r>
            <a:r>
              <a:rPr lang="zh-CN" altLang="zh-CN" sz="2400" dirty="0" smtClean="0"/>
              <a:t>一个类的构造方法可以用</a:t>
            </a:r>
            <a:r>
              <a:rPr lang="en-US" altLang="zh-CN" sz="2400" dirty="0" smtClean="0"/>
              <a:t>this()</a:t>
            </a:r>
            <a:r>
              <a:rPr lang="zh-CN" altLang="zh-CN" sz="2400" dirty="0" smtClean="0"/>
              <a:t>调用自己的重载构造方法一样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zh-CN" sz="2400" dirty="0" smtClean="0"/>
              <a:t>子</a:t>
            </a:r>
            <a:r>
              <a:rPr lang="zh-CN" altLang="zh-CN" sz="2400" dirty="0" smtClean="0"/>
              <a:t>类调用父类构造方法使用</a:t>
            </a:r>
            <a:r>
              <a:rPr lang="en-US" altLang="zh-CN" sz="2400" dirty="0" smtClean="0"/>
              <a:t>super()</a:t>
            </a:r>
            <a:r>
              <a:rPr lang="zh-CN" altLang="zh-CN" sz="2400" dirty="0" smtClean="0"/>
              <a:t>完成。</a:t>
            </a:r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5.3.2  super</a:t>
            </a:r>
            <a:r>
              <a:rPr lang="zh-CN" altLang="zh-CN" dirty="0">
                <a:effectLst/>
              </a:rPr>
              <a:t>与</a:t>
            </a:r>
            <a:r>
              <a:rPr lang="en-US" altLang="zh-CN" dirty="0">
                <a:effectLst/>
              </a:rPr>
              <a:t>this</a:t>
            </a:r>
            <a:r>
              <a:rPr lang="zh-CN" altLang="zh-CN" dirty="0">
                <a:effectLst/>
              </a:rPr>
              <a:t>调用构造</a:t>
            </a:r>
            <a:r>
              <a:rPr lang="zh-CN" altLang="zh-CN" dirty="0" smtClean="0">
                <a:effectLst/>
              </a:rPr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868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>
                <a:latin typeface="宋体" charset="-122"/>
              </a:rPr>
              <a:t>父类是子类的一般化，子类是父类的特例化</a:t>
            </a:r>
            <a:r>
              <a:rPr lang="en-US" altLang="zh-CN" sz="2400" smtClean="0">
                <a:latin typeface="宋体" charset="-122"/>
              </a:rPr>
              <a:t>(</a:t>
            </a:r>
            <a:r>
              <a:rPr lang="zh-CN" altLang="en-US" sz="2400" smtClean="0">
                <a:latin typeface="宋体" charset="-122"/>
              </a:rPr>
              <a:t>具体化</a:t>
            </a:r>
            <a:r>
              <a:rPr lang="en-US" altLang="zh-CN" sz="2400" smtClean="0">
                <a:latin typeface="宋体" charset="-122"/>
              </a:rPr>
              <a:t>)</a:t>
            </a:r>
            <a:r>
              <a:rPr lang="zh-CN" altLang="en-US" sz="2400" smtClean="0">
                <a:latin typeface="宋体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smtClean="0">
                <a:latin typeface="宋体" charset="-122"/>
              </a:rPr>
              <a:t>父类也称为超类或基类。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/>
              <a:t>5.1.1 </a:t>
            </a:r>
            <a:r>
              <a:rPr kumimoji="1" lang="zh-CN" altLang="en-US" dirty="0"/>
              <a:t>继承的概念</a:t>
            </a:r>
            <a:endParaRPr lang="zh-CN" altLang="en-US" dirty="0"/>
          </a:p>
        </p:txBody>
      </p:sp>
      <p:graphicFrame>
        <p:nvGraphicFramePr>
          <p:cNvPr id="4" name="Group 85"/>
          <p:cNvGraphicFramePr>
            <a:graphicFrameLocks noGrp="1"/>
          </p:cNvGraphicFramePr>
          <p:nvPr/>
        </p:nvGraphicFramePr>
        <p:xfrm>
          <a:off x="827088" y="2646363"/>
          <a:ext cx="4832350" cy="2105978"/>
        </p:xfrm>
        <a:graphic>
          <a:graphicData uri="http://schemas.openxmlformats.org/drawingml/2006/table">
            <a:tbl>
              <a:tblPr/>
              <a:tblGrid>
                <a:gridCol w="1735137"/>
                <a:gridCol w="3097213"/>
              </a:tblGrid>
              <a:tr h="139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父 类</a:t>
                      </a:r>
                    </a:p>
                  </a:txBody>
                  <a:tcPr marL="160741" marR="160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子 类</a:t>
                      </a:r>
                    </a:p>
                  </a:txBody>
                  <a:tcPr marL="160741" marR="160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学生</a:t>
                      </a:r>
                    </a:p>
                  </a:txBody>
                  <a:tcPr marL="160741" marR="16074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研究生、大学生、小学生</a:t>
                      </a:r>
                    </a:p>
                  </a:txBody>
                  <a:tcPr marL="160741" marR="160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形状</a:t>
                      </a:r>
                    </a:p>
                  </a:txBody>
                  <a:tcPr marL="160741" marR="16074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三角形、圆、矩形</a:t>
                      </a:r>
                    </a:p>
                  </a:txBody>
                  <a:tcPr marL="160741" marR="160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雇员</a:t>
                      </a:r>
                    </a:p>
                  </a:txBody>
                  <a:tcPr marL="160741" marR="16074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教师、医生、职员</a:t>
                      </a:r>
                    </a:p>
                  </a:txBody>
                  <a:tcPr marL="160741" marR="160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交通工具</a:t>
                      </a:r>
                    </a:p>
                  </a:txBody>
                  <a:tcPr marL="160741" marR="16074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轿车、卡车、公交车</a:t>
                      </a:r>
                    </a:p>
                  </a:txBody>
                  <a:tcPr marL="160741" marR="160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水果</a:t>
                      </a:r>
                    </a:p>
                  </a:txBody>
                  <a:tcPr marL="160741" marR="16074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苹果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梨、桃、桔</a:t>
                      </a:r>
                    </a:p>
                  </a:txBody>
                  <a:tcPr marL="160741" marR="160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661150" y="2836863"/>
            <a:ext cx="2160588" cy="1295400"/>
            <a:chOff x="5641" y="9189"/>
            <a:chExt cx="2321" cy="1404"/>
          </a:xfrm>
        </p:grpSpPr>
        <p:sp>
          <p:nvSpPr>
            <p:cNvPr id="13343" name="Text Box 5"/>
            <p:cNvSpPr txBox="1">
              <a:spLocks noChangeArrowheads="1"/>
            </p:cNvSpPr>
            <p:nvPr/>
          </p:nvSpPr>
          <p:spPr bwMode="auto">
            <a:xfrm>
              <a:off x="6485" y="9189"/>
              <a:ext cx="1477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just"/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超类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基类</a:t>
              </a:r>
            </a:p>
            <a:p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4" name="Text Box 6"/>
            <p:cNvSpPr txBox="1">
              <a:spLocks noChangeArrowheads="1"/>
            </p:cNvSpPr>
            <p:nvPr/>
          </p:nvSpPr>
          <p:spPr bwMode="auto">
            <a:xfrm>
              <a:off x="5641" y="9189"/>
              <a:ext cx="844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ctr"/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父类</a:t>
              </a:r>
            </a:p>
            <a:p>
              <a:pPr algn="just"/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  <a:p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5" name="Line 7"/>
            <p:cNvSpPr>
              <a:spLocks noChangeShapeType="1"/>
            </p:cNvSpPr>
            <p:nvPr/>
          </p:nvSpPr>
          <p:spPr bwMode="auto">
            <a:xfrm flipV="1">
              <a:off x="6063" y="9657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Text Box 8"/>
            <p:cNvSpPr txBox="1">
              <a:spLocks noChangeArrowheads="1"/>
            </p:cNvSpPr>
            <p:nvPr/>
          </p:nvSpPr>
          <p:spPr bwMode="auto">
            <a:xfrm>
              <a:off x="5641" y="10125"/>
              <a:ext cx="844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ctr"/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子类</a:t>
              </a:r>
            </a:p>
            <a:p>
              <a:pPr algn="just"/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  <a:p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7" name="Text Box 9"/>
            <p:cNvSpPr txBox="1">
              <a:spLocks noChangeArrowheads="1"/>
            </p:cNvSpPr>
            <p:nvPr/>
          </p:nvSpPr>
          <p:spPr bwMode="auto">
            <a:xfrm>
              <a:off x="6696" y="10125"/>
              <a:ext cx="1055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6011863" y="2349500"/>
            <a:ext cx="243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parents/super/base</a:t>
            </a:r>
          </a:p>
        </p:txBody>
      </p:sp>
      <p:sp>
        <p:nvSpPr>
          <p:cNvPr id="12" name="Text Box 84"/>
          <p:cNvSpPr txBox="1">
            <a:spLocks noChangeArrowheads="1"/>
          </p:cNvSpPr>
          <p:nvPr/>
        </p:nvSpPr>
        <p:spPr bwMode="auto">
          <a:xfrm>
            <a:off x="6229350" y="4138613"/>
            <a:ext cx="2133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child/derived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构造方法调用的过程</a:t>
            </a:r>
            <a:endParaRPr lang="en-US" altLang="zh-CN" dirty="0" smtClean="0"/>
          </a:p>
          <a:p>
            <a:pPr marL="392113" lvl="1" indent="0">
              <a:buFont typeface="Verdana" pitchFamily="34" charset="0"/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）子类构造方法的第一行使用</a:t>
            </a:r>
            <a:r>
              <a:rPr lang="en-US" altLang="zh-CN" dirty="0" smtClean="0"/>
              <a:t>super()</a:t>
            </a:r>
            <a:r>
              <a:rPr lang="zh-CN" altLang="zh-CN" dirty="0" smtClean="0"/>
              <a:t>显式调用父类的构造方法，编译系统根据</a:t>
            </a:r>
            <a:r>
              <a:rPr lang="en-US" altLang="zh-CN" dirty="0" smtClean="0"/>
              <a:t>super</a:t>
            </a:r>
            <a:r>
              <a:rPr lang="zh-CN" altLang="zh-CN" dirty="0" smtClean="0"/>
              <a:t>的实参列表调用对应的父类构造方法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92113" lvl="1" indent="0">
              <a:buFont typeface="Verdana" pitchFamily="34" charset="0"/>
              <a:buNone/>
            </a:pPr>
            <a:endParaRPr lang="zh-CN" altLang="zh-CN" dirty="0" smtClean="0"/>
          </a:p>
          <a:p>
            <a:pPr marL="392113" lvl="1" indent="0">
              <a:buFont typeface="Verdana" pitchFamily="34" charset="0"/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）子类构造方法的第一行使用</a:t>
            </a:r>
            <a:r>
              <a:rPr lang="en-US" altLang="zh-CN" dirty="0" smtClean="0"/>
              <a:t>this()</a:t>
            </a:r>
            <a:r>
              <a:rPr lang="zh-CN" altLang="zh-CN" dirty="0" smtClean="0"/>
              <a:t>显式调用本类重载的构造方法，编译系统根据</a:t>
            </a:r>
            <a:r>
              <a:rPr lang="en-US" altLang="zh-CN" dirty="0" smtClean="0"/>
              <a:t>this</a:t>
            </a:r>
            <a:r>
              <a:rPr lang="zh-CN" altLang="zh-CN" dirty="0" smtClean="0"/>
              <a:t>的实参列表调用对应的本类构造方法。执行本类另一个构造方法时会显式或隐式地调用父类的构造方法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92113" lvl="1" indent="0">
              <a:buFont typeface="Verdana" pitchFamily="34" charset="0"/>
              <a:buNone/>
            </a:pPr>
            <a:endParaRPr lang="zh-CN" altLang="zh-CN" dirty="0" smtClean="0"/>
          </a:p>
          <a:p>
            <a:pPr marL="392113" lvl="1" indent="0">
              <a:buFont typeface="Verdana" pitchFamily="34" charset="0"/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）如果子类构造方法中既没有</a:t>
            </a:r>
            <a:r>
              <a:rPr lang="en-US" altLang="zh-CN" dirty="0" smtClean="0"/>
              <a:t>super</a:t>
            </a:r>
            <a:r>
              <a:rPr lang="zh-CN" altLang="zh-CN" dirty="0" smtClean="0"/>
              <a:t>调用，也没有</a:t>
            </a:r>
            <a:r>
              <a:rPr lang="en-US" altLang="zh-CN" dirty="0" smtClean="0"/>
              <a:t>this</a:t>
            </a:r>
            <a:r>
              <a:rPr lang="zh-CN" altLang="zh-CN" dirty="0" smtClean="0"/>
              <a:t>调用，系统会在执行子类构造方法前隐式调用父类无参的构造方法。</a:t>
            </a:r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5.3.2  super</a:t>
            </a:r>
            <a:r>
              <a:rPr lang="zh-CN" altLang="zh-CN" dirty="0">
                <a:effectLst/>
              </a:rPr>
              <a:t>与</a:t>
            </a:r>
            <a:r>
              <a:rPr lang="en-US" altLang="zh-CN" dirty="0">
                <a:effectLst/>
              </a:rPr>
              <a:t>this</a:t>
            </a:r>
            <a:r>
              <a:rPr lang="zh-CN" altLang="zh-CN" dirty="0">
                <a:effectLst/>
              </a:rPr>
              <a:t>调用构造方法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5.3.2  super</a:t>
            </a:r>
            <a:r>
              <a:rPr lang="zh-CN" altLang="zh-CN" dirty="0">
                <a:effectLst/>
              </a:rPr>
              <a:t>与</a:t>
            </a:r>
            <a:r>
              <a:rPr lang="en-US" altLang="zh-CN" dirty="0">
                <a:effectLst/>
              </a:rPr>
              <a:t>this</a:t>
            </a:r>
            <a:r>
              <a:rPr lang="zh-CN" altLang="zh-CN" dirty="0">
                <a:effectLst/>
              </a:rPr>
              <a:t>调用构造方法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856984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chap5.example.ex8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Shape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private String name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Shape()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super();	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("Shape()...");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Shape(String name)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super();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this.name = name;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("Shape(String)...");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double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getArea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0;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5.3.2  super</a:t>
            </a:r>
            <a:r>
              <a:rPr lang="zh-CN" altLang="zh-CN" dirty="0">
                <a:effectLst/>
              </a:rPr>
              <a:t>与</a:t>
            </a:r>
            <a:r>
              <a:rPr lang="en-US" altLang="zh-CN" dirty="0">
                <a:effectLst/>
              </a:rPr>
              <a:t>this</a:t>
            </a:r>
            <a:r>
              <a:rPr lang="zh-CN" altLang="zh-CN" dirty="0">
                <a:effectLst/>
              </a:rPr>
              <a:t>调用构造方法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856984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chap5.example.ex8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Ellipse extends Shape{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private double a; 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短轴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private double b;  //</a:t>
            </a:r>
            <a:r>
              <a:rPr lang="zh-CN" altLang="en-US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长轴</a:t>
            </a:r>
            <a:endParaRPr lang="zh-CN" altLang="en-US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Ellipse()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super();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("Ellipse()...");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Ellipse(String name)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super(name);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("Ellipse(String)...");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Ellipse(String name, double a, double b)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this(name);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a;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this.b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b;	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("Ellipse(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String,double,double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)...");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r>
              <a:rPr lang="zh-CN" altLang="en-US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｝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5.3.2  super</a:t>
            </a:r>
            <a:r>
              <a:rPr lang="zh-CN" altLang="zh-CN" dirty="0">
                <a:effectLst/>
              </a:rPr>
              <a:t>与</a:t>
            </a:r>
            <a:r>
              <a:rPr lang="en-US" altLang="zh-CN" dirty="0">
                <a:effectLst/>
              </a:rPr>
              <a:t>this</a:t>
            </a:r>
            <a:r>
              <a:rPr lang="zh-CN" altLang="zh-CN" dirty="0">
                <a:effectLst/>
              </a:rPr>
              <a:t>调用构造方法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856984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chap5.example.ex8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Circle extends Ellipse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{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Circle()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super();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Cicle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()...");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Circle(String name, double r)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super(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name,r,r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("Circle(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String,double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)...");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double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getArea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Math.PI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*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()*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getB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40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5.3.2  super</a:t>
            </a:r>
            <a:r>
              <a:rPr lang="zh-CN" altLang="zh-CN" dirty="0">
                <a:effectLst/>
              </a:rPr>
              <a:t>与</a:t>
            </a:r>
            <a:r>
              <a:rPr lang="en-US" altLang="zh-CN" dirty="0">
                <a:effectLst/>
              </a:rPr>
              <a:t>this</a:t>
            </a:r>
            <a:r>
              <a:rPr lang="zh-CN" altLang="zh-CN" dirty="0">
                <a:effectLst/>
              </a:rPr>
              <a:t>调用构造方法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856984" cy="32403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chap5.example.ex8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Test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		new Circle();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new Circle("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大圆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",100);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59832" y="3717032"/>
            <a:ext cx="4428492" cy="26642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Shape(String)...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Ellipse(String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)...</a:t>
            </a:r>
            <a:b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</a:b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Ellipse(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String,double,double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)...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Circle(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String,double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)...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5.4.1  final</a:t>
            </a:r>
            <a:r>
              <a:rPr lang="zh-CN" altLang="zh-CN" b="1" dirty="0" smtClean="0"/>
              <a:t>修饰符</a:t>
            </a:r>
            <a:endParaRPr lang="en-US" altLang="zh-CN" b="1" dirty="0" smtClean="0"/>
          </a:p>
          <a:p>
            <a:endParaRPr lang="zh-CN" altLang="zh-CN" b="1" dirty="0" smtClean="0"/>
          </a:p>
          <a:p>
            <a:pPr lvl="1"/>
            <a:r>
              <a:rPr lang="en-US" altLang="zh-CN" sz="2400" dirty="0" smtClean="0"/>
              <a:t>final</a:t>
            </a:r>
            <a:r>
              <a:rPr lang="zh-CN" altLang="zh-CN" sz="2400" dirty="0" smtClean="0"/>
              <a:t>修饰类时，类不能被</a:t>
            </a:r>
            <a:r>
              <a:rPr lang="zh-CN" altLang="zh-CN" sz="2400" dirty="0" smtClean="0"/>
              <a:t>继承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final</a:t>
            </a:r>
            <a:r>
              <a:rPr lang="zh-CN" altLang="zh-CN" sz="2400" dirty="0" smtClean="0"/>
              <a:t>修饰方法时，方法不能被</a:t>
            </a:r>
            <a:r>
              <a:rPr lang="zh-CN" altLang="zh-CN" sz="2400" dirty="0" smtClean="0"/>
              <a:t>重写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final</a:t>
            </a:r>
            <a:r>
              <a:rPr lang="zh-CN" altLang="zh-CN" sz="2400" dirty="0" smtClean="0"/>
              <a:t>修饰变量时，变量只能被赋值一次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5.4  Java</a:t>
            </a:r>
            <a:r>
              <a:rPr lang="zh-CN" altLang="zh-CN" dirty="0">
                <a:effectLst/>
              </a:rPr>
              <a:t>修饰符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578850" cy="1660525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final</a:t>
            </a:r>
            <a:r>
              <a:rPr lang="zh-CN" altLang="zh-CN" sz="2400" b="1" dirty="0"/>
              <a:t>类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000" dirty="0"/>
              <a:t>final</a:t>
            </a:r>
            <a:r>
              <a:rPr lang="zh-CN" altLang="zh-CN" sz="2000" dirty="0"/>
              <a:t>修饰的类不能有子类。像</a:t>
            </a:r>
            <a:r>
              <a:rPr lang="en-US" altLang="zh-CN" sz="2000" dirty="0" err="1"/>
              <a:t>java.lang.String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java.lang.Math</a:t>
            </a:r>
            <a:r>
              <a:rPr lang="zh-CN" altLang="zh-CN" sz="2000" dirty="0"/>
              <a:t>等就是</a:t>
            </a:r>
            <a:r>
              <a:rPr lang="en-US" altLang="zh-CN" sz="2000" dirty="0"/>
              <a:t>final</a:t>
            </a:r>
            <a:r>
              <a:rPr lang="zh-CN" altLang="zh-CN" sz="2000" dirty="0"/>
              <a:t>类，不能被继承，它们的方法禁止被重写。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5.4.1  final</a:t>
            </a:r>
            <a:r>
              <a:rPr lang="zh-CN" altLang="zh-CN" dirty="0" smtClean="0"/>
              <a:t>修饰符</a:t>
            </a:r>
            <a:endParaRPr lang="zh-CN" altLang="en-US" dirty="0"/>
          </a:p>
        </p:txBody>
      </p:sp>
      <p:sp>
        <p:nvSpPr>
          <p:cNvPr id="45060" name="内容占位符 1"/>
          <p:cNvSpPr txBox="1">
            <a:spLocks/>
          </p:cNvSpPr>
          <p:nvPr/>
        </p:nvSpPr>
        <p:spPr bwMode="auto">
          <a:xfrm>
            <a:off x="468313" y="24923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9538">
              <a:defRPr sz="27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>
              <a:defRPr sz="23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>
              <a:defRPr sz="21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>
              <a:defRPr sz="19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18288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2860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27432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2004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/>
              <a:t>2</a:t>
            </a:r>
            <a:r>
              <a:rPr lang="zh-CN" altLang="zh-CN" sz="2400"/>
              <a:t>．</a:t>
            </a:r>
            <a:r>
              <a:rPr lang="en-US" altLang="zh-CN" sz="2400"/>
              <a:t>final</a:t>
            </a:r>
            <a:r>
              <a:rPr lang="zh-CN" altLang="zh-CN" sz="2400"/>
              <a:t>方法</a:t>
            </a:r>
            <a:endParaRPr lang="en-US" altLang="zh-CN" sz="2400"/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altLang="zh-CN" sz="2000"/>
              <a:t>final</a:t>
            </a:r>
            <a:r>
              <a:rPr lang="zh-CN" altLang="zh-CN" sz="2000"/>
              <a:t>修饰的方法不能被重写，例如</a:t>
            </a:r>
            <a:r>
              <a:rPr lang="en-US" altLang="zh-CN" sz="2000"/>
              <a:t>java.lang.Object</a:t>
            </a:r>
            <a:r>
              <a:rPr lang="zh-CN" altLang="zh-CN" sz="2000"/>
              <a:t>类中的</a:t>
            </a:r>
            <a:r>
              <a:rPr lang="en-US" altLang="zh-CN" sz="2000"/>
              <a:t>getClass()</a:t>
            </a:r>
            <a:r>
              <a:rPr lang="zh-CN" altLang="zh-CN" sz="2000"/>
              <a:t>方法。</a:t>
            </a:r>
            <a:r>
              <a:rPr lang="en-US" altLang="zh-CN" sz="2000"/>
              <a:t>Object</a:t>
            </a:r>
            <a:r>
              <a:rPr lang="zh-CN" altLang="zh-CN" sz="2000"/>
              <a:t>类是一定会被继承的（它是所有类直接或间接的父类），但是</a:t>
            </a:r>
            <a:r>
              <a:rPr lang="en-US" altLang="zh-CN" sz="2000"/>
              <a:t>Java</a:t>
            </a:r>
            <a:r>
              <a:rPr lang="zh-CN" altLang="zh-CN" sz="2000"/>
              <a:t>不希望子类重写这个方法，所以使用</a:t>
            </a:r>
            <a:r>
              <a:rPr lang="en-US" altLang="zh-CN" sz="2000"/>
              <a:t>final</a:t>
            </a:r>
            <a:r>
              <a:rPr lang="zh-CN" altLang="zh-CN" sz="2000"/>
              <a:t>把它保护起来。</a:t>
            </a:r>
            <a:endParaRPr lang="zh-CN" altLang="en-US" sz="200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98475" y="4221163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  <a:defRPr/>
            </a:pPr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．</a:t>
            </a:r>
            <a:r>
              <a:rPr lang="en-US" altLang="zh-CN" sz="2400" b="1" dirty="0" smtClean="0"/>
              <a:t>final</a:t>
            </a:r>
            <a:r>
              <a:rPr lang="zh-CN" altLang="zh-CN" sz="2400" b="1" dirty="0" smtClean="0"/>
              <a:t>变量</a:t>
            </a:r>
            <a:endParaRPr lang="en-US" altLang="zh-CN" sz="2400" b="1" dirty="0" smtClean="0"/>
          </a:p>
          <a:p>
            <a:pPr fontAlgn="auto">
              <a:defRPr/>
            </a:pPr>
            <a:r>
              <a:rPr lang="zh-CN" altLang="zh-CN" sz="2400" dirty="0" smtClean="0"/>
              <a:t>无论</a:t>
            </a:r>
            <a:r>
              <a:rPr lang="en-US" altLang="zh-CN" sz="2400" dirty="0" smtClean="0"/>
              <a:t>final</a:t>
            </a:r>
            <a:r>
              <a:rPr lang="zh-CN" altLang="zh-CN" sz="2400" dirty="0" smtClean="0"/>
              <a:t>修饰哪种变量，无论这种变量在何处被赋初值，</a:t>
            </a:r>
            <a:r>
              <a:rPr lang="en-US" altLang="zh-CN" sz="2400" dirty="0" smtClean="0"/>
              <a:t>final</a:t>
            </a:r>
            <a:r>
              <a:rPr lang="zh-CN" altLang="zh-CN" sz="2400" dirty="0" smtClean="0"/>
              <a:t>变量的赋值永远只能有一次。</a:t>
            </a:r>
            <a:endParaRPr lang="en-US" altLang="zh-CN" sz="24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000" dirty="0" smtClean="0"/>
              <a:t>final</a:t>
            </a:r>
            <a:r>
              <a:rPr lang="zh-CN" altLang="zh-CN" sz="2000" dirty="0" smtClean="0"/>
              <a:t>成员变量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000" dirty="0" smtClean="0"/>
              <a:t>final</a:t>
            </a:r>
            <a:r>
              <a:rPr lang="zh-CN" altLang="zh-CN" sz="2000" dirty="0" smtClean="0"/>
              <a:t>局部变量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000" dirty="0" smtClean="0"/>
              <a:t>final</a:t>
            </a:r>
            <a:r>
              <a:rPr lang="zh-CN" altLang="zh-CN" sz="2000" dirty="0" smtClean="0"/>
              <a:t>方法参数</a:t>
            </a:r>
            <a:endParaRPr lang="en-US" altLang="zh-CN" sz="2000" dirty="0" smtClean="0"/>
          </a:p>
          <a:p>
            <a:pPr fontAlgn="auto">
              <a:defRPr/>
            </a:pPr>
            <a:endParaRPr lang="zh-CN" altLang="zh-CN" sz="2400" b="1" dirty="0" smtClean="0"/>
          </a:p>
          <a:p>
            <a:pPr fontAlgn="auto"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5.4.1  final</a:t>
            </a:r>
            <a:r>
              <a:rPr lang="zh-CN" altLang="zh-CN" dirty="0" smtClean="0"/>
              <a:t>修饰符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856984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chap5.example.finaldemo;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final class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FinalClass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//class Foo extends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FinalClass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//}</a:t>
            </a:r>
          </a:p>
        </p:txBody>
      </p:sp>
    </p:spTree>
    <p:extLst>
      <p:ext uri="{BB962C8B-B14F-4D97-AF65-F5344CB8AC3E}">
        <p14:creationId xmlns:p14="http://schemas.microsoft.com/office/powerpoint/2010/main" val="36304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5.4.1  final</a:t>
            </a:r>
            <a:r>
              <a:rPr lang="zh-CN" altLang="zh-CN" dirty="0" smtClean="0"/>
              <a:t>修饰符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856984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chap5.example.finaldemo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FinalField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{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final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defineInitStr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在定义时赋初值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";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final static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staticInitStr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final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final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constructorInitStr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 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static{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staticInitStr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在静态代码块中赋初值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!";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在构造代码块中赋初值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!";  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FinalField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constructorInitStr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this.constructorInitStr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constructorInitStr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  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在构造方法中赋初值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477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5.4.1  final</a:t>
            </a:r>
            <a:r>
              <a:rPr lang="zh-CN" altLang="zh-CN" dirty="0" smtClean="0"/>
              <a:t>修饰符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856984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void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changeFinalField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defineInitStr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="a";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编译错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staticInitStr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="b";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编译错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="c";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编译错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constructorInitStr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="d";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编译错			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FinalField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ff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FinalField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在构造方法中赋初值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	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继承分类</a:t>
            </a:r>
          </a:p>
          <a:p>
            <a:pPr lvl="1" algn="just"/>
            <a:r>
              <a:rPr lang="zh-CN" altLang="en-US" sz="2400" smtClean="0">
                <a:latin typeface="宋体" charset="-122"/>
              </a:rPr>
              <a:t>单继承：一个子类最多只能有一个父类。</a:t>
            </a:r>
          </a:p>
          <a:p>
            <a:pPr lvl="1" algn="just"/>
            <a:r>
              <a:rPr lang="zh-CN" altLang="en-US" sz="2400" smtClean="0">
                <a:latin typeface="宋体" charset="-122"/>
              </a:rPr>
              <a:t>多继承：一个子类可有两个以上的父类。</a:t>
            </a:r>
          </a:p>
          <a:p>
            <a:pPr lvl="1" algn="just"/>
            <a:endParaRPr lang="en-US" altLang="zh-CN" sz="2400" smtClean="0"/>
          </a:p>
          <a:p>
            <a:pPr algn="just"/>
            <a:r>
              <a:rPr lang="en-US" altLang="zh-CN" sz="2400" smtClean="0"/>
              <a:t>Java</a:t>
            </a:r>
            <a:r>
              <a:rPr lang="zh-CN" altLang="en-US" sz="2400" smtClean="0"/>
              <a:t>类只支持单继承，而接口支持多继承。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多继承的功能则是通过接口方式来间接实现的。</a:t>
            </a:r>
            <a:endParaRPr lang="zh-CN" altLang="en-US" sz="2800" smtClean="0"/>
          </a:p>
          <a:p>
            <a:endParaRPr lang="en-US" altLang="zh-CN" sz="2800" smtClean="0"/>
          </a:p>
          <a:p>
            <a:pPr algn="just">
              <a:buFont typeface="Wingdings" pitchFamily="2" charset="2"/>
              <a:buNone/>
            </a:pPr>
            <a:endParaRPr lang="zh-CN" altLang="en-US" sz="2400" smtClean="0"/>
          </a:p>
          <a:p>
            <a:endParaRPr lang="zh-CN" altLang="en-US" sz="2400" smtClean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/>
              <a:t>5.1.1 </a:t>
            </a:r>
            <a:r>
              <a:rPr kumimoji="1" lang="zh-CN" altLang="en-US" dirty="0"/>
              <a:t>继承的概念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5.4.1  final</a:t>
            </a:r>
            <a:r>
              <a:rPr lang="zh-CN" altLang="zh-CN" dirty="0" smtClean="0"/>
              <a:t>修饰符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856984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chap5.example.finaldemo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FinalLocalVariable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void test(final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paraStr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paraStr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在方法内部禁止对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参数再次赋值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...";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final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innerStr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定义时赋初值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...";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final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使用前赋初值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...";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paraStr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innerStr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new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FinalLocalVariable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().test("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调用方法时对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参数赋初值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new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FinalLocalVariable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().test("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再次调用方法时对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final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参数赋初值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…");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8313" y="1844675"/>
          <a:ext cx="7677150" cy="3384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171"/>
                <a:gridCol w="999154"/>
                <a:gridCol w="1317614"/>
                <a:gridCol w="1023179"/>
                <a:gridCol w="989260"/>
                <a:gridCol w="1045791"/>
                <a:gridCol w="1001981"/>
              </a:tblGrid>
              <a:tr h="103873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public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protected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默认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private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static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</a:tr>
              <a:tr h="58645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类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</a:tr>
              <a:tr h="58645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数据成员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</a:tr>
              <a:tr h="58645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方法成员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√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</a:tr>
              <a:tr h="58645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局部变量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√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4925" marR="34925" marT="34927" marB="34927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5.4.2  Java</a:t>
            </a:r>
            <a:r>
              <a:rPr lang="zh-CN" altLang="zh-CN" dirty="0">
                <a:effectLst/>
              </a:rPr>
              <a:t>修饰符之间的</a:t>
            </a:r>
            <a:r>
              <a:rPr lang="zh-CN" altLang="zh-CN" dirty="0" smtClean="0">
                <a:effectLst/>
              </a:rPr>
              <a:t>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 smtClean="0"/>
              <a:t>继承允许根据其他类的实现来定义一个新类，这种生成子类的复用通常被称为白箱复用（</a:t>
            </a:r>
            <a:r>
              <a:rPr lang="en-US" altLang="zh-CN" sz="2400" dirty="0" err="1" smtClean="0"/>
              <a:t>Whitebox</a:t>
            </a:r>
            <a:r>
              <a:rPr lang="en-US" altLang="zh-CN" sz="2400" dirty="0" smtClean="0"/>
              <a:t> reuse</a:t>
            </a:r>
            <a:r>
              <a:rPr lang="zh-CN" altLang="zh-CN" sz="2400" dirty="0" smtClean="0"/>
              <a:t>）。“白箱”是相对可视性而言，在继承方式中父类的内部细节对子类可见，所以称为白箱。</a:t>
            </a:r>
            <a:endParaRPr lang="en-US" altLang="zh-CN" sz="2400" dirty="0" smtClean="0"/>
          </a:p>
          <a:p>
            <a:endParaRPr lang="zh-CN" altLang="zh-CN" sz="2400" dirty="0" smtClean="0"/>
          </a:p>
          <a:p>
            <a:r>
              <a:rPr lang="zh-CN" altLang="zh-CN" sz="2400" dirty="0" smtClean="0"/>
              <a:t>组合是类继承之外的另一种复用选择，新的更复杂的功能通过组合对象来获得，这种复用被称为黑箱复用（</a:t>
            </a:r>
            <a:r>
              <a:rPr lang="en-US" altLang="zh-CN" sz="2400" dirty="0" err="1" smtClean="0"/>
              <a:t>Blackbox</a:t>
            </a:r>
            <a:r>
              <a:rPr lang="en-US" altLang="zh-CN" sz="2400" dirty="0" smtClean="0"/>
              <a:t> reuse</a:t>
            </a:r>
            <a:r>
              <a:rPr lang="zh-CN" altLang="zh-CN" sz="2400" dirty="0" smtClean="0"/>
              <a:t>），被组合的对象的内部细节是不可见的，对象只以“黑箱”的形式出现（被组合的对象必须定义了良好的数据访问接口）。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5.5  </a:t>
            </a:r>
            <a:r>
              <a:rPr lang="zh-CN" altLang="zh-CN" dirty="0">
                <a:effectLst/>
              </a:rPr>
              <a:t>继承和组合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本章思维导图</a:t>
            </a:r>
            <a:endParaRPr lang="zh-CN" altLang="en-US" dirty="0"/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86979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本章思维导图</a:t>
            </a:r>
            <a:endParaRPr lang="zh-CN" altLang="en-US" dirty="0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628775"/>
            <a:ext cx="8628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本章思维导图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05063"/>
            <a:ext cx="74771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本章思维导图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17232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60363">
              <a:lnSpc>
                <a:spcPct val="90000"/>
              </a:lnSpc>
            </a:pPr>
            <a:r>
              <a:rPr lang="zh-CN" altLang="en-US" sz="2800" smtClean="0"/>
              <a:t>子类定义的一般格式</a:t>
            </a:r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  	</a:t>
            </a:r>
            <a:r>
              <a:rPr lang="en-US" altLang="zh-CN" sz="2400" smtClean="0">
                <a:solidFill>
                  <a:srgbClr val="FF0066"/>
                </a:solidFill>
              </a:rPr>
              <a:t>[</a:t>
            </a:r>
            <a:r>
              <a:rPr lang="zh-CN" altLang="en-US" sz="2400" smtClean="0">
                <a:solidFill>
                  <a:srgbClr val="FF0066"/>
                </a:solidFill>
              </a:rPr>
              <a:t>类修饰符</a:t>
            </a:r>
            <a:r>
              <a:rPr lang="en-US" altLang="zh-CN" sz="2400" smtClean="0">
                <a:solidFill>
                  <a:srgbClr val="FF0066"/>
                </a:solidFill>
              </a:rPr>
              <a:t>]</a:t>
            </a:r>
            <a:r>
              <a:rPr lang="en-US" altLang="zh-CN" sz="2400" smtClean="0">
                <a:solidFill>
                  <a:schemeClr val="tx2"/>
                </a:solidFill>
              </a:rPr>
              <a:t>  class </a:t>
            </a:r>
            <a:r>
              <a:rPr lang="zh-CN" altLang="en-US" sz="2400" smtClean="0">
                <a:solidFill>
                  <a:schemeClr val="tx2"/>
                </a:solidFill>
              </a:rPr>
              <a:t>子类名 </a:t>
            </a:r>
            <a:r>
              <a:rPr lang="en-US" altLang="zh-CN" sz="2400" smtClean="0">
                <a:solidFill>
                  <a:schemeClr val="hlink"/>
                </a:solidFill>
              </a:rPr>
              <a:t>extends </a:t>
            </a:r>
            <a:r>
              <a:rPr lang="zh-CN" altLang="en-US" sz="2400" smtClean="0">
                <a:solidFill>
                  <a:schemeClr val="tx2"/>
                </a:solidFill>
              </a:rPr>
              <a:t>父类名</a:t>
            </a:r>
            <a:r>
              <a:rPr lang="en-US" altLang="zh-CN" sz="2400" smtClean="0">
                <a:solidFill>
                  <a:schemeClr val="tx2"/>
                </a:solidFill>
              </a:rPr>
              <a:t>{</a:t>
            </a:r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	  	</a:t>
            </a:r>
            <a:r>
              <a:rPr lang="zh-CN" altLang="en-US" sz="2400" smtClean="0">
                <a:solidFill>
                  <a:schemeClr val="tx2"/>
                </a:solidFill>
              </a:rPr>
              <a:t>成员变量定义；</a:t>
            </a:r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  		成员方法定义；</a:t>
            </a:r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</a:rPr>
              <a:t>}</a:t>
            </a:r>
          </a:p>
          <a:p>
            <a:pPr marL="825500" lvl="1">
              <a:lnSpc>
                <a:spcPct val="90000"/>
              </a:lnSpc>
            </a:pPr>
            <a:endParaRPr lang="en-US" altLang="zh-CN" sz="2400" smtClean="0"/>
          </a:p>
          <a:p>
            <a:pPr marL="825500" lvl="1">
              <a:lnSpc>
                <a:spcPct val="90000"/>
              </a:lnSpc>
            </a:pPr>
            <a:r>
              <a:rPr lang="zh-CN" altLang="en-US" sz="2400" smtClean="0"/>
              <a:t>在子类的定义中，用关键字</a:t>
            </a:r>
            <a:r>
              <a:rPr lang="en-US" altLang="zh-CN" sz="2400" smtClean="0"/>
              <a:t>extends</a:t>
            </a:r>
            <a:r>
              <a:rPr lang="zh-CN" altLang="en-US" sz="2400" smtClean="0"/>
              <a:t>来明确指出它所继承的父类。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 smtClean="0"/>
              <a:t>5.1.2 </a:t>
            </a:r>
            <a:r>
              <a:rPr lang="zh-CN" altLang="zh-CN" dirty="0" smtClean="0">
                <a:effectLst/>
              </a:rPr>
              <a:t>继承</a:t>
            </a:r>
            <a:r>
              <a:rPr lang="zh-CN" altLang="zh-CN" dirty="0">
                <a:effectLst/>
              </a:rPr>
              <a:t>的实现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/>
              <a:t>5-1</a:t>
            </a:r>
            <a:r>
              <a:rPr lang="zh-CN" altLang="zh-CN" dirty="0"/>
              <a:t>】通过继承</a:t>
            </a:r>
            <a:r>
              <a:rPr lang="en-US" altLang="zh-CN" dirty="0"/>
              <a:t>Person</a:t>
            </a:r>
            <a:r>
              <a:rPr lang="zh-CN" altLang="zh-CN" dirty="0"/>
              <a:t>类派生</a:t>
            </a:r>
            <a:r>
              <a:rPr lang="en-US" altLang="zh-CN" dirty="0" err="1"/>
              <a:t>DeliveryMan</a:t>
            </a:r>
            <a:r>
              <a:rPr lang="zh-CN" altLang="zh-CN" dirty="0"/>
              <a:t>类。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/>
              <a:t>5.1.2 </a:t>
            </a:r>
            <a:r>
              <a:rPr lang="zh-CN" altLang="zh-CN" dirty="0">
                <a:effectLst/>
              </a:rPr>
              <a:t>继承的实现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2060575"/>
            <a:ext cx="68404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lt"/>
                <a:ea typeface="+mn-ea"/>
              </a:rPr>
              <a:t>快递公司的不同职工</a:t>
            </a:r>
            <a:endParaRPr lang="en-US" altLang="zh-CN" sz="24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lt"/>
                <a:ea typeface="+mn-ea"/>
              </a:rPr>
              <a:t>职工</a:t>
            </a:r>
            <a:r>
              <a:rPr lang="en-US" altLang="zh-CN" sz="2400" dirty="0">
                <a:latin typeface="+mn-lt"/>
                <a:ea typeface="+mn-ea"/>
              </a:rPr>
              <a:t>Person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lt"/>
                <a:ea typeface="+mn-ea"/>
              </a:rPr>
              <a:t>快递员 </a:t>
            </a:r>
            <a:r>
              <a:rPr lang="en-US" altLang="zh-CN" sz="2400" dirty="0" err="1">
                <a:latin typeface="+mn-lt"/>
                <a:ea typeface="+mn-ea"/>
              </a:rPr>
              <a:t>DeliveryMan</a:t>
            </a:r>
            <a:endParaRPr lang="en-US" altLang="zh-CN" sz="24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latin typeface="+mn-lt"/>
                <a:ea typeface="+mn-ea"/>
              </a:rPr>
              <a:t>数据成员配送区域</a:t>
            </a:r>
            <a:r>
              <a:rPr lang="en-US" altLang="zh-CN" sz="2400" dirty="0" err="1">
                <a:latin typeface="+mn-lt"/>
                <a:ea typeface="+mn-ea"/>
              </a:rPr>
              <a:t>deliveryArea</a:t>
            </a:r>
            <a:endParaRPr lang="en-US" altLang="zh-CN" sz="2400" dirty="0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latin typeface="+mn-lt"/>
                <a:ea typeface="+mn-ea"/>
              </a:rPr>
              <a:t>获取配送区域方法</a:t>
            </a:r>
            <a:r>
              <a:rPr lang="en-US" altLang="zh-CN" sz="2400" dirty="0" err="1">
                <a:latin typeface="+mn-lt"/>
                <a:ea typeface="+mn-ea"/>
              </a:rPr>
              <a:t>getDeliveryArea</a:t>
            </a:r>
            <a:r>
              <a:rPr lang="en-US" altLang="zh-CN" sz="2400" dirty="0">
                <a:latin typeface="+mn-lt"/>
                <a:ea typeface="+mn-ea"/>
              </a:rPr>
              <a:t>()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latin typeface="+mn-lt"/>
                <a:ea typeface="+mn-ea"/>
              </a:rPr>
              <a:t>获取快递员信息方法</a:t>
            </a:r>
            <a:r>
              <a:rPr lang="en-US" altLang="zh-CN" sz="2400" dirty="0" err="1">
                <a:latin typeface="+mn-lt"/>
                <a:ea typeface="+mn-ea"/>
              </a:rPr>
              <a:t>getInfo</a:t>
            </a:r>
            <a:r>
              <a:rPr lang="en-US" altLang="zh-CN" sz="2400" dirty="0">
                <a:latin typeface="+mn-lt"/>
                <a:ea typeface="+mn-ea"/>
              </a:rPr>
              <a:t>()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latin typeface="+mn-lt"/>
                <a:ea typeface="+mn-ea"/>
              </a:rPr>
              <a:t>判断某区域是否在配送范围内</a:t>
            </a:r>
            <a:r>
              <a:rPr lang="zh-CN" altLang="zh-CN" sz="2400" dirty="0" smtClean="0">
                <a:latin typeface="+mn-lt"/>
                <a:ea typeface="+mn-ea"/>
              </a:rPr>
              <a:t>方法</a:t>
            </a:r>
            <a:endParaRPr lang="en-US" altLang="zh-CN" sz="2400" dirty="0" smtClean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latin typeface="+mn-lt"/>
                <a:ea typeface="+mn-ea"/>
              </a:rPr>
              <a:t>isArrived</a:t>
            </a:r>
            <a:r>
              <a:rPr lang="en-US" altLang="zh-CN" sz="2400" dirty="0">
                <a:latin typeface="+mn-lt"/>
                <a:ea typeface="+mn-ea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16389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764344"/>
            <a:ext cx="3450307" cy="51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/>
              <a:t>5.1.2 </a:t>
            </a:r>
            <a:r>
              <a:rPr lang="zh-CN" altLang="zh-CN" dirty="0">
                <a:effectLst/>
              </a:rPr>
              <a:t>继承的实现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4176464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chap5.example.ex1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java.util.Date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Person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private String id;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private String name;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private Date birthday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String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getId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id;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Person() {	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Person(String id, String name, Date birthday)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super();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this.id = id;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this.name = name;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this.birthday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birthday;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355976" y="1196752"/>
            <a:ext cx="4680520" cy="5661248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          public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void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setId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(String id)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this.id = id;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String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getName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name;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void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setName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(String name)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this.name = name;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Date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getBirthday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birthday;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void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setBirthday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(Date birthday)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this.birthday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birthday;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3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/>
              <a:t>5.1.2 </a:t>
            </a:r>
            <a:r>
              <a:rPr lang="zh-CN" altLang="zh-CN" dirty="0">
                <a:effectLst/>
              </a:rPr>
              <a:t>继承的实现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856984" cy="566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chap5.example.ex1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DeliveryMan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extends Person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新增属性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private String[]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deliveryArea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新增方法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void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setDeliveryArea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(String[]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deliveryArea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this.deliveryArea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deliveryArea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getInfo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(){//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拼写快递员信息字符串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getId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()+","+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()+"\n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配送范围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i;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for(i=0; i&lt;deliveryArea.length-1; i++){//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除最后一个外，都有一个逗号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+=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deliveryArea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[i]+",";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str+deliveryArea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[i];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671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1548</TotalTime>
  <Words>2439</Words>
  <Application>Microsoft Office PowerPoint</Application>
  <PresentationFormat>全屏显示(4:3)</PresentationFormat>
  <Paragraphs>717</Paragraphs>
  <Slides>56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聚合</vt:lpstr>
      <vt:lpstr>第5章   类的继承</vt:lpstr>
      <vt:lpstr>本章知识点</vt:lpstr>
      <vt:lpstr>5.1.1 继承的概念</vt:lpstr>
      <vt:lpstr>5.1.1 继承的概念</vt:lpstr>
      <vt:lpstr>5.1.1 继承的概念</vt:lpstr>
      <vt:lpstr>5.1.2 继承的实现</vt:lpstr>
      <vt:lpstr>5.1.2 继承的实现</vt:lpstr>
      <vt:lpstr>5.1.2 继承的实现</vt:lpstr>
      <vt:lpstr>5.1.2 继承的实现</vt:lpstr>
      <vt:lpstr>5.1.2 继承的实现</vt:lpstr>
      <vt:lpstr>5.1.2 继承的实现</vt:lpstr>
      <vt:lpstr>5.1.2 继承的实现</vt:lpstr>
      <vt:lpstr>5.1.3  类成员的访问控制</vt:lpstr>
      <vt:lpstr>5.1.3  类成员的访问控制</vt:lpstr>
      <vt:lpstr>5.1.3  类成员的访问控制</vt:lpstr>
      <vt:lpstr>5.1.3  类成员的访问控制</vt:lpstr>
      <vt:lpstr>5.1.3  类成员的访问控制</vt:lpstr>
      <vt:lpstr>5.2  重写父类方法</vt:lpstr>
      <vt:lpstr>5.2.1  重写及其意义</vt:lpstr>
      <vt:lpstr>5.2.1  重写及其意义</vt:lpstr>
      <vt:lpstr>5.2.2  Object类与重写toString()方法</vt:lpstr>
      <vt:lpstr>5.2.2  Object类与重写toString()方法</vt:lpstr>
      <vt:lpstr>5.2.2  Object类与重写toString()方法</vt:lpstr>
      <vt:lpstr>5.2.2  Object类与重写toString()方法</vt:lpstr>
      <vt:lpstr>5.2.3  调用父类被重写的方法</vt:lpstr>
      <vt:lpstr>5.2.3  调用父类被重写的方法</vt:lpstr>
      <vt:lpstr>5.2.4  Object类的clone()方法与对象的复制</vt:lpstr>
      <vt:lpstr>5.2.4  Object类的clone()方法与对象的复制</vt:lpstr>
      <vt:lpstr>5.2.4  Object类的clone()方法与对象的复制</vt:lpstr>
      <vt:lpstr>5.2.4  Object类的clone()方法与对象的复制</vt:lpstr>
      <vt:lpstr>5.2.4  Object类的clone()方法与深、浅复制</vt:lpstr>
      <vt:lpstr>5.2.4  Object类的clone()方法与深、浅复制</vt:lpstr>
      <vt:lpstr>5.2.4  Object类的clone()方法与深、浅复制</vt:lpstr>
      <vt:lpstr>浅复制</vt:lpstr>
      <vt:lpstr>深复制</vt:lpstr>
      <vt:lpstr>深复制</vt:lpstr>
      <vt:lpstr>5.3  子类对象的构造</vt:lpstr>
      <vt:lpstr>5.3.1  子类对象的构造过程</vt:lpstr>
      <vt:lpstr>5.3.2  super与this调用构造方法</vt:lpstr>
      <vt:lpstr>5.3.2  super与this调用构造方法</vt:lpstr>
      <vt:lpstr>5.3.2  super与this调用构造方法</vt:lpstr>
      <vt:lpstr>5.3.2  super与this调用构造方法</vt:lpstr>
      <vt:lpstr>5.3.2  super与this调用构造方法</vt:lpstr>
      <vt:lpstr>5.3.2  super与this调用构造方法</vt:lpstr>
      <vt:lpstr>5.4  Java修饰符</vt:lpstr>
      <vt:lpstr>5.4.1  final修饰符</vt:lpstr>
      <vt:lpstr>5.4.1  final修饰符</vt:lpstr>
      <vt:lpstr>5.4.1  final修饰符</vt:lpstr>
      <vt:lpstr>5.4.1  final修饰符</vt:lpstr>
      <vt:lpstr>5.4.1  final修饰符</vt:lpstr>
      <vt:lpstr>5.4.2  Java修饰符之间的关系</vt:lpstr>
      <vt:lpstr>5.5  继承和组合</vt:lpstr>
      <vt:lpstr>本章思维导图</vt:lpstr>
      <vt:lpstr>本章思维导图</vt:lpstr>
      <vt:lpstr>本章思维导图</vt:lpstr>
      <vt:lpstr>本章思维导图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song</dc:creator>
  <cp:lastModifiedBy>Administrator</cp:lastModifiedBy>
  <cp:revision>152</cp:revision>
  <dcterms:created xsi:type="dcterms:W3CDTF">2016-03-09T01:10:05Z</dcterms:created>
  <dcterms:modified xsi:type="dcterms:W3CDTF">2018-04-02T09:46:38Z</dcterms:modified>
</cp:coreProperties>
</file>