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64"/>
  </p:notesMasterIdLst>
  <p:sldIdLst>
    <p:sldId id="258" r:id="rId2"/>
    <p:sldId id="260" r:id="rId3"/>
    <p:sldId id="353" r:id="rId4"/>
    <p:sldId id="431" r:id="rId5"/>
    <p:sldId id="354" r:id="rId6"/>
    <p:sldId id="435" r:id="rId7"/>
    <p:sldId id="511" r:id="rId8"/>
    <p:sldId id="438" r:id="rId9"/>
    <p:sldId id="439" r:id="rId10"/>
    <p:sldId id="440" r:id="rId11"/>
    <p:sldId id="442" r:id="rId12"/>
    <p:sldId id="443" r:id="rId13"/>
    <p:sldId id="444" r:id="rId14"/>
    <p:sldId id="446" r:id="rId15"/>
    <p:sldId id="447" r:id="rId16"/>
    <p:sldId id="449" r:id="rId17"/>
    <p:sldId id="450" r:id="rId18"/>
    <p:sldId id="452" r:id="rId19"/>
    <p:sldId id="453" r:id="rId20"/>
    <p:sldId id="454" r:id="rId21"/>
    <p:sldId id="456" r:id="rId22"/>
    <p:sldId id="459" r:id="rId23"/>
    <p:sldId id="458" r:id="rId24"/>
    <p:sldId id="460" r:id="rId25"/>
    <p:sldId id="462" r:id="rId26"/>
    <p:sldId id="512" r:id="rId27"/>
    <p:sldId id="513" r:id="rId28"/>
    <p:sldId id="467" r:id="rId29"/>
    <p:sldId id="469" r:id="rId30"/>
    <p:sldId id="470" r:id="rId31"/>
    <p:sldId id="471" r:id="rId32"/>
    <p:sldId id="472" r:id="rId33"/>
    <p:sldId id="473" r:id="rId34"/>
    <p:sldId id="474" r:id="rId35"/>
    <p:sldId id="478" r:id="rId36"/>
    <p:sldId id="475" r:id="rId37"/>
    <p:sldId id="476" r:id="rId38"/>
    <p:sldId id="482" r:id="rId39"/>
    <p:sldId id="514" r:id="rId40"/>
    <p:sldId id="484" r:id="rId41"/>
    <p:sldId id="403" r:id="rId42"/>
    <p:sldId id="485" r:id="rId43"/>
    <p:sldId id="486" r:id="rId44"/>
    <p:sldId id="515" r:id="rId45"/>
    <p:sldId id="488" r:id="rId46"/>
    <p:sldId id="490" r:id="rId47"/>
    <p:sldId id="491" r:id="rId48"/>
    <p:sldId id="492" r:id="rId49"/>
    <p:sldId id="494" r:id="rId50"/>
    <p:sldId id="495" r:id="rId51"/>
    <p:sldId id="496" r:id="rId52"/>
    <p:sldId id="497" r:id="rId53"/>
    <p:sldId id="499" r:id="rId54"/>
    <p:sldId id="516" r:id="rId55"/>
    <p:sldId id="517" r:id="rId56"/>
    <p:sldId id="502" r:id="rId57"/>
    <p:sldId id="506" r:id="rId58"/>
    <p:sldId id="503" r:id="rId59"/>
    <p:sldId id="504" r:id="rId60"/>
    <p:sldId id="507" r:id="rId61"/>
    <p:sldId id="518" r:id="rId62"/>
    <p:sldId id="510"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charset="-122"/>
        <a:cs typeface="+mn-cs"/>
      </a:defRPr>
    </a:lvl5pPr>
    <a:lvl6pPr marL="2286000" algn="l" defTabSz="914400" rtl="0" eaLnBrk="1" latinLnBrk="0" hangingPunct="1">
      <a:defRPr kern="1200">
        <a:solidFill>
          <a:schemeClr val="tx1"/>
        </a:solidFill>
        <a:latin typeface="Lucida Sans Unicode" pitchFamily="34" charset="0"/>
        <a:ea typeface="宋体" charset="-122"/>
        <a:cs typeface="+mn-cs"/>
      </a:defRPr>
    </a:lvl6pPr>
    <a:lvl7pPr marL="2743200" algn="l" defTabSz="914400" rtl="0" eaLnBrk="1" latinLnBrk="0" hangingPunct="1">
      <a:defRPr kern="1200">
        <a:solidFill>
          <a:schemeClr val="tx1"/>
        </a:solidFill>
        <a:latin typeface="Lucida Sans Unicode" pitchFamily="34" charset="0"/>
        <a:ea typeface="宋体" charset="-122"/>
        <a:cs typeface="+mn-cs"/>
      </a:defRPr>
    </a:lvl7pPr>
    <a:lvl8pPr marL="3200400" algn="l" defTabSz="914400" rtl="0" eaLnBrk="1" latinLnBrk="0" hangingPunct="1">
      <a:defRPr kern="1200">
        <a:solidFill>
          <a:schemeClr val="tx1"/>
        </a:solidFill>
        <a:latin typeface="Lucida Sans Unicode" pitchFamily="34" charset="0"/>
        <a:ea typeface="宋体" charset="-122"/>
        <a:cs typeface="+mn-cs"/>
      </a:defRPr>
    </a:lvl8pPr>
    <a:lvl9pPr marL="3657600" algn="l" defTabSz="914400" rtl="0" eaLnBrk="1" latinLnBrk="0" hangingPunct="1">
      <a:defRPr kern="1200">
        <a:solidFill>
          <a:schemeClr val="tx1"/>
        </a:solidFill>
        <a:latin typeface="Lucida Sans Unicode"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1486" autoAdjust="0"/>
  </p:normalViewPr>
  <p:slideViewPr>
    <p:cSldViewPr>
      <p:cViewPr varScale="1">
        <p:scale>
          <a:sx n="89" d="100"/>
          <a:sy n="89" d="100"/>
        </p:scale>
        <p:origin x="1638" y="66"/>
      </p:cViewPr>
      <p:guideLst>
        <p:guide orient="horz" pos="2160"/>
        <p:guide pos="2880"/>
      </p:guideLst>
    </p:cSldViewPr>
  </p:slideViewPr>
  <p:outlineViewPr>
    <p:cViewPr>
      <p:scale>
        <a:sx n="33" d="100"/>
        <a:sy n="33" d="100"/>
      </p:scale>
      <p:origin x="0" y="-1935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9A9D8B10-5593-489B-9A31-DD1549D4D0C8}" type="datetimeFigureOut">
              <a:rPr lang="zh-CN" altLang="en-US"/>
              <a:pPr>
                <a:defRPr/>
              </a:pPr>
              <a:t>2018/4/28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FFAA977-97BF-496A-B9A1-F38BC002A290}" type="slidenum">
              <a:rPr lang="zh-CN" altLang="en-US"/>
              <a:pPr>
                <a:defRPr/>
              </a:pPr>
              <a:t>‹#›</a:t>
            </a:fld>
            <a:endParaRPr lang="zh-CN" altLang="en-US"/>
          </a:p>
        </p:txBody>
      </p:sp>
    </p:spTree>
    <p:extLst>
      <p:ext uri="{BB962C8B-B14F-4D97-AF65-F5344CB8AC3E}">
        <p14:creationId xmlns:p14="http://schemas.microsoft.com/office/powerpoint/2010/main" val="38923368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793E7817-8120-4B80-95F0-E02E086EB40E}" type="slidenum">
              <a:rPr lang="zh-CN" altLang="en-US">
                <a:latin typeface="Calibri" pitchFamily="34" charset="0"/>
                <a:ea typeface="宋体" charset="-122"/>
              </a:rPr>
              <a:pPr fontAlgn="base">
                <a:spcBef>
                  <a:spcPct val="0"/>
                </a:spcBef>
                <a:spcAft>
                  <a:spcPct val="0"/>
                </a:spcAft>
              </a:pPr>
              <a:t>1</a:t>
            </a:fld>
            <a:endParaRPr lang="en-US" altLang="zh-CN">
              <a:latin typeface="Calibri" pitchFamily="34" charset="0"/>
              <a:ea typeface="宋体" charset="-122"/>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b="1"/>
              <a:t>//</a:t>
            </a:r>
            <a:r>
              <a:rPr lang="zh-CN" altLang="zh-CN" b="1"/>
              <a:t>输出</a:t>
            </a:r>
            <a:r>
              <a:rPr lang="en-US" altLang="zh-CN" b="1"/>
              <a:t>true</a:t>
            </a:r>
            <a:endParaRPr lang="zh-CN" altLang="zh-CN"/>
          </a:p>
          <a:p>
            <a:pPr>
              <a:spcBef>
                <a:spcPct val="0"/>
              </a:spcBef>
            </a:pPr>
            <a:endParaRPr lang="zh-CN" altLang="en-US"/>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4865693C-B578-408A-A4BC-FAA6E5F62DB1}" type="slidenum">
              <a:rPr lang="zh-CN" altLang="en-US">
                <a:latin typeface="Calibri" pitchFamily="34" charset="0"/>
                <a:ea typeface="宋体" charset="-122"/>
              </a:rPr>
              <a:pPr fontAlgn="base">
                <a:spcBef>
                  <a:spcPct val="0"/>
                </a:spcBef>
                <a:spcAft>
                  <a:spcPct val="0"/>
                </a:spcAft>
              </a:pPr>
              <a:t>35</a:t>
            </a:fld>
            <a:endParaRPr lang="zh-CN" altLang="en-US">
              <a:latin typeface="Calibri" pitchFamily="34"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t>//</a:t>
            </a:r>
            <a:r>
              <a:rPr lang="zh-CN" altLang="zh-CN"/>
              <a:t>输出</a:t>
            </a:r>
            <a:r>
              <a:rPr lang="en-US" altLang="zh-CN"/>
              <a:t>"aabbccddeeff"</a:t>
            </a:r>
            <a:endParaRPr lang="zh-CN" altLang="en-US"/>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5C7FA2C8-66DB-40D2-9E40-E3D30837AA55}" type="slidenum">
              <a:rPr lang="zh-CN" altLang="en-US">
                <a:latin typeface="Calibri" pitchFamily="34" charset="0"/>
                <a:ea typeface="宋体" charset="-122"/>
              </a:rPr>
              <a:pPr fontAlgn="base">
                <a:spcBef>
                  <a:spcPct val="0"/>
                </a:spcBef>
                <a:spcAft>
                  <a:spcPct val="0"/>
                </a:spcAft>
              </a:pPr>
              <a:t>36</a:t>
            </a:fld>
            <a:endParaRPr lang="zh-CN" altLang="en-US">
              <a:latin typeface="Calibri" pitchFamily="34"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FAA977-97BF-496A-B9A1-F38BC002A290}" type="slidenum">
              <a:rPr lang="zh-CN" altLang="en-US" smtClean="0"/>
              <a:pPr>
                <a:defRPr/>
              </a:pPr>
              <a:t>40</a:t>
            </a:fld>
            <a:endParaRPr lang="zh-CN" altLang="en-US"/>
          </a:p>
        </p:txBody>
      </p:sp>
    </p:spTree>
    <p:extLst>
      <p:ext uri="{BB962C8B-B14F-4D97-AF65-F5344CB8AC3E}">
        <p14:creationId xmlns:p14="http://schemas.microsoft.com/office/powerpoint/2010/main" val="268799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6A2D6CCF-A1E2-4DE4-B557-F98BF402BA40}" type="slidenum">
              <a:rPr lang="zh-CN" altLang="en-US">
                <a:latin typeface="Calibri" pitchFamily="34" charset="0"/>
                <a:ea typeface="宋体" charset="-122"/>
              </a:rPr>
              <a:pPr fontAlgn="base">
                <a:spcBef>
                  <a:spcPct val="0"/>
                </a:spcBef>
                <a:spcAft>
                  <a:spcPct val="0"/>
                </a:spcAft>
              </a:pPr>
              <a:t>6</a:t>
            </a:fld>
            <a:endParaRPr lang="zh-CN" altLang="en-US">
              <a:latin typeface="Calibri" pitchFamily="34"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t>//</a:t>
            </a:r>
            <a:r>
              <a:rPr lang="zh-CN" altLang="zh-CN"/>
              <a:t>输出</a:t>
            </a:r>
            <a:r>
              <a:rPr lang="en-US" altLang="zh-CN"/>
              <a:t>'d'</a:t>
            </a:r>
            <a:endParaRPr lang="zh-CN" altLang="en-US"/>
          </a:p>
          <a:p>
            <a:pPr>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708C1314-3AEE-4D3A-9430-04146DD9BC9A}" type="slidenum">
              <a:rPr lang="zh-CN" altLang="en-US">
                <a:latin typeface="Calibri" pitchFamily="34" charset="0"/>
                <a:ea typeface="宋体" charset="-122"/>
              </a:rPr>
              <a:pPr fontAlgn="base">
                <a:spcBef>
                  <a:spcPct val="0"/>
                </a:spcBef>
                <a:spcAft>
                  <a:spcPct val="0"/>
                </a:spcAft>
              </a:pPr>
              <a:t>11</a:t>
            </a:fld>
            <a:endParaRPr lang="zh-CN" altLang="en-US">
              <a:latin typeface="Calibri" pitchFamily="34"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a:t>当执行上面这段代码时，作为</a:t>
            </a:r>
            <a:r>
              <a:rPr lang="en-US" altLang="zh-CN"/>
              <a:t>String</a:t>
            </a:r>
            <a:r>
              <a:rPr lang="zh-CN" altLang="zh-CN"/>
              <a:t>的引用变量</a:t>
            </a:r>
            <a:r>
              <a:rPr lang="en-US" altLang="zh-CN"/>
              <a:t>x</a:t>
            </a:r>
            <a:r>
              <a:rPr lang="zh-CN" altLang="zh-CN"/>
              <a:t>，其指向的字符串发生了变化，指向新创建字符串</a:t>
            </a:r>
            <a:r>
              <a:rPr lang="en-US" altLang="zh-CN"/>
              <a:t>“good idea!”</a:t>
            </a:r>
            <a:r>
              <a:rPr lang="zh-CN" altLang="zh-CN"/>
              <a:t>，原来</a:t>
            </a:r>
            <a:r>
              <a:rPr lang="en-US" altLang="zh-CN"/>
              <a:t>String x</a:t>
            </a:r>
            <a:r>
              <a:rPr lang="zh-CN" altLang="zh-CN"/>
              <a:t>所指向的</a:t>
            </a:r>
            <a:r>
              <a:rPr lang="en-US" altLang="zh-CN"/>
              <a:t>“good”</a:t>
            </a:r>
            <a:r>
              <a:rPr lang="zh-CN" altLang="zh-CN"/>
              <a:t>将被丢弃。而</a:t>
            </a:r>
            <a:r>
              <a:rPr lang="en-US" altLang="zh-CN"/>
              <a:t>concat()</a:t>
            </a:r>
            <a:r>
              <a:rPr lang="zh-CN" altLang="zh-CN"/>
              <a:t>和“</a:t>
            </a:r>
            <a:r>
              <a:rPr lang="en-US" altLang="zh-CN"/>
              <a:t>+</a:t>
            </a:r>
            <a:r>
              <a:rPr lang="zh-CN" altLang="zh-CN"/>
              <a:t>”运算中</a:t>
            </a:r>
            <a:r>
              <a:rPr lang="en-US" altLang="zh-CN"/>
              <a:t>String x</a:t>
            </a:r>
            <a:r>
              <a:rPr lang="zh-CN" altLang="zh-CN"/>
              <a:t>所指向的字符串均未发生变化</a:t>
            </a:r>
            <a:r>
              <a:rPr lang="zh-CN" altLang="en-US"/>
              <a:t>。</a:t>
            </a:r>
            <a:endParaRPr lang="zh-CN" altLang="zh-CN"/>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72D1763A-0A50-4BB8-8F40-5649A9918910}" type="slidenum">
              <a:rPr lang="zh-CN" altLang="en-US">
                <a:latin typeface="Calibri" pitchFamily="34" charset="0"/>
                <a:ea typeface="宋体" charset="-122"/>
              </a:rPr>
              <a:pPr fontAlgn="base">
                <a:spcBef>
                  <a:spcPct val="0"/>
                </a:spcBef>
                <a:spcAft>
                  <a:spcPct val="0"/>
                </a:spcAft>
              </a:pPr>
              <a:t>12</a:t>
            </a:fld>
            <a:endParaRPr lang="zh-CN" altLang="en-US">
              <a:latin typeface="Calibri" pitchFamily="34"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69539CEB-4946-473E-A13A-969E2F4260F9}" type="slidenum">
              <a:rPr lang="zh-CN" altLang="en-US">
                <a:latin typeface="Calibri" pitchFamily="34" charset="0"/>
                <a:ea typeface="宋体" charset="-122"/>
              </a:rPr>
              <a:pPr fontAlgn="base">
                <a:spcBef>
                  <a:spcPct val="0"/>
                </a:spcBef>
                <a:spcAft>
                  <a:spcPct val="0"/>
                </a:spcAft>
              </a:pPr>
              <a:t>13</a:t>
            </a:fld>
            <a:endParaRPr lang="zh-CN" altLang="en-US">
              <a:latin typeface="Calibri" pitchFamily="34"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t>//</a:t>
            </a:r>
            <a:r>
              <a:rPr lang="zh-CN" altLang="zh-CN"/>
              <a:t>输出</a:t>
            </a:r>
            <a:r>
              <a:rPr lang="en-US" altLang="zh-CN"/>
              <a:t>true</a:t>
            </a:r>
            <a:endParaRPr lang="zh-CN" altLang="en-US"/>
          </a:p>
          <a:p>
            <a:pPr>
              <a:spcBef>
                <a:spcPct val="0"/>
              </a:spcBef>
            </a:pPr>
            <a:endParaRPr lang="zh-CN" altLang="en-US"/>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80F0F7EF-88F9-4600-9D20-E50BBE73D33F}" type="slidenum">
              <a:rPr lang="zh-CN" altLang="en-US">
                <a:latin typeface="Calibri" pitchFamily="34" charset="0"/>
                <a:ea typeface="宋体" charset="-122"/>
              </a:rPr>
              <a:pPr fontAlgn="base">
                <a:spcBef>
                  <a:spcPct val="0"/>
                </a:spcBef>
                <a:spcAft>
                  <a:spcPct val="0"/>
                </a:spcAft>
              </a:pPr>
              <a:t>14</a:t>
            </a:fld>
            <a:endParaRPr lang="zh-CN" altLang="en-US">
              <a:latin typeface="Calibri" pitchFamily="34"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a:t>//</a:t>
            </a:r>
            <a:r>
              <a:rPr lang="zh-CN" altLang="zh-CN"/>
              <a:t>输出</a:t>
            </a:r>
            <a:r>
              <a:rPr lang="en-US" altLang="zh-CN"/>
              <a:t>10</a:t>
            </a:r>
            <a:endParaRPr lang="zh-CN" altLang="en-US"/>
          </a:p>
          <a:p>
            <a:pPr>
              <a:spcBef>
                <a:spcPct val="0"/>
              </a:spcBef>
            </a:pPr>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D52FB6FF-3127-4598-991C-47BAECD91240}" type="slidenum">
              <a:rPr lang="zh-CN" altLang="en-US">
                <a:latin typeface="Calibri" pitchFamily="34" charset="0"/>
                <a:ea typeface="宋体" charset="-122"/>
              </a:rPr>
              <a:pPr fontAlgn="base">
                <a:spcBef>
                  <a:spcPct val="0"/>
                </a:spcBef>
                <a:spcAft>
                  <a:spcPct val="0"/>
                </a:spcAft>
              </a:pPr>
              <a:t>16</a:t>
            </a:fld>
            <a:endParaRPr lang="zh-CN" altLang="en-US">
              <a:latin typeface="Calibri" pitchFamily="34"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a:t>在最后一个字符串“</a:t>
            </a:r>
            <a:r>
              <a:rPr lang="en-US" altLang="zh-CN"/>
              <a:t>12345</a:t>
            </a:r>
            <a:r>
              <a:rPr lang="zh-CN" altLang="zh-CN"/>
              <a:t>”创建之前，中间创建的“</a:t>
            </a:r>
            <a:r>
              <a:rPr lang="en-US" altLang="zh-CN"/>
              <a:t>1</a:t>
            </a:r>
            <a:r>
              <a:rPr lang="zh-CN" altLang="zh-CN"/>
              <a:t>”、“</a:t>
            </a:r>
            <a:r>
              <a:rPr lang="en-US" altLang="zh-CN"/>
              <a:t>12</a:t>
            </a:r>
            <a:r>
              <a:rPr lang="zh-CN" altLang="zh-CN"/>
              <a:t>”、“</a:t>
            </a:r>
            <a:r>
              <a:rPr lang="en-US" altLang="zh-CN"/>
              <a:t>123</a:t>
            </a:r>
            <a:r>
              <a:rPr lang="zh-CN" altLang="zh-CN"/>
              <a:t>”、“</a:t>
            </a:r>
            <a:r>
              <a:rPr lang="en-US" altLang="zh-CN"/>
              <a:t>1234</a:t>
            </a:r>
            <a:r>
              <a:rPr lang="zh-CN" altLang="zh-CN"/>
              <a:t>”都是垃圾字符串。</a:t>
            </a:r>
          </a:p>
          <a:p>
            <a:pPr>
              <a:spcBef>
                <a:spcPct val="0"/>
              </a:spcBef>
            </a:pPr>
            <a:endParaRPr lang="zh-CN" altLang="en-US"/>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6CE6A1FE-4B88-40FB-A2DC-19A717CCC42C}" type="slidenum">
              <a:rPr lang="zh-CN" altLang="en-US">
                <a:latin typeface="Calibri" pitchFamily="34" charset="0"/>
                <a:ea typeface="宋体" charset="-122"/>
              </a:rPr>
              <a:pPr fontAlgn="base">
                <a:spcBef>
                  <a:spcPct val="0"/>
                </a:spcBef>
                <a:spcAft>
                  <a:spcPct val="0"/>
                </a:spcAft>
              </a:pPr>
              <a:t>23</a:t>
            </a:fld>
            <a:endParaRPr lang="zh-CN" altLang="en-US">
              <a:latin typeface="Calibri" pitchFamily="34"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a:t>“</a:t>
            </a:r>
            <a:r>
              <a:rPr lang="en-US" altLang="zh-CN"/>
              <a:t>a[a-z]{3}c</a:t>
            </a:r>
            <a:r>
              <a:rPr lang="zh-CN" altLang="zh-CN"/>
              <a:t>”</a:t>
            </a:r>
            <a:endParaRPr lang="zh-CN" altLang="en-US"/>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itchFamily="34" charset="0"/>
                <a:ea typeface="黑体" pitchFamily="49" charset="-122"/>
              </a:defRPr>
            </a:lvl1pPr>
            <a:lvl2pPr marL="742950" indent="-285750">
              <a:defRPr>
                <a:solidFill>
                  <a:schemeClr val="tx1"/>
                </a:solidFill>
                <a:latin typeface="Lucida Sans Unicode" pitchFamily="34" charset="0"/>
                <a:ea typeface="黑体" pitchFamily="49" charset="-122"/>
              </a:defRPr>
            </a:lvl2pPr>
            <a:lvl3pPr marL="1143000" indent="-228600">
              <a:defRPr>
                <a:solidFill>
                  <a:schemeClr val="tx1"/>
                </a:solidFill>
                <a:latin typeface="Lucida Sans Unicode" pitchFamily="34" charset="0"/>
                <a:ea typeface="黑体" pitchFamily="49" charset="-122"/>
              </a:defRPr>
            </a:lvl3pPr>
            <a:lvl4pPr marL="1600200" indent="-228600">
              <a:defRPr>
                <a:solidFill>
                  <a:schemeClr val="tx1"/>
                </a:solidFill>
                <a:latin typeface="Lucida Sans Unicode" pitchFamily="34" charset="0"/>
                <a:ea typeface="黑体" pitchFamily="49" charset="-122"/>
              </a:defRPr>
            </a:lvl4pPr>
            <a:lvl5pPr marL="2057400" indent="-228600">
              <a:defRPr>
                <a:solidFill>
                  <a:schemeClr val="tx1"/>
                </a:solidFill>
                <a:latin typeface="Lucida Sans Unicode" pitchFamily="34" charset="0"/>
                <a:ea typeface="黑体" pitchFamily="49" charset="-122"/>
              </a:defRPr>
            </a:lvl5pPr>
            <a:lvl6pPr marL="2514600" indent="-228600" fontAlgn="base">
              <a:spcBef>
                <a:spcPct val="0"/>
              </a:spcBef>
              <a:spcAft>
                <a:spcPct val="0"/>
              </a:spcAft>
              <a:defRPr>
                <a:solidFill>
                  <a:schemeClr val="tx1"/>
                </a:solidFill>
                <a:latin typeface="Lucida Sans Unicode" pitchFamily="34" charset="0"/>
                <a:ea typeface="黑体" pitchFamily="49" charset="-122"/>
              </a:defRPr>
            </a:lvl6pPr>
            <a:lvl7pPr marL="2971800" indent="-228600" fontAlgn="base">
              <a:spcBef>
                <a:spcPct val="0"/>
              </a:spcBef>
              <a:spcAft>
                <a:spcPct val="0"/>
              </a:spcAft>
              <a:defRPr>
                <a:solidFill>
                  <a:schemeClr val="tx1"/>
                </a:solidFill>
                <a:latin typeface="Lucida Sans Unicode" pitchFamily="34" charset="0"/>
                <a:ea typeface="黑体" pitchFamily="49" charset="-122"/>
              </a:defRPr>
            </a:lvl7pPr>
            <a:lvl8pPr marL="3429000" indent="-228600" fontAlgn="base">
              <a:spcBef>
                <a:spcPct val="0"/>
              </a:spcBef>
              <a:spcAft>
                <a:spcPct val="0"/>
              </a:spcAft>
              <a:defRPr>
                <a:solidFill>
                  <a:schemeClr val="tx1"/>
                </a:solidFill>
                <a:latin typeface="Lucida Sans Unicode" pitchFamily="34" charset="0"/>
                <a:ea typeface="黑体" pitchFamily="49" charset="-122"/>
              </a:defRPr>
            </a:lvl8pPr>
            <a:lvl9pPr marL="3886200" indent="-228600" fontAlgn="base">
              <a:spcBef>
                <a:spcPct val="0"/>
              </a:spcBef>
              <a:spcAft>
                <a:spcPct val="0"/>
              </a:spcAft>
              <a:defRPr>
                <a:solidFill>
                  <a:schemeClr val="tx1"/>
                </a:solidFill>
                <a:latin typeface="Lucida Sans Unicode" pitchFamily="34" charset="0"/>
                <a:ea typeface="黑体" pitchFamily="49" charset="-122"/>
              </a:defRPr>
            </a:lvl9pPr>
          </a:lstStyle>
          <a:p>
            <a:pPr fontAlgn="base">
              <a:spcBef>
                <a:spcPct val="0"/>
              </a:spcBef>
              <a:spcAft>
                <a:spcPct val="0"/>
              </a:spcAft>
            </a:pPr>
            <a:fld id="{FF1738F8-7F66-4959-930F-AC2BFE2F88CE}" type="slidenum">
              <a:rPr lang="zh-CN" altLang="en-US">
                <a:latin typeface="Calibri" pitchFamily="34" charset="0"/>
                <a:ea typeface="宋体" charset="-122"/>
              </a:rPr>
              <a:pPr fontAlgn="base">
                <a:spcBef>
                  <a:spcPct val="0"/>
                </a:spcBef>
                <a:spcAft>
                  <a:spcPct val="0"/>
                </a:spcAft>
              </a:pPr>
              <a:t>33</a:t>
            </a:fld>
            <a:endParaRPr lang="zh-CN" altLang="en-US">
              <a:latin typeface="Calibri" pitchFamily="34"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682E40CA-D31B-4DE3-BF0F-7D7D42B92380}" type="datetimeFigureOut">
              <a:rPr lang="zh-CN" altLang="en-US"/>
              <a:pPr>
                <a:defRPr/>
              </a:pPr>
              <a:t>2018/4/28</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77DB593A-063B-4D6D-BEA9-4DE045F3987B}" type="slidenum">
              <a:rPr lang="zh-CN" altLang="en-US"/>
              <a:pPr>
                <a:defRPr/>
              </a:pPr>
              <a:t>‹#›</a:t>
            </a:fld>
            <a:endParaRPr lang="zh-CN" altLang="en-US"/>
          </a:p>
        </p:txBody>
      </p:sp>
    </p:spTree>
    <p:extLst>
      <p:ext uri="{BB962C8B-B14F-4D97-AF65-F5344CB8AC3E}">
        <p14:creationId xmlns:p14="http://schemas.microsoft.com/office/powerpoint/2010/main" val="264941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C5C6EBE9-2DFB-4C54-A5EE-AE1C7C2C1C04}" type="datetimeFigureOut">
              <a:rPr lang="zh-CN" altLang="en-US"/>
              <a:pPr>
                <a:defRPr/>
              </a:pPr>
              <a:t>2018/4/28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3CCBBB0D-8E59-4012-AD54-F14ECC5E844D}" type="slidenum">
              <a:rPr lang="zh-CN" altLang="en-US"/>
              <a:pPr>
                <a:defRPr/>
              </a:pPr>
              <a:t>‹#›</a:t>
            </a:fld>
            <a:endParaRPr lang="zh-CN" altLang="en-US"/>
          </a:p>
        </p:txBody>
      </p:sp>
    </p:spTree>
    <p:extLst>
      <p:ext uri="{BB962C8B-B14F-4D97-AF65-F5344CB8AC3E}">
        <p14:creationId xmlns:p14="http://schemas.microsoft.com/office/powerpoint/2010/main" val="31088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CAA971C4-E37E-4115-9406-E9190714EB91}" type="datetimeFigureOut">
              <a:rPr lang="zh-CN" altLang="en-US"/>
              <a:pPr>
                <a:defRPr/>
              </a:pPr>
              <a:t>2018/4/28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8002ED63-9AF4-4A9E-892E-3566DA33AEA9}" type="slidenum">
              <a:rPr lang="zh-CN" altLang="en-US"/>
              <a:pPr>
                <a:defRPr/>
              </a:pPr>
              <a:t>‹#›</a:t>
            </a:fld>
            <a:endParaRPr lang="zh-CN" altLang="en-US"/>
          </a:p>
        </p:txBody>
      </p:sp>
    </p:spTree>
    <p:extLst>
      <p:ext uri="{BB962C8B-B14F-4D97-AF65-F5344CB8AC3E}">
        <p14:creationId xmlns:p14="http://schemas.microsoft.com/office/powerpoint/2010/main" val="1225257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524000"/>
            <a:ext cx="40957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59338" y="1524000"/>
            <a:ext cx="40957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06EEFC7E-F682-4690-BF29-6452DFDC93E6}" type="slidenum">
              <a:rPr lang="zh-CN" altLang="en-US"/>
              <a:pPr>
                <a:defRPr/>
              </a:pPr>
              <a:t>‹#›</a:t>
            </a:fld>
            <a:endParaRPr lang="en-US" altLang="zh-CN"/>
          </a:p>
        </p:txBody>
      </p:sp>
    </p:spTree>
    <p:extLst>
      <p:ext uri="{BB962C8B-B14F-4D97-AF65-F5344CB8AC3E}">
        <p14:creationId xmlns:p14="http://schemas.microsoft.com/office/powerpoint/2010/main" val="47596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33078DA6-B575-482F-AC43-994665D6CA36}" type="datetimeFigureOut">
              <a:rPr lang="zh-CN" altLang="en-US"/>
              <a:pPr>
                <a:defRPr/>
              </a:pPr>
              <a:t>2018/4/28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1EDBD0D6-94A1-4312-9BF4-8194AFA6385D}" type="slidenum">
              <a:rPr lang="zh-CN" altLang="en-US"/>
              <a:pPr>
                <a:defRPr/>
              </a:pPr>
              <a:t>‹#›</a:t>
            </a:fld>
            <a:endParaRPr lang="zh-CN" altLang="en-US"/>
          </a:p>
        </p:txBody>
      </p:sp>
    </p:spTree>
    <p:extLst>
      <p:ext uri="{BB962C8B-B14F-4D97-AF65-F5344CB8AC3E}">
        <p14:creationId xmlns:p14="http://schemas.microsoft.com/office/powerpoint/2010/main" val="40064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A7EF2AFE-6F35-4AA2-AAFD-F05219ED8112}" type="datetimeFigureOut">
              <a:rPr lang="zh-CN" altLang="en-US"/>
              <a:pPr>
                <a:defRPr/>
              </a:pPr>
              <a:t>2018/4/28</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B83B8289-E95D-47BD-A930-69937E0A36FA}" type="slidenum">
              <a:rPr lang="zh-CN" altLang="en-US"/>
              <a:pPr>
                <a:defRPr/>
              </a:pPr>
              <a:t>‹#›</a:t>
            </a:fld>
            <a:endParaRPr lang="zh-CN" altLang="en-US"/>
          </a:p>
        </p:txBody>
      </p:sp>
    </p:spTree>
    <p:extLst>
      <p:ext uri="{BB962C8B-B14F-4D97-AF65-F5344CB8AC3E}">
        <p14:creationId xmlns:p14="http://schemas.microsoft.com/office/powerpoint/2010/main" val="1645873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4C7386D0-8A90-4B22-B0C6-06216EE999B5}" type="datetimeFigureOut">
              <a:rPr lang="zh-CN" altLang="en-US"/>
              <a:pPr>
                <a:defRPr/>
              </a:pPr>
              <a:t>2018/4/28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FCD6E749-6C14-4F62-8A48-DF937CD204B2}" type="slidenum">
              <a:rPr lang="zh-CN" altLang="en-US"/>
              <a:pPr>
                <a:defRPr/>
              </a:pPr>
              <a:t>‹#›</a:t>
            </a:fld>
            <a:endParaRPr lang="zh-CN" altLang="en-US"/>
          </a:p>
        </p:txBody>
      </p:sp>
    </p:spTree>
    <p:extLst>
      <p:ext uri="{BB962C8B-B14F-4D97-AF65-F5344CB8AC3E}">
        <p14:creationId xmlns:p14="http://schemas.microsoft.com/office/powerpoint/2010/main" val="250773276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0F93F820-AB4B-4D79-BBAD-AE6DFF62F476}" type="datetimeFigureOut">
              <a:rPr lang="zh-CN" altLang="en-US"/>
              <a:pPr>
                <a:defRPr/>
              </a:pPr>
              <a:t>2018/4/28</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D6517158-0E72-4156-9F2B-EBF93A05AAC5}" type="slidenum">
              <a:rPr lang="zh-CN" altLang="en-US"/>
              <a:pPr>
                <a:defRPr/>
              </a:pPr>
              <a:t>‹#›</a:t>
            </a:fld>
            <a:endParaRPr lang="zh-CN" altLang="en-US"/>
          </a:p>
        </p:txBody>
      </p:sp>
    </p:spTree>
    <p:extLst>
      <p:ext uri="{BB962C8B-B14F-4D97-AF65-F5344CB8AC3E}">
        <p14:creationId xmlns:p14="http://schemas.microsoft.com/office/powerpoint/2010/main" val="22789316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4A818A8D-60B8-44D9-A770-EFF114458FED}" type="datetimeFigureOut">
              <a:rPr lang="zh-CN" altLang="en-US"/>
              <a:pPr>
                <a:defRPr/>
              </a:pPr>
              <a:t>2018/4/28</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415B434E-E714-4343-8F1E-18AF6D34AFA4}" type="slidenum">
              <a:rPr lang="zh-CN" altLang="en-US"/>
              <a:pPr>
                <a:defRPr/>
              </a:pPr>
              <a:t>‹#›</a:t>
            </a:fld>
            <a:endParaRPr lang="zh-CN" altLang="en-US"/>
          </a:p>
        </p:txBody>
      </p:sp>
    </p:spTree>
    <p:extLst>
      <p:ext uri="{BB962C8B-B14F-4D97-AF65-F5344CB8AC3E}">
        <p14:creationId xmlns:p14="http://schemas.microsoft.com/office/powerpoint/2010/main" val="30896595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9CCBABAC-8E07-4C37-88C9-7C42C7C5705F}" type="datetimeFigureOut">
              <a:rPr lang="zh-CN" altLang="en-US"/>
              <a:pPr>
                <a:defRPr/>
              </a:pPr>
              <a:t>2018/4/28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4C75C0CB-19C4-4C23-8CF9-0D2A2CFEEF97}" type="slidenum">
              <a:rPr lang="zh-CN" altLang="en-US"/>
              <a:pPr>
                <a:defRPr/>
              </a:pPr>
              <a:t>‹#›</a:t>
            </a:fld>
            <a:endParaRPr lang="zh-CN" altLang="en-US"/>
          </a:p>
        </p:txBody>
      </p:sp>
    </p:spTree>
    <p:extLst>
      <p:ext uri="{BB962C8B-B14F-4D97-AF65-F5344CB8AC3E}">
        <p14:creationId xmlns:p14="http://schemas.microsoft.com/office/powerpoint/2010/main" val="427503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ADBE29FE-4FBF-49CA-A059-BFED50BC2182}" type="datetimeFigureOut">
              <a:rPr lang="zh-CN" altLang="en-US"/>
              <a:pPr>
                <a:defRPr/>
              </a:pPr>
              <a:t>2018/4/28</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485D3E58-3C87-4C69-8D2F-2C7CB3B75561}" type="slidenum">
              <a:rPr lang="zh-CN" altLang="en-US"/>
              <a:pPr>
                <a:defRPr/>
              </a:pPr>
              <a:t>‹#›</a:t>
            </a:fld>
            <a:endParaRPr lang="zh-CN" altLang="en-US"/>
          </a:p>
        </p:txBody>
      </p:sp>
    </p:spTree>
    <p:extLst>
      <p:ext uri="{BB962C8B-B14F-4D97-AF65-F5344CB8AC3E}">
        <p14:creationId xmlns:p14="http://schemas.microsoft.com/office/powerpoint/2010/main" val="31841457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DB427E79-72A9-41AA-81F6-F33C9CCA39E8}" type="datetimeFigureOut">
              <a:rPr lang="zh-CN" altLang="en-US"/>
              <a:pPr>
                <a:defRPr/>
              </a:pPr>
              <a:t>2018/4/28</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61763284-ACC0-4890-8878-FE5352F6A6B0}" type="slidenum">
              <a:rPr lang="zh-CN" altLang="en-US"/>
              <a:pPr>
                <a:defRPr/>
              </a:pPr>
              <a:t>‹#›</a:t>
            </a:fld>
            <a:endParaRPr lang="zh-CN" altLang="en-US"/>
          </a:p>
        </p:txBody>
      </p:sp>
    </p:spTree>
    <p:extLst>
      <p:ext uri="{BB962C8B-B14F-4D97-AF65-F5344CB8AC3E}">
        <p14:creationId xmlns:p14="http://schemas.microsoft.com/office/powerpoint/2010/main" val="418238634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D9E4F93C-4BC6-4319-9FFD-B0E2A6EDF16B}" type="datetimeFigureOut">
              <a:rPr lang="zh-CN" altLang="en-US"/>
              <a:pPr>
                <a:defRPr/>
              </a:pPr>
              <a:t>2018/4/28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DE18519C-73FA-4229-B868-6C48448E055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29" r:id="rId2"/>
    <p:sldLayoutId id="2147484034" r:id="rId3"/>
    <p:sldLayoutId id="2147484035" r:id="rId4"/>
    <p:sldLayoutId id="2147484036" r:id="rId5"/>
    <p:sldLayoutId id="2147484037" r:id="rId6"/>
    <p:sldLayoutId id="2147484030" r:id="rId7"/>
    <p:sldLayoutId id="2147484038" r:id="rId8"/>
    <p:sldLayoutId id="2147484039" r:id="rId9"/>
    <p:sldLayoutId id="2147484031" r:id="rId10"/>
    <p:sldLayoutId id="2147484032" r:id="rId11"/>
    <p:sldLayoutId id="2147484040" r:id="rId12"/>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lstStyle/>
          <a:p>
            <a:pPr algn="ctr" fontAlgn="auto">
              <a:spcAft>
                <a:spcPts val="0"/>
              </a:spcAft>
              <a:defRPr/>
            </a:pPr>
            <a:r>
              <a:rPr kumimoji="1" lang="zh-CN" altLang="en-US" sz="4400" dirty="0">
                <a:latin typeface="仿宋_GB2312" pitchFamily="49" charset="-122"/>
              </a:rPr>
              <a:t>第</a:t>
            </a:r>
            <a:r>
              <a:rPr kumimoji="1" lang="en-US" altLang="zh-CN" sz="4400" dirty="0">
                <a:latin typeface="仿宋_GB2312" pitchFamily="49" charset="-122"/>
              </a:rPr>
              <a:t>7</a:t>
            </a:r>
            <a:r>
              <a:rPr kumimoji="1" lang="zh-CN" altLang="en-US" sz="4400" dirty="0">
                <a:latin typeface="仿宋_GB2312" pitchFamily="49" charset="-122"/>
              </a:rPr>
              <a:t>章  常用工具类</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457200" y="1481138"/>
            <a:ext cx="8229600" cy="652462"/>
          </a:xfrm>
        </p:spPr>
        <p:txBody>
          <a:bodyPr/>
          <a:lstStyle/>
          <a:p>
            <a:pPr marL="109538" indent="0">
              <a:buFont typeface="Wingdings 3" pitchFamily="18" charset="2"/>
              <a:buNone/>
            </a:pPr>
            <a:r>
              <a:rPr lang="zh-CN" altLang="zh-CN"/>
              <a:t>【例</a:t>
            </a:r>
            <a:r>
              <a:rPr lang="en-US" altLang="zh-CN"/>
              <a:t>7-1</a:t>
            </a:r>
            <a:r>
              <a:rPr lang="zh-CN" altLang="zh-CN"/>
              <a:t>】分析下面的代码段</a:t>
            </a:r>
            <a:r>
              <a:rPr lang="zh-CN" altLang="en-US"/>
              <a:t>。</a:t>
            </a:r>
          </a:p>
        </p:txBody>
      </p:sp>
      <p:sp>
        <p:nvSpPr>
          <p:cNvPr id="3" name="标题 2"/>
          <p:cNvSpPr>
            <a:spLocks noGrp="1"/>
          </p:cNvSpPr>
          <p:nvPr>
            <p:ph type="title"/>
          </p:nvPr>
        </p:nvSpPr>
        <p:spPr/>
        <p:txBody>
          <a:bodyPr/>
          <a:lstStyle/>
          <a:p>
            <a:pPr fontAlgn="auto">
              <a:spcAft>
                <a:spcPts val="0"/>
              </a:spcAft>
              <a:defRPr/>
            </a:pPr>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
        <p:nvSpPr>
          <p:cNvPr id="4" name="矩形 3"/>
          <p:cNvSpPr/>
          <p:nvPr/>
        </p:nvSpPr>
        <p:spPr>
          <a:xfrm>
            <a:off x="755650" y="2133600"/>
            <a:ext cx="7416800" cy="20304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a:t>String s1 = "hello";</a:t>
            </a:r>
            <a:endParaRPr lang="zh-CN" altLang="zh-CN" dirty="0"/>
          </a:p>
          <a:p>
            <a:pPr fontAlgn="auto">
              <a:spcBef>
                <a:spcPts val="0"/>
              </a:spcBef>
              <a:spcAft>
                <a:spcPts val="0"/>
              </a:spcAft>
              <a:defRPr/>
            </a:pPr>
            <a:r>
              <a:rPr lang="en-US" altLang="zh-CN" dirty="0"/>
              <a:t>String s2="he"+"</a:t>
            </a:r>
            <a:r>
              <a:rPr lang="en-US" altLang="zh-CN" dirty="0" err="1"/>
              <a:t>llo</a:t>
            </a:r>
            <a:r>
              <a:rPr lang="en-US" altLang="zh-CN" dirty="0"/>
              <a:t>"</a:t>
            </a:r>
            <a:endParaRPr lang="zh-CN" altLang="zh-CN" dirty="0"/>
          </a:p>
          <a:p>
            <a:pPr fontAlgn="auto">
              <a:spcBef>
                <a:spcPts val="0"/>
              </a:spcBef>
              <a:spcAft>
                <a:spcPts val="0"/>
              </a:spcAft>
              <a:defRPr/>
            </a:pPr>
            <a:r>
              <a:rPr lang="en-US" altLang="zh-CN" dirty="0"/>
              <a:t>String s3="he";</a:t>
            </a:r>
            <a:endParaRPr lang="zh-CN" altLang="zh-CN" dirty="0"/>
          </a:p>
          <a:p>
            <a:pPr fontAlgn="auto">
              <a:spcBef>
                <a:spcPts val="0"/>
              </a:spcBef>
              <a:spcAft>
                <a:spcPts val="0"/>
              </a:spcAft>
              <a:defRPr/>
            </a:pPr>
            <a:r>
              <a:rPr lang="en-US" altLang="zh-CN" dirty="0"/>
              <a:t>String s4=s3+"llo";</a:t>
            </a:r>
            <a:endParaRPr lang="zh-CN" altLang="zh-CN" dirty="0"/>
          </a:p>
          <a:p>
            <a:pPr fontAlgn="auto">
              <a:spcBef>
                <a:spcPts val="0"/>
              </a:spcBef>
              <a:spcAft>
                <a:spcPts val="0"/>
              </a:spcAft>
              <a:defRPr/>
            </a:pPr>
            <a:r>
              <a:rPr lang="en-US" altLang="zh-CN" dirty="0" err="1"/>
              <a:t>System.out.println</a:t>
            </a:r>
            <a:r>
              <a:rPr lang="en-US" altLang="zh-CN" dirty="0"/>
              <a:t>(s2==s1);</a:t>
            </a:r>
            <a:endParaRPr lang="zh-CN" altLang="zh-CN" dirty="0"/>
          </a:p>
          <a:p>
            <a:pPr fontAlgn="auto">
              <a:spcBef>
                <a:spcPts val="0"/>
              </a:spcBef>
              <a:spcAft>
                <a:spcPts val="0"/>
              </a:spcAft>
              <a:defRPr/>
            </a:pPr>
            <a:r>
              <a:rPr lang="en-US" altLang="zh-CN" dirty="0" err="1"/>
              <a:t>System.out.println</a:t>
            </a:r>
            <a:r>
              <a:rPr lang="en-US" altLang="zh-CN" dirty="0"/>
              <a:t>(s2==s4);</a:t>
            </a:r>
            <a:endParaRPr lang="zh-CN" altLang="zh-CN" dirty="0"/>
          </a:p>
          <a:p>
            <a:pPr fontAlgn="auto">
              <a:spcBef>
                <a:spcPts val="0"/>
              </a:spcBef>
              <a:spcAft>
                <a:spcPts val="0"/>
              </a:spcAft>
              <a:defRPr/>
            </a:pPr>
            <a:r>
              <a:rPr lang="zh-CN" altLang="zh-CN" dirty="0"/>
              <a:t>的运行结果是什么？该代码段一共创建了几个对象？</a:t>
            </a:r>
            <a:endParaRPr lang="zh-CN" altLang="en-US" dirty="0"/>
          </a:p>
        </p:txBody>
      </p:sp>
      <p:pic>
        <p:nvPicPr>
          <p:cNvPr id="19461"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787775"/>
            <a:ext cx="576897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95536" y="4509119"/>
            <a:ext cx="1224136" cy="813767"/>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2400" dirty="0"/>
              <a:t>true</a:t>
            </a:r>
          </a:p>
          <a:p>
            <a:pPr marL="109537" indent="0">
              <a:buNone/>
            </a:pPr>
            <a:r>
              <a:rPr lang="en-US" altLang="zh-CN" sz="2400" dirty="0"/>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457200" y="1481138"/>
            <a:ext cx="8229600" cy="1731962"/>
          </a:xfrm>
        </p:spPr>
        <p:txBody>
          <a:bodyPr/>
          <a:lstStyle/>
          <a:p>
            <a:pPr marL="109538" indent="0">
              <a:buFont typeface="Wingdings 3" pitchFamily="18" charset="2"/>
              <a:buNone/>
            </a:pPr>
            <a:r>
              <a:rPr lang="en-US" altLang="zh-CN" b="1"/>
              <a:t>1</a:t>
            </a:r>
            <a:r>
              <a:rPr lang="zh-CN" altLang="zh-CN" b="1"/>
              <a:t>．</a:t>
            </a:r>
            <a:r>
              <a:rPr lang="en-US" altLang="zh-CN" b="1"/>
              <a:t>charAt()</a:t>
            </a:r>
            <a:endParaRPr lang="zh-CN" altLang="zh-CN" b="1"/>
          </a:p>
          <a:p>
            <a:pPr lvl="1"/>
            <a:r>
              <a:rPr lang="en-US" altLang="zh-CN"/>
              <a:t>char charAt(int index)</a:t>
            </a:r>
            <a:r>
              <a:rPr lang="zh-CN" altLang="zh-CN"/>
              <a:t>，返回调用该方法的字符串位于指定位置</a:t>
            </a:r>
            <a:r>
              <a:rPr lang="en-US" altLang="zh-CN"/>
              <a:t>index</a:t>
            </a:r>
            <a:r>
              <a:rPr lang="zh-CN" altLang="zh-CN"/>
              <a:t>处的字符。需要注意，字符串的索引值是从</a:t>
            </a:r>
            <a:r>
              <a:rPr lang="en-US" altLang="zh-CN"/>
              <a:t>0</a:t>
            </a:r>
            <a:r>
              <a:rPr lang="zh-CN" altLang="zh-CN"/>
              <a:t>开始计算的。</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1116013" y="3284538"/>
            <a:ext cx="5543550"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x = "good";</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x.charAt</a:t>
            </a:r>
            <a:r>
              <a:rPr lang="en-US" altLang="zh-CN" sz="2000" dirty="0"/>
              <a:t>(3));  </a:t>
            </a:r>
            <a:endParaRPr lang="zh-CN" altLang="en-US" sz="2000" dirty="0"/>
          </a:p>
        </p:txBody>
      </p:sp>
      <p:sp>
        <p:nvSpPr>
          <p:cNvPr id="5" name="矩形 4"/>
          <p:cNvSpPr/>
          <p:nvPr/>
        </p:nvSpPr>
        <p:spPr>
          <a:xfrm>
            <a:off x="1128713" y="4292600"/>
            <a:ext cx="55308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zh-CN" altLang="zh-CN" dirty="0"/>
              <a:t>输出</a:t>
            </a:r>
            <a:r>
              <a:rPr lang="en-US" altLang="zh-CN" dirty="0"/>
              <a:t>'d'</a:t>
            </a:r>
            <a:endParaRPr lang="zh-CN"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a:xfrm>
            <a:off x="457200" y="1481138"/>
            <a:ext cx="8229600" cy="1371600"/>
          </a:xfrm>
        </p:spPr>
        <p:txBody>
          <a:bodyPr/>
          <a:lstStyle/>
          <a:p>
            <a:pPr marL="109538" indent="0">
              <a:buFont typeface="Wingdings 3" pitchFamily="18" charset="2"/>
              <a:buNone/>
            </a:pPr>
            <a:r>
              <a:rPr lang="en-US" altLang="zh-CN" b="1"/>
              <a:t>2</a:t>
            </a:r>
            <a:r>
              <a:rPr lang="zh-CN" altLang="zh-CN" b="1"/>
              <a:t>．</a:t>
            </a:r>
            <a:r>
              <a:rPr lang="en-US" altLang="zh-CN" b="1"/>
              <a:t>concat()</a:t>
            </a:r>
            <a:endParaRPr lang="zh-CN" altLang="zh-CN" b="1"/>
          </a:p>
          <a:p>
            <a:pPr lvl="1"/>
            <a:r>
              <a:rPr lang="en-US" altLang="zh-CN"/>
              <a:t>String concat(String s)</a:t>
            </a:r>
            <a:r>
              <a:rPr lang="zh-CN" altLang="zh-CN"/>
              <a:t>，该方法将参数字符串</a:t>
            </a:r>
            <a:r>
              <a:rPr lang="en-US" altLang="zh-CN"/>
              <a:t>s</a:t>
            </a:r>
            <a:r>
              <a:rPr lang="zh-CN" altLang="zh-CN"/>
              <a:t>追加至调用该方法的</a:t>
            </a:r>
            <a:r>
              <a:rPr lang="en-US" altLang="zh-CN"/>
              <a:t>String</a:t>
            </a:r>
            <a:r>
              <a:rPr lang="zh-CN" altLang="zh-CN"/>
              <a:t>的尾部，返回新字符串。</a:t>
            </a:r>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971550" y="2852738"/>
            <a:ext cx="5545138"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x = "good";</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x.concat</a:t>
            </a:r>
            <a:r>
              <a:rPr lang="en-US" altLang="zh-CN" sz="2000" dirty="0"/>
              <a:t>(" idea!"));</a:t>
            </a:r>
            <a:endParaRPr lang="zh-CN" altLang="en-US" sz="2000" dirty="0"/>
          </a:p>
        </p:txBody>
      </p:sp>
      <p:sp>
        <p:nvSpPr>
          <p:cNvPr id="5" name="矩形 4"/>
          <p:cNvSpPr>
            <a:spLocks noChangeArrowheads="1"/>
          </p:cNvSpPr>
          <p:nvPr/>
        </p:nvSpPr>
        <p:spPr bwMode="auto">
          <a:xfrm>
            <a:off x="941388" y="3860800"/>
            <a:ext cx="76628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err="1"/>
              <a:t>System.</a:t>
            </a:r>
            <a:r>
              <a:rPr lang="en-US" altLang="zh-CN" sz="2000" i="1" dirty="0" err="1"/>
              <a:t>out</a:t>
            </a:r>
            <a:r>
              <a:rPr lang="en-US" altLang="zh-CN" sz="2000" dirty="0" err="1"/>
              <a:t>.println</a:t>
            </a:r>
            <a:r>
              <a:rPr lang="en-US" altLang="zh-CN" sz="2000" dirty="0"/>
              <a:t>(x+" idea!");</a:t>
            </a:r>
            <a:endParaRPr lang="zh-CN" altLang="en-US" sz="2000" dirty="0"/>
          </a:p>
          <a:p>
            <a:endParaRPr lang="en-US" altLang="zh-CN" sz="2000" dirty="0">
              <a:ea typeface="黑体" pitchFamily="49" charset="-122"/>
            </a:endParaRPr>
          </a:p>
          <a:p>
            <a:r>
              <a:rPr lang="en-US" altLang="zh-CN" sz="2000" dirty="0" err="1">
                <a:ea typeface="黑体" pitchFamily="49" charset="-122"/>
              </a:rPr>
              <a:t>concat</a:t>
            </a:r>
            <a:r>
              <a:rPr lang="en-US" altLang="zh-CN" sz="2000" dirty="0">
                <a:ea typeface="黑体" pitchFamily="49" charset="-122"/>
              </a:rPr>
              <a:t>()</a:t>
            </a:r>
            <a:r>
              <a:rPr lang="zh-CN" altLang="zh-CN" sz="2000" dirty="0">
                <a:ea typeface="黑体" pitchFamily="49" charset="-122"/>
              </a:rPr>
              <a:t>与“</a:t>
            </a:r>
            <a:r>
              <a:rPr lang="en-US" altLang="zh-CN" sz="2000" dirty="0">
                <a:ea typeface="黑体" pitchFamily="49" charset="-122"/>
              </a:rPr>
              <a:t>+=</a:t>
            </a:r>
            <a:r>
              <a:rPr lang="zh-CN" altLang="zh-CN" sz="2000" dirty="0">
                <a:ea typeface="黑体" pitchFamily="49" charset="-122"/>
              </a:rPr>
              <a:t>”运算符</a:t>
            </a:r>
            <a:r>
              <a:rPr lang="zh-CN" altLang="en-US" sz="2000" dirty="0">
                <a:ea typeface="黑体" pitchFamily="49" charset="-122"/>
              </a:rPr>
              <a:t>的区别：</a:t>
            </a:r>
            <a:r>
              <a:rPr lang="zh-CN" altLang="zh-CN" sz="2000" dirty="0">
                <a:ea typeface="黑体" pitchFamily="49" charset="-122"/>
              </a:rPr>
              <a:t>“</a:t>
            </a:r>
            <a:r>
              <a:rPr lang="en-US" altLang="zh-CN" sz="2000" dirty="0">
                <a:ea typeface="黑体" pitchFamily="49" charset="-122"/>
              </a:rPr>
              <a:t>+=</a:t>
            </a:r>
            <a:r>
              <a:rPr lang="zh-CN" altLang="zh-CN" sz="2000" dirty="0">
                <a:ea typeface="黑体" pitchFamily="49" charset="-122"/>
              </a:rPr>
              <a:t>”运算是一个赋值运算</a:t>
            </a:r>
            <a:r>
              <a:rPr lang="zh-CN" altLang="en-US" sz="2000" dirty="0">
                <a:ea typeface="黑体" pitchFamily="49" charset="-122"/>
              </a:rPr>
              <a:t>。</a:t>
            </a:r>
            <a:endParaRPr lang="en-US" altLang="zh-CN" sz="2000" dirty="0">
              <a:ea typeface="黑体" pitchFamily="49" charset="-122"/>
            </a:endParaRPr>
          </a:p>
        </p:txBody>
      </p:sp>
      <p:sp>
        <p:nvSpPr>
          <p:cNvPr id="6" name="矩形 5"/>
          <p:cNvSpPr/>
          <p:nvPr/>
        </p:nvSpPr>
        <p:spPr>
          <a:xfrm>
            <a:off x="993060" y="5013176"/>
            <a:ext cx="4572000" cy="10144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x = "good";</a:t>
            </a:r>
            <a:endParaRPr lang="zh-CN" altLang="zh-CN" sz="2000" dirty="0"/>
          </a:p>
          <a:p>
            <a:pPr fontAlgn="auto">
              <a:spcBef>
                <a:spcPts val="0"/>
              </a:spcBef>
              <a:spcAft>
                <a:spcPts val="0"/>
              </a:spcAft>
              <a:defRPr/>
            </a:pPr>
            <a:r>
              <a:rPr lang="en-US" altLang="zh-CN" sz="2000" dirty="0"/>
              <a:t>x += " idea!";</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(x);</a:t>
            </a:r>
            <a:endParaRPr lang="zh-CN" altLang="zh-CN" sz="2000" dirty="0"/>
          </a:p>
        </p:txBody>
      </p:sp>
      <p:sp>
        <p:nvSpPr>
          <p:cNvPr id="7" name="矩形 6"/>
          <p:cNvSpPr/>
          <p:nvPr/>
        </p:nvSpPr>
        <p:spPr>
          <a:xfrm>
            <a:off x="6659563" y="2874963"/>
            <a:ext cx="1697037" cy="40005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sz="2000" dirty="0"/>
              <a:t>"good idea!"</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7"/>
            <a:ext cx="8229600" cy="3881437"/>
          </a:xfrm>
        </p:spPr>
        <p:txBody>
          <a:bodyPr>
            <a:normAutofit/>
          </a:bodyPr>
          <a:lstStyle/>
          <a:p>
            <a:pPr marL="109728" indent="0" fontAlgn="auto">
              <a:spcAft>
                <a:spcPts val="0"/>
              </a:spcAft>
              <a:buFont typeface="Wingdings 3"/>
              <a:buNone/>
              <a:defRPr/>
            </a:pPr>
            <a:r>
              <a:rPr lang="en-US" altLang="zh-CN" b="1" dirty="0"/>
              <a:t>3</a:t>
            </a:r>
            <a:r>
              <a:rPr lang="zh-CN" altLang="zh-CN" b="1" dirty="0"/>
              <a:t>．</a:t>
            </a:r>
            <a:r>
              <a:rPr lang="en-US" altLang="zh-CN" b="1" dirty="0"/>
              <a:t>equals()</a:t>
            </a:r>
            <a:r>
              <a:rPr lang="zh-CN" altLang="zh-CN" b="1" dirty="0"/>
              <a:t>和</a:t>
            </a:r>
            <a:r>
              <a:rPr lang="en-US" altLang="zh-CN" b="1" dirty="0" err="1"/>
              <a:t>equalsIgnoreCase</a:t>
            </a:r>
            <a:r>
              <a:rPr lang="en-US" altLang="zh-CN" b="1" dirty="0"/>
              <a:t>()</a:t>
            </a:r>
            <a:endParaRPr lang="zh-CN" altLang="zh-CN" b="1" dirty="0"/>
          </a:p>
          <a:p>
            <a:pPr marL="621792" lvl="1" fontAlgn="auto">
              <a:spcBef>
                <a:spcPts val="324"/>
              </a:spcBef>
              <a:spcAft>
                <a:spcPts val="0"/>
              </a:spcAft>
              <a:buFont typeface="Verdana"/>
              <a:buChar char="◦"/>
              <a:defRPr/>
            </a:pPr>
            <a:r>
              <a:rPr lang="en-US" altLang="zh-CN" dirty="0" err="1"/>
              <a:t>boolean</a:t>
            </a:r>
            <a:r>
              <a:rPr lang="en-US" altLang="zh-CN" dirty="0"/>
              <a:t> equals(String s)</a:t>
            </a:r>
            <a:r>
              <a:rPr lang="zh-CN" altLang="zh-CN" dirty="0"/>
              <a:t>，该方法将参数字符串</a:t>
            </a:r>
            <a:r>
              <a:rPr lang="en-US" altLang="zh-CN" dirty="0"/>
              <a:t>s</a:t>
            </a:r>
            <a:r>
              <a:rPr lang="zh-CN" altLang="zh-CN" dirty="0"/>
              <a:t>的值与调用该方法的</a:t>
            </a:r>
            <a:r>
              <a:rPr lang="en-US" altLang="zh-CN" dirty="0"/>
              <a:t>String</a:t>
            </a:r>
            <a:r>
              <a:rPr lang="zh-CN" altLang="zh-CN" dirty="0"/>
              <a:t>的值进行比较，返回</a:t>
            </a:r>
            <a:r>
              <a:rPr lang="en-US" altLang="zh-CN" dirty="0"/>
              <a:t>true</a:t>
            </a:r>
            <a:r>
              <a:rPr lang="zh-CN" altLang="zh-CN" dirty="0"/>
              <a:t>或</a:t>
            </a:r>
            <a:r>
              <a:rPr lang="en-US" altLang="zh-CN" dirty="0"/>
              <a:t>false</a:t>
            </a:r>
            <a:r>
              <a:rPr lang="zh-CN" altLang="zh-CN" dirty="0"/>
              <a:t>。</a:t>
            </a:r>
            <a:endParaRPr lang="en-US" altLang="zh-CN" dirty="0"/>
          </a:p>
          <a:p>
            <a:pPr marL="621792" lvl="1" fontAlgn="auto">
              <a:spcBef>
                <a:spcPts val="324"/>
              </a:spcBef>
              <a:spcAft>
                <a:spcPts val="0"/>
              </a:spcAft>
              <a:buFont typeface="Verdana"/>
              <a:buChar char="◦"/>
              <a:defRPr/>
            </a:pPr>
            <a:endParaRPr lang="zh-CN" altLang="zh-CN" dirty="0"/>
          </a:p>
          <a:p>
            <a:pPr marL="621792" lvl="1" fontAlgn="auto">
              <a:spcBef>
                <a:spcPts val="324"/>
              </a:spcBef>
              <a:spcAft>
                <a:spcPts val="0"/>
              </a:spcAft>
              <a:buFont typeface="Verdana"/>
              <a:buChar char="◦"/>
              <a:defRPr/>
            </a:pPr>
            <a:r>
              <a:rPr lang="en-US" altLang="zh-CN" dirty="0"/>
              <a:t>String</a:t>
            </a:r>
            <a:r>
              <a:rPr lang="zh-CN" altLang="zh-CN" dirty="0"/>
              <a:t>类重写了</a:t>
            </a:r>
            <a:r>
              <a:rPr lang="en-US" altLang="zh-CN" dirty="0"/>
              <a:t>Object</a:t>
            </a:r>
            <a:r>
              <a:rPr lang="zh-CN" altLang="zh-CN" dirty="0"/>
              <a:t>的</a:t>
            </a:r>
            <a:r>
              <a:rPr lang="en-US" altLang="zh-CN" dirty="0"/>
              <a:t>equals()</a:t>
            </a:r>
            <a:r>
              <a:rPr lang="zh-CN" altLang="zh-CN" dirty="0"/>
              <a:t>方法，不再比较引用地址，而是</a:t>
            </a:r>
            <a:r>
              <a:rPr lang="zh-CN" altLang="zh-CN" dirty="0">
                <a:solidFill>
                  <a:srgbClr val="FF0000"/>
                </a:solidFill>
              </a:rPr>
              <a:t>比较字符串的内容</a:t>
            </a:r>
            <a:r>
              <a:rPr lang="zh-CN" altLang="zh-CN" dirty="0"/>
              <a:t>。</a:t>
            </a:r>
            <a:endParaRPr lang="en-US" altLang="zh-CN" dirty="0"/>
          </a:p>
          <a:p>
            <a:pPr marL="621792" lvl="1" fontAlgn="auto">
              <a:spcBef>
                <a:spcPts val="324"/>
              </a:spcBef>
              <a:spcAft>
                <a:spcPts val="0"/>
              </a:spcAft>
              <a:buFont typeface="Verdana"/>
              <a:buChar char="◦"/>
              <a:defRPr/>
            </a:pPr>
            <a:endParaRPr lang="zh-CN" altLang="en-US" dirty="0"/>
          </a:p>
          <a:p>
            <a:pPr marL="621792" lvl="1" fontAlgn="auto">
              <a:spcBef>
                <a:spcPts val="324"/>
              </a:spcBef>
              <a:spcAft>
                <a:spcPts val="0"/>
              </a:spcAft>
              <a:buFont typeface="Verdana"/>
              <a:buChar char="◦"/>
              <a:defRPr/>
            </a:pPr>
            <a:r>
              <a:rPr lang="en-US" altLang="zh-CN" dirty="0" err="1"/>
              <a:t>boolean</a:t>
            </a:r>
            <a:r>
              <a:rPr lang="en-US" altLang="zh-CN" dirty="0"/>
              <a:t> </a:t>
            </a:r>
            <a:r>
              <a:rPr lang="en-US" altLang="zh-CN" dirty="0" err="1"/>
              <a:t>equalsIgnoreCase</a:t>
            </a:r>
            <a:r>
              <a:rPr lang="en-US" altLang="zh-CN" dirty="0"/>
              <a:t>(String s)</a:t>
            </a:r>
            <a:r>
              <a:rPr lang="zh-CN" altLang="zh-CN" dirty="0"/>
              <a:t>，该方法将参数字符串</a:t>
            </a:r>
            <a:r>
              <a:rPr lang="en-US" altLang="zh-CN" dirty="0"/>
              <a:t>s</a:t>
            </a:r>
            <a:r>
              <a:rPr lang="zh-CN" altLang="zh-CN" dirty="0"/>
              <a:t>的值与调用该方法的</a:t>
            </a:r>
            <a:r>
              <a:rPr lang="en-US" altLang="zh-CN" dirty="0"/>
              <a:t>String</a:t>
            </a:r>
            <a:r>
              <a:rPr lang="zh-CN" altLang="zh-CN" dirty="0"/>
              <a:t>的值进行忽略大小写的比较，返回</a:t>
            </a:r>
            <a:r>
              <a:rPr lang="en-US" altLang="zh-CN" dirty="0"/>
              <a:t>true</a:t>
            </a:r>
            <a:r>
              <a:rPr lang="zh-CN" altLang="zh-CN" dirty="0"/>
              <a:t>或</a:t>
            </a:r>
            <a:r>
              <a:rPr lang="en-US" altLang="zh-CN" dirty="0"/>
              <a:t>false</a:t>
            </a:r>
            <a:r>
              <a:rPr lang="zh-CN" altLang="zh-CN" dirty="0"/>
              <a:t>。</a:t>
            </a:r>
            <a:endParaRPr lang="en-US" altLang="zh-CN" dirty="0"/>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1033463" y="5362575"/>
            <a:ext cx="76803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x = "quit";</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x.equalsIgnoreCase</a:t>
            </a:r>
            <a:r>
              <a:rPr lang="en-US" altLang="zh-CN" sz="2000" dirty="0"/>
              <a:t>("QUIT")); </a:t>
            </a:r>
            <a:endParaRPr lang="zh-CN" altLang="en-US" sz="2000" dirty="0"/>
          </a:p>
        </p:txBody>
      </p:sp>
      <p:sp>
        <p:nvSpPr>
          <p:cNvPr id="5" name="矩形 4"/>
          <p:cNvSpPr/>
          <p:nvPr/>
        </p:nvSpPr>
        <p:spPr>
          <a:xfrm>
            <a:off x="1023938" y="6370638"/>
            <a:ext cx="685800" cy="40005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sz="2000" dirty="0"/>
              <a:t>true</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57200" y="1481138"/>
            <a:ext cx="8229600" cy="2235200"/>
          </a:xfrm>
        </p:spPr>
        <p:txBody>
          <a:bodyPr/>
          <a:lstStyle/>
          <a:p>
            <a:pPr marL="109538" indent="0">
              <a:buFont typeface="Wingdings 3" pitchFamily="18" charset="2"/>
              <a:buNone/>
            </a:pPr>
            <a:r>
              <a:rPr lang="en-US" altLang="zh-CN" b="1"/>
              <a:t>4</a:t>
            </a:r>
            <a:r>
              <a:rPr lang="zh-CN" altLang="zh-CN" b="1"/>
              <a:t>．</a:t>
            </a:r>
            <a:r>
              <a:rPr lang="en-US" altLang="zh-CN" b="1"/>
              <a:t>endsWith()</a:t>
            </a:r>
            <a:r>
              <a:rPr lang="zh-CN" altLang="zh-CN" b="1"/>
              <a:t>和</a:t>
            </a:r>
            <a:r>
              <a:rPr lang="en-US" altLang="zh-CN" b="1"/>
              <a:t>startsWith()</a:t>
            </a:r>
            <a:endParaRPr lang="zh-CN" altLang="zh-CN" b="1"/>
          </a:p>
          <a:p>
            <a:pPr lvl="1"/>
            <a:r>
              <a:rPr lang="en-US" altLang="zh-CN"/>
              <a:t>boolean endsWith(String s)</a:t>
            </a:r>
            <a:r>
              <a:rPr lang="zh-CN" altLang="zh-CN"/>
              <a:t>，判断调用该方法的</a:t>
            </a:r>
            <a:r>
              <a:rPr lang="en-US" altLang="zh-CN"/>
              <a:t>String</a:t>
            </a:r>
            <a:r>
              <a:rPr lang="zh-CN" altLang="zh-CN"/>
              <a:t>是否以指定的参数字符串结尾，返回</a:t>
            </a:r>
            <a:r>
              <a:rPr lang="en-US" altLang="zh-CN"/>
              <a:t>true</a:t>
            </a:r>
            <a:r>
              <a:rPr lang="zh-CN" altLang="zh-CN"/>
              <a:t>或</a:t>
            </a:r>
            <a:r>
              <a:rPr lang="en-US" altLang="zh-CN"/>
              <a:t>false</a:t>
            </a:r>
            <a:r>
              <a:rPr lang="zh-CN" altLang="zh-CN"/>
              <a:t>。</a:t>
            </a:r>
            <a:endParaRPr lang="en-US" altLang="zh-CN"/>
          </a:p>
          <a:p>
            <a:pPr lvl="1"/>
            <a:r>
              <a:rPr lang="en-US" altLang="zh-CN"/>
              <a:t>boolean startsWith(String s)</a:t>
            </a:r>
            <a:r>
              <a:rPr lang="zh-CN" altLang="zh-CN"/>
              <a:t>，判断调用该方法的</a:t>
            </a:r>
            <a:r>
              <a:rPr lang="en-US" altLang="zh-CN"/>
              <a:t>String</a:t>
            </a:r>
            <a:r>
              <a:rPr lang="zh-CN" altLang="zh-CN"/>
              <a:t>是否以指定的参数字符串开始，返回</a:t>
            </a:r>
            <a:r>
              <a:rPr lang="en-US" altLang="zh-CN"/>
              <a:t>true</a:t>
            </a:r>
            <a:r>
              <a:rPr lang="zh-CN" altLang="zh-CN"/>
              <a:t>或</a:t>
            </a:r>
            <a:r>
              <a:rPr lang="en-US" altLang="zh-CN"/>
              <a:t>false</a:t>
            </a:r>
            <a:r>
              <a:rPr lang="zh-CN" altLang="zh-CN"/>
              <a:t>。</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684213" y="3546475"/>
            <a:ext cx="8351837" cy="13223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zh-CN" altLang="zh-CN" sz="2000" dirty="0"/>
              <a:t>以文件的扩展名区分文件类型：</a:t>
            </a:r>
          </a:p>
          <a:p>
            <a:pPr fontAlgn="auto">
              <a:spcBef>
                <a:spcPts val="0"/>
              </a:spcBef>
              <a:spcAft>
                <a:spcPts val="0"/>
              </a:spcAft>
              <a:defRPr/>
            </a:pPr>
            <a:r>
              <a:rPr lang="en-US" altLang="zh-CN" sz="2000" dirty="0"/>
              <a:t>String file = "photo.png";</a:t>
            </a:r>
            <a:endParaRPr lang="zh-CN" altLang="zh-CN" sz="2000" dirty="0"/>
          </a:p>
          <a:p>
            <a:pPr fontAlgn="auto">
              <a:spcBef>
                <a:spcPts val="0"/>
              </a:spcBef>
              <a:spcAft>
                <a:spcPts val="0"/>
              </a:spcAft>
              <a:defRPr/>
            </a:pPr>
            <a:r>
              <a:rPr lang="en-US" altLang="zh-CN" sz="2000" b="1" dirty="0" err="1"/>
              <a:t>boolean</a:t>
            </a:r>
            <a:r>
              <a:rPr lang="en-US" altLang="zh-CN" sz="2000" dirty="0"/>
              <a:t> </a:t>
            </a:r>
            <a:r>
              <a:rPr lang="en-US" altLang="zh-CN" sz="2000" dirty="0" err="1"/>
              <a:t>isImageFile</a:t>
            </a:r>
            <a:r>
              <a:rPr lang="en-US" altLang="zh-CN" sz="2000" dirty="0"/>
              <a:t> = </a:t>
            </a:r>
            <a:r>
              <a:rPr lang="en-US" altLang="zh-CN" sz="2000" dirty="0" err="1"/>
              <a:t>file.endsWith</a:t>
            </a:r>
            <a:r>
              <a:rPr lang="en-US" altLang="zh-CN" sz="2000" dirty="0"/>
              <a:t>(".</a:t>
            </a:r>
            <a:r>
              <a:rPr lang="en-US" altLang="zh-CN" sz="2000" dirty="0" err="1"/>
              <a:t>png</a:t>
            </a:r>
            <a:r>
              <a:rPr lang="en-US" altLang="zh-CN" sz="2000" dirty="0"/>
              <a:t>")|| </a:t>
            </a:r>
            <a:r>
              <a:rPr lang="en-US" altLang="zh-CN" sz="2000" dirty="0" err="1"/>
              <a:t>file.endsWith</a:t>
            </a:r>
            <a:r>
              <a:rPr lang="en-US" altLang="zh-CN" sz="2000" dirty="0"/>
              <a:t>(".jpg");</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isImageFile</a:t>
            </a:r>
            <a:r>
              <a:rPr lang="en-US" altLang="zh-CN" sz="2000" dirty="0"/>
              <a:t>);  </a:t>
            </a:r>
            <a:endParaRPr lang="zh-CN" altLang="en-US" sz="2000" dirty="0"/>
          </a:p>
        </p:txBody>
      </p:sp>
      <p:sp>
        <p:nvSpPr>
          <p:cNvPr id="5" name="矩形 4"/>
          <p:cNvSpPr/>
          <p:nvPr/>
        </p:nvSpPr>
        <p:spPr>
          <a:xfrm>
            <a:off x="684213" y="5084763"/>
            <a:ext cx="8351837" cy="13239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command = "get photo.png";</a:t>
            </a:r>
            <a:endParaRPr lang="zh-CN" altLang="zh-CN" sz="2000" dirty="0"/>
          </a:p>
          <a:p>
            <a:pPr fontAlgn="auto">
              <a:spcBef>
                <a:spcPts val="0"/>
              </a:spcBef>
              <a:spcAft>
                <a:spcPts val="0"/>
              </a:spcAft>
              <a:defRPr/>
            </a:pPr>
            <a:r>
              <a:rPr lang="en-US" altLang="zh-CN" sz="2000" b="1" dirty="0"/>
              <a:t>if</a:t>
            </a:r>
            <a:r>
              <a:rPr lang="en-US" altLang="zh-CN" sz="2000" dirty="0"/>
              <a:t>(</a:t>
            </a:r>
            <a:r>
              <a:rPr lang="en-US" altLang="zh-CN" sz="2000" dirty="0" err="1"/>
              <a:t>command.startsWith</a:t>
            </a:r>
            <a:r>
              <a:rPr lang="en-US" altLang="zh-CN" sz="2000" dirty="0"/>
              <a:t>("get")){</a:t>
            </a:r>
            <a:endParaRPr lang="zh-CN" altLang="zh-CN" sz="2000" dirty="0"/>
          </a:p>
          <a:p>
            <a:pPr fontAlgn="auto">
              <a:spcBef>
                <a:spcPts val="0"/>
              </a:spcBef>
              <a:spcAft>
                <a:spcPts val="0"/>
              </a:spcAft>
              <a:defRPr/>
            </a:pP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zh-CN" altLang="zh-CN" sz="2000" dirty="0"/>
              <a:t>开始下载文件</a:t>
            </a:r>
            <a:r>
              <a:rPr lang="en-US" altLang="zh-CN" sz="2000" dirty="0"/>
              <a:t>..."); </a:t>
            </a:r>
            <a:endParaRPr lang="zh-CN" altLang="zh-CN" sz="2000" dirty="0"/>
          </a:p>
          <a:p>
            <a:pPr fontAlgn="auto">
              <a:spcBef>
                <a:spcPts val="0"/>
              </a:spcBef>
              <a:spcAft>
                <a:spcPts val="0"/>
              </a:spcAft>
              <a:defRPr/>
            </a:pP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p:txBody>
          <a:bodyPr/>
          <a:lstStyle/>
          <a:p>
            <a:pPr marL="109538" indent="0">
              <a:buFont typeface="Wingdings 3" pitchFamily="18" charset="2"/>
              <a:buNone/>
            </a:pPr>
            <a:r>
              <a:rPr lang="en-US" altLang="zh-CN" b="1" dirty="0"/>
              <a:t>5</a:t>
            </a:r>
            <a:r>
              <a:rPr lang="zh-CN" altLang="zh-CN" b="1" dirty="0"/>
              <a:t>．</a:t>
            </a:r>
            <a:r>
              <a:rPr lang="en-US" altLang="zh-CN" b="1" dirty="0" err="1"/>
              <a:t>indexOf</a:t>
            </a:r>
            <a:r>
              <a:rPr lang="en-US" altLang="zh-CN" b="1" dirty="0"/>
              <a:t>()</a:t>
            </a:r>
            <a:r>
              <a:rPr lang="zh-CN" altLang="zh-CN" b="1" dirty="0"/>
              <a:t>和</a:t>
            </a:r>
            <a:r>
              <a:rPr lang="en-US" altLang="zh-CN" b="1" dirty="0" err="1"/>
              <a:t>lastIndexOf</a:t>
            </a:r>
            <a:r>
              <a:rPr lang="en-US" altLang="zh-CN" b="1" dirty="0"/>
              <a:t>()</a:t>
            </a:r>
            <a:endParaRPr lang="zh-CN" altLang="zh-CN" b="1" dirty="0"/>
          </a:p>
          <a:p>
            <a:pPr lvl="1"/>
            <a:r>
              <a:rPr lang="en-US" altLang="zh-CN" dirty="0" err="1"/>
              <a:t>int</a:t>
            </a:r>
            <a:r>
              <a:rPr lang="en-US" altLang="zh-CN" dirty="0"/>
              <a:t> </a:t>
            </a:r>
            <a:r>
              <a:rPr lang="en-US" altLang="zh-CN" dirty="0" err="1"/>
              <a:t>indexOf</a:t>
            </a:r>
            <a:r>
              <a:rPr lang="en-US" altLang="zh-CN" dirty="0"/>
              <a:t>(String s)</a:t>
            </a:r>
            <a:r>
              <a:rPr lang="zh-CN" altLang="zh-CN" dirty="0"/>
              <a:t>，</a:t>
            </a:r>
            <a:r>
              <a:rPr lang="en-US" altLang="zh-CN" dirty="0"/>
              <a:t> </a:t>
            </a:r>
            <a:r>
              <a:rPr lang="en-US" altLang="zh-CN" dirty="0" err="1"/>
              <a:t>int</a:t>
            </a:r>
            <a:r>
              <a:rPr lang="en-US" altLang="zh-CN" dirty="0"/>
              <a:t> </a:t>
            </a:r>
            <a:r>
              <a:rPr lang="en-US" altLang="zh-CN" dirty="0" err="1"/>
              <a:t>indexOf</a:t>
            </a:r>
            <a:r>
              <a:rPr lang="en-US" altLang="zh-CN" dirty="0"/>
              <a:t>(String s, </a:t>
            </a:r>
            <a:r>
              <a:rPr lang="en-US" altLang="zh-CN" dirty="0" err="1"/>
              <a:t>int</a:t>
            </a:r>
            <a:r>
              <a:rPr lang="en-US" altLang="zh-CN" dirty="0"/>
              <a:t> </a:t>
            </a:r>
            <a:r>
              <a:rPr lang="en-US" altLang="zh-CN" dirty="0" err="1"/>
              <a:t>fromIndex</a:t>
            </a:r>
            <a:r>
              <a:rPr lang="en-US" altLang="zh-CN" dirty="0"/>
              <a:t>)</a:t>
            </a:r>
            <a:r>
              <a:rPr lang="zh-CN" altLang="zh-CN" dirty="0"/>
              <a:t>，查找参数字符串在调用该方法的</a:t>
            </a:r>
            <a:r>
              <a:rPr lang="en-US" altLang="zh-CN" dirty="0"/>
              <a:t>String</a:t>
            </a:r>
            <a:r>
              <a:rPr lang="zh-CN" altLang="zh-CN" dirty="0"/>
              <a:t>中首次出现的起始位置，如果参数字符串不存在，则返回</a:t>
            </a:r>
            <a:r>
              <a:rPr lang="en-US" altLang="zh-CN" dirty="0"/>
              <a:t>-1</a:t>
            </a:r>
            <a:r>
              <a:rPr lang="zh-CN" altLang="zh-CN" dirty="0"/>
              <a:t>，可以使用参数</a:t>
            </a:r>
            <a:r>
              <a:rPr lang="en-US" altLang="zh-CN" dirty="0" err="1"/>
              <a:t>fromIndex</a:t>
            </a:r>
            <a:r>
              <a:rPr lang="zh-CN" altLang="zh-CN" dirty="0"/>
              <a:t>指定查找的起点。</a:t>
            </a:r>
            <a:endParaRPr lang="en-US" altLang="zh-CN" dirty="0"/>
          </a:p>
          <a:p>
            <a:pPr lvl="1"/>
            <a:endParaRPr lang="zh-CN" altLang="zh-CN" dirty="0"/>
          </a:p>
          <a:p>
            <a:pPr lvl="1"/>
            <a:r>
              <a:rPr lang="en-US" altLang="zh-CN" dirty="0" err="1"/>
              <a:t>int</a:t>
            </a:r>
            <a:r>
              <a:rPr lang="en-US" altLang="zh-CN" dirty="0"/>
              <a:t> </a:t>
            </a:r>
            <a:r>
              <a:rPr lang="en-US" altLang="zh-CN" dirty="0" err="1"/>
              <a:t>lastIndexOf</a:t>
            </a:r>
            <a:r>
              <a:rPr lang="en-US" altLang="zh-CN" dirty="0"/>
              <a:t> (String s)</a:t>
            </a:r>
            <a:r>
              <a:rPr lang="zh-CN" altLang="zh-CN" dirty="0"/>
              <a:t>，</a:t>
            </a:r>
            <a:r>
              <a:rPr lang="en-US" altLang="zh-CN" dirty="0" err="1"/>
              <a:t>int</a:t>
            </a:r>
            <a:r>
              <a:rPr lang="en-US" altLang="zh-CN" dirty="0"/>
              <a:t> </a:t>
            </a:r>
            <a:r>
              <a:rPr lang="en-US" altLang="zh-CN" dirty="0" err="1"/>
              <a:t>lastIndexOf</a:t>
            </a:r>
            <a:r>
              <a:rPr lang="en-US" altLang="zh-CN" dirty="0"/>
              <a:t> (String s, </a:t>
            </a:r>
            <a:r>
              <a:rPr lang="en-US" altLang="zh-CN" dirty="0" err="1"/>
              <a:t>int</a:t>
            </a:r>
            <a:r>
              <a:rPr lang="en-US" altLang="zh-CN" dirty="0"/>
              <a:t> </a:t>
            </a:r>
            <a:r>
              <a:rPr lang="en-US" altLang="zh-CN" dirty="0" err="1"/>
              <a:t>fromIndex</a:t>
            </a:r>
            <a:r>
              <a:rPr lang="en-US" altLang="zh-CN" dirty="0"/>
              <a:t>)</a:t>
            </a:r>
            <a:r>
              <a:rPr lang="zh-CN" altLang="zh-CN" dirty="0"/>
              <a:t>，查找参数字符串在调用该方法的</a:t>
            </a:r>
            <a:r>
              <a:rPr lang="en-US" altLang="zh-CN" dirty="0"/>
              <a:t>String</a:t>
            </a:r>
            <a:r>
              <a:rPr lang="zh-CN" altLang="zh-CN" dirty="0"/>
              <a:t>中最后一次出现的起始位置。</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971550" y="5445224"/>
            <a:ext cx="7704138" cy="132343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email = "computer_dite@126.com";</a:t>
            </a:r>
          </a:p>
          <a:p>
            <a:pPr fontAlgn="auto">
              <a:spcBef>
                <a:spcPts val="0"/>
              </a:spcBef>
              <a:spcAft>
                <a:spcPts val="0"/>
              </a:spcAft>
              <a:defRPr/>
            </a:pPr>
            <a:r>
              <a:rPr lang="en-US" altLang="zh-CN" sz="2000" dirty="0" err="1"/>
              <a:t>System.out.println</a:t>
            </a:r>
            <a:r>
              <a:rPr lang="en-US" altLang="zh-CN" sz="2000" dirty="0"/>
              <a:t>(</a:t>
            </a:r>
            <a:r>
              <a:rPr lang="en-US" altLang="zh-CN" sz="2000" dirty="0" err="1"/>
              <a:t>email.indexOf</a:t>
            </a:r>
            <a:r>
              <a:rPr lang="en-US" altLang="zh-CN" sz="2000" dirty="0"/>
              <a:t>("e"));</a:t>
            </a:r>
          </a:p>
          <a:p>
            <a:pPr fontAlgn="auto">
              <a:spcBef>
                <a:spcPts val="0"/>
              </a:spcBef>
              <a:spcAft>
                <a:spcPts val="0"/>
              </a:spcAft>
              <a:defRPr/>
            </a:pPr>
            <a:r>
              <a:rPr lang="en-US" altLang="zh-CN" sz="2000" dirty="0" err="1"/>
              <a:t>System.out.println</a:t>
            </a:r>
            <a:r>
              <a:rPr lang="en-US" altLang="zh-CN" sz="2000" dirty="0"/>
              <a:t>(</a:t>
            </a:r>
            <a:r>
              <a:rPr lang="en-US" altLang="zh-CN" sz="2000" dirty="0" err="1"/>
              <a:t>email.indexOf</a:t>
            </a:r>
            <a:r>
              <a:rPr lang="en-US" altLang="zh-CN" sz="2000" dirty="0"/>
              <a:t>("/"));</a:t>
            </a:r>
          </a:p>
          <a:p>
            <a:pPr fontAlgn="auto">
              <a:spcBef>
                <a:spcPts val="0"/>
              </a:spcBef>
              <a:spcAft>
                <a:spcPts val="0"/>
              </a:spcAft>
              <a:defRPr/>
            </a:pPr>
            <a:r>
              <a:rPr lang="en-US" altLang="zh-CN" sz="2000" dirty="0" err="1"/>
              <a:t>System.out.println</a:t>
            </a:r>
            <a:r>
              <a:rPr lang="en-US" altLang="zh-CN" sz="2000" dirty="0"/>
              <a:t>(</a:t>
            </a:r>
            <a:r>
              <a:rPr lang="en-US" altLang="zh-CN" sz="2000" dirty="0" err="1"/>
              <a:t>email.lastIndexOf</a:t>
            </a:r>
            <a:r>
              <a:rPr lang="en-US" altLang="zh-CN" sz="2000" dirty="0"/>
              <a:t>("e"));</a:t>
            </a:r>
            <a:endParaRPr lang="zh-CN" altLang="en-US" sz="2000" dirty="0"/>
          </a:p>
        </p:txBody>
      </p:sp>
      <p:sp>
        <p:nvSpPr>
          <p:cNvPr id="5" name="矩形 4"/>
          <p:cNvSpPr/>
          <p:nvPr/>
        </p:nvSpPr>
        <p:spPr>
          <a:xfrm>
            <a:off x="6876255" y="5661186"/>
            <a:ext cx="1152525" cy="92333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6</a:t>
            </a:r>
          </a:p>
          <a:p>
            <a:pPr fontAlgn="auto">
              <a:spcBef>
                <a:spcPts val="0"/>
              </a:spcBef>
              <a:spcAft>
                <a:spcPts val="0"/>
              </a:spcAft>
              <a:defRPr/>
            </a:pPr>
            <a:r>
              <a:rPr lang="en-US" altLang="zh-CN" dirty="0"/>
              <a:t>-1</a:t>
            </a:r>
          </a:p>
          <a:p>
            <a:pPr fontAlgn="auto">
              <a:spcBef>
                <a:spcPts val="0"/>
              </a:spcBef>
              <a:spcAft>
                <a:spcPts val="0"/>
              </a:spcAft>
              <a:defRPr/>
            </a:pPr>
            <a:r>
              <a:rPr lang="en-US" altLang="zh-CN" dirty="0"/>
              <a:t>12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457200" y="1481138"/>
            <a:ext cx="8229600" cy="1300162"/>
          </a:xfrm>
        </p:spPr>
        <p:txBody>
          <a:bodyPr/>
          <a:lstStyle/>
          <a:p>
            <a:pPr marL="109538" indent="0">
              <a:buFont typeface="Wingdings 3" pitchFamily="18" charset="2"/>
              <a:buNone/>
            </a:pPr>
            <a:r>
              <a:rPr lang="en-US" altLang="zh-CN" b="1"/>
              <a:t>6</a:t>
            </a:r>
            <a:r>
              <a:rPr lang="zh-CN" altLang="zh-CN" b="1"/>
              <a:t>．</a:t>
            </a:r>
            <a:r>
              <a:rPr lang="en-US" altLang="zh-CN" b="1"/>
              <a:t>length()</a:t>
            </a:r>
            <a:endParaRPr lang="zh-CN" altLang="zh-CN" b="1"/>
          </a:p>
          <a:p>
            <a:pPr lvl="1"/>
            <a:r>
              <a:rPr lang="en-US" altLang="zh-CN"/>
              <a:t>int length()</a:t>
            </a:r>
            <a:r>
              <a:rPr lang="zh-CN" altLang="zh-CN"/>
              <a:t>，该方法返回调用该方法的</a:t>
            </a:r>
            <a:r>
              <a:rPr lang="en-US" altLang="zh-CN"/>
              <a:t>String</a:t>
            </a:r>
            <a:r>
              <a:rPr lang="zh-CN" altLang="zh-CN"/>
              <a:t>的长度，即其所包含字符的个数。</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971550" y="3213100"/>
            <a:ext cx="7704138"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x = "0123456789";</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x.length</a:t>
            </a:r>
            <a:r>
              <a:rPr lang="en-US" altLang="zh-CN" sz="2000" dirty="0"/>
              <a:t>());     </a:t>
            </a:r>
            <a:endParaRPr lang="zh-CN" altLang="en-US" sz="2000" dirty="0"/>
          </a:p>
        </p:txBody>
      </p:sp>
      <p:sp>
        <p:nvSpPr>
          <p:cNvPr id="5" name="矩形 4"/>
          <p:cNvSpPr/>
          <p:nvPr/>
        </p:nvSpPr>
        <p:spPr>
          <a:xfrm>
            <a:off x="5580063" y="3382963"/>
            <a:ext cx="1152525"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10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57200" y="1481138"/>
            <a:ext cx="8229600" cy="5044206"/>
          </a:xfrm>
        </p:spPr>
        <p:txBody>
          <a:bodyPr/>
          <a:lstStyle/>
          <a:p>
            <a:pPr marL="109538" indent="0">
              <a:buFont typeface="Wingdings 3" pitchFamily="18" charset="2"/>
              <a:buNone/>
            </a:pPr>
            <a:r>
              <a:rPr lang="en-US" altLang="zh-CN" b="1" dirty="0"/>
              <a:t>7</a:t>
            </a:r>
            <a:r>
              <a:rPr lang="zh-CN" altLang="zh-CN" b="1" dirty="0"/>
              <a:t>．</a:t>
            </a:r>
            <a:r>
              <a:rPr lang="en-US" altLang="zh-CN" b="1" dirty="0"/>
              <a:t>substring()</a:t>
            </a:r>
            <a:endParaRPr lang="zh-CN" altLang="zh-CN" b="1" dirty="0"/>
          </a:p>
          <a:p>
            <a:pPr lvl="1"/>
            <a:r>
              <a:rPr lang="en-US" altLang="zh-CN" dirty="0"/>
              <a:t>String substring(</a:t>
            </a:r>
            <a:r>
              <a:rPr lang="en-US" altLang="zh-CN" dirty="0" err="1"/>
              <a:t>int</a:t>
            </a:r>
            <a:r>
              <a:rPr lang="en-US" altLang="zh-CN" dirty="0"/>
              <a:t> begin)</a:t>
            </a:r>
            <a:r>
              <a:rPr lang="zh-CN" altLang="zh-CN" dirty="0"/>
              <a:t>，</a:t>
            </a:r>
            <a:r>
              <a:rPr lang="en-US" altLang="zh-CN" dirty="0"/>
              <a:t>String substring(</a:t>
            </a:r>
            <a:r>
              <a:rPr lang="en-US" altLang="zh-CN" dirty="0" err="1"/>
              <a:t>int</a:t>
            </a:r>
            <a:r>
              <a:rPr lang="en-US" altLang="zh-CN" dirty="0"/>
              <a:t> begin, </a:t>
            </a:r>
            <a:r>
              <a:rPr lang="en-US" altLang="zh-CN" dirty="0" err="1"/>
              <a:t>int</a:t>
            </a:r>
            <a:r>
              <a:rPr lang="en-US" altLang="zh-CN" dirty="0"/>
              <a:t> end)</a:t>
            </a:r>
          </a:p>
          <a:p>
            <a:pPr lvl="1"/>
            <a:r>
              <a:rPr lang="en-US" altLang="zh-CN" dirty="0"/>
              <a:t>substring()</a:t>
            </a:r>
            <a:r>
              <a:rPr lang="zh-CN" altLang="zh-CN" dirty="0"/>
              <a:t>方法用于获取调用该方法的</a:t>
            </a:r>
            <a:r>
              <a:rPr lang="en-US" altLang="zh-CN" dirty="0"/>
              <a:t>String</a:t>
            </a:r>
            <a:r>
              <a:rPr lang="zh-CN" altLang="zh-CN" dirty="0"/>
              <a:t>的一个子串。</a:t>
            </a:r>
            <a:endParaRPr lang="en-US" altLang="zh-CN" dirty="0"/>
          </a:p>
          <a:p>
            <a:pPr lvl="1"/>
            <a:r>
              <a:rPr lang="zh-CN" altLang="zh-CN" dirty="0"/>
              <a:t>参数</a:t>
            </a:r>
            <a:r>
              <a:rPr lang="en-US" altLang="zh-CN" dirty="0"/>
              <a:t>begin</a:t>
            </a:r>
            <a:r>
              <a:rPr lang="zh-CN" altLang="zh-CN" dirty="0"/>
              <a:t>指定截取的起始索引位置</a:t>
            </a:r>
            <a:endParaRPr lang="en-US" altLang="zh-CN" dirty="0"/>
          </a:p>
          <a:p>
            <a:pPr lvl="1"/>
            <a:r>
              <a:rPr lang="zh-CN" altLang="zh-CN" dirty="0"/>
              <a:t>参数</a:t>
            </a:r>
            <a:r>
              <a:rPr lang="en-US" altLang="zh-CN" dirty="0"/>
              <a:t>end</a:t>
            </a:r>
            <a:r>
              <a:rPr lang="zh-CN" altLang="zh-CN" dirty="0"/>
              <a:t>指定截取的结束索引位置，如果不指定</a:t>
            </a:r>
            <a:r>
              <a:rPr lang="en-US" altLang="zh-CN" dirty="0"/>
              <a:t>end</a:t>
            </a:r>
            <a:r>
              <a:rPr lang="zh-CN" altLang="zh-CN" dirty="0"/>
              <a:t>则截取至</a:t>
            </a:r>
            <a:r>
              <a:rPr lang="en-US" altLang="zh-CN" dirty="0"/>
              <a:t>String</a:t>
            </a:r>
            <a:r>
              <a:rPr lang="zh-CN" altLang="zh-CN" dirty="0"/>
              <a:t>的末尾。</a:t>
            </a:r>
            <a:endParaRPr lang="en-US" altLang="zh-CN" dirty="0"/>
          </a:p>
          <a:p>
            <a:pPr lvl="1"/>
            <a:endParaRPr lang="en-US" altLang="zh-CN" dirty="0"/>
          </a:p>
          <a:p>
            <a:pPr lvl="1"/>
            <a:r>
              <a:rPr lang="zh-CN" altLang="zh-CN" dirty="0"/>
              <a:t>需要注意截取子串的范围是</a:t>
            </a:r>
            <a:r>
              <a:rPr lang="en-US" altLang="zh-CN" dirty="0"/>
              <a:t>[</a:t>
            </a:r>
            <a:r>
              <a:rPr lang="en-US" altLang="zh-CN" dirty="0" err="1"/>
              <a:t>begin,end</a:t>
            </a:r>
            <a:r>
              <a:rPr lang="en-US" altLang="zh-CN" dirty="0"/>
              <a:t>)</a:t>
            </a:r>
            <a:r>
              <a:rPr lang="zh-CN" altLang="zh-CN" dirty="0"/>
              <a:t>，包括</a:t>
            </a:r>
            <a:r>
              <a:rPr lang="en-US" altLang="zh-CN" dirty="0"/>
              <a:t>begin</a:t>
            </a:r>
            <a:r>
              <a:rPr lang="zh-CN" altLang="zh-CN" dirty="0"/>
              <a:t>位置，但不包括</a:t>
            </a:r>
            <a:r>
              <a:rPr lang="en-US" altLang="zh-CN" dirty="0"/>
              <a:t>end</a:t>
            </a:r>
            <a:r>
              <a:rPr lang="zh-CN" altLang="zh-CN" dirty="0"/>
              <a:t>位置，至</a:t>
            </a:r>
            <a:r>
              <a:rPr lang="en-US" altLang="zh-CN" dirty="0"/>
              <a:t>end-1</a:t>
            </a:r>
            <a:r>
              <a:rPr lang="zh-CN" altLang="zh-CN" dirty="0"/>
              <a:t>位置截取结束。</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1032734" y="5589240"/>
            <a:ext cx="7704138"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x = "0123456789";</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x.substring</a:t>
            </a:r>
            <a:r>
              <a:rPr lang="en-US" altLang="zh-CN" sz="2000" dirty="0"/>
              <a:t>(3));</a:t>
            </a:r>
          </a:p>
          <a:p>
            <a:pPr fontAlgn="auto">
              <a:spcBef>
                <a:spcPts val="0"/>
              </a:spcBef>
              <a:spcAft>
                <a:spcPts val="0"/>
              </a:spcAft>
              <a:defRPr/>
            </a:pPr>
            <a:r>
              <a:rPr lang="en-US" altLang="zh-CN" sz="2000" dirty="0" err="1"/>
              <a:t>System.out.println</a:t>
            </a:r>
            <a:r>
              <a:rPr lang="en-US" altLang="zh-CN" sz="2000" dirty="0"/>
              <a:t>(</a:t>
            </a:r>
            <a:r>
              <a:rPr lang="en-US" altLang="zh-CN" sz="2000" dirty="0" err="1"/>
              <a:t>x.substring</a:t>
            </a:r>
            <a:r>
              <a:rPr lang="en-US" altLang="zh-CN" sz="2000" dirty="0"/>
              <a:t>(3,8));</a:t>
            </a:r>
          </a:p>
        </p:txBody>
      </p:sp>
      <p:sp>
        <p:nvSpPr>
          <p:cNvPr id="5" name="矩形 4"/>
          <p:cNvSpPr/>
          <p:nvPr/>
        </p:nvSpPr>
        <p:spPr>
          <a:xfrm>
            <a:off x="5785262" y="5879013"/>
            <a:ext cx="187220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fontAlgn="auto">
              <a:spcBef>
                <a:spcPts val="0"/>
              </a:spcBef>
              <a:spcAft>
                <a:spcPts val="0"/>
              </a:spcAft>
              <a:defRPr/>
            </a:pPr>
            <a:r>
              <a:rPr lang="en-US" altLang="zh-CN" dirty="0"/>
              <a:t>3456789</a:t>
            </a:r>
          </a:p>
          <a:p>
            <a:pPr fontAlgn="auto">
              <a:spcBef>
                <a:spcPts val="0"/>
              </a:spcBef>
              <a:spcAft>
                <a:spcPts val="0"/>
              </a:spcAft>
              <a:defRPr/>
            </a:pPr>
            <a:r>
              <a:rPr lang="en-US" altLang="zh-CN" dirty="0"/>
              <a:t>34567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a:xfrm>
            <a:off x="457200" y="1481138"/>
            <a:ext cx="8229600" cy="1660525"/>
          </a:xfrm>
        </p:spPr>
        <p:txBody>
          <a:bodyPr/>
          <a:lstStyle/>
          <a:p>
            <a:pPr marL="109538" indent="0">
              <a:buFont typeface="Wingdings 3" pitchFamily="18" charset="2"/>
              <a:buNone/>
            </a:pPr>
            <a:r>
              <a:rPr lang="en-US" altLang="zh-CN" b="1"/>
              <a:t>8</a:t>
            </a:r>
            <a:r>
              <a:rPr lang="zh-CN" altLang="zh-CN" b="1"/>
              <a:t>．</a:t>
            </a:r>
            <a:r>
              <a:rPr lang="en-US" altLang="zh-CN" b="1"/>
              <a:t>toLowerCase()</a:t>
            </a:r>
            <a:r>
              <a:rPr lang="zh-CN" altLang="zh-CN" b="1"/>
              <a:t>和</a:t>
            </a:r>
            <a:r>
              <a:rPr lang="en-US" altLang="zh-CN" b="1"/>
              <a:t>toUpperCase()</a:t>
            </a:r>
            <a:endParaRPr lang="zh-CN" altLang="zh-CN" b="1"/>
          </a:p>
          <a:p>
            <a:pPr lvl="1"/>
            <a:r>
              <a:rPr lang="en-US" altLang="zh-CN"/>
              <a:t>String toLowerCase()</a:t>
            </a:r>
            <a:r>
              <a:rPr lang="zh-CN" altLang="zh-CN"/>
              <a:t>，将调用该方法的</a:t>
            </a:r>
            <a:r>
              <a:rPr lang="en-US" altLang="zh-CN"/>
              <a:t>String</a:t>
            </a:r>
            <a:r>
              <a:rPr lang="zh-CN" altLang="zh-CN"/>
              <a:t>的所有大写字母都转换为小写字母，即新字符串全部由小写字母组成，</a:t>
            </a:r>
            <a:r>
              <a:rPr lang="en-US" altLang="zh-CN"/>
              <a:t>String toUpperCase()</a:t>
            </a:r>
            <a:r>
              <a:rPr lang="zh-CN" altLang="zh-CN"/>
              <a:t>方法与之相反。</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755650" y="3429000"/>
            <a:ext cx="7848600" cy="1477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lnSpc>
                <a:spcPct val="150000"/>
              </a:lnSpc>
              <a:spcBef>
                <a:spcPts val="0"/>
              </a:spcBef>
              <a:spcAft>
                <a:spcPts val="0"/>
              </a:spcAft>
              <a:defRPr/>
            </a:pPr>
            <a:r>
              <a:rPr lang="en-US" altLang="zh-CN" sz="2000" dirty="0"/>
              <a:t>String e = "A Good Idea!";</a:t>
            </a:r>
            <a:endParaRPr lang="zh-CN" altLang="zh-CN" sz="2000" dirty="0"/>
          </a:p>
          <a:p>
            <a:pPr fontAlgn="auto">
              <a:lnSpc>
                <a:spcPct val="150000"/>
              </a:lnSpc>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e.toLowerCase</a:t>
            </a: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e.toUpperCase</a:t>
            </a:r>
            <a:r>
              <a:rPr lang="en-US" altLang="zh-CN" sz="2000" dirty="0"/>
              <a:t>());   </a:t>
            </a:r>
            <a:endParaRPr lang="zh-CN" altLang="zh-CN" sz="2000" dirty="0"/>
          </a:p>
        </p:txBody>
      </p:sp>
      <p:sp>
        <p:nvSpPr>
          <p:cNvPr id="5" name="矩形 4"/>
          <p:cNvSpPr/>
          <p:nvPr/>
        </p:nvSpPr>
        <p:spPr>
          <a:xfrm>
            <a:off x="5580063" y="3983038"/>
            <a:ext cx="2211387"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dirty="0"/>
              <a:t>输出</a:t>
            </a:r>
            <a:r>
              <a:rPr lang="en-US" altLang="zh-CN" dirty="0"/>
              <a:t>"a good idea!"</a:t>
            </a:r>
            <a:endParaRPr lang="zh-CN" altLang="zh-CN" dirty="0"/>
          </a:p>
        </p:txBody>
      </p:sp>
      <p:sp>
        <p:nvSpPr>
          <p:cNvPr id="6" name="矩形 5"/>
          <p:cNvSpPr/>
          <p:nvPr/>
        </p:nvSpPr>
        <p:spPr>
          <a:xfrm>
            <a:off x="5580063" y="4427538"/>
            <a:ext cx="2420937"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dirty="0"/>
              <a:t>输出</a:t>
            </a:r>
            <a:r>
              <a:rPr lang="en-US" altLang="zh-CN" dirty="0"/>
              <a:t>"A GOOD IDEA!"</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57200" y="1481138"/>
            <a:ext cx="8229600" cy="1371600"/>
          </a:xfrm>
        </p:spPr>
        <p:txBody>
          <a:bodyPr/>
          <a:lstStyle/>
          <a:p>
            <a:pPr marL="109538" indent="0">
              <a:buFont typeface="Wingdings 3" pitchFamily="18" charset="2"/>
              <a:buNone/>
            </a:pPr>
            <a:r>
              <a:rPr lang="en-US" altLang="zh-CN" b="1"/>
              <a:t>9</a:t>
            </a:r>
            <a:r>
              <a:rPr lang="zh-CN" altLang="zh-CN" b="1"/>
              <a:t>．</a:t>
            </a:r>
            <a:r>
              <a:rPr lang="en-US" altLang="zh-CN" b="1"/>
              <a:t>trim()</a:t>
            </a:r>
            <a:endParaRPr lang="zh-CN" altLang="zh-CN" b="1"/>
          </a:p>
          <a:p>
            <a:pPr lvl="1"/>
            <a:r>
              <a:rPr lang="en-US" altLang="zh-CN"/>
              <a:t>String trim()</a:t>
            </a:r>
            <a:r>
              <a:rPr lang="zh-CN" altLang="zh-CN"/>
              <a:t>，将调用该方法的</a:t>
            </a:r>
            <a:r>
              <a:rPr lang="en-US" altLang="zh-CN"/>
              <a:t>String</a:t>
            </a:r>
            <a:r>
              <a:rPr lang="zh-CN" altLang="zh-CN"/>
              <a:t>的前后空格都删除，返回新字符串。</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755650" y="3141663"/>
            <a:ext cx="7704138" cy="14763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a:t>Scanner </a:t>
            </a:r>
            <a:r>
              <a:rPr lang="en-US" altLang="zh-CN" dirty="0" err="1"/>
              <a:t>scn</a:t>
            </a:r>
            <a:r>
              <a:rPr lang="en-US" altLang="zh-CN" dirty="0"/>
              <a:t> = </a:t>
            </a:r>
            <a:r>
              <a:rPr lang="en-US" altLang="zh-CN" b="1" dirty="0"/>
              <a:t>new</a:t>
            </a:r>
            <a:r>
              <a:rPr lang="en-US" altLang="zh-CN" dirty="0"/>
              <a:t> Scanner(System.</a:t>
            </a:r>
            <a:r>
              <a:rPr lang="en-US" altLang="zh-CN" i="1" dirty="0"/>
              <a:t>in</a:t>
            </a:r>
            <a:r>
              <a:rPr lang="en-US" altLang="zh-CN" dirty="0"/>
              <a:t>);</a:t>
            </a:r>
            <a:endParaRPr lang="zh-CN" altLang="zh-CN" dirty="0"/>
          </a:p>
          <a:p>
            <a:pPr fontAlgn="auto">
              <a:spcBef>
                <a:spcPts val="0"/>
              </a:spcBef>
              <a:spcAft>
                <a:spcPts val="0"/>
              </a:spcAft>
              <a:defRPr/>
            </a:pPr>
            <a:r>
              <a:rPr lang="en-US" altLang="zh-CN" dirty="0"/>
              <a:t>String command = </a:t>
            </a:r>
            <a:r>
              <a:rPr lang="en-US" altLang="zh-CN" dirty="0" err="1"/>
              <a:t>scn.next</a:t>
            </a:r>
            <a:r>
              <a:rPr lang="en-US" altLang="zh-CN" dirty="0"/>
              <a:t>();</a:t>
            </a:r>
            <a:endParaRPr lang="zh-CN" altLang="zh-CN" dirty="0"/>
          </a:p>
          <a:p>
            <a:pPr fontAlgn="auto">
              <a:spcBef>
                <a:spcPts val="0"/>
              </a:spcBef>
              <a:spcAft>
                <a:spcPts val="0"/>
              </a:spcAft>
              <a:defRPr/>
            </a:pPr>
            <a:r>
              <a:rPr lang="en-US" altLang="zh-CN" b="1" dirty="0"/>
              <a:t>if</a:t>
            </a:r>
            <a:r>
              <a:rPr lang="en-US" altLang="zh-CN" dirty="0"/>
              <a:t>(</a:t>
            </a:r>
            <a:r>
              <a:rPr lang="en-US" altLang="zh-CN" dirty="0" err="1"/>
              <a:t>command.trim</a:t>
            </a:r>
            <a:r>
              <a:rPr lang="en-US" altLang="zh-CN" dirty="0"/>
              <a:t>().</a:t>
            </a:r>
            <a:r>
              <a:rPr lang="en-US" altLang="zh-CN" dirty="0" err="1"/>
              <a:t>equalsIgnoreCase</a:t>
            </a:r>
            <a:r>
              <a:rPr lang="en-US" altLang="zh-CN" dirty="0"/>
              <a:t>("</a:t>
            </a:r>
            <a:r>
              <a:rPr lang="en-US" altLang="zh-CN" dirty="0" err="1"/>
              <a:t>dir</a:t>
            </a:r>
            <a:r>
              <a:rPr lang="en-US" altLang="zh-CN" dirty="0"/>
              <a:t>")){</a:t>
            </a:r>
            <a:endParaRPr lang="zh-CN" altLang="zh-CN" dirty="0"/>
          </a:p>
          <a:p>
            <a:pPr fontAlgn="auto">
              <a:spcBef>
                <a:spcPts val="0"/>
              </a:spcBef>
              <a:spcAft>
                <a:spcPts val="0"/>
              </a:spcAft>
              <a:defRPr/>
            </a:pPr>
            <a:r>
              <a:rPr lang="en-US" altLang="zh-CN" dirty="0"/>
              <a:t>	//</a:t>
            </a:r>
            <a:r>
              <a:rPr lang="zh-CN" altLang="zh-CN" dirty="0"/>
              <a:t>对该命令进行处理</a:t>
            </a:r>
            <a:endParaRPr lang="en-US" altLang="zh-CN" dirty="0"/>
          </a:p>
          <a:p>
            <a:pPr fontAlgn="auto">
              <a:spcBef>
                <a:spcPts val="0"/>
              </a:spcBef>
              <a:spcAft>
                <a:spcPts val="0"/>
              </a:spcAft>
              <a:defRPr/>
            </a:pPr>
            <a:r>
              <a:rPr lang="en-US" altLang="zh-CN" dirty="0"/>
              <a:t>}</a:t>
            </a:r>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fontAlgn="auto">
              <a:spcAft>
                <a:spcPts val="0"/>
              </a:spcAft>
              <a:defRPr/>
            </a:pPr>
            <a:r>
              <a:rPr kumimoji="1" lang="zh-CN" altLang="en-US"/>
              <a:t>本章知识点</a:t>
            </a:r>
          </a:p>
        </p:txBody>
      </p:sp>
      <p:sp>
        <p:nvSpPr>
          <p:cNvPr id="12291" name="Rectangle 3"/>
          <p:cNvSpPr>
            <a:spLocks noGrp="1" noChangeArrowheads="1"/>
          </p:cNvSpPr>
          <p:nvPr>
            <p:ph type="body" idx="1"/>
          </p:nvPr>
        </p:nvSpPr>
        <p:spPr/>
        <p:txBody>
          <a:bodyPr/>
          <a:lstStyle/>
          <a:p>
            <a:pPr>
              <a:lnSpc>
                <a:spcPct val="90000"/>
              </a:lnSpc>
            </a:pPr>
            <a:r>
              <a:rPr lang="en-US" altLang="zh-CN" sz="2400" dirty="0"/>
              <a:t>String</a:t>
            </a:r>
            <a:r>
              <a:rPr lang="zh-CN" altLang="en-US" sz="2400" dirty="0"/>
              <a:t>类</a:t>
            </a:r>
          </a:p>
          <a:p>
            <a:pPr lvl="1">
              <a:lnSpc>
                <a:spcPct val="90000"/>
              </a:lnSpc>
            </a:pPr>
            <a:r>
              <a:rPr lang="en-US" altLang="zh-CN" sz="2400" dirty="0"/>
              <a:t>Java</a:t>
            </a:r>
            <a:r>
              <a:rPr lang="zh-CN" altLang="en-US" sz="2400" dirty="0"/>
              <a:t>管理</a:t>
            </a:r>
            <a:r>
              <a:rPr lang="en-US" altLang="zh-CN" sz="2400" dirty="0"/>
              <a:t>String</a:t>
            </a:r>
            <a:r>
              <a:rPr lang="zh-CN" altLang="en-US" sz="2400" dirty="0"/>
              <a:t>的方法</a:t>
            </a:r>
            <a:r>
              <a:rPr lang="en-US" altLang="zh-CN" sz="2400" dirty="0"/>
              <a:t>(</a:t>
            </a:r>
            <a:r>
              <a:rPr lang="zh-CN" altLang="en-US" sz="2400" dirty="0"/>
              <a:t>创建、</a:t>
            </a:r>
            <a:r>
              <a:rPr lang="en-US" altLang="zh-CN" sz="2400" dirty="0"/>
              <a:t>equals</a:t>
            </a:r>
            <a:r>
              <a:rPr lang="zh-CN" altLang="en-US" sz="2400" dirty="0"/>
              <a:t>相等策略</a:t>
            </a:r>
            <a:r>
              <a:rPr lang="en-US" altLang="zh-CN" sz="2400" dirty="0"/>
              <a:t>)</a:t>
            </a:r>
          </a:p>
          <a:p>
            <a:pPr lvl="1">
              <a:lnSpc>
                <a:spcPct val="90000"/>
              </a:lnSpc>
            </a:pPr>
            <a:r>
              <a:rPr lang="en-US" altLang="zh-CN" sz="2400" dirty="0"/>
              <a:t>String</a:t>
            </a:r>
            <a:r>
              <a:rPr lang="zh-CN" altLang="en-US" sz="2400" dirty="0"/>
              <a:t>类常用方法</a:t>
            </a:r>
            <a:r>
              <a:rPr lang="en-US" altLang="zh-CN" sz="2400" dirty="0"/>
              <a:t>(</a:t>
            </a:r>
            <a:r>
              <a:rPr lang="zh-CN" altLang="en-US" sz="2400" dirty="0"/>
              <a:t>字符串的连接、查找、比较、截取子串）</a:t>
            </a:r>
          </a:p>
          <a:p>
            <a:pPr>
              <a:lnSpc>
                <a:spcPct val="90000"/>
              </a:lnSpc>
            </a:pPr>
            <a:r>
              <a:rPr lang="en-US" altLang="zh-CN" sz="2400" dirty="0" err="1"/>
              <a:t>StringBuffer</a:t>
            </a:r>
            <a:r>
              <a:rPr lang="en-US" altLang="zh-CN" sz="2400" dirty="0"/>
              <a:t>/</a:t>
            </a:r>
            <a:r>
              <a:rPr lang="en-US" altLang="zh-CN" sz="2400" dirty="0" err="1"/>
              <a:t>StringBuilder</a:t>
            </a:r>
            <a:r>
              <a:rPr lang="zh-CN" altLang="en-US" sz="2400" dirty="0"/>
              <a:t>类</a:t>
            </a:r>
          </a:p>
          <a:p>
            <a:pPr lvl="1">
              <a:lnSpc>
                <a:spcPct val="90000"/>
              </a:lnSpc>
            </a:pPr>
            <a:r>
              <a:rPr lang="en-US" altLang="zh-CN" sz="2400" dirty="0" err="1"/>
              <a:t>StringBuffer</a:t>
            </a:r>
            <a:r>
              <a:rPr lang="zh-CN" altLang="en-US" sz="2400" dirty="0"/>
              <a:t>与</a:t>
            </a:r>
            <a:r>
              <a:rPr lang="en-US" altLang="zh-CN" sz="2400" dirty="0"/>
              <a:t>String</a:t>
            </a:r>
            <a:r>
              <a:rPr lang="zh-CN" altLang="en-US" sz="2400" dirty="0"/>
              <a:t>的区别</a:t>
            </a:r>
            <a:r>
              <a:rPr lang="en-US" altLang="zh-CN" sz="2400" dirty="0"/>
              <a:t>(</a:t>
            </a:r>
            <a:r>
              <a:rPr lang="zh-CN" altLang="en-US" sz="2400" dirty="0"/>
              <a:t>能否变化、对象的连接、</a:t>
            </a:r>
            <a:r>
              <a:rPr lang="en-US" altLang="zh-CN" sz="2400" dirty="0"/>
              <a:t>equals</a:t>
            </a:r>
            <a:r>
              <a:rPr lang="zh-CN" altLang="en-US" sz="2400" dirty="0"/>
              <a:t>比较</a:t>
            </a:r>
            <a:r>
              <a:rPr lang="en-US" altLang="zh-CN" sz="2400" dirty="0"/>
              <a:t>)</a:t>
            </a:r>
            <a:endParaRPr lang="zh-CN" altLang="en-US" sz="2400" dirty="0"/>
          </a:p>
          <a:p>
            <a:pPr lvl="1">
              <a:lnSpc>
                <a:spcPct val="90000"/>
              </a:lnSpc>
            </a:pPr>
            <a:r>
              <a:rPr lang="en-US" altLang="zh-CN" sz="2400" dirty="0" err="1"/>
              <a:t>StringBuffer</a:t>
            </a:r>
            <a:r>
              <a:rPr lang="zh-CN" altLang="en-US" sz="2400" dirty="0"/>
              <a:t>与</a:t>
            </a:r>
            <a:r>
              <a:rPr lang="en-US" altLang="zh-CN" sz="2400" dirty="0"/>
              <a:t>String</a:t>
            </a:r>
            <a:r>
              <a:rPr lang="zh-CN" altLang="en-US" sz="2400" dirty="0"/>
              <a:t>的转换</a:t>
            </a:r>
          </a:p>
          <a:p>
            <a:r>
              <a:rPr lang="zh-CN" altLang="en-US" sz="2400" dirty="0"/>
              <a:t>正则表达式</a:t>
            </a:r>
            <a:endParaRPr lang="en-US" altLang="zh-CN" sz="2400" dirty="0"/>
          </a:p>
          <a:p>
            <a:r>
              <a:rPr lang="zh-CN" altLang="en-US" sz="2400" dirty="0"/>
              <a:t>包装类</a:t>
            </a:r>
            <a:endParaRPr lang="en-US" altLang="zh-CN" sz="2400" dirty="0"/>
          </a:p>
          <a:p>
            <a:r>
              <a:rPr lang="zh-CN" altLang="en-US" sz="2400" dirty="0"/>
              <a:t>日期类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 </a:t>
            </a:r>
            <a:r>
              <a:rPr lang="zh-CN" altLang="zh-CN" dirty="0">
                <a:effectLst/>
              </a:rPr>
              <a:t>阅读</a:t>
            </a:r>
            <a:r>
              <a:rPr lang="en-US" altLang="zh-CN" dirty="0">
                <a:effectLst/>
              </a:rPr>
              <a:t>API</a:t>
            </a:r>
            <a:r>
              <a:rPr lang="zh-CN" altLang="zh-CN" dirty="0">
                <a:effectLst/>
              </a:rPr>
              <a:t>文档</a:t>
            </a:r>
          </a:p>
        </p:txBody>
      </p:sp>
      <p:pic>
        <p:nvPicPr>
          <p:cNvPr id="2970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546225"/>
            <a:ext cx="80645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zh-CN" altLang="zh-CN" dirty="0">
                <a:effectLst/>
              </a:rPr>
              <a:t>阅读</a:t>
            </a:r>
            <a:r>
              <a:rPr lang="en-US" altLang="zh-CN" dirty="0">
                <a:effectLst/>
              </a:rPr>
              <a:t>API</a:t>
            </a:r>
            <a:r>
              <a:rPr lang="zh-CN" altLang="zh-CN" dirty="0">
                <a:effectLst/>
              </a:rPr>
              <a:t>文档</a:t>
            </a:r>
            <a:endParaRPr lang="zh-CN" altLang="en-US" dirty="0"/>
          </a:p>
        </p:txBody>
      </p:sp>
      <p:pic>
        <p:nvPicPr>
          <p:cNvPr id="30723"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00188"/>
            <a:ext cx="8229600" cy="448786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sz="3600" dirty="0">
                <a:effectLst/>
              </a:rPr>
              <a:t>7.1.3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pic>
        <p:nvPicPr>
          <p:cNvPr id="31747"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1771650"/>
            <a:ext cx="4538663"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3846513"/>
            <a:ext cx="46609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黑体" pitchFamily="49" charset="-122"/>
            </a:endParaRPr>
          </a:p>
        </p:txBody>
      </p:sp>
      <p:sp>
        <p:nvSpPr>
          <p:cNvPr id="31750" name="Rectangle 4"/>
          <p:cNvSpPr>
            <a:spLocks noChangeArrowheads="1"/>
          </p:cNvSpPr>
          <p:nvPr/>
        </p:nvSpPr>
        <p:spPr bwMode="auto">
          <a:xfrm>
            <a:off x="0"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9875" algn="ctr"/>
            <a:r>
              <a:rPr lang="en-US" altLang="zh-CN" sz="1000">
                <a:latin typeface="Times New Roman" pitchFamily="18" charset="0"/>
                <a:cs typeface="Times New Roman" pitchFamily="18" charset="0"/>
              </a:rPr>
              <a:t>  </a:t>
            </a:r>
            <a:endParaRPr lang="en-US" altLang="zh-CN">
              <a:latin typeface="Arial" charset="0"/>
              <a:cs typeface="Times New Roman" pitchFamily="18" charset="0"/>
            </a:endParaRPr>
          </a:p>
        </p:txBody>
      </p:sp>
      <p:sp>
        <p:nvSpPr>
          <p:cNvPr id="8" name="矩形 7"/>
          <p:cNvSpPr/>
          <p:nvPr/>
        </p:nvSpPr>
        <p:spPr>
          <a:xfrm>
            <a:off x="2901352" y="1480851"/>
            <a:ext cx="6192837" cy="923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lvl="1" fontAlgn="auto">
              <a:spcBef>
                <a:spcPts val="0"/>
              </a:spcBef>
              <a:spcAft>
                <a:spcPts val="0"/>
              </a:spcAft>
              <a:defRPr/>
            </a:pPr>
            <a:r>
              <a:rPr lang="en-US" altLang="zh-CN" dirty="0"/>
              <a:t>String s= "hello";</a:t>
            </a:r>
            <a:endParaRPr lang="zh-CN" altLang="zh-CN" dirty="0"/>
          </a:p>
          <a:p>
            <a:pPr lvl="1" fontAlgn="auto">
              <a:spcBef>
                <a:spcPts val="0"/>
              </a:spcBef>
              <a:spcAft>
                <a:spcPts val="0"/>
              </a:spcAft>
              <a:defRPr/>
            </a:pPr>
            <a:r>
              <a:rPr lang="en-US" altLang="zh-CN" dirty="0"/>
              <a:t>s=s+ "</a:t>
            </a:r>
            <a:r>
              <a:rPr lang="en-US" altLang="zh-CN" dirty="0" err="1"/>
              <a:t>hehe</a:t>
            </a:r>
            <a:r>
              <a:rPr lang="en-US" altLang="zh-CN" dirty="0"/>
              <a:t>";   </a:t>
            </a:r>
            <a:endParaRPr lang="zh-CN" altLang="zh-CN" dirty="0"/>
          </a:p>
          <a:p>
            <a:pPr lvl="1" fontAlgn="auto">
              <a:spcBef>
                <a:spcPts val="0"/>
              </a:spcBef>
              <a:spcAft>
                <a:spcPts val="0"/>
              </a:spcAft>
              <a:defRPr/>
            </a:pPr>
            <a:r>
              <a:rPr lang="en-US" altLang="zh-CN" dirty="0" err="1"/>
              <a:t>System.out.println</a:t>
            </a:r>
            <a:r>
              <a:rPr lang="en-US" altLang="zh-CN" dirty="0"/>
              <a:t>(s);  //</a:t>
            </a:r>
            <a:r>
              <a:rPr lang="zh-CN" altLang="zh-CN" dirty="0"/>
              <a:t>输出</a:t>
            </a:r>
            <a:r>
              <a:rPr lang="en-US" altLang="zh-CN" dirty="0"/>
              <a:t>" </a:t>
            </a:r>
            <a:r>
              <a:rPr lang="en-US" altLang="zh-CN" dirty="0" err="1"/>
              <a:t>hellohehe</a:t>
            </a:r>
            <a:r>
              <a:rPr lang="en-US" altLang="zh-CN" dirty="0"/>
              <a:t>"</a:t>
            </a:r>
            <a:endParaRPr lang="zh-CN" altLang="zh-CN" dirty="0"/>
          </a:p>
        </p:txBody>
      </p:sp>
      <p:sp>
        <p:nvSpPr>
          <p:cNvPr id="2" name="矩形 1"/>
          <p:cNvSpPr/>
          <p:nvPr/>
        </p:nvSpPr>
        <p:spPr>
          <a:xfrm>
            <a:off x="186781" y="1283642"/>
            <a:ext cx="2496517" cy="369332"/>
          </a:xfrm>
          <a:prstGeom prst="rect">
            <a:avLst/>
          </a:prstGeom>
        </p:spPr>
        <p:txBody>
          <a:bodyPr wrap="none">
            <a:spAutoFit/>
          </a:bodyPr>
          <a:lstStyle/>
          <a:p>
            <a:pPr marL="109538" indent="0">
              <a:buFont typeface="Wingdings 3" pitchFamily="18" charset="2"/>
              <a:buNone/>
            </a:pPr>
            <a:r>
              <a:rPr lang="en-US" altLang="zh-CN" b="1" dirty="0"/>
              <a:t>1</a:t>
            </a:r>
            <a:r>
              <a:rPr lang="zh-CN" altLang="zh-CN" b="1" dirty="0"/>
              <a:t>．</a:t>
            </a:r>
            <a:r>
              <a:rPr lang="en-US" altLang="zh-CN" b="1" dirty="0"/>
              <a:t>String</a:t>
            </a:r>
            <a:r>
              <a:rPr lang="zh-CN" altLang="en-US" b="1" dirty="0"/>
              <a:t>的不可变性</a:t>
            </a:r>
            <a:endParaRPr lang="zh-CN" altLang="zh-C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457200" y="1481138"/>
            <a:ext cx="8229600" cy="1443037"/>
          </a:xfrm>
        </p:spPr>
        <p:txBody>
          <a:bodyPr/>
          <a:lstStyle/>
          <a:p>
            <a:r>
              <a:rPr lang="en-US" altLang="zh-CN"/>
              <a:t>String</a:t>
            </a:r>
            <a:r>
              <a:rPr lang="zh-CN" altLang="zh-CN"/>
              <a:t>对象的不可变性的弊病：如果大量拼接字符串（如在循环中拼接），则每次拼接都会产生垃圾，由此消耗了大量内存，且降低了执行效率。</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900113" y="2997200"/>
            <a:ext cx="6696075"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endParaRPr lang="en-US" altLang="zh-CN" sz="2400" dirty="0"/>
          </a:p>
          <a:p>
            <a:pPr algn="ctr" fontAlgn="auto">
              <a:spcBef>
                <a:spcPts val="0"/>
              </a:spcBef>
              <a:spcAft>
                <a:spcPts val="0"/>
              </a:spcAft>
              <a:defRPr/>
            </a:pPr>
            <a:r>
              <a:rPr lang="en-US" altLang="zh-CN" sz="2400" dirty="0"/>
              <a:t>String s="1"+"2"+"3"+"4"+"5";</a:t>
            </a:r>
            <a:endParaRPr lang="zh-CN" altLang="zh-CN" sz="2400" dirty="0"/>
          </a:p>
          <a:p>
            <a:pPr fontAlgn="auto">
              <a:spcBef>
                <a:spcPts val="0"/>
              </a:spcBef>
              <a:spcAft>
                <a:spcPts val="0"/>
              </a:spcAft>
              <a:defRPr/>
            </a:pP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107504" y="1481138"/>
            <a:ext cx="8856984" cy="4900190"/>
          </a:xfrm>
        </p:spPr>
        <p:txBody>
          <a:bodyPr/>
          <a:lstStyle/>
          <a:p>
            <a:pPr marL="109538" indent="0">
              <a:buFont typeface="Wingdings 3" pitchFamily="18" charset="2"/>
              <a:buNone/>
            </a:pPr>
            <a:r>
              <a:rPr lang="en-US" altLang="zh-CN" b="1" dirty="0"/>
              <a:t>2</a:t>
            </a:r>
            <a:r>
              <a:rPr lang="zh-CN" altLang="zh-CN" b="1" dirty="0"/>
              <a:t>．</a:t>
            </a:r>
            <a:r>
              <a:rPr lang="en-US" altLang="zh-CN" b="1" dirty="0" err="1"/>
              <a:t>StringBuilder</a:t>
            </a:r>
            <a:r>
              <a:rPr lang="zh-CN" altLang="zh-CN" b="1" dirty="0"/>
              <a:t>类和</a:t>
            </a:r>
            <a:r>
              <a:rPr lang="en-US" altLang="zh-CN" b="1" dirty="0" err="1"/>
              <a:t>StringBuffer</a:t>
            </a:r>
            <a:r>
              <a:rPr lang="zh-CN" altLang="zh-CN" b="1" dirty="0"/>
              <a:t>类</a:t>
            </a:r>
          </a:p>
          <a:p>
            <a:pPr lvl="1"/>
            <a:r>
              <a:rPr lang="en-US" altLang="zh-CN" dirty="0" err="1"/>
              <a:t>StringBuilder</a:t>
            </a:r>
            <a:r>
              <a:rPr lang="zh-CN" altLang="zh-CN" dirty="0"/>
              <a:t>是在</a:t>
            </a:r>
            <a:r>
              <a:rPr lang="en-US" altLang="zh-CN" dirty="0"/>
              <a:t>Java SE 5.0</a:t>
            </a:r>
            <a:r>
              <a:rPr lang="zh-CN" altLang="zh-CN" dirty="0"/>
              <a:t>引入的，在此之前</a:t>
            </a:r>
            <a:r>
              <a:rPr lang="en-US" altLang="zh-CN" dirty="0"/>
              <a:t>Java</a:t>
            </a:r>
            <a:r>
              <a:rPr lang="zh-CN" altLang="zh-CN" dirty="0"/>
              <a:t>使用的是</a:t>
            </a:r>
            <a:r>
              <a:rPr lang="en-US" altLang="zh-CN" dirty="0" err="1"/>
              <a:t>StringBuffer</a:t>
            </a:r>
            <a:r>
              <a:rPr lang="zh-CN" altLang="zh-CN" dirty="0"/>
              <a:t>类</a:t>
            </a:r>
            <a:endParaRPr lang="en-US" altLang="zh-CN" dirty="0"/>
          </a:p>
          <a:p>
            <a:pPr lvl="1"/>
            <a:endParaRPr lang="en-US" altLang="zh-CN" dirty="0"/>
          </a:p>
          <a:p>
            <a:pPr lvl="1"/>
            <a:r>
              <a:rPr lang="zh-CN" altLang="zh-CN" dirty="0"/>
              <a:t>二者的区别就是</a:t>
            </a:r>
            <a:r>
              <a:rPr lang="en-US" altLang="zh-CN" dirty="0" err="1"/>
              <a:t>StringBuilder</a:t>
            </a:r>
            <a:r>
              <a:rPr lang="zh-CN" altLang="zh-CN" dirty="0"/>
              <a:t>类是单线程的，</a:t>
            </a:r>
            <a:r>
              <a:rPr lang="en-US" altLang="zh-CN" dirty="0" err="1"/>
              <a:t>StringBuffer</a:t>
            </a:r>
            <a:r>
              <a:rPr lang="zh-CN" altLang="zh-CN" dirty="0"/>
              <a:t>是多线程安全的，支持并发访问（线程详见第</a:t>
            </a:r>
            <a:r>
              <a:rPr lang="en-US" altLang="zh-CN" dirty="0"/>
              <a:t>11</a:t>
            </a:r>
            <a:r>
              <a:rPr lang="zh-CN" altLang="zh-CN" dirty="0"/>
              <a:t>章），因此</a:t>
            </a:r>
            <a:r>
              <a:rPr lang="en-US" altLang="zh-CN" dirty="0" err="1"/>
              <a:t>StringBuffer</a:t>
            </a:r>
            <a:r>
              <a:rPr lang="zh-CN" altLang="zh-CN" dirty="0"/>
              <a:t>的开销会大些。</a:t>
            </a:r>
            <a:endParaRPr lang="en-US" altLang="zh-CN" dirty="0"/>
          </a:p>
          <a:p>
            <a:pPr lvl="1"/>
            <a:endParaRPr lang="en-US" altLang="zh-CN" dirty="0"/>
          </a:p>
          <a:p>
            <a:pPr lvl="1"/>
            <a:r>
              <a:rPr lang="zh-CN" altLang="zh-CN" dirty="0"/>
              <a:t>在非多线程的情况下，应该优先选择</a:t>
            </a:r>
            <a:r>
              <a:rPr lang="en-US" altLang="zh-CN" dirty="0" err="1"/>
              <a:t>StringBuilder</a:t>
            </a:r>
            <a:r>
              <a:rPr lang="zh-CN" altLang="zh-CN" dirty="0"/>
              <a:t>类。</a:t>
            </a:r>
            <a:endParaRPr lang="en-US" altLang="zh-CN" dirty="0"/>
          </a:p>
          <a:p>
            <a:pPr lvl="1"/>
            <a:endParaRPr lang="en-US" altLang="zh-CN" dirty="0"/>
          </a:p>
          <a:p>
            <a:pPr lvl="1"/>
            <a:r>
              <a:rPr lang="en-US" altLang="zh-CN" dirty="0" err="1"/>
              <a:t>StringBuilder</a:t>
            </a:r>
            <a:r>
              <a:rPr lang="zh-CN" altLang="en-US" dirty="0"/>
              <a:t>对象代表一个可变的字符串，通过</a:t>
            </a:r>
            <a:r>
              <a:rPr lang="en-US" altLang="zh-CN" dirty="0"/>
              <a:t>append()</a:t>
            </a:r>
            <a:r>
              <a:rPr lang="zh-CN" altLang="en-US" dirty="0"/>
              <a:t>、</a:t>
            </a:r>
            <a:r>
              <a:rPr lang="en-US" altLang="zh-CN" dirty="0"/>
              <a:t>insert()</a:t>
            </a:r>
            <a:r>
              <a:rPr lang="zh-CN" altLang="en-US" dirty="0"/>
              <a:t>、</a:t>
            </a:r>
            <a:r>
              <a:rPr lang="en-US" altLang="zh-CN" dirty="0"/>
              <a:t>delete()</a:t>
            </a:r>
            <a:r>
              <a:rPr lang="zh-CN" altLang="en-US" dirty="0"/>
              <a:t>、</a:t>
            </a:r>
            <a:r>
              <a:rPr lang="en-US" altLang="zh-CN" dirty="0"/>
              <a:t>reserve()</a:t>
            </a:r>
            <a:r>
              <a:rPr lang="zh-CN" altLang="en-US" dirty="0"/>
              <a:t>等方法改变字符序列。</a:t>
            </a:r>
            <a:endParaRPr lang="en-US" altLang="zh-CN" dirty="0"/>
          </a:p>
          <a:p>
            <a:pPr lvl="1"/>
            <a:endParaRPr lang="zh-CN" altLang="zh-CN" dirty="0"/>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469065" y="1196752"/>
            <a:ext cx="8229600" cy="651718"/>
          </a:xfrm>
        </p:spPr>
        <p:txBody>
          <a:bodyPr/>
          <a:lstStyle/>
          <a:p>
            <a:pPr marL="109538" indent="0">
              <a:buFont typeface="Wingdings 3" pitchFamily="18" charset="2"/>
              <a:buNone/>
            </a:pPr>
            <a:r>
              <a:rPr lang="zh-CN" altLang="zh-CN" sz="2400" dirty="0"/>
              <a:t>【例</a:t>
            </a:r>
            <a:r>
              <a:rPr lang="en-US" altLang="zh-CN" sz="2400" dirty="0"/>
              <a:t>7-3</a:t>
            </a:r>
            <a:r>
              <a:rPr lang="zh-CN" altLang="zh-CN" sz="2400" dirty="0"/>
              <a:t>】对比测试</a:t>
            </a:r>
            <a:r>
              <a:rPr lang="en-US" altLang="zh-CN" sz="2400" dirty="0"/>
              <a:t>String</a:t>
            </a:r>
            <a:r>
              <a:rPr lang="zh-CN" altLang="zh-CN" sz="2400" dirty="0"/>
              <a:t>类和</a:t>
            </a:r>
            <a:r>
              <a:rPr lang="en-US" altLang="zh-CN" sz="2400" dirty="0" err="1"/>
              <a:t>StringBuilder</a:t>
            </a:r>
            <a:r>
              <a:rPr lang="zh-CN" altLang="zh-CN" sz="2400" dirty="0"/>
              <a:t>类的拼接效率。</a:t>
            </a:r>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83773" y="1664571"/>
            <a:ext cx="8952723" cy="5170646"/>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fontAlgn="auto">
              <a:spcBef>
                <a:spcPts val="0"/>
              </a:spcBef>
              <a:spcAft>
                <a:spcPts val="0"/>
              </a:spcAft>
              <a:defRPr/>
            </a:pPr>
            <a:r>
              <a:rPr lang="en-US" altLang="zh-CN" sz="1600" dirty="0"/>
              <a:t>public class </a:t>
            </a:r>
            <a:r>
              <a:rPr lang="en-US" altLang="zh-CN" sz="1600" dirty="0" err="1"/>
              <a:t>AppendStringTest</a:t>
            </a:r>
            <a:r>
              <a:rPr lang="en-US" altLang="zh-CN" sz="1600" dirty="0"/>
              <a:t> {</a:t>
            </a:r>
          </a:p>
          <a:p>
            <a:pPr fontAlgn="auto">
              <a:spcBef>
                <a:spcPts val="0"/>
              </a:spcBef>
              <a:spcAft>
                <a:spcPts val="0"/>
              </a:spcAft>
              <a:defRPr/>
            </a:pPr>
            <a:r>
              <a:rPr lang="en-US" altLang="zh-CN" sz="1600" dirty="0"/>
              <a:t>	public static void main(String[] </a:t>
            </a:r>
            <a:r>
              <a:rPr lang="en-US" altLang="zh-CN" sz="1600" dirty="0" err="1"/>
              <a:t>args</a:t>
            </a:r>
            <a:r>
              <a:rPr lang="en-US" altLang="zh-CN" sz="1600" dirty="0"/>
              <a:t>) {</a:t>
            </a:r>
          </a:p>
          <a:p>
            <a:pPr fontAlgn="auto">
              <a:spcBef>
                <a:spcPts val="0"/>
              </a:spcBef>
              <a:spcAft>
                <a:spcPts val="0"/>
              </a:spcAft>
              <a:defRPr/>
            </a:pPr>
            <a:r>
              <a:rPr lang="en-US" altLang="zh-CN" sz="1600" dirty="0"/>
              <a:t>//String</a:t>
            </a:r>
            <a:r>
              <a:rPr lang="zh-CN" altLang="en-US" sz="1600" dirty="0"/>
              <a:t>对象的拼接</a:t>
            </a:r>
          </a:p>
          <a:p>
            <a:pPr fontAlgn="auto">
              <a:spcBef>
                <a:spcPts val="0"/>
              </a:spcBef>
              <a:spcAft>
                <a:spcPts val="0"/>
              </a:spcAft>
              <a:defRPr/>
            </a:pPr>
            <a:r>
              <a:rPr lang="zh-CN" altLang="en-US" sz="1600" dirty="0"/>
              <a:t>	</a:t>
            </a:r>
            <a:r>
              <a:rPr lang="en-US" altLang="zh-CN" sz="1600" dirty="0"/>
              <a:t>String text="";		</a:t>
            </a:r>
          </a:p>
          <a:p>
            <a:pPr fontAlgn="auto">
              <a:spcBef>
                <a:spcPts val="0"/>
              </a:spcBef>
              <a:spcAft>
                <a:spcPts val="0"/>
              </a:spcAft>
              <a:defRPr/>
            </a:pPr>
            <a:r>
              <a:rPr lang="en-US" altLang="zh-CN" sz="1600" dirty="0"/>
              <a:t>	long </a:t>
            </a:r>
            <a:r>
              <a:rPr lang="en-US" altLang="zh-CN" sz="1600" dirty="0" err="1"/>
              <a:t>beginTime</a:t>
            </a:r>
            <a:r>
              <a:rPr lang="en-US" altLang="zh-CN" sz="1600" dirty="0"/>
              <a:t>=</a:t>
            </a:r>
            <a:r>
              <a:rPr lang="en-US" altLang="zh-CN" sz="1600" dirty="0" err="1"/>
              <a:t>System.currentTimeMillis</a:t>
            </a:r>
            <a:r>
              <a:rPr lang="en-US" altLang="zh-CN" sz="1600" dirty="0"/>
              <a:t>();  //</a:t>
            </a:r>
            <a:r>
              <a:rPr lang="zh-CN" altLang="en-US" sz="1600" dirty="0"/>
              <a:t>起始时间</a:t>
            </a:r>
          </a:p>
          <a:p>
            <a:pPr fontAlgn="auto">
              <a:spcBef>
                <a:spcPts val="0"/>
              </a:spcBef>
              <a:spcAft>
                <a:spcPts val="0"/>
              </a:spcAft>
              <a:defRPr/>
            </a:pPr>
            <a:r>
              <a:rPr lang="zh-CN" altLang="en-US" sz="1600" dirty="0"/>
              <a:t>	</a:t>
            </a:r>
            <a:r>
              <a:rPr lang="en-US" altLang="zh-CN" sz="1600" dirty="0"/>
              <a:t>for(</a:t>
            </a:r>
            <a:r>
              <a:rPr lang="en-US" altLang="zh-CN" sz="1600" dirty="0" err="1"/>
              <a:t>int</a:t>
            </a:r>
            <a:r>
              <a:rPr lang="en-US" altLang="zh-CN" sz="1600" dirty="0"/>
              <a:t> i=0; i&lt;20000; i++){ //</a:t>
            </a:r>
            <a:r>
              <a:rPr lang="zh-CN" altLang="en-US" sz="1600" dirty="0"/>
              <a:t>循环</a:t>
            </a:r>
            <a:r>
              <a:rPr lang="en-US" altLang="zh-CN" sz="1600" dirty="0"/>
              <a:t>100000</a:t>
            </a:r>
            <a:r>
              <a:rPr lang="zh-CN" altLang="en-US" sz="1600" dirty="0"/>
              <a:t>次拼接字符串</a:t>
            </a:r>
          </a:p>
          <a:p>
            <a:pPr fontAlgn="auto">
              <a:spcBef>
                <a:spcPts val="0"/>
              </a:spcBef>
              <a:spcAft>
                <a:spcPts val="0"/>
              </a:spcAft>
              <a:defRPr/>
            </a:pPr>
            <a:r>
              <a:rPr lang="zh-CN" altLang="en-US" sz="1600" dirty="0"/>
              <a:t>		</a:t>
            </a:r>
            <a:r>
              <a:rPr lang="en-US" altLang="zh-CN" sz="1600" dirty="0"/>
              <a:t>text=</a:t>
            </a:r>
            <a:r>
              <a:rPr lang="en-US" altLang="zh-CN" sz="1600" dirty="0" err="1"/>
              <a:t>text+i</a:t>
            </a:r>
            <a:r>
              <a:rPr lang="en-US" altLang="zh-CN" sz="1600" dirty="0"/>
              <a:t>;			</a:t>
            </a:r>
          </a:p>
          <a:p>
            <a:pPr fontAlgn="auto">
              <a:spcBef>
                <a:spcPts val="0"/>
              </a:spcBef>
              <a:spcAft>
                <a:spcPts val="0"/>
              </a:spcAft>
              <a:defRPr/>
            </a:pPr>
            <a:r>
              <a:rPr lang="en-US" altLang="zh-CN" sz="1600" dirty="0"/>
              <a:t>	}</a:t>
            </a:r>
          </a:p>
          <a:p>
            <a:pPr fontAlgn="auto">
              <a:spcBef>
                <a:spcPts val="0"/>
              </a:spcBef>
              <a:spcAft>
                <a:spcPts val="0"/>
              </a:spcAft>
              <a:defRPr/>
            </a:pPr>
            <a:r>
              <a:rPr lang="en-US" altLang="zh-CN" sz="1600" dirty="0"/>
              <a:t>	long </a:t>
            </a:r>
            <a:r>
              <a:rPr lang="en-US" altLang="zh-CN" sz="1600" dirty="0" err="1"/>
              <a:t>endTime</a:t>
            </a:r>
            <a:r>
              <a:rPr lang="en-US" altLang="zh-CN" sz="1600" dirty="0"/>
              <a:t>=</a:t>
            </a:r>
            <a:r>
              <a:rPr lang="en-US" altLang="zh-CN" sz="1600" dirty="0" err="1"/>
              <a:t>System.currentTimeMillis</a:t>
            </a:r>
            <a:r>
              <a:rPr lang="en-US" altLang="zh-CN" sz="1600" dirty="0"/>
              <a:t>();	//</a:t>
            </a:r>
            <a:r>
              <a:rPr lang="zh-CN" altLang="en-US" sz="1600" dirty="0"/>
              <a:t>终止时间</a:t>
            </a:r>
          </a:p>
          <a:p>
            <a:pPr fontAlgn="auto">
              <a:spcBef>
                <a:spcPts val="0"/>
              </a:spcBef>
              <a:spcAft>
                <a:spcPts val="0"/>
              </a:spcAft>
              <a:defRPr/>
            </a:pPr>
            <a:r>
              <a:rPr lang="zh-CN" altLang="en-US" sz="1600" dirty="0"/>
              <a:t>	</a:t>
            </a:r>
            <a:r>
              <a:rPr lang="en-US" altLang="zh-CN" sz="1600" dirty="0" err="1"/>
              <a:t>System.out.println</a:t>
            </a:r>
            <a:r>
              <a:rPr lang="en-US" altLang="zh-CN" sz="1600" dirty="0"/>
              <a:t>("String</a:t>
            </a:r>
            <a:r>
              <a:rPr lang="zh-CN" altLang="en-US" sz="1600" dirty="0"/>
              <a:t>的执行时间：</a:t>
            </a:r>
            <a:r>
              <a:rPr lang="en-US" altLang="zh-CN" sz="1600" dirty="0"/>
              <a:t>"+(</a:t>
            </a:r>
            <a:r>
              <a:rPr lang="en-US" altLang="zh-CN" sz="1600" dirty="0" err="1"/>
              <a:t>endTime-beginTime</a:t>
            </a:r>
            <a:r>
              <a:rPr lang="en-US" altLang="zh-CN" sz="1600" dirty="0"/>
              <a:t>));</a:t>
            </a:r>
          </a:p>
          <a:p>
            <a:pPr fontAlgn="auto">
              <a:spcBef>
                <a:spcPts val="0"/>
              </a:spcBef>
              <a:spcAft>
                <a:spcPts val="0"/>
              </a:spcAft>
              <a:defRPr/>
            </a:pPr>
            <a:endParaRPr lang="en-US" altLang="zh-CN" sz="1600" dirty="0"/>
          </a:p>
          <a:p>
            <a:pPr fontAlgn="auto">
              <a:spcBef>
                <a:spcPts val="0"/>
              </a:spcBef>
              <a:spcAft>
                <a:spcPts val="0"/>
              </a:spcAft>
              <a:defRPr/>
            </a:pPr>
            <a:r>
              <a:rPr lang="en-US" altLang="zh-CN" sz="1600" dirty="0"/>
              <a:t>//</a:t>
            </a:r>
            <a:r>
              <a:rPr lang="en-US" altLang="zh-CN" sz="1600" dirty="0" err="1"/>
              <a:t>StringBulider</a:t>
            </a:r>
            <a:r>
              <a:rPr lang="zh-CN" altLang="en-US" sz="1600" dirty="0"/>
              <a:t>对象的拼接</a:t>
            </a:r>
          </a:p>
          <a:p>
            <a:pPr fontAlgn="auto">
              <a:spcBef>
                <a:spcPts val="0"/>
              </a:spcBef>
              <a:spcAft>
                <a:spcPts val="0"/>
              </a:spcAft>
              <a:defRPr/>
            </a:pPr>
            <a:r>
              <a:rPr lang="zh-CN" altLang="en-US" sz="1600" dirty="0"/>
              <a:t>	</a:t>
            </a:r>
            <a:r>
              <a:rPr lang="en-US" altLang="zh-CN" sz="1600" dirty="0" err="1"/>
              <a:t>StringBuilder</a:t>
            </a:r>
            <a:r>
              <a:rPr lang="en-US" altLang="zh-CN" sz="1600" dirty="0"/>
              <a:t> builder = new </a:t>
            </a:r>
            <a:r>
              <a:rPr lang="en-US" altLang="zh-CN" sz="1600" dirty="0" err="1"/>
              <a:t>StringBuilder</a:t>
            </a:r>
            <a:r>
              <a:rPr lang="en-US" altLang="zh-CN" sz="1600" dirty="0"/>
              <a:t>("");</a:t>
            </a:r>
          </a:p>
          <a:p>
            <a:pPr fontAlgn="auto">
              <a:spcBef>
                <a:spcPts val="0"/>
              </a:spcBef>
              <a:spcAft>
                <a:spcPts val="0"/>
              </a:spcAft>
              <a:defRPr/>
            </a:pPr>
            <a:r>
              <a:rPr lang="en-US" altLang="zh-CN" sz="1600" dirty="0"/>
              <a:t>	</a:t>
            </a:r>
            <a:r>
              <a:rPr lang="en-US" altLang="zh-CN" sz="1600" dirty="0" err="1"/>
              <a:t>beginTime</a:t>
            </a:r>
            <a:r>
              <a:rPr lang="en-US" altLang="zh-CN" sz="1600" dirty="0"/>
              <a:t>=</a:t>
            </a:r>
            <a:r>
              <a:rPr lang="en-US" altLang="zh-CN" sz="1600" dirty="0" err="1"/>
              <a:t>System.currentTimeMillis</a:t>
            </a:r>
            <a:r>
              <a:rPr lang="en-US" altLang="zh-CN" sz="1600" dirty="0"/>
              <a:t>();</a:t>
            </a:r>
          </a:p>
          <a:p>
            <a:pPr fontAlgn="auto">
              <a:spcBef>
                <a:spcPts val="0"/>
              </a:spcBef>
              <a:spcAft>
                <a:spcPts val="0"/>
              </a:spcAft>
              <a:defRPr/>
            </a:pPr>
            <a:r>
              <a:rPr lang="en-US" altLang="zh-CN" sz="1600" dirty="0"/>
              <a:t>	for(</a:t>
            </a:r>
            <a:r>
              <a:rPr lang="en-US" altLang="zh-CN" sz="1600" dirty="0" err="1"/>
              <a:t>int</a:t>
            </a:r>
            <a:r>
              <a:rPr lang="en-US" altLang="zh-CN" sz="1600" dirty="0"/>
              <a:t> i=0; i&lt;20000; i++){ //</a:t>
            </a:r>
            <a:r>
              <a:rPr lang="zh-CN" altLang="en-US" sz="1600" dirty="0"/>
              <a:t>用</a:t>
            </a:r>
            <a:r>
              <a:rPr lang="en-US" altLang="zh-CN" sz="1600" dirty="0" err="1"/>
              <a:t>StringBuffer</a:t>
            </a:r>
            <a:r>
              <a:rPr lang="zh-CN" altLang="en-US" sz="1600" dirty="0"/>
              <a:t>类的</a:t>
            </a:r>
            <a:r>
              <a:rPr lang="en-US" altLang="zh-CN" sz="1600" dirty="0"/>
              <a:t>append()</a:t>
            </a:r>
            <a:r>
              <a:rPr lang="zh-CN" altLang="en-US" sz="1600" dirty="0"/>
              <a:t>方法拼接字符串</a:t>
            </a:r>
          </a:p>
          <a:p>
            <a:pPr fontAlgn="auto">
              <a:spcBef>
                <a:spcPts val="0"/>
              </a:spcBef>
              <a:spcAft>
                <a:spcPts val="0"/>
              </a:spcAft>
              <a:defRPr/>
            </a:pPr>
            <a:r>
              <a:rPr lang="zh-CN" altLang="en-US" sz="1600" dirty="0"/>
              <a:t>		</a:t>
            </a:r>
            <a:r>
              <a:rPr lang="en-US" altLang="zh-CN" sz="1600" dirty="0" err="1"/>
              <a:t>builder.append</a:t>
            </a:r>
            <a:r>
              <a:rPr lang="en-US" altLang="zh-CN" sz="1600" dirty="0"/>
              <a:t>(i);			</a:t>
            </a:r>
          </a:p>
          <a:p>
            <a:pPr fontAlgn="auto">
              <a:spcBef>
                <a:spcPts val="0"/>
              </a:spcBef>
              <a:spcAft>
                <a:spcPts val="0"/>
              </a:spcAft>
              <a:defRPr/>
            </a:pPr>
            <a:r>
              <a:rPr lang="en-US" altLang="zh-CN" sz="1600" dirty="0"/>
              <a:t>	}</a:t>
            </a:r>
          </a:p>
          <a:p>
            <a:pPr fontAlgn="auto">
              <a:spcBef>
                <a:spcPts val="0"/>
              </a:spcBef>
              <a:spcAft>
                <a:spcPts val="0"/>
              </a:spcAft>
              <a:defRPr/>
            </a:pPr>
            <a:r>
              <a:rPr lang="en-US" altLang="zh-CN" sz="1600" dirty="0"/>
              <a:t>	</a:t>
            </a:r>
            <a:r>
              <a:rPr lang="en-US" altLang="zh-CN" sz="1600" dirty="0" err="1"/>
              <a:t>endTime</a:t>
            </a:r>
            <a:r>
              <a:rPr lang="en-US" altLang="zh-CN" sz="1600" dirty="0"/>
              <a:t>=</a:t>
            </a:r>
            <a:r>
              <a:rPr lang="en-US" altLang="zh-CN" sz="1600" dirty="0" err="1"/>
              <a:t>System.currentTimeMillis</a:t>
            </a:r>
            <a:r>
              <a:rPr lang="en-US" altLang="zh-CN" sz="1600" dirty="0"/>
              <a:t>();</a:t>
            </a:r>
          </a:p>
          <a:p>
            <a:pPr fontAlgn="auto">
              <a:spcBef>
                <a:spcPts val="0"/>
              </a:spcBef>
              <a:spcAft>
                <a:spcPts val="0"/>
              </a:spcAft>
              <a:defRPr/>
            </a:pPr>
            <a:r>
              <a:rPr lang="en-US" altLang="zh-CN" sz="1600" dirty="0"/>
              <a:t>	</a:t>
            </a:r>
            <a:r>
              <a:rPr lang="en-US" altLang="zh-CN" sz="1600" dirty="0" err="1"/>
              <a:t>System.out.println</a:t>
            </a:r>
            <a:r>
              <a:rPr lang="en-US" altLang="zh-CN" sz="1600" dirty="0"/>
              <a:t>("</a:t>
            </a:r>
            <a:r>
              <a:rPr lang="en-US" altLang="zh-CN" sz="1600" dirty="0" err="1"/>
              <a:t>StringBuilder</a:t>
            </a:r>
            <a:r>
              <a:rPr lang="zh-CN" altLang="en-US" sz="1600" dirty="0"/>
              <a:t>的执行时间：</a:t>
            </a:r>
            <a:r>
              <a:rPr lang="en-US" altLang="zh-CN" sz="1600" dirty="0"/>
              <a:t>"+(</a:t>
            </a:r>
            <a:r>
              <a:rPr lang="en-US" altLang="zh-CN" sz="1600" dirty="0" err="1"/>
              <a:t>endTime-beginTime</a:t>
            </a:r>
            <a:r>
              <a:rPr lang="en-US" altLang="zh-CN" sz="1600" dirty="0"/>
              <a:t>));</a:t>
            </a:r>
          </a:p>
          <a:p>
            <a:pPr fontAlgn="auto">
              <a:spcBef>
                <a:spcPts val="0"/>
              </a:spcBef>
              <a:spcAft>
                <a:spcPts val="0"/>
              </a:spcAft>
              <a:defRPr/>
            </a:pPr>
            <a:r>
              <a:rPr lang="en-US" altLang="zh-CN" sz="1600" dirty="0"/>
              <a:t>	}</a:t>
            </a:r>
          </a:p>
          <a:p>
            <a:pPr fontAlgn="auto">
              <a:spcBef>
                <a:spcPts val="0"/>
              </a:spcBef>
              <a:spcAft>
                <a:spcPts val="0"/>
              </a:spcAft>
              <a:defRPr/>
            </a:pPr>
            <a:r>
              <a:rPr lang="en-US" altLang="zh-CN" sz="1600" dirty="0"/>
              <a:t>}</a:t>
            </a:r>
          </a:p>
        </p:txBody>
      </p:sp>
      <p:sp>
        <p:nvSpPr>
          <p:cNvPr id="8" name="矩形 7"/>
          <p:cNvSpPr/>
          <p:nvPr/>
        </p:nvSpPr>
        <p:spPr>
          <a:xfrm>
            <a:off x="5724128" y="1772816"/>
            <a:ext cx="331236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String</a:t>
            </a:r>
            <a:r>
              <a:rPr lang="zh-CN" altLang="en-US" dirty="0"/>
              <a:t>的执行时间：</a:t>
            </a:r>
            <a:r>
              <a:rPr lang="en-US" altLang="zh-CN" dirty="0"/>
              <a:t>654</a:t>
            </a:r>
          </a:p>
          <a:p>
            <a:r>
              <a:rPr lang="en-US" altLang="zh-CN" dirty="0" err="1"/>
              <a:t>StringBuilder</a:t>
            </a:r>
            <a:r>
              <a:rPr lang="zh-CN" altLang="en-US" dirty="0"/>
              <a:t>的执行时间：</a:t>
            </a:r>
            <a:r>
              <a:rPr lang="en-US" altLang="zh-CN" dirty="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107504" y="1481138"/>
            <a:ext cx="8856984" cy="4900190"/>
          </a:xfrm>
        </p:spPr>
        <p:txBody>
          <a:bodyPr/>
          <a:lstStyle/>
          <a:p>
            <a:pPr marL="109538" indent="0">
              <a:buNone/>
            </a:pPr>
            <a:r>
              <a:rPr lang="en-US" altLang="zh-CN" b="1" dirty="0"/>
              <a:t>(1) append()</a:t>
            </a:r>
          </a:p>
          <a:p>
            <a:pPr marL="623888" indent="-514350">
              <a:buFont typeface="Wingdings 3" pitchFamily="18" charset="2"/>
              <a:buAutoNum type="arabicParenBoth"/>
            </a:pPr>
            <a:endParaRPr lang="en-US" altLang="zh-CN" b="1" dirty="0"/>
          </a:p>
          <a:p>
            <a:pPr marL="623888" indent="-514350">
              <a:buFont typeface="Wingdings 3" pitchFamily="18" charset="2"/>
              <a:buAutoNum type="arabicParenBoth"/>
            </a:pPr>
            <a:endParaRPr lang="en-US" altLang="zh-CN" b="1" dirty="0"/>
          </a:p>
          <a:p>
            <a:pPr marL="623888" indent="-514350">
              <a:buFont typeface="Wingdings 3" pitchFamily="18" charset="2"/>
              <a:buAutoNum type="arabicParenBoth"/>
            </a:pPr>
            <a:endParaRPr lang="en-US" altLang="zh-CN" b="1" dirty="0"/>
          </a:p>
          <a:p>
            <a:pPr marL="109538" indent="0">
              <a:buNone/>
            </a:pPr>
            <a:endParaRPr lang="en-US" altLang="zh-CN" b="1" dirty="0"/>
          </a:p>
          <a:p>
            <a:pPr marL="109538" indent="0">
              <a:buNone/>
            </a:pPr>
            <a:r>
              <a:rPr lang="en-US" altLang="zh-CN" b="1" dirty="0"/>
              <a:t>(2)Insert()</a:t>
            </a:r>
          </a:p>
          <a:p>
            <a:pPr marL="623888" indent="-514350">
              <a:buFont typeface="Wingdings 3" pitchFamily="18" charset="2"/>
              <a:buAutoNum type="arabicParenBoth"/>
            </a:pPr>
            <a:endParaRPr lang="en-US" altLang="zh-CN" b="1" dirty="0"/>
          </a:p>
          <a:p>
            <a:pPr marL="109538" indent="0">
              <a:buNone/>
            </a:pPr>
            <a:endParaRPr lang="en-US" altLang="zh-CN" b="1" dirty="0"/>
          </a:p>
          <a:p>
            <a:pPr marL="109538" indent="0">
              <a:buFont typeface="Wingdings 3" pitchFamily="18" charset="2"/>
              <a:buNone/>
            </a:pPr>
            <a:endParaRPr lang="en-US" altLang="zh-CN" b="1" dirty="0"/>
          </a:p>
          <a:p>
            <a:pPr marL="109538" indent="0">
              <a:buFont typeface="Wingdings 3" pitchFamily="18" charset="2"/>
              <a:buNone/>
            </a:pPr>
            <a:endParaRPr lang="zh-CN" altLang="zh-CN" dirty="0"/>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5" name="矩形 4"/>
          <p:cNvSpPr/>
          <p:nvPr/>
        </p:nvSpPr>
        <p:spPr>
          <a:xfrm>
            <a:off x="180975" y="2132856"/>
            <a:ext cx="8640763" cy="120032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err="1"/>
              <a:t>StringBuilder</a:t>
            </a:r>
            <a:r>
              <a:rPr lang="en-US" altLang="zh-CN" dirty="0"/>
              <a:t> builder = new </a:t>
            </a:r>
            <a:r>
              <a:rPr lang="en-US" altLang="zh-CN" dirty="0" err="1"/>
              <a:t>StringBuilder</a:t>
            </a:r>
            <a:r>
              <a:rPr lang="en-US" altLang="zh-CN" dirty="0"/>
              <a:t>("This "); </a:t>
            </a:r>
          </a:p>
          <a:p>
            <a:pPr fontAlgn="auto">
              <a:spcBef>
                <a:spcPts val="0"/>
              </a:spcBef>
              <a:spcAft>
                <a:spcPts val="0"/>
              </a:spcAft>
              <a:defRPr/>
            </a:pPr>
            <a:r>
              <a:rPr lang="en-US" altLang="zh-CN" dirty="0" err="1"/>
              <a:t>builder.append</a:t>
            </a:r>
            <a:r>
              <a:rPr lang="en-US" altLang="zh-CN" dirty="0"/>
              <a:t>("is ").append("a ").append("good ").append("idea!");</a:t>
            </a:r>
          </a:p>
          <a:p>
            <a:pPr fontAlgn="auto">
              <a:spcBef>
                <a:spcPts val="0"/>
              </a:spcBef>
              <a:spcAft>
                <a:spcPts val="0"/>
              </a:spcAft>
              <a:defRPr/>
            </a:pPr>
            <a:r>
              <a:rPr lang="en-US" altLang="zh-CN" dirty="0" err="1"/>
              <a:t>System.out.println</a:t>
            </a:r>
            <a:r>
              <a:rPr lang="en-US" altLang="zh-CN" dirty="0"/>
              <a:t>(builder);  //</a:t>
            </a:r>
            <a:r>
              <a:rPr lang="zh-CN" altLang="en-US" dirty="0"/>
              <a:t>没有产生新字符串对象，</a:t>
            </a:r>
            <a:r>
              <a:rPr lang="en-US" altLang="zh-CN" dirty="0"/>
              <a:t>builder</a:t>
            </a:r>
            <a:r>
              <a:rPr lang="zh-CN" altLang="en-US" dirty="0"/>
              <a:t>对象值更新为</a:t>
            </a:r>
            <a:r>
              <a:rPr lang="en-US" altLang="zh-CN" dirty="0"/>
              <a:t>"This is a good idea!"</a:t>
            </a:r>
            <a:endParaRPr lang="zh-CN" altLang="zh-CN" dirty="0"/>
          </a:p>
        </p:txBody>
      </p:sp>
      <p:sp>
        <p:nvSpPr>
          <p:cNvPr id="6" name="矩形 5"/>
          <p:cNvSpPr/>
          <p:nvPr/>
        </p:nvSpPr>
        <p:spPr>
          <a:xfrm>
            <a:off x="180972" y="4581128"/>
            <a:ext cx="8640763" cy="92333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err="1"/>
              <a:t>StringBuilder</a:t>
            </a:r>
            <a:r>
              <a:rPr lang="en-US" altLang="zh-CN" dirty="0"/>
              <a:t> builder2 = new </a:t>
            </a:r>
            <a:r>
              <a:rPr lang="en-US" altLang="zh-CN" dirty="0" err="1"/>
              <a:t>StringBuilder</a:t>
            </a:r>
            <a:r>
              <a:rPr lang="en-US" altLang="zh-CN" dirty="0"/>
              <a:t>("01068961626");</a:t>
            </a:r>
          </a:p>
          <a:p>
            <a:pPr fontAlgn="auto">
              <a:spcBef>
                <a:spcPts val="0"/>
              </a:spcBef>
              <a:spcAft>
                <a:spcPts val="0"/>
              </a:spcAft>
              <a:defRPr/>
            </a:pPr>
            <a:r>
              <a:rPr lang="en-US" altLang="zh-CN" dirty="0"/>
              <a:t>builder2.insert(3, "-");</a:t>
            </a:r>
          </a:p>
          <a:p>
            <a:pPr fontAlgn="auto">
              <a:spcBef>
                <a:spcPts val="0"/>
              </a:spcBef>
              <a:spcAft>
                <a:spcPts val="0"/>
              </a:spcAft>
              <a:defRPr/>
            </a:pPr>
            <a:r>
              <a:rPr lang="en-US" altLang="zh-CN" dirty="0" err="1"/>
              <a:t>System.out.println</a:t>
            </a:r>
            <a:r>
              <a:rPr lang="en-US" altLang="zh-CN" dirty="0"/>
              <a:t>(builder2);  //</a:t>
            </a:r>
            <a:r>
              <a:rPr lang="zh-CN" altLang="en-US" dirty="0"/>
              <a:t>输出</a:t>
            </a:r>
            <a:r>
              <a:rPr lang="en-US" altLang="zh-CN" dirty="0"/>
              <a:t>"010-68961626"</a:t>
            </a:r>
            <a:endParaRPr lang="zh-CN" altLang="zh-CN" dirty="0"/>
          </a:p>
        </p:txBody>
      </p:sp>
    </p:spTree>
    <p:extLst>
      <p:ext uri="{BB962C8B-B14F-4D97-AF65-F5344CB8AC3E}">
        <p14:creationId xmlns:p14="http://schemas.microsoft.com/office/powerpoint/2010/main" val="1537306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a:xfrm>
            <a:off x="107504" y="1481138"/>
            <a:ext cx="8856984" cy="4900190"/>
          </a:xfrm>
        </p:spPr>
        <p:txBody>
          <a:bodyPr/>
          <a:lstStyle/>
          <a:p>
            <a:pPr marL="109538" indent="0">
              <a:buNone/>
            </a:pPr>
            <a:r>
              <a:rPr lang="en-US" altLang="zh-CN" b="1" dirty="0"/>
              <a:t>(3) delete()</a:t>
            </a:r>
          </a:p>
          <a:p>
            <a:pPr marL="109538" indent="0">
              <a:buNone/>
            </a:pPr>
            <a:endParaRPr lang="en-US" altLang="zh-CN" b="1" dirty="0"/>
          </a:p>
          <a:p>
            <a:pPr marL="109538" indent="0">
              <a:buNone/>
            </a:pPr>
            <a:endParaRPr lang="en-US" altLang="zh-CN" b="1" dirty="0"/>
          </a:p>
          <a:p>
            <a:pPr marL="109538" indent="0">
              <a:buNone/>
            </a:pPr>
            <a:endParaRPr lang="en-US" altLang="zh-CN" b="1" dirty="0"/>
          </a:p>
          <a:p>
            <a:pPr marL="109538" indent="0">
              <a:buNone/>
            </a:pPr>
            <a:endParaRPr lang="en-US" altLang="zh-CN" b="1" dirty="0"/>
          </a:p>
          <a:p>
            <a:pPr marL="109538" indent="0">
              <a:buNone/>
            </a:pPr>
            <a:r>
              <a:rPr lang="en-US" altLang="zh-CN" b="1" dirty="0"/>
              <a:t>(4)reverse()</a:t>
            </a:r>
          </a:p>
          <a:p>
            <a:pPr marL="109538" indent="0">
              <a:buNone/>
            </a:pPr>
            <a:endParaRPr lang="en-US" altLang="zh-CN" b="1" dirty="0"/>
          </a:p>
          <a:p>
            <a:pPr marL="109538" indent="0">
              <a:buNone/>
            </a:pPr>
            <a:endParaRPr lang="en-US" altLang="zh-CN" b="1" dirty="0"/>
          </a:p>
          <a:p>
            <a:pPr marL="109538" indent="0">
              <a:buFont typeface="Wingdings 3" pitchFamily="18" charset="2"/>
              <a:buNone/>
            </a:pPr>
            <a:endParaRPr lang="en-US" altLang="zh-CN" b="1" dirty="0"/>
          </a:p>
          <a:p>
            <a:pPr marL="109538" indent="0">
              <a:buFont typeface="Wingdings 3" pitchFamily="18" charset="2"/>
              <a:buNone/>
            </a:pPr>
            <a:endParaRPr lang="zh-CN" altLang="zh-CN" dirty="0"/>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7" name="矩形 6"/>
          <p:cNvSpPr/>
          <p:nvPr/>
        </p:nvSpPr>
        <p:spPr>
          <a:xfrm>
            <a:off x="211128" y="2564904"/>
            <a:ext cx="8640763" cy="92333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err="1"/>
              <a:t>StringBuilder</a:t>
            </a:r>
            <a:r>
              <a:rPr lang="en-US" altLang="zh-CN" dirty="0"/>
              <a:t> builder3 = new </a:t>
            </a:r>
            <a:r>
              <a:rPr lang="en-US" altLang="zh-CN" dirty="0" err="1"/>
              <a:t>StringBuilder</a:t>
            </a:r>
            <a:r>
              <a:rPr lang="en-US" altLang="zh-CN" dirty="0"/>
              <a:t>("0123456789");</a:t>
            </a:r>
          </a:p>
          <a:p>
            <a:pPr fontAlgn="auto">
              <a:spcBef>
                <a:spcPts val="0"/>
              </a:spcBef>
              <a:spcAft>
                <a:spcPts val="0"/>
              </a:spcAft>
              <a:defRPr/>
            </a:pPr>
            <a:r>
              <a:rPr lang="en-US" altLang="zh-CN" dirty="0"/>
              <a:t>builder3.delete(3, 6);</a:t>
            </a:r>
          </a:p>
          <a:p>
            <a:pPr fontAlgn="auto">
              <a:spcBef>
                <a:spcPts val="0"/>
              </a:spcBef>
              <a:spcAft>
                <a:spcPts val="0"/>
              </a:spcAft>
              <a:defRPr/>
            </a:pPr>
            <a:r>
              <a:rPr lang="en-US" altLang="zh-CN" dirty="0" err="1"/>
              <a:t>System.out.println</a:t>
            </a:r>
            <a:r>
              <a:rPr lang="en-US" altLang="zh-CN" dirty="0"/>
              <a:t>(builder3);   //</a:t>
            </a:r>
            <a:r>
              <a:rPr lang="zh-CN" altLang="en-US" dirty="0"/>
              <a:t>输出</a:t>
            </a:r>
            <a:r>
              <a:rPr lang="en-US" altLang="zh-CN" dirty="0"/>
              <a:t>"0126789"</a:t>
            </a:r>
            <a:endParaRPr lang="zh-CN" altLang="zh-CN" dirty="0"/>
          </a:p>
        </p:txBody>
      </p:sp>
      <p:sp>
        <p:nvSpPr>
          <p:cNvPr id="8" name="矩形 7"/>
          <p:cNvSpPr/>
          <p:nvPr/>
        </p:nvSpPr>
        <p:spPr>
          <a:xfrm>
            <a:off x="211128" y="4581128"/>
            <a:ext cx="8640763" cy="92333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err="1"/>
              <a:t>StringBuilder</a:t>
            </a:r>
            <a:r>
              <a:rPr lang="en-US" altLang="zh-CN" dirty="0"/>
              <a:t> builder4 = new </a:t>
            </a:r>
            <a:r>
              <a:rPr lang="en-US" altLang="zh-CN" dirty="0" err="1"/>
              <a:t>StringBuilder</a:t>
            </a:r>
            <a:r>
              <a:rPr lang="en-US" altLang="zh-CN" dirty="0"/>
              <a:t>("0123456789");</a:t>
            </a:r>
          </a:p>
          <a:p>
            <a:pPr fontAlgn="auto">
              <a:spcBef>
                <a:spcPts val="0"/>
              </a:spcBef>
              <a:spcAft>
                <a:spcPts val="0"/>
              </a:spcAft>
              <a:defRPr/>
            </a:pPr>
            <a:r>
              <a:rPr lang="en-US" altLang="zh-CN" dirty="0"/>
              <a:t>builder4.reverse();</a:t>
            </a:r>
          </a:p>
          <a:p>
            <a:pPr fontAlgn="auto">
              <a:spcBef>
                <a:spcPts val="0"/>
              </a:spcBef>
              <a:spcAft>
                <a:spcPts val="0"/>
              </a:spcAft>
              <a:defRPr/>
            </a:pPr>
            <a:r>
              <a:rPr lang="en-US" altLang="zh-CN" dirty="0" err="1"/>
              <a:t>System.out.println</a:t>
            </a:r>
            <a:r>
              <a:rPr lang="en-US" altLang="zh-CN" dirty="0"/>
              <a:t>(builder4);   //</a:t>
            </a:r>
            <a:r>
              <a:rPr lang="zh-CN" altLang="en-US" dirty="0"/>
              <a:t>输出</a:t>
            </a:r>
            <a:r>
              <a:rPr lang="en-US" altLang="zh-CN" dirty="0"/>
              <a:t>"9876543210"</a:t>
            </a:r>
            <a:endParaRPr lang="zh-CN" altLang="zh-CN" dirty="0"/>
          </a:p>
        </p:txBody>
      </p:sp>
    </p:spTree>
    <p:extLst>
      <p:ext uri="{BB962C8B-B14F-4D97-AF65-F5344CB8AC3E}">
        <p14:creationId xmlns:p14="http://schemas.microsoft.com/office/powerpoint/2010/main" val="405788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57200" y="1481138"/>
            <a:ext cx="8229600" cy="1876425"/>
          </a:xfrm>
        </p:spPr>
        <p:txBody>
          <a:bodyPr/>
          <a:lstStyle/>
          <a:p>
            <a:pPr marL="109538" indent="0">
              <a:buFont typeface="Wingdings 3" pitchFamily="18" charset="2"/>
              <a:buNone/>
            </a:pPr>
            <a:r>
              <a:rPr lang="en-US" altLang="zh-CN" sz="2400" dirty="0"/>
              <a:t>3</a:t>
            </a:r>
            <a:r>
              <a:rPr lang="zh-CN" altLang="zh-CN" sz="2400" dirty="0"/>
              <a:t>．</a:t>
            </a:r>
            <a:r>
              <a:rPr lang="en-US" altLang="zh-CN" sz="2400" dirty="0"/>
              <a:t>String</a:t>
            </a:r>
            <a:r>
              <a:rPr lang="zh-CN" altLang="zh-CN" sz="2400" dirty="0"/>
              <a:t>类与</a:t>
            </a:r>
            <a:r>
              <a:rPr lang="en-US" altLang="zh-CN" sz="2400" dirty="0" err="1"/>
              <a:t>StringBuilder</a:t>
            </a:r>
            <a:r>
              <a:rPr lang="zh-CN" altLang="zh-CN" sz="2400" dirty="0"/>
              <a:t>类的比较</a:t>
            </a:r>
          </a:p>
          <a:p>
            <a:pPr marL="109538" indent="0">
              <a:buFont typeface="Wingdings 3" pitchFamily="18" charset="2"/>
              <a:buNone/>
            </a:pPr>
            <a:endParaRPr lang="en-US" altLang="zh-CN" sz="2000" dirty="0"/>
          </a:p>
          <a:p>
            <a:pPr marL="109538" indent="0">
              <a:buFont typeface="Wingdings 3" pitchFamily="18" charset="2"/>
              <a:buNone/>
            </a:pPr>
            <a:r>
              <a:rPr lang="zh-CN" altLang="zh-CN" sz="2000" dirty="0"/>
              <a:t>（</a:t>
            </a:r>
            <a:r>
              <a:rPr lang="en-US" altLang="zh-CN" sz="2000" dirty="0"/>
              <a:t>1</a:t>
            </a:r>
            <a:r>
              <a:rPr lang="zh-CN" altLang="zh-CN" sz="2000" dirty="0"/>
              <a:t>）</a:t>
            </a:r>
            <a:r>
              <a:rPr lang="en-US" altLang="zh-CN" sz="2000" dirty="0"/>
              <a:t>String</a:t>
            </a:r>
            <a:r>
              <a:rPr lang="zh-CN" altLang="zh-CN" sz="2000" dirty="0"/>
              <a:t>类的对象具有不可变性，</a:t>
            </a:r>
            <a:r>
              <a:rPr lang="en-US" altLang="zh-CN" sz="2000" dirty="0" err="1"/>
              <a:t>StringBuilder</a:t>
            </a:r>
            <a:r>
              <a:rPr lang="zh-CN" altLang="zh-CN" sz="2000" dirty="0"/>
              <a:t>类的对象是可变的。</a:t>
            </a:r>
          </a:p>
          <a:p>
            <a:pPr marL="109538" indent="0">
              <a:buFont typeface="Wingdings 3" pitchFamily="18" charset="2"/>
              <a:buNone/>
            </a:pPr>
            <a:r>
              <a:rPr lang="zh-CN" altLang="zh-CN" sz="2000" dirty="0"/>
              <a:t>（</a:t>
            </a:r>
            <a:r>
              <a:rPr lang="en-US" altLang="zh-CN" sz="2000" dirty="0"/>
              <a:t>2</a:t>
            </a:r>
            <a:r>
              <a:rPr lang="zh-CN" altLang="zh-CN" sz="2000" dirty="0"/>
              <a:t>）</a:t>
            </a:r>
            <a:r>
              <a:rPr lang="en-US" altLang="zh-CN" sz="2000" dirty="0"/>
              <a:t>String</a:t>
            </a:r>
            <a:r>
              <a:rPr lang="zh-CN" altLang="zh-CN" sz="2000" dirty="0"/>
              <a:t>类重写了</a:t>
            </a:r>
            <a:r>
              <a:rPr lang="en-US" altLang="zh-CN" sz="2000" dirty="0"/>
              <a:t>Object</a:t>
            </a:r>
            <a:r>
              <a:rPr lang="zh-CN" altLang="zh-CN" sz="2000" dirty="0"/>
              <a:t>类的</a:t>
            </a:r>
            <a:r>
              <a:rPr lang="en-US" altLang="zh-CN" sz="2000" dirty="0"/>
              <a:t>equals()</a:t>
            </a:r>
            <a:r>
              <a:rPr lang="zh-CN" altLang="zh-CN" sz="2000" dirty="0"/>
              <a:t>方法，</a:t>
            </a:r>
            <a:r>
              <a:rPr lang="en-US" altLang="zh-CN" sz="2000" dirty="0" err="1"/>
              <a:t>StringBuilder</a:t>
            </a:r>
            <a:r>
              <a:rPr lang="zh-CN" altLang="zh-CN" sz="2000" dirty="0"/>
              <a:t>类没有。</a:t>
            </a:r>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180975" y="3124200"/>
            <a:ext cx="8640763" cy="2032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a:t>String s1 = </a:t>
            </a:r>
            <a:r>
              <a:rPr lang="en-US" altLang="zh-CN" b="1" dirty="0"/>
              <a:t>new</a:t>
            </a:r>
            <a:r>
              <a:rPr lang="en-US" altLang="zh-CN" dirty="0"/>
              <a:t> String("hello");</a:t>
            </a:r>
            <a:endParaRPr lang="zh-CN" altLang="zh-CN" dirty="0"/>
          </a:p>
          <a:p>
            <a:pPr fontAlgn="auto">
              <a:spcBef>
                <a:spcPts val="0"/>
              </a:spcBef>
              <a:spcAft>
                <a:spcPts val="0"/>
              </a:spcAft>
              <a:defRPr/>
            </a:pPr>
            <a:r>
              <a:rPr lang="en-US" altLang="zh-CN" dirty="0"/>
              <a:t>String s2 = </a:t>
            </a:r>
            <a:r>
              <a:rPr lang="en-US" altLang="zh-CN" b="1" dirty="0"/>
              <a:t>new</a:t>
            </a:r>
            <a:r>
              <a:rPr lang="en-US" altLang="zh-CN" dirty="0"/>
              <a:t> String("hello");</a:t>
            </a:r>
            <a:endParaRPr lang="zh-CN" altLang="zh-CN" dirty="0"/>
          </a:p>
          <a:p>
            <a:pPr fontAlgn="auto">
              <a:spcBef>
                <a:spcPts val="0"/>
              </a:spcBef>
              <a:spcAft>
                <a:spcPts val="0"/>
              </a:spcAft>
              <a:defRPr/>
            </a:pPr>
            <a:r>
              <a:rPr lang="en-US" altLang="zh-CN" dirty="0" err="1"/>
              <a:t>System.</a:t>
            </a:r>
            <a:r>
              <a:rPr lang="en-US" altLang="zh-CN" i="1" dirty="0" err="1"/>
              <a:t>out</a:t>
            </a:r>
            <a:r>
              <a:rPr lang="en-US" altLang="zh-CN" dirty="0" err="1"/>
              <a:t>.println</a:t>
            </a:r>
            <a:r>
              <a:rPr lang="en-US" altLang="zh-CN" dirty="0"/>
              <a:t>(s1.equals(s2)); </a:t>
            </a:r>
          </a:p>
          <a:p>
            <a:pPr fontAlgn="auto">
              <a:spcBef>
                <a:spcPts val="0"/>
              </a:spcBef>
              <a:spcAft>
                <a:spcPts val="0"/>
              </a:spcAft>
              <a:defRPr/>
            </a:pPr>
            <a:r>
              <a:rPr lang="en-US" altLang="zh-CN" dirty="0"/>
              <a:t>		</a:t>
            </a:r>
            <a:endParaRPr lang="zh-CN" altLang="zh-CN" dirty="0"/>
          </a:p>
          <a:p>
            <a:pPr fontAlgn="auto">
              <a:spcBef>
                <a:spcPts val="0"/>
              </a:spcBef>
              <a:spcAft>
                <a:spcPts val="0"/>
              </a:spcAft>
              <a:defRPr/>
            </a:pPr>
            <a:r>
              <a:rPr lang="en-US" altLang="zh-CN" dirty="0" err="1"/>
              <a:t>StringBuilder</a:t>
            </a:r>
            <a:r>
              <a:rPr lang="en-US" altLang="zh-CN" dirty="0"/>
              <a:t> s3 = </a:t>
            </a:r>
            <a:r>
              <a:rPr lang="en-US" altLang="zh-CN" b="1" dirty="0"/>
              <a:t>new</a:t>
            </a:r>
            <a:r>
              <a:rPr lang="en-US" altLang="zh-CN" dirty="0"/>
              <a:t> </a:t>
            </a:r>
            <a:r>
              <a:rPr lang="en-US" altLang="zh-CN" dirty="0" err="1"/>
              <a:t>StringBuilder</a:t>
            </a:r>
            <a:r>
              <a:rPr lang="en-US" altLang="zh-CN" dirty="0"/>
              <a:t>("hello");</a:t>
            </a:r>
            <a:endParaRPr lang="zh-CN" altLang="zh-CN" dirty="0"/>
          </a:p>
          <a:p>
            <a:pPr fontAlgn="auto">
              <a:spcBef>
                <a:spcPts val="0"/>
              </a:spcBef>
              <a:spcAft>
                <a:spcPts val="0"/>
              </a:spcAft>
              <a:defRPr/>
            </a:pPr>
            <a:r>
              <a:rPr lang="en-US" altLang="zh-CN" dirty="0" err="1"/>
              <a:t>StringBuilder</a:t>
            </a:r>
            <a:r>
              <a:rPr lang="en-US" altLang="zh-CN" dirty="0"/>
              <a:t> s4 = </a:t>
            </a:r>
            <a:r>
              <a:rPr lang="en-US" altLang="zh-CN" b="1" dirty="0"/>
              <a:t>new</a:t>
            </a:r>
            <a:r>
              <a:rPr lang="en-US" altLang="zh-CN" dirty="0"/>
              <a:t> </a:t>
            </a:r>
            <a:r>
              <a:rPr lang="en-US" altLang="zh-CN" dirty="0" err="1"/>
              <a:t>StringBuilder</a:t>
            </a:r>
            <a:r>
              <a:rPr lang="en-US" altLang="zh-CN" dirty="0"/>
              <a:t>("hello");</a:t>
            </a:r>
            <a:endParaRPr lang="zh-CN" altLang="zh-CN" dirty="0"/>
          </a:p>
          <a:p>
            <a:pPr fontAlgn="auto">
              <a:spcBef>
                <a:spcPts val="0"/>
              </a:spcBef>
              <a:spcAft>
                <a:spcPts val="0"/>
              </a:spcAft>
              <a:defRPr/>
            </a:pPr>
            <a:r>
              <a:rPr lang="en-US" altLang="zh-CN" dirty="0" err="1"/>
              <a:t>System.</a:t>
            </a:r>
            <a:r>
              <a:rPr lang="en-US" altLang="zh-CN" i="1" dirty="0" err="1"/>
              <a:t>out</a:t>
            </a:r>
            <a:r>
              <a:rPr lang="en-US" altLang="zh-CN" dirty="0" err="1"/>
              <a:t>.println</a:t>
            </a:r>
            <a:r>
              <a:rPr lang="en-US" altLang="zh-CN" dirty="0"/>
              <a:t>(s3.equals(s4));   </a:t>
            </a:r>
            <a:endParaRPr lang="zh-CN" altLang="zh-CN" dirty="0"/>
          </a:p>
        </p:txBody>
      </p:sp>
      <p:sp>
        <p:nvSpPr>
          <p:cNvPr id="5" name="矩形 4"/>
          <p:cNvSpPr/>
          <p:nvPr/>
        </p:nvSpPr>
        <p:spPr>
          <a:xfrm>
            <a:off x="5889625" y="3500438"/>
            <a:ext cx="2843213"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zh-CN" altLang="zh-CN" dirty="0"/>
              <a:t>输出</a:t>
            </a:r>
            <a:r>
              <a:rPr lang="en-US" altLang="zh-CN" dirty="0"/>
              <a:t>true</a:t>
            </a:r>
            <a:endParaRPr lang="zh-CN" altLang="en-US" dirty="0"/>
          </a:p>
        </p:txBody>
      </p:sp>
      <p:sp>
        <p:nvSpPr>
          <p:cNvPr id="6" name="矩形 5"/>
          <p:cNvSpPr/>
          <p:nvPr/>
        </p:nvSpPr>
        <p:spPr>
          <a:xfrm>
            <a:off x="5876925" y="4581525"/>
            <a:ext cx="2844800"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zh-CN" altLang="zh-CN" dirty="0"/>
              <a:t>输出</a:t>
            </a:r>
            <a:r>
              <a:rPr lang="en-US" altLang="zh-CN" dirty="0"/>
              <a:t>false</a:t>
            </a:r>
            <a:endParaRPr lang="zh-CN" altLang="zh-CN" dirty="0"/>
          </a:p>
        </p:txBody>
      </p:sp>
      <p:sp>
        <p:nvSpPr>
          <p:cNvPr id="35847" name="矩形 6"/>
          <p:cNvSpPr>
            <a:spLocks noChangeArrowheads="1"/>
          </p:cNvSpPr>
          <p:nvPr/>
        </p:nvSpPr>
        <p:spPr bwMode="auto">
          <a:xfrm>
            <a:off x="727075" y="5380038"/>
            <a:ext cx="79946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09538"/>
            <a:r>
              <a:rPr lang="zh-CN" altLang="zh-CN" dirty="0">
                <a:ea typeface="黑体" pitchFamily="49" charset="-122"/>
              </a:rPr>
              <a:t>（</a:t>
            </a:r>
            <a:r>
              <a:rPr lang="en-US" altLang="zh-CN" dirty="0">
                <a:ea typeface="黑体" pitchFamily="49" charset="-122"/>
              </a:rPr>
              <a:t>3</a:t>
            </a:r>
            <a:r>
              <a:rPr lang="zh-CN" altLang="zh-CN" dirty="0">
                <a:ea typeface="黑体" pitchFamily="49" charset="-122"/>
              </a:rPr>
              <a:t>）</a:t>
            </a:r>
            <a:r>
              <a:rPr lang="en-US" altLang="zh-CN" dirty="0">
                <a:ea typeface="黑体" pitchFamily="49" charset="-122"/>
              </a:rPr>
              <a:t>String</a:t>
            </a:r>
            <a:r>
              <a:rPr lang="zh-CN" altLang="zh-CN" dirty="0">
                <a:ea typeface="黑体" pitchFamily="49" charset="-122"/>
              </a:rPr>
              <a:t>对象的拼接使用“</a:t>
            </a:r>
            <a:r>
              <a:rPr lang="en-US" altLang="zh-CN" dirty="0">
                <a:ea typeface="黑体" pitchFamily="49" charset="-122"/>
              </a:rPr>
              <a:t>+</a:t>
            </a:r>
            <a:r>
              <a:rPr lang="zh-CN" altLang="zh-CN" dirty="0">
                <a:ea typeface="黑体" pitchFamily="49" charset="-122"/>
              </a:rPr>
              <a:t>”运算符，</a:t>
            </a:r>
            <a:r>
              <a:rPr lang="en-US" altLang="zh-CN" dirty="0" err="1">
                <a:ea typeface="黑体" pitchFamily="49" charset="-122"/>
              </a:rPr>
              <a:t>StringBuilder</a:t>
            </a:r>
            <a:r>
              <a:rPr lang="zh-CN" altLang="zh-CN" dirty="0">
                <a:ea typeface="黑体" pitchFamily="49" charset="-122"/>
              </a:rPr>
              <a:t>类使用</a:t>
            </a:r>
            <a:r>
              <a:rPr lang="en-US" altLang="zh-CN" dirty="0">
                <a:ea typeface="黑体" pitchFamily="49" charset="-122"/>
              </a:rPr>
              <a:t>append()</a:t>
            </a:r>
            <a:r>
              <a:rPr lang="zh-CN" altLang="zh-CN" dirty="0">
                <a:ea typeface="黑体" pitchFamily="49" charset="-122"/>
              </a:rPr>
              <a:t>方法，效率比</a:t>
            </a:r>
            <a:r>
              <a:rPr lang="en-US" altLang="zh-CN" dirty="0">
                <a:ea typeface="黑体" pitchFamily="49" charset="-122"/>
              </a:rPr>
              <a:t>String</a:t>
            </a:r>
            <a:r>
              <a:rPr lang="zh-CN" altLang="zh-CN" dirty="0">
                <a:ea typeface="黑体" pitchFamily="49" charset="-122"/>
              </a:rPr>
              <a:t>类高很多。</a:t>
            </a:r>
            <a:endParaRPr lang="en-US" altLang="zh-CN" dirty="0">
              <a:ea typeface="黑体" pitchFamily="49" charset="-122"/>
            </a:endParaRPr>
          </a:p>
          <a:p>
            <a:pPr marL="109538"/>
            <a:endParaRPr lang="zh-CN" altLang="zh-CN" dirty="0">
              <a:ea typeface="黑体" pitchFamily="49" charset="-122"/>
            </a:endParaRPr>
          </a:p>
          <a:p>
            <a:pPr marL="109538"/>
            <a:r>
              <a:rPr lang="zh-CN" altLang="zh-CN" dirty="0">
                <a:ea typeface="黑体" pitchFamily="49" charset="-122"/>
              </a:rPr>
              <a:t>（</a:t>
            </a:r>
            <a:r>
              <a:rPr lang="en-US" altLang="zh-CN" dirty="0">
                <a:ea typeface="黑体" pitchFamily="49" charset="-122"/>
              </a:rPr>
              <a:t>4</a:t>
            </a:r>
            <a:r>
              <a:rPr lang="zh-CN" altLang="zh-CN" dirty="0">
                <a:ea typeface="黑体" pitchFamily="49" charset="-122"/>
              </a:rPr>
              <a:t>）</a:t>
            </a:r>
            <a:r>
              <a:rPr lang="en-US" altLang="zh-CN" dirty="0">
                <a:ea typeface="黑体" pitchFamily="49" charset="-122"/>
              </a:rPr>
              <a:t>String</a:t>
            </a:r>
            <a:r>
              <a:rPr lang="zh-CN" altLang="zh-CN" dirty="0">
                <a:ea typeface="黑体" pitchFamily="49" charset="-122"/>
              </a:rPr>
              <a:t>类比</a:t>
            </a:r>
            <a:r>
              <a:rPr lang="en-US" altLang="zh-CN" dirty="0" err="1">
                <a:ea typeface="黑体" pitchFamily="49" charset="-122"/>
              </a:rPr>
              <a:t>StringBuilder</a:t>
            </a:r>
            <a:r>
              <a:rPr lang="zh-CN" altLang="zh-CN" dirty="0">
                <a:ea typeface="黑体" pitchFamily="49" charset="-122"/>
              </a:rPr>
              <a:t>类多了很多关于字符串处理的方法，如字符串的解析、比较大小，与其他数据类型之间的数据转换方法等。</a:t>
            </a:r>
            <a:endParaRPr lang="en-US" altLang="zh-CN"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8414" y="1268760"/>
            <a:ext cx="8229600" cy="4525962"/>
          </a:xfrm>
        </p:spPr>
        <p:txBody>
          <a:bodyPr>
            <a:normAutofit/>
          </a:bodyPr>
          <a:lstStyle/>
          <a:p>
            <a:pPr marL="109728" indent="0" fontAlgn="auto">
              <a:spcAft>
                <a:spcPts val="0"/>
              </a:spcAft>
              <a:buFont typeface="Wingdings 3"/>
              <a:buNone/>
              <a:defRPr/>
            </a:pPr>
            <a:r>
              <a:rPr lang="zh-CN" altLang="zh-CN" dirty="0"/>
              <a:t>【例</a:t>
            </a:r>
            <a:r>
              <a:rPr lang="en-US" altLang="zh-CN" dirty="0"/>
              <a:t>7-4</a:t>
            </a:r>
            <a:r>
              <a:rPr lang="zh-CN" altLang="zh-CN" dirty="0"/>
              <a:t>】</a:t>
            </a:r>
            <a:r>
              <a:rPr lang="en-US" altLang="zh-CN" dirty="0"/>
              <a:t>String</a:t>
            </a:r>
            <a:r>
              <a:rPr lang="zh-CN" altLang="zh-CN" dirty="0"/>
              <a:t>和</a:t>
            </a:r>
            <a:r>
              <a:rPr lang="en-US" altLang="zh-CN" dirty="0" err="1"/>
              <a:t>StringBuilder</a:t>
            </a:r>
            <a:r>
              <a:rPr lang="zh-CN" altLang="zh-CN" dirty="0"/>
              <a:t>的转换。</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142429" y="1700808"/>
            <a:ext cx="8786539"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import </a:t>
            </a:r>
            <a:r>
              <a:rPr lang="en-US" altLang="zh-CN" dirty="0" err="1"/>
              <a:t>java.util.Arrays</a:t>
            </a:r>
            <a:r>
              <a:rPr lang="en-US" altLang="zh-CN" dirty="0"/>
              <a:t>;</a:t>
            </a:r>
          </a:p>
          <a:p>
            <a:pPr fontAlgn="auto">
              <a:spcBef>
                <a:spcPts val="0"/>
              </a:spcBef>
              <a:spcAft>
                <a:spcPts val="0"/>
              </a:spcAft>
              <a:defRPr/>
            </a:pP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fontAlgn="auto">
              <a:spcBef>
                <a:spcPts val="0"/>
              </a:spcBef>
              <a:spcAft>
                <a:spcPts val="0"/>
              </a:spcAft>
              <a:defRPr/>
            </a:pPr>
            <a:r>
              <a:rPr lang="en-US" altLang="zh-CN" dirty="0"/>
              <a:t>	String s = "";</a:t>
            </a:r>
          </a:p>
          <a:p>
            <a:pPr fontAlgn="auto">
              <a:spcBef>
                <a:spcPts val="0"/>
              </a:spcBef>
              <a:spcAft>
                <a:spcPts val="0"/>
              </a:spcAft>
              <a:defRPr/>
            </a:pPr>
            <a:r>
              <a:rPr lang="en-US" altLang="zh-CN" dirty="0"/>
              <a:t>	//</a:t>
            </a:r>
            <a:r>
              <a:rPr lang="zh-CN" altLang="zh-CN" dirty="0"/>
              <a:t>包装为</a:t>
            </a:r>
            <a:r>
              <a:rPr lang="en-US" altLang="zh-CN" dirty="0" err="1"/>
              <a:t>StringBuilder</a:t>
            </a:r>
            <a:r>
              <a:rPr lang="zh-CN" altLang="zh-CN" dirty="0"/>
              <a:t>类型</a:t>
            </a:r>
          </a:p>
          <a:p>
            <a:pPr fontAlgn="auto">
              <a:spcBef>
                <a:spcPts val="0"/>
              </a:spcBef>
              <a:spcAft>
                <a:spcPts val="0"/>
              </a:spcAft>
              <a:defRPr/>
            </a:pPr>
            <a:r>
              <a:rPr lang="en-US" altLang="zh-CN" dirty="0"/>
              <a:t>	</a:t>
            </a:r>
            <a:r>
              <a:rPr lang="en-US" altLang="zh-CN" dirty="0" err="1"/>
              <a:t>StringBuilder</a:t>
            </a:r>
            <a:r>
              <a:rPr lang="en-US" altLang="zh-CN" dirty="0"/>
              <a:t> builder = </a:t>
            </a:r>
            <a:r>
              <a:rPr lang="en-US" altLang="zh-CN" b="1" dirty="0"/>
              <a:t>new</a:t>
            </a:r>
            <a:r>
              <a:rPr lang="en-US" altLang="zh-CN" dirty="0"/>
              <a:t> </a:t>
            </a:r>
            <a:r>
              <a:rPr lang="en-US" altLang="zh-CN" dirty="0" err="1"/>
              <a:t>StringBuilder</a:t>
            </a:r>
            <a:r>
              <a:rPr lang="en-US" altLang="zh-CN" dirty="0"/>
              <a:t>(s);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r>
              <a:rPr lang="zh-CN" altLang="zh-CN" dirty="0"/>
              <a:t>利用</a:t>
            </a:r>
            <a:r>
              <a:rPr lang="en-US" altLang="zh-CN" dirty="0"/>
              <a:t>append()</a:t>
            </a:r>
            <a:r>
              <a:rPr lang="zh-CN" altLang="zh-CN" dirty="0"/>
              <a:t>提高拼接的效率</a:t>
            </a:r>
          </a:p>
          <a:p>
            <a:pPr fontAlgn="auto">
              <a:spcBef>
                <a:spcPts val="0"/>
              </a:spcBef>
              <a:spcAft>
                <a:spcPts val="0"/>
              </a:spcAft>
              <a:defRPr/>
            </a:pPr>
            <a:r>
              <a:rPr lang="en-US" altLang="zh-CN" dirty="0"/>
              <a:t>	</a:t>
            </a:r>
            <a:r>
              <a:rPr lang="en-US" altLang="zh-CN" dirty="0" err="1"/>
              <a:t>builder.append</a:t>
            </a:r>
            <a:r>
              <a:rPr lang="en-US" altLang="zh-CN" dirty="0"/>
              <a:t>("This ").append("is ").append("a ").append("good ").append("idea!");  </a:t>
            </a:r>
            <a:endParaRPr lang="zh-CN" altLang="zh-CN" dirty="0"/>
          </a:p>
          <a:p>
            <a:pPr fontAlgn="auto">
              <a:spcBef>
                <a:spcPts val="0"/>
              </a:spcBef>
              <a:spcAft>
                <a:spcPts val="0"/>
              </a:spcAft>
              <a:defRPr/>
            </a:pPr>
            <a:r>
              <a:rPr lang="en-US" altLang="zh-CN" dirty="0"/>
              <a:t> </a:t>
            </a:r>
            <a:endParaRPr lang="zh-CN" altLang="zh-CN" dirty="0"/>
          </a:p>
          <a:p>
            <a:pPr fontAlgn="auto">
              <a:spcBef>
                <a:spcPts val="0"/>
              </a:spcBef>
              <a:spcAft>
                <a:spcPts val="0"/>
              </a:spcAft>
              <a:defRPr/>
            </a:pPr>
            <a:r>
              <a:rPr lang="en-US" altLang="zh-CN" dirty="0"/>
              <a:t>	s = </a:t>
            </a:r>
            <a:r>
              <a:rPr lang="en-US" altLang="zh-CN" dirty="0" err="1"/>
              <a:t>builder.toString</a:t>
            </a:r>
            <a:r>
              <a:rPr lang="en-US" altLang="zh-CN" dirty="0"/>
              <a:t>();	//</a:t>
            </a:r>
            <a:r>
              <a:rPr lang="zh-CN" altLang="zh-CN" dirty="0"/>
              <a:t>转换为</a:t>
            </a:r>
            <a:r>
              <a:rPr lang="en-US" altLang="zh-CN" dirty="0"/>
              <a:t>String</a:t>
            </a:r>
            <a:r>
              <a:rPr lang="zh-CN" altLang="zh-CN" dirty="0"/>
              <a:t>类型</a:t>
            </a:r>
          </a:p>
          <a:p>
            <a:pPr fontAlgn="auto">
              <a:spcBef>
                <a:spcPts val="0"/>
              </a:spcBef>
              <a:spcAft>
                <a:spcPts val="0"/>
              </a:spcAft>
              <a:defRPr/>
            </a:pPr>
            <a:endParaRPr lang="en-US" altLang="zh-CN" dirty="0"/>
          </a:p>
          <a:p>
            <a:pPr fontAlgn="auto">
              <a:spcBef>
                <a:spcPts val="0"/>
              </a:spcBef>
              <a:spcAft>
                <a:spcPts val="0"/>
              </a:spcAft>
              <a:defRPr/>
            </a:pPr>
            <a:r>
              <a:rPr lang="en-US" altLang="zh-CN" dirty="0"/>
              <a:t>	//</a:t>
            </a:r>
            <a:r>
              <a:rPr lang="zh-CN" altLang="zh-CN" dirty="0"/>
              <a:t>利用</a:t>
            </a:r>
            <a:r>
              <a:rPr lang="en-US" altLang="zh-CN" dirty="0"/>
              <a:t>String</a:t>
            </a:r>
            <a:r>
              <a:rPr lang="zh-CN" altLang="zh-CN" dirty="0"/>
              <a:t>类的解析方法将字符串用空格分解为若干个单词</a:t>
            </a:r>
          </a:p>
          <a:p>
            <a:pPr fontAlgn="auto">
              <a:spcBef>
                <a:spcPts val="0"/>
              </a:spcBef>
              <a:spcAft>
                <a:spcPts val="0"/>
              </a:spcAft>
              <a:defRPr/>
            </a:pPr>
            <a:r>
              <a:rPr lang="en-US" altLang="zh-CN" dirty="0"/>
              <a:t>	String[] words = </a:t>
            </a:r>
            <a:r>
              <a:rPr lang="en-US" altLang="zh-CN" dirty="0" err="1"/>
              <a:t>s.split</a:t>
            </a:r>
            <a:r>
              <a:rPr lang="en-US" altLang="zh-CN" dirty="0"/>
              <a:t>(" ");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r>
              <a:rPr lang="zh-CN" altLang="zh-CN" dirty="0"/>
              <a:t>解析结果</a:t>
            </a:r>
            <a:r>
              <a:rPr lang="en-US" altLang="zh-CN" dirty="0"/>
              <a:t>,</a:t>
            </a:r>
            <a:r>
              <a:rPr lang="zh-CN" altLang="zh-CN" dirty="0"/>
              <a:t>数组</a:t>
            </a:r>
            <a:r>
              <a:rPr lang="en-US" altLang="zh-CN" dirty="0"/>
              <a:t>[This, is, a, good, idea!]</a:t>
            </a:r>
            <a:endParaRPr lang="zh-CN" altLang="zh-CN" dirty="0"/>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.println</a:t>
            </a:r>
            <a:r>
              <a:rPr lang="en-US" altLang="zh-CN" dirty="0"/>
              <a:t>(</a:t>
            </a:r>
            <a:r>
              <a:rPr lang="en-US" altLang="zh-CN" dirty="0" err="1"/>
              <a:t>Arrays.</a:t>
            </a:r>
            <a:r>
              <a:rPr lang="en-US" altLang="zh-CN" i="1" dirty="0" err="1"/>
              <a:t>toString</a:t>
            </a:r>
            <a:r>
              <a:rPr lang="en-US" altLang="zh-CN" dirty="0"/>
              <a:t>(words));</a:t>
            </a:r>
          </a:p>
          <a:p>
            <a:pPr fontAlgn="auto">
              <a:spcBef>
                <a:spcPts val="0"/>
              </a:spcBef>
              <a:spcAft>
                <a:spcPts val="0"/>
              </a:spcAft>
              <a:defRPr/>
            </a:pPr>
            <a:r>
              <a:rPr lang="en-US" altLang="zh-CN" dirty="0"/>
              <a:t>}</a:t>
            </a:r>
            <a:endParaRPr lang="zh-CN" altLang="en-US" dirty="0"/>
          </a:p>
        </p:txBody>
      </p:sp>
      <p:sp>
        <p:nvSpPr>
          <p:cNvPr id="5" name="矩形 4"/>
          <p:cNvSpPr/>
          <p:nvPr/>
        </p:nvSpPr>
        <p:spPr>
          <a:xfrm>
            <a:off x="6084168" y="6165304"/>
            <a:ext cx="2844800" cy="36933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a:t>[This, is, a, good, idea!]</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
          </p:nvPr>
        </p:nvSpPr>
        <p:spPr/>
        <p:txBody>
          <a:bodyPr/>
          <a:lstStyle/>
          <a:p>
            <a:r>
              <a:rPr lang="en-US" altLang="zh-CN"/>
              <a:t>Application Program Interface</a:t>
            </a:r>
            <a:r>
              <a:rPr lang="zh-CN" altLang="en-US"/>
              <a:t>：</a:t>
            </a:r>
            <a:r>
              <a:rPr lang="zh-CN" altLang="zh-CN"/>
              <a:t>类库，它们分别存放在</a:t>
            </a:r>
            <a:r>
              <a:rPr lang="en-US" altLang="zh-CN"/>
              <a:t>Java</a:t>
            </a:r>
            <a:r>
              <a:rPr lang="zh-CN" altLang="zh-CN"/>
              <a:t>核心包（包名以</a:t>
            </a:r>
            <a:r>
              <a:rPr lang="en-US" altLang="zh-CN"/>
              <a:t>java</a:t>
            </a:r>
            <a:r>
              <a:rPr lang="zh-CN" altLang="zh-CN"/>
              <a:t>开头）和扩展包（包名以</a:t>
            </a:r>
            <a:r>
              <a:rPr lang="en-US" altLang="zh-CN"/>
              <a:t>javax</a:t>
            </a:r>
            <a:r>
              <a:rPr lang="zh-CN" altLang="zh-CN"/>
              <a:t>开头）中。</a:t>
            </a:r>
          </a:p>
          <a:p>
            <a:endParaRPr lang="en-US" altLang="zh-CN"/>
          </a:p>
          <a:p>
            <a:r>
              <a:rPr lang="en-US" altLang="zh-CN"/>
              <a:t>Java</a:t>
            </a:r>
            <a:r>
              <a:rPr lang="zh-CN" altLang="zh-CN"/>
              <a:t>的类库非常庞大，本章通过实例介绍一些使用频率非常高的工具类，更重要的是读者要学会使用</a:t>
            </a:r>
            <a:r>
              <a:rPr lang="en-US" altLang="zh-CN"/>
              <a:t>Java</a:t>
            </a:r>
            <a:r>
              <a:rPr lang="zh-CN" altLang="zh-CN"/>
              <a:t>的</a:t>
            </a:r>
            <a:r>
              <a:rPr lang="en-US" altLang="zh-CN"/>
              <a:t>API</a:t>
            </a:r>
            <a:r>
              <a:rPr lang="zh-CN" altLang="zh-CN"/>
              <a:t>文档，能够随时随地浏览要使用的资源。</a:t>
            </a:r>
            <a:endParaRPr lang="zh-CN" altLang="en-US"/>
          </a:p>
        </p:txBody>
      </p:sp>
      <p:sp>
        <p:nvSpPr>
          <p:cNvPr id="3" name="标题 2"/>
          <p:cNvSpPr>
            <a:spLocks noGrp="1"/>
          </p:cNvSpPr>
          <p:nvPr>
            <p:ph type="title"/>
          </p:nvPr>
        </p:nvSpPr>
        <p:spPr/>
        <p:txBody>
          <a:bodyPr/>
          <a:lstStyle/>
          <a:p>
            <a:pPr fontAlgn="auto">
              <a:spcAft>
                <a:spcPts val="0"/>
              </a:spcAft>
              <a:defRPr/>
            </a:pPr>
            <a:r>
              <a:rPr lang="zh-CN" altLang="zh-CN" dirty="0"/>
              <a:t>应用程序接口</a:t>
            </a:r>
            <a:r>
              <a:rPr lang="en-US" altLang="zh-CN" dirty="0"/>
              <a:t>API</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fontAlgn="auto">
              <a:spcAft>
                <a:spcPts val="0"/>
              </a:spcAft>
              <a:buFont typeface="Wingdings 3"/>
              <a:buChar char=""/>
              <a:defRPr/>
            </a:pPr>
            <a:r>
              <a:rPr lang="zh-CN" altLang="zh-CN" dirty="0"/>
              <a:t>正则表达式（</a:t>
            </a:r>
            <a:r>
              <a:rPr lang="en-US" altLang="zh-CN" dirty="0"/>
              <a:t>regular expression</a:t>
            </a:r>
            <a:r>
              <a:rPr lang="zh-CN" altLang="zh-CN" dirty="0"/>
              <a:t>）</a:t>
            </a:r>
            <a:endParaRPr lang="en-US" altLang="zh-CN" dirty="0"/>
          </a:p>
          <a:p>
            <a:pPr marL="621792" lvl="1" fontAlgn="auto">
              <a:spcBef>
                <a:spcPts val="324"/>
              </a:spcBef>
              <a:spcAft>
                <a:spcPts val="0"/>
              </a:spcAft>
              <a:buFont typeface="Verdana"/>
              <a:buChar char="◦"/>
              <a:defRPr/>
            </a:pPr>
            <a:r>
              <a:rPr lang="en-US" altLang="zh-CN" dirty="0"/>
              <a:t>1956</a:t>
            </a:r>
            <a:r>
              <a:rPr lang="zh-CN" altLang="zh-CN" dirty="0"/>
              <a:t>年诞生</a:t>
            </a:r>
            <a:endParaRPr lang="en-US" altLang="zh-CN" dirty="0"/>
          </a:p>
          <a:p>
            <a:pPr marL="621792" lvl="1" fontAlgn="auto">
              <a:spcBef>
                <a:spcPts val="324"/>
              </a:spcBef>
              <a:spcAft>
                <a:spcPts val="0"/>
              </a:spcAft>
              <a:buFont typeface="Verdana"/>
              <a:buChar char="◦"/>
              <a:defRPr/>
            </a:pPr>
            <a:r>
              <a:rPr lang="zh-CN" altLang="zh-CN" dirty="0"/>
              <a:t>一种强大而灵活的文本处理工具</a:t>
            </a:r>
            <a:endParaRPr lang="en-US" altLang="zh-CN" dirty="0"/>
          </a:p>
          <a:p>
            <a:pPr marL="621792" lvl="1" fontAlgn="auto">
              <a:spcBef>
                <a:spcPts val="324"/>
              </a:spcBef>
              <a:spcAft>
                <a:spcPts val="0"/>
              </a:spcAft>
              <a:buFont typeface="Verdana"/>
              <a:buChar char="◦"/>
              <a:defRPr/>
            </a:pPr>
            <a:r>
              <a:rPr lang="zh-CN" altLang="zh-CN" dirty="0"/>
              <a:t>一门学科，独立存在，并不依附于某种计算机语言，而是由每种语言对其提供语法上的支持。</a:t>
            </a:r>
            <a:endParaRPr lang="en-US" altLang="zh-CN" dirty="0"/>
          </a:p>
          <a:p>
            <a:pPr marL="621792" lvl="1" fontAlgn="auto">
              <a:spcBef>
                <a:spcPts val="324"/>
              </a:spcBef>
              <a:spcAft>
                <a:spcPts val="0"/>
              </a:spcAft>
              <a:buFont typeface="Verdana"/>
              <a:buChar char="◦"/>
              <a:defRPr/>
            </a:pPr>
            <a:r>
              <a:rPr lang="zh-CN" altLang="en-US" dirty="0"/>
              <a:t>在</a:t>
            </a:r>
            <a:r>
              <a:rPr lang="zh-CN" altLang="zh-CN" dirty="0"/>
              <a:t>文本的编辑器和搜索工具中占据着非常重要的地位。</a:t>
            </a:r>
            <a:endParaRPr lang="en-US" altLang="zh-CN" dirty="0"/>
          </a:p>
          <a:p>
            <a:pPr marL="621792" lvl="1" fontAlgn="auto">
              <a:spcBef>
                <a:spcPts val="324"/>
              </a:spcBef>
              <a:spcAft>
                <a:spcPts val="0"/>
              </a:spcAft>
              <a:buFont typeface="Verdana"/>
              <a:buChar char="◦"/>
              <a:defRPr/>
            </a:pPr>
            <a:r>
              <a:rPr lang="zh-CN" altLang="zh-CN" dirty="0"/>
              <a:t>正则表达式主要用于文本处理，对字符串进行查找、解析和验证，比如单词的查找替换，电子邮件、身份证号格式的校验等。这些操作都涉及字符串的模式匹配问题，模式匹配是一种复杂的字符串运算算法。正则表达式赋予一些字符特殊的含义，用它们描述字符串模式，功能化了模式匹配的过程。</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7.2  </a:t>
            </a:r>
            <a:r>
              <a:rPr lang="zh-CN" altLang="zh-CN" dirty="0">
                <a:effectLst/>
              </a:rPr>
              <a:t>正则表达式</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350" y="5229225"/>
            <a:ext cx="7740650" cy="400050"/>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109728" indent="0" fontAlgn="auto">
              <a:spcAft>
                <a:spcPts val="0"/>
              </a:spcAft>
              <a:buFont typeface="Wingdings 3"/>
              <a:buNone/>
              <a:defRPr/>
            </a:pPr>
            <a:r>
              <a:rPr lang="en-US" altLang="zh-CN" dirty="0"/>
              <a:t>cat</a:t>
            </a:r>
            <a:r>
              <a:rPr lang="zh-CN" altLang="zh-CN" dirty="0"/>
              <a:t>、</a:t>
            </a:r>
            <a:r>
              <a:rPr lang="en-US" altLang="zh-CN" dirty="0" err="1"/>
              <a:t>cbt</a:t>
            </a:r>
            <a:r>
              <a:rPr lang="zh-CN" altLang="zh-CN" dirty="0"/>
              <a:t>、</a:t>
            </a:r>
            <a:r>
              <a:rPr lang="en-US" altLang="zh-CN" dirty="0"/>
              <a:t>c0t</a:t>
            </a:r>
            <a:r>
              <a:rPr lang="zh-CN" altLang="zh-CN" dirty="0"/>
              <a:t>、</a:t>
            </a:r>
            <a:r>
              <a:rPr lang="en-US" altLang="zh-CN" dirty="0" err="1"/>
              <a:t>c_t</a:t>
            </a:r>
            <a:r>
              <a:rPr lang="zh-CN" altLang="zh-CN" dirty="0"/>
              <a:t>等一批以</a:t>
            </a:r>
            <a:r>
              <a:rPr lang="en-US" altLang="zh-CN" dirty="0"/>
              <a:t>c</a:t>
            </a:r>
            <a:r>
              <a:rPr lang="zh-CN" altLang="zh-CN" dirty="0"/>
              <a:t>开头、以</a:t>
            </a:r>
            <a:r>
              <a:rPr lang="en-US" altLang="zh-CN" dirty="0"/>
              <a:t>t</a:t>
            </a:r>
            <a:r>
              <a:rPr lang="zh-CN" altLang="zh-CN" dirty="0"/>
              <a:t>结尾、中间是任意字符</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7.2.1  </a:t>
            </a:r>
            <a:r>
              <a:rPr lang="zh-CN" altLang="zh-CN" dirty="0">
                <a:effectLst/>
              </a:rPr>
              <a:t>正则表达式的语法</a:t>
            </a:r>
            <a:endParaRPr lang="zh-CN" altLang="en-US" dirty="0"/>
          </a:p>
        </p:txBody>
      </p:sp>
      <p:graphicFrame>
        <p:nvGraphicFramePr>
          <p:cNvPr id="4" name="表格 3"/>
          <p:cNvGraphicFramePr>
            <a:graphicFrameLocks noGrp="1"/>
          </p:cNvGraphicFramePr>
          <p:nvPr/>
        </p:nvGraphicFramePr>
        <p:xfrm>
          <a:off x="900113" y="2205038"/>
          <a:ext cx="7842250" cy="2862264"/>
        </p:xfrm>
        <a:graphic>
          <a:graphicData uri="http://schemas.openxmlformats.org/drawingml/2006/table">
            <a:tbl>
              <a:tblPr firstRow="1" firstCol="1" bandRow="1">
                <a:tableStyleId>{5940675A-B579-460E-94D1-54222C63F5DA}</a:tableStyleId>
              </a:tblPr>
              <a:tblGrid>
                <a:gridCol w="1382904">
                  <a:extLst>
                    <a:ext uri="{9D8B030D-6E8A-4147-A177-3AD203B41FA5}">
                      <a16:colId xmlns:a16="http://schemas.microsoft.com/office/drawing/2014/main" val="20000"/>
                    </a:ext>
                  </a:extLst>
                </a:gridCol>
                <a:gridCol w="3206141">
                  <a:extLst>
                    <a:ext uri="{9D8B030D-6E8A-4147-A177-3AD203B41FA5}">
                      <a16:colId xmlns:a16="http://schemas.microsoft.com/office/drawing/2014/main" val="20001"/>
                    </a:ext>
                  </a:extLst>
                </a:gridCol>
                <a:gridCol w="1244805">
                  <a:extLst>
                    <a:ext uri="{9D8B030D-6E8A-4147-A177-3AD203B41FA5}">
                      <a16:colId xmlns:a16="http://schemas.microsoft.com/office/drawing/2014/main" val="20002"/>
                    </a:ext>
                  </a:extLst>
                </a:gridCol>
                <a:gridCol w="2008400">
                  <a:extLst>
                    <a:ext uri="{9D8B030D-6E8A-4147-A177-3AD203B41FA5}">
                      <a16:colId xmlns:a16="http://schemas.microsoft.com/office/drawing/2014/main" val="20003"/>
                    </a:ext>
                  </a:extLst>
                </a:gridCol>
              </a:tblGrid>
              <a:tr h="647956">
                <a:tc>
                  <a:txBody>
                    <a:bodyPr/>
                    <a:lstStyle/>
                    <a:p>
                      <a:pPr algn="just">
                        <a:lnSpc>
                          <a:spcPts val="1500"/>
                        </a:lnSpc>
                        <a:spcBef>
                          <a:spcPts val="200"/>
                        </a:spcBef>
                        <a:spcAft>
                          <a:spcPts val="0"/>
                        </a:spcAft>
                      </a:pPr>
                      <a:r>
                        <a:rPr lang="zh-CN" sz="1800" dirty="0">
                          <a:effectLst/>
                        </a:rPr>
                        <a:t>预定义字符</a:t>
                      </a:r>
                      <a:endParaRPr lang="zh-CN" sz="1800" dirty="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说明</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预定义字符</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说明</a:t>
                      </a:r>
                      <a:endParaRPr lang="zh-CN" sz="1800">
                        <a:effectLst/>
                        <a:latin typeface="Times New Roman"/>
                        <a:ea typeface="宋体"/>
                      </a:endParaRPr>
                    </a:p>
                  </a:txBody>
                  <a:tcPr marL="46796" marR="46796" marT="46792" marB="46792" anchor="ctr"/>
                </a:tc>
                <a:extLst>
                  <a:ext uri="{0D108BD9-81ED-4DB2-BD59-A6C34878D82A}">
                    <a16:rowId xmlns:a16="http://schemas.microsoft.com/office/drawing/2014/main" val="10000"/>
                  </a:ext>
                </a:extLst>
              </a:tr>
              <a:tr h="553577">
                <a:tc>
                  <a:txBody>
                    <a:bodyPr/>
                    <a:lstStyle/>
                    <a:p>
                      <a:pPr algn="just">
                        <a:lnSpc>
                          <a:spcPts val="1500"/>
                        </a:lnSpc>
                        <a:spcBef>
                          <a:spcPts val="200"/>
                        </a:spcBef>
                        <a:spcAft>
                          <a:spcPts val="0"/>
                        </a:spcAft>
                      </a:pPr>
                      <a:r>
                        <a:rPr lang="en-US" sz="1800">
                          <a:effectLst/>
                        </a:rPr>
                        <a:t>\d</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匹配</a:t>
                      </a:r>
                      <a:r>
                        <a:rPr lang="en-US" sz="1800">
                          <a:effectLst/>
                        </a:rPr>
                        <a:t>0~9</a:t>
                      </a:r>
                      <a:r>
                        <a:rPr lang="zh-CN" sz="1800">
                          <a:effectLst/>
                        </a:rPr>
                        <a:t>任意一个数字</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en-US" sz="1800">
                          <a:effectLst/>
                        </a:rPr>
                        <a:t>\D</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匹配非</a:t>
                      </a:r>
                      <a:r>
                        <a:rPr lang="en-US" sz="1800">
                          <a:effectLst/>
                        </a:rPr>
                        <a:t>0~9</a:t>
                      </a:r>
                      <a:r>
                        <a:rPr lang="zh-CN" sz="1800">
                          <a:effectLst/>
                        </a:rPr>
                        <a:t>数字</a:t>
                      </a:r>
                      <a:endParaRPr lang="zh-CN" sz="1800">
                        <a:effectLst/>
                        <a:latin typeface="Times New Roman"/>
                        <a:ea typeface="宋体"/>
                      </a:endParaRPr>
                    </a:p>
                  </a:txBody>
                  <a:tcPr marL="46796" marR="46796" marT="46792" marB="46792" anchor="ctr"/>
                </a:tc>
                <a:extLst>
                  <a:ext uri="{0D108BD9-81ED-4DB2-BD59-A6C34878D82A}">
                    <a16:rowId xmlns:a16="http://schemas.microsoft.com/office/drawing/2014/main" val="10001"/>
                  </a:ext>
                </a:extLst>
              </a:tr>
              <a:tr h="553577">
                <a:tc>
                  <a:txBody>
                    <a:bodyPr/>
                    <a:lstStyle/>
                    <a:p>
                      <a:pPr algn="just">
                        <a:lnSpc>
                          <a:spcPts val="1500"/>
                        </a:lnSpc>
                        <a:spcBef>
                          <a:spcPts val="200"/>
                        </a:spcBef>
                        <a:spcAft>
                          <a:spcPts val="0"/>
                        </a:spcAft>
                      </a:pPr>
                      <a:r>
                        <a:rPr lang="en-US" sz="1800">
                          <a:effectLst/>
                        </a:rPr>
                        <a:t>\s</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匹配</a:t>
                      </a:r>
                      <a:r>
                        <a:rPr lang="en-US" sz="1800">
                          <a:effectLst/>
                        </a:rPr>
                        <a:t>\t</a:t>
                      </a:r>
                      <a:r>
                        <a:rPr lang="zh-CN" sz="1800">
                          <a:effectLst/>
                        </a:rPr>
                        <a:t>、</a:t>
                      </a:r>
                      <a:r>
                        <a:rPr lang="en-US" sz="1800">
                          <a:effectLst/>
                        </a:rPr>
                        <a:t>\n</a:t>
                      </a:r>
                      <a:r>
                        <a:rPr lang="zh-CN" sz="1800">
                          <a:effectLst/>
                        </a:rPr>
                        <a:t>、</a:t>
                      </a:r>
                      <a:r>
                        <a:rPr lang="en-US" sz="1800">
                          <a:effectLst/>
                        </a:rPr>
                        <a:t>\r</a:t>
                      </a:r>
                      <a:r>
                        <a:rPr lang="zh-CN" sz="1800">
                          <a:effectLst/>
                        </a:rPr>
                        <a:t>等空白符</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en-US" sz="1800">
                          <a:effectLst/>
                        </a:rPr>
                        <a:t>\S</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匹配非空白符</a:t>
                      </a:r>
                      <a:endParaRPr lang="zh-CN" sz="1800">
                        <a:effectLst/>
                        <a:latin typeface="Times New Roman"/>
                        <a:ea typeface="宋体"/>
                      </a:endParaRPr>
                    </a:p>
                  </a:txBody>
                  <a:tcPr marL="46796" marR="46796" marT="46792" marB="46792" anchor="ctr"/>
                </a:tc>
                <a:extLst>
                  <a:ext uri="{0D108BD9-81ED-4DB2-BD59-A6C34878D82A}">
                    <a16:rowId xmlns:a16="http://schemas.microsoft.com/office/drawing/2014/main" val="10002"/>
                  </a:ext>
                </a:extLst>
              </a:tr>
              <a:tr h="553577">
                <a:tc>
                  <a:txBody>
                    <a:bodyPr/>
                    <a:lstStyle/>
                    <a:p>
                      <a:pPr algn="just">
                        <a:lnSpc>
                          <a:spcPts val="1500"/>
                        </a:lnSpc>
                        <a:spcBef>
                          <a:spcPts val="200"/>
                        </a:spcBef>
                        <a:spcAft>
                          <a:spcPts val="0"/>
                        </a:spcAft>
                      </a:pPr>
                      <a:r>
                        <a:rPr lang="en-US" sz="1800">
                          <a:effectLst/>
                        </a:rPr>
                        <a:t>\w</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匹配数</a:t>
                      </a:r>
                      <a:r>
                        <a:rPr lang="en-US" sz="1800">
                          <a:effectLst/>
                        </a:rPr>
                        <a:t>0~9</a:t>
                      </a:r>
                      <a:r>
                        <a:rPr lang="zh-CN" sz="1800">
                          <a:effectLst/>
                        </a:rPr>
                        <a:t>，字母</a:t>
                      </a:r>
                      <a:r>
                        <a:rPr lang="en-US" sz="1800">
                          <a:effectLst/>
                        </a:rPr>
                        <a:t>a~z</a:t>
                      </a:r>
                      <a:r>
                        <a:rPr lang="zh-CN" sz="1800">
                          <a:effectLst/>
                        </a:rPr>
                        <a:t>，</a:t>
                      </a:r>
                      <a:r>
                        <a:rPr lang="en-US" sz="1800">
                          <a:effectLst/>
                        </a:rPr>
                        <a:t>A~Z</a:t>
                      </a:r>
                      <a:r>
                        <a:rPr lang="zh-CN" sz="1800">
                          <a:effectLst/>
                        </a:rPr>
                        <a:t>，下划线</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en-US" sz="1800">
                          <a:effectLst/>
                        </a:rPr>
                        <a:t>\W</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a:effectLst/>
                        </a:rPr>
                        <a:t>匹配非数字和字母</a:t>
                      </a:r>
                      <a:endParaRPr lang="zh-CN" sz="1800">
                        <a:effectLst/>
                        <a:latin typeface="Times New Roman"/>
                        <a:ea typeface="宋体"/>
                      </a:endParaRPr>
                    </a:p>
                  </a:txBody>
                  <a:tcPr marL="46796" marR="46796" marT="46792" marB="46792" anchor="ctr"/>
                </a:tc>
                <a:extLst>
                  <a:ext uri="{0D108BD9-81ED-4DB2-BD59-A6C34878D82A}">
                    <a16:rowId xmlns:a16="http://schemas.microsoft.com/office/drawing/2014/main" val="10003"/>
                  </a:ext>
                </a:extLst>
              </a:tr>
              <a:tr h="553577">
                <a:tc>
                  <a:txBody>
                    <a:bodyPr/>
                    <a:lstStyle/>
                    <a:p>
                      <a:pPr algn="just">
                        <a:lnSpc>
                          <a:spcPts val="1500"/>
                        </a:lnSpc>
                        <a:spcBef>
                          <a:spcPts val="200"/>
                        </a:spcBef>
                        <a:spcAft>
                          <a:spcPts val="0"/>
                        </a:spcAft>
                      </a:pPr>
                      <a:r>
                        <a:rPr lang="en-US" sz="1800" dirty="0">
                          <a:effectLst/>
                        </a:rPr>
                        <a:t>.</a:t>
                      </a:r>
                      <a:endParaRPr lang="zh-CN" sz="1800" dirty="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zh-CN" sz="1800" dirty="0">
                          <a:effectLst/>
                        </a:rPr>
                        <a:t>匹配任意一个字符</a:t>
                      </a:r>
                      <a:endParaRPr lang="zh-CN" sz="1800" dirty="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en-US" sz="1800">
                          <a:effectLst/>
                        </a:rPr>
                        <a:t> </a:t>
                      </a:r>
                      <a:endParaRPr lang="zh-CN" sz="1800">
                        <a:effectLst/>
                        <a:latin typeface="Times New Roman"/>
                        <a:ea typeface="宋体"/>
                      </a:endParaRPr>
                    </a:p>
                  </a:txBody>
                  <a:tcPr marL="46796" marR="46796" marT="46792" marB="46792" anchor="ctr"/>
                </a:tc>
                <a:tc>
                  <a:txBody>
                    <a:bodyPr/>
                    <a:lstStyle/>
                    <a:p>
                      <a:pPr algn="just">
                        <a:lnSpc>
                          <a:spcPts val="1500"/>
                        </a:lnSpc>
                        <a:spcBef>
                          <a:spcPts val="200"/>
                        </a:spcBef>
                        <a:spcAft>
                          <a:spcPts val="0"/>
                        </a:spcAft>
                      </a:pPr>
                      <a:r>
                        <a:rPr lang="en-US" sz="1800" dirty="0">
                          <a:effectLst/>
                        </a:rPr>
                        <a:t> </a:t>
                      </a:r>
                      <a:endParaRPr lang="zh-CN" sz="1800" dirty="0">
                        <a:effectLst/>
                        <a:latin typeface="Times New Roman"/>
                        <a:ea typeface="宋体"/>
                      </a:endParaRPr>
                    </a:p>
                  </a:txBody>
                  <a:tcPr marL="46796" marR="46796" marT="46792" marB="46792" anchor="ctr"/>
                </a:tc>
                <a:extLst>
                  <a:ext uri="{0D108BD9-81ED-4DB2-BD59-A6C34878D82A}">
                    <a16:rowId xmlns:a16="http://schemas.microsoft.com/office/drawing/2014/main" val="10004"/>
                  </a:ext>
                </a:extLst>
              </a:tr>
            </a:tbl>
          </a:graphicData>
        </a:graphic>
      </p:graphicFrame>
      <p:sp>
        <p:nvSpPr>
          <p:cNvPr id="5" name="矩形 4"/>
          <p:cNvSpPr/>
          <p:nvPr/>
        </p:nvSpPr>
        <p:spPr>
          <a:xfrm>
            <a:off x="107950" y="5229225"/>
            <a:ext cx="1257300" cy="40005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sz="2000" dirty="0"/>
              <a:t>“</a:t>
            </a:r>
            <a:r>
              <a:rPr lang="en-US" altLang="zh-CN" sz="2000" dirty="0"/>
              <a:t>c\</a:t>
            </a:r>
            <a:r>
              <a:rPr lang="en-US" altLang="zh-CN" sz="2000" dirty="0" err="1"/>
              <a:t>wt</a:t>
            </a:r>
            <a:r>
              <a:rPr lang="zh-CN" altLang="zh-CN" sz="2000" dirty="0"/>
              <a:t>”</a:t>
            </a:r>
            <a:endParaRPr lang="zh-CN" altLang="en-US" sz="2000" dirty="0"/>
          </a:p>
        </p:txBody>
      </p:sp>
      <p:sp>
        <p:nvSpPr>
          <p:cNvPr id="6" name="矩形 5"/>
          <p:cNvSpPr/>
          <p:nvPr/>
        </p:nvSpPr>
        <p:spPr>
          <a:xfrm>
            <a:off x="107950" y="5805488"/>
            <a:ext cx="12573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zh-CN" altLang="zh-CN" sz="2000" dirty="0"/>
              <a:t>“</a:t>
            </a:r>
            <a:r>
              <a:rPr lang="en-US" altLang="zh-CN" sz="2000" dirty="0"/>
              <a:t>.</a:t>
            </a:r>
            <a:r>
              <a:rPr lang="en-US" altLang="zh-CN" sz="2000" dirty="0" err="1"/>
              <a:t>bc</a:t>
            </a:r>
            <a:r>
              <a:rPr lang="zh-CN" altLang="zh-CN" sz="2000" dirty="0"/>
              <a:t>”</a:t>
            </a:r>
            <a:endParaRPr lang="zh-CN" altLang="en-US" sz="2000" dirty="0"/>
          </a:p>
        </p:txBody>
      </p:sp>
      <p:sp>
        <p:nvSpPr>
          <p:cNvPr id="7" name="矩形 6"/>
          <p:cNvSpPr/>
          <p:nvPr/>
        </p:nvSpPr>
        <p:spPr>
          <a:xfrm>
            <a:off x="1441450" y="5743575"/>
            <a:ext cx="7451725"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zh-CN" altLang="zh-CN" dirty="0"/>
              <a:t>设有字符串“</a:t>
            </a:r>
            <a:r>
              <a:rPr lang="en-US" altLang="zh-CN" dirty="0" err="1"/>
              <a:t>abcdaaebcaddbc</a:t>
            </a:r>
            <a:r>
              <a:rPr lang="zh-CN" altLang="zh-CN" dirty="0"/>
              <a:t>”，“</a:t>
            </a:r>
            <a:r>
              <a:rPr lang="en-US" altLang="zh-CN" dirty="0"/>
              <a:t>.</a:t>
            </a:r>
            <a:r>
              <a:rPr lang="en-US" altLang="zh-CN" dirty="0" err="1"/>
              <a:t>bc</a:t>
            </a:r>
            <a:r>
              <a:rPr lang="zh-CN" altLang="zh-CN" dirty="0"/>
              <a:t>”可以从中匹配出“</a:t>
            </a:r>
            <a:r>
              <a:rPr lang="en-US" altLang="zh-CN" dirty="0" err="1"/>
              <a:t>abc</a:t>
            </a:r>
            <a:r>
              <a:rPr lang="zh-CN" altLang="zh-CN" dirty="0"/>
              <a:t>”、“</a:t>
            </a:r>
            <a:r>
              <a:rPr lang="en-US" altLang="zh-CN" dirty="0" err="1"/>
              <a:t>ebc</a:t>
            </a:r>
            <a:r>
              <a:rPr lang="zh-CN" altLang="zh-CN" dirty="0"/>
              <a:t>”、“</a:t>
            </a:r>
            <a:r>
              <a:rPr lang="en-US" altLang="zh-CN" dirty="0" err="1"/>
              <a:t>dbc</a:t>
            </a:r>
            <a:r>
              <a:rPr lang="zh-CN" altLang="zh-CN" dirty="0"/>
              <a:t>”三个字符串</a:t>
            </a:r>
            <a:endParaRPr lang="zh-CN" altLang="en-US" dirty="0"/>
          </a:p>
        </p:txBody>
      </p:sp>
      <p:sp>
        <p:nvSpPr>
          <p:cNvPr id="38951" name="矩形 7"/>
          <p:cNvSpPr>
            <a:spLocks noChangeArrowheads="1"/>
          </p:cNvSpPr>
          <p:nvPr/>
        </p:nvSpPr>
        <p:spPr bwMode="auto">
          <a:xfrm>
            <a:off x="755650" y="1484313"/>
            <a:ext cx="292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ea typeface="黑体" pitchFamily="49" charset="-122"/>
              </a:rPr>
              <a:t>1</a:t>
            </a:r>
            <a:r>
              <a:rPr lang="zh-CN" altLang="zh-CN" sz="2800">
                <a:ea typeface="黑体" pitchFamily="49" charset="-122"/>
              </a:rPr>
              <a:t>、预定义字符类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35150" y="5229225"/>
            <a:ext cx="6985000" cy="400050"/>
          </a:xfrm>
        </p:spPr>
        <p:style>
          <a:lnRef idx="1">
            <a:schemeClr val="accent1"/>
          </a:lnRef>
          <a:fillRef idx="2">
            <a:schemeClr val="accent1"/>
          </a:fillRef>
          <a:effectRef idx="1">
            <a:schemeClr val="accent1"/>
          </a:effectRef>
          <a:fontRef idx="minor">
            <a:schemeClr val="dk1"/>
          </a:fontRef>
        </p:style>
        <p:txBody>
          <a:bodyPr>
            <a:normAutofit/>
          </a:bodyPr>
          <a:lstStyle/>
          <a:p>
            <a:pPr marL="109728" indent="0" fontAlgn="auto">
              <a:spcAft>
                <a:spcPts val="0"/>
              </a:spcAft>
              <a:buFont typeface="Wingdings 3"/>
              <a:buNone/>
              <a:defRPr/>
            </a:pPr>
            <a:r>
              <a:rPr lang="zh-CN" altLang="zh-CN" sz="2000" dirty="0"/>
              <a:t>可以匹配</a:t>
            </a:r>
            <a:r>
              <a:rPr lang="en-US" altLang="zh-CN" sz="2000" dirty="0" err="1"/>
              <a:t>axc</a:t>
            </a:r>
            <a:r>
              <a:rPr lang="zh-CN" altLang="zh-CN" sz="2000" dirty="0"/>
              <a:t>、</a:t>
            </a:r>
            <a:r>
              <a:rPr lang="en-US" altLang="zh-CN" sz="2000" dirty="0" err="1"/>
              <a:t>ayc</a:t>
            </a:r>
            <a:r>
              <a:rPr lang="zh-CN" altLang="zh-CN" sz="2000" dirty="0"/>
              <a:t>、</a:t>
            </a:r>
            <a:r>
              <a:rPr lang="en-US" altLang="zh-CN" sz="2000" dirty="0" err="1"/>
              <a:t>azc</a:t>
            </a:r>
            <a:r>
              <a:rPr lang="zh-CN" altLang="zh-CN" sz="2000" dirty="0"/>
              <a:t>这些字符串。</a:t>
            </a:r>
            <a:endParaRPr lang="zh-CN" altLang="en-US" sz="2000" dirty="0"/>
          </a:p>
        </p:txBody>
      </p:sp>
      <p:sp>
        <p:nvSpPr>
          <p:cNvPr id="3" name="标题 2"/>
          <p:cNvSpPr>
            <a:spLocks noGrp="1"/>
          </p:cNvSpPr>
          <p:nvPr>
            <p:ph type="title"/>
          </p:nvPr>
        </p:nvSpPr>
        <p:spPr/>
        <p:txBody>
          <a:bodyPr/>
          <a:lstStyle/>
          <a:p>
            <a:pPr fontAlgn="auto">
              <a:spcAft>
                <a:spcPts val="0"/>
              </a:spcAft>
              <a:defRPr/>
            </a:pPr>
            <a:r>
              <a:rPr lang="en-US" altLang="zh-CN" dirty="0">
                <a:effectLst/>
              </a:rPr>
              <a:t>7.2.1  </a:t>
            </a:r>
            <a:r>
              <a:rPr lang="zh-CN" altLang="zh-CN" dirty="0">
                <a:effectLst/>
              </a:rPr>
              <a:t>正则表达式的语法</a:t>
            </a:r>
            <a:endParaRPr lang="zh-CN" altLang="en-US" dirty="0"/>
          </a:p>
        </p:txBody>
      </p:sp>
      <p:sp>
        <p:nvSpPr>
          <p:cNvPr id="5" name="矩形 4"/>
          <p:cNvSpPr/>
          <p:nvPr/>
        </p:nvSpPr>
        <p:spPr>
          <a:xfrm>
            <a:off x="107950" y="5229225"/>
            <a:ext cx="1576388" cy="40005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sz="2000" dirty="0"/>
              <a:t>“</a:t>
            </a:r>
            <a:r>
              <a:rPr lang="en-US" altLang="zh-CN" sz="2000" dirty="0"/>
              <a:t>a[xyz]c</a:t>
            </a:r>
            <a:r>
              <a:rPr lang="zh-CN" altLang="zh-CN" sz="2000" dirty="0"/>
              <a:t>”</a:t>
            </a:r>
            <a:endParaRPr lang="zh-CN" altLang="en-US" sz="2000" dirty="0"/>
          </a:p>
        </p:txBody>
      </p:sp>
      <p:sp>
        <p:nvSpPr>
          <p:cNvPr id="6" name="矩形 5"/>
          <p:cNvSpPr/>
          <p:nvPr/>
        </p:nvSpPr>
        <p:spPr>
          <a:xfrm>
            <a:off x="107950" y="5805488"/>
            <a:ext cx="1595438" cy="40005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sz="2000" dirty="0"/>
              <a:t>“</a:t>
            </a:r>
            <a:r>
              <a:rPr lang="en-US" altLang="zh-CN" sz="2000" dirty="0"/>
              <a:t>a[^\d]c</a:t>
            </a:r>
            <a:r>
              <a:rPr lang="zh-CN" altLang="zh-CN" sz="2000" dirty="0"/>
              <a:t>”</a:t>
            </a:r>
            <a:endParaRPr lang="zh-CN" altLang="en-US" sz="2000" dirty="0"/>
          </a:p>
        </p:txBody>
      </p:sp>
      <p:sp>
        <p:nvSpPr>
          <p:cNvPr id="7" name="矩形 6"/>
          <p:cNvSpPr/>
          <p:nvPr/>
        </p:nvSpPr>
        <p:spPr>
          <a:xfrm>
            <a:off x="1835150" y="5743575"/>
            <a:ext cx="6985000"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zh-CN" altLang="zh-CN" sz="2000" dirty="0"/>
              <a:t>可以匹配</a:t>
            </a:r>
            <a:r>
              <a:rPr lang="en-US" altLang="zh-CN" sz="2000" dirty="0"/>
              <a:t>a0c~a9c</a:t>
            </a:r>
            <a:r>
              <a:rPr lang="zh-CN" altLang="zh-CN" sz="2000" dirty="0"/>
              <a:t>之外的以</a:t>
            </a:r>
            <a:r>
              <a:rPr lang="en-US" altLang="zh-CN" sz="2000" dirty="0"/>
              <a:t>a</a:t>
            </a:r>
            <a:r>
              <a:rPr lang="zh-CN" altLang="zh-CN" sz="2000" dirty="0"/>
              <a:t>开头以</a:t>
            </a:r>
            <a:r>
              <a:rPr lang="en-US" altLang="zh-CN" sz="2000" dirty="0"/>
              <a:t>c</a:t>
            </a:r>
            <a:r>
              <a:rPr lang="zh-CN" altLang="zh-CN" sz="2000" dirty="0"/>
              <a:t>结尾的</a:t>
            </a:r>
            <a:r>
              <a:rPr lang="en-US" altLang="zh-CN" sz="2000" dirty="0"/>
              <a:t>3</a:t>
            </a:r>
            <a:r>
              <a:rPr lang="zh-CN" altLang="zh-CN" sz="2000" dirty="0"/>
              <a:t>个字符组成的字符串。</a:t>
            </a:r>
            <a:endParaRPr lang="zh-CN" altLang="en-US" sz="2000" dirty="0"/>
          </a:p>
        </p:txBody>
      </p:sp>
      <p:sp>
        <p:nvSpPr>
          <p:cNvPr id="39943" name="矩形 7"/>
          <p:cNvSpPr>
            <a:spLocks noChangeArrowheads="1"/>
          </p:cNvSpPr>
          <p:nvPr/>
        </p:nvSpPr>
        <p:spPr bwMode="auto">
          <a:xfrm>
            <a:off x="755650" y="1484313"/>
            <a:ext cx="184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ea typeface="黑体" pitchFamily="49" charset="-122"/>
              </a:rPr>
              <a:t>2</a:t>
            </a:r>
            <a:r>
              <a:rPr lang="zh-CN" altLang="zh-CN" sz="2800">
                <a:ea typeface="黑体" pitchFamily="49" charset="-122"/>
              </a:rPr>
              <a:t>、方括号</a:t>
            </a:r>
          </a:p>
        </p:txBody>
      </p:sp>
      <p:graphicFrame>
        <p:nvGraphicFramePr>
          <p:cNvPr id="9" name="表格 8"/>
          <p:cNvGraphicFramePr>
            <a:graphicFrameLocks noGrp="1"/>
          </p:cNvGraphicFramePr>
          <p:nvPr>
            <p:extLst>
              <p:ext uri="{D42A27DB-BD31-4B8C-83A1-F6EECF244321}">
                <p14:modId xmlns:p14="http://schemas.microsoft.com/office/powerpoint/2010/main" val="2670375665"/>
              </p:ext>
            </p:extLst>
          </p:nvPr>
        </p:nvGraphicFramePr>
        <p:xfrm>
          <a:off x="611560" y="2205038"/>
          <a:ext cx="7848872" cy="2736850"/>
        </p:xfrm>
        <a:graphic>
          <a:graphicData uri="http://schemas.openxmlformats.org/drawingml/2006/table">
            <a:tbl>
              <a:tblPr firstRow="1" firstCol="1" bandRow="1">
                <a:tableStyleId>{5940675A-B579-460E-94D1-54222C63F5DA}</a:tableStyleId>
              </a:tblPr>
              <a:tblGrid>
                <a:gridCol w="1370549">
                  <a:extLst>
                    <a:ext uri="{9D8B030D-6E8A-4147-A177-3AD203B41FA5}">
                      <a16:colId xmlns:a16="http://schemas.microsoft.com/office/drawing/2014/main" val="20000"/>
                    </a:ext>
                  </a:extLst>
                </a:gridCol>
                <a:gridCol w="6478323">
                  <a:extLst>
                    <a:ext uri="{9D8B030D-6E8A-4147-A177-3AD203B41FA5}">
                      <a16:colId xmlns:a16="http://schemas.microsoft.com/office/drawing/2014/main" val="20001"/>
                    </a:ext>
                  </a:extLst>
                </a:gridCol>
              </a:tblGrid>
              <a:tr h="324801">
                <a:tc>
                  <a:txBody>
                    <a:bodyPr/>
                    <a:lstStyle/>
                    <a:p>
                      <a:pPr algn="just">
                        <a:lnSpc>
                          <a:spcPts val="1500"/>
                        </a:lnSpc>
                        <a:spcBef>
                          <a:spcPts val="200"/>
                        </a:spcBef>
                        <a:spcAft>
                          <a:spcPts val="0"/>
                        </a:spcAft>
                      </a:pPr>
                      <a:r>
                        <a:rPr lang="zh-CN" sz="1800" dirty="0">
                          <a:effectLst/>
                        </a:rPr>
                        <a:t>示例</a:t>
                      </a:r>
                      <a:endParaRPr lang="zh-CN" sz="1800" dirty="0">
                        <a:effectLst/>
                        <a:latin typeface="Times New Roman"/>
                        <a:ea typeface="宋体"/>
                      </a:endParaRPr>
                    </a:p>
                  </a:txBody>
                  <a:tcPr marL="68400" marR="68400" marT="0" marB="0" anchor="ctr"/>
                </a:tc>
                <a:tc>
                  <a:txBody>
                    <a:bodyPr/>
                    <a:lstStyle/>
                    <a:p>
                      <a:pPr algn="just">
                        <a:lnSpc>
                          <a:spcPts val="1500"/>
                        </a:lnSpc>
                        <a:spcBef>
                          <a:spcPts val="200"/>
                        </a:spcBef>
                        <a:spcAft>
                          <a:spcPts val="0"/>
                        </a:spcAft>
                      </a:pPr>
                      <a:r>
                        <a:rPr lang="zh-CN" sz="1800">
                          <a:effectLst/>
                        </a:rPr>
                        <a:t>说明</a:t>
                      </a:r>
                      <a:endParaRPr lang="zh-CN" sz="1800">
                        <a:effectLst/>
                        <a:latin typeface="Times New Roman"/>
                        <a:ea typeface="宋体"/>
                      </a:endParaRPr>
                    </a:p>
                  </a:txBody>
                  <a:tcPr marL="68400" marR="68400" marT="0" marB="0" anchor="ctr"/>
                </a:tc>
                <a:extLst>
                  <a:ext uri="{0D108BD9-81ED-4DB2-BD59-A6C34878D82A}">
                    <a16:rowId xmlns:a16="http://schemas.microsoft.com/office/drawing/2014/main" val="10000"/>
                  </a:ext>
                </a:extLst>
              </a:tr>
              <a:tr h="354619">
                <a:tc>
                  <a:txBody>
                    <a:bodyPr/>
                    <a:lstStyle/>
                    <a:p>
                      <a:pPr algn="just">
                        <a:lnSpc>
                          <a:spcPts val="1500"/>
                        </a:lnSpc>
                        <a:spcBef>
                          <a:spcPts val="200"/>
                        </a:spcBef>
                        <a:spcAft>
                          <a:spcPts val="0"/>
                        </a:spcAft>
                      </a:pPr>
                      <a:r>
                        <a:rPr lang="en-US" sz="1800">
                          <a:effectLst/>
                        </a:rPr>
                        <a:t>[abcd]</a:t>
                      </a:r>
                      <a:endParaRPr lang="zh-CN" sz="1800">
                        <a:effectLst/>
                        <a:latin typeface="Times New Roman"/>
                        <a:ea typeface="宋体"/>
                      </a:endParaRPr>
                    </a:p>
                  </a:txBody>
                  <a:tcPr marL="68400" marR="68400" marT="0" marB="0" anchor="ctr"/>
                </a:tc>
                <a:tc>
                  <a:txBody>
                    <a:bodyPr/>
                    <a:lstStyle/>
                    <a:p>
                      <a:pPr algn="just">
                        <a:lnSpc>
                          <a:spcPts val="1500"/>
                        </a:lnSpc>
                        <a:spcBef>
                          <a:spcPts val="200"/>
                        </a:spcBef>
                        <a:spcAft>
                          <a:spcPts val="0"/>
                        </a:spcAft>
                      </a:pPr>
                      <a:r>
                        <a:rPr lang="zh-CN" sz="1800">
                          <a:effectLst/>
                        </a:rPr>
                        <a:t>表示枚举。匹配</a:t>
                      </a:r>
                      <a:r>
                        <a:rPr lang="en-US" sz="1800">
                          <a:effectLst/>
                        </a:rPr>
                        <a:t>a,b,c,d</a:t>
                      </a:r>
                      <a:r>
                        <a:rPr lang="zh-CN" sz="1800">
                          <a:effectLst/>
                        </a:rPr>
                        <a:t>中的任意一个字符</a:t>
                      </a:r>
                      <a:endParaRPr lang="zh-CN" sz="1800">
                        <a:effectLst/>
                        <a:latin typeface="Times New Roman"/>
                        <a:ea typeface="宋体"/>
                      </a:endParaRPr>
                    </a:p>
                  </a:txBody>
                  <a:tcPr marL="68400" marR="68400" marT="0" marB="0" anchor="ctr"/>
                </a:tc>
                <a:extLst>
                  <a:ext uri="{0D108BD9-81ED-4DB2-BD59-A6C34878D82A}">
                    <a16:rowId xmlns:a16="http://schemas.microsoft.com/office/drawing/2014/main" val="10001"/>
                  </a:ext>
                </a:extLst>
              </a:tr>
              <a:tr h="354619">
                <a:tc>
                  <a:txBody>
                    <a:bodyPr/>
                    <a:lstStyle/>
                    <a:p>
                      <a:pPr algn="just">
                        <a:lnSpc>
                          <a:spcPts val="1500"/>
                        </a:lnSpc>
                        <a:spcBef>
                          <a:spcPts val="200"/>
                        </a:spcBef>
                        <a:spcAft>
                          <a:spcPts val="0"/>
                        </a:spcAft>
                      </a:pPr>
                      <a:r>
                        <a:rPr lang="en-US" sz="1800">
                          <a:effectLst/>
                        </a:rPr>
                        <a:t>[a-fx-z]</a:t>
                      </a:r>
                      <a:endParaRPr lang="zh-CN" sz="1800">
                        <a:effectLst/>
                        <a:latin typeface="Times New Roman"/>
                        <a:ea typeface="宋体"/>
                      </a:endParaRPr>
                    </a:p>
                  </a:txBody>
                  <a:tcPr marL="68400" marR="68400" marT="0" marB="0" anchor="ctr"/>
                </a:tc>
                <a:tc>
                  <a:txBody>
                    <a:bodyPr/>
                    <a:lstStyle/>
                    <a:p>
                      <a:pPr algn="just">
                        <a:lnSpc>
                          <a:spcPts val="1500"/>
                        </a:lnSpc>
                        <a:spcBef>
                          <a:spcPts val="200"/>
                        </a:spcBef>
                        <a:spcAft>
                          <a:spcPts val="0"/>
                        </a:spcAft>
                      </a:pPr>
                      <a:r>
                        <a:rPr lang="en-US" sz="1800">
                          <a:effectLst/>
                        </a:rPr>
                        <a:t>-</a:t>
                      </a:r>
                      <a:r>
                        <a:rPr lang="zh-CN" sz="1800">
                          <a:effectLst/>
                        </a:rPr>
                        <a:t>表示范围。匹配</a:t>
                      </a:r>
                      <a:r>
                        <a:rPr lang="en-US" sz="1800">
                          <a:effectLst/>
                        </a:rPr>
                        <a:t>a~f</a:t>
                      </a:r>
                      <a:r>
                        <a:rPr lang="zh-CN" sz="1800">
                          <a:effectLst/>
                        </a:rPr>
                        <a:t>和</a:t>
                      </a:r>
                      <a:r>
                        <a:rPr lang="en-US" sz="1800">
                          <a:effectLst/>
                        </a:rPr>
                        <a:t>x~z</a:t>
                      </a:r>
                      <a:r>
                        <a:rPr lang="zh-CN" sz="1800">
                          <a:effectLst/>
                        </a:rPr>
                        <a:t>范围内的任意一个字符</a:t>
                      </a:r>
                      <a:endParaRPr lang="zh-CN" sz="1800">
                        <a:effectLst/>
                        <a:latin typeface="Times New Roman"/>
                        <a:ea typeface="宋体"/>
                      </a:endParaRPr>
                    </a:p>
                  </a:txBody>
                  <a:tcPr marL="68400" marR="68400" marT="0" marB="0" anchor="ctr"/>
                </a:tc>
                <a:extLst>
                  <a:ext uri="{0D108BD9-81ED-4DB2-BD59-A6C34878D82A}">
                    <a16:rowId xmlns:a16="http://schemas.microsoft.com/office/drawing/2014/main" val="10002"/>
                  </a:ext>
                </a:extLst>
              </a:tr>
              <a:tr h="354619">
                <a:tc>
                  <a:txBody>
                    <a:bodyPr/>
                    <a:lstStyle/>
                    <a:p>
                      <a:pPr algn="just">
                        <a:lnSpc>
                          <a:spcPts val="1500"/>
                        </a:lnSpc>
                        <a:spcBef>
                          <a:spcPts val="200"/>
                        </a:spcBef>
                        <a:spcAft>
                          <a:spcPts val="0"/>
                        </a:spcAft>
                      </a:pPr>
                      <a:r>
                        <a:rPr lang="en-US" sz="1800">
                          <a:effectLst/>
                        </a:rPr>
                        <a:t>[^abcd]</a:t>
                      </a:r>
                      <a:endParaRPr lang="zh-CN" sz="1800">
                        <a:effectLst/>
                        <a:latin typeface="Times New Roman"/>
                        <a:ea typeface="宋体"/>
                      </a:endParaRPr>
                    </a:p>
                  </a:txBody>
                  <a:tcPr marL="68400" marR="68400" marT="0" marB="0" anchor="ctr"/>
                </a:tc>
                <a:tc>
                  <a:txBody>
                    <a:bodyPr/>
                    <a:lstStyle/>
                    <a:p>
                      <a:pPr algn="just">
                        <a:lnSpc>
                          <a:spcPts val="1500"/>
                        </a:lnSpc>
                        <a:spcBef>
                          <a:spcPts val="200"/>
                        </a:spcBef>
                        <a:spcAft>
                          <a:spcPts val="0"/>
                        </a:spcAft>
                      </a:pPr>
                      <a:r>
                        <a:rPr lang="en-US" sz="1800">
                          <a:effectLst/>
                        </a:rPr>
                        <a:t>^</a:t>
                      </a:r>
                      <a:r>
                        <a:rPr lang="zh-CN" sz="1800">
                          <a:effectLst/>
                        </a:rPr>
                        <a:t>表示求反。匹配</a:t>
                      </a:r>
                      <a:r>
                        <a:rPr lang="en-US" sz="1800">
                          <a:effectLst/>
                        </a:rPr>
                        <a:t>a,b,c,d</a:t>
                      </a:r>
                      <a:r>
                        <a:rPr lang="zh-CN" sz="1800">
                          <a:effectLst/>
                        </a:rPr>
                        <a:t>之外的任意一个字符</a:t>
                      </a:r>
                      <a:endParaRPr lang="zh-CN" sz="1800">
                        <a:effectLst/>
                        <a:latin typeface="Times New Roman"/>
                        <a:ea typeface="宋体"/>
                      </a:endParaRPr>
                    </a:p>
                  </a:txBody>
                  <a:tcPr marL="68400" marR="68400" marT="0" marB="0" anchor="ctr"/>
                </a:tc>
                <a:extLst>
                  <a:ext uri="{0D108BD9-81ED-4DB2-BD59-A6C34878D82A}">
                    <a16:rowId xmlns:a16="http://schemas.microsoft.com/office/drawing/2014/main" val="10003"/>
                  </a:ext>
                </a:extLst>
              </a:tr>
              <a:tr h="674096">
                <a:tc>
                  <a:txBody>
                    <a:bodyPr/>
                    <a:lstStyle/>
                    <a:p>
                      <a:pPr algn="just">
                        <a:lnSpc>
                          <a:spcPts val="1500"/>
                        </a:lnSpc>
                        <a:spcBef>
                          <a:spcPts val="200"/>
                        </a:spcBef>
                        <a:spcAft>
                          <a:spcPts val="0"/>
                        </a:spcAft>
                      </a:pPr>
                      <a:r>
                        <a:rPr lang="en-US" sz="1800">
                          <a:effectLst/>
                        </a:rPr>
                        <a:t>[a-z&amp;&amp;[def]]</a:t>
                      </a:r>
                      <a:endParaRPr lang="zh-CN" sz="1800">
                        <a:effectLst/>
                        <a:latin typeface="Times New Roman"/>
                        <a:ea typeface="宋体"/>
                      </a:endParaRPr>
                    </a:p>
                  </a:txBody>
                  <a:tcPr marL="68400" marR="68400" marT="0" marB="0" anchor="ctr"/>
                </a:tc>
                <a:tc>
                  <a:txBody>
                    <a:bodyPr/>
                    <a:lstStyle/>
                    <a:p>
                      <a:pPr algn="just">
                        <a:lnSpc>
                          <a:spcPts val="1500"/>
                        </a:lnSpc>
                        <a:spcBef>
                          <a:spcPts val="200"/>
                        </a:spcBef>
                        <a:spcAft>
                          <a:spcPts val="0"/>
                        </a:spcAft>
                      </a:pPr>
                      <a:r>
                        <a:rPr lang="en-US" sz="1800">
                          <a:effectLst/>
                        </a:rPr>
                        <a:t>&amp;&amp;</a:t>
                      </a:r>
                      <a:r>
                        <a:rPr lang="zh-CN" sz="1800">
                          <a:effectLst/>
                        </a:rPr>
                        <a:t>表示交集运算。匹配</a:t>
                      </a:r>
                      <a:r>
                        <a:rPr lang="en-US" sz="1800">
                          <a:effectLst/>
                        </a:rPr>
                        <a:t>a~z</a:t>
                      </a:r>
                      <a:r>
                        <a:rPr lang="zh-CN" sz="1800">
                          <a:effectLst/>
                        </a:rPr>
                        <a:t>与</a:t>
                      </a:r>
                      <a:r>
                        <a:rPr lang="en-US" sz="1800">
                          <a:effectLst/>
                        </a:rPr>
                        <a:t>d</a:t>
                      </a:r>
                      <a:r>
                        <a:rPr lang="zh-CN" sz="1800">
                          <a:effectLst/>
                        </a:rPr>
                        <a:t>，</a:t>
                      </a:r>
                      <a:r>
                        <a:rPr lang="en-US" sz="1800">
                          <a:effectLst/>
                        </a:rPr>
                        <a:t>e</a:t>
                      </a:r>
                      <a:r>
                        <a:rPr lang="zh-CN" sz="1800">
                          <a:effectLst/>
                        </a:rPr>
                        <a:t>，</a:t>
                      </a:r>
                      <a:r>
                        <a:rPr lang="en-US" sz="1800">
                          <a:effectLst/>
                        </a:rPr>
                        <a:t>f</a:t>
                      </a:r>
                      <a:r>
                        <a:rPr lang="zh-CN" sz="1800">
                          <a:effectLst/>
                        </a:rPr>
                        <a:t>的交集，即</a:t>
                      </a:r>
                      <a:r>
                        <a:rPr lang="en-US" sz="1800">
                          <a:effectLst/>
                        </a:rPr>
                        <a:t>d</a:t>
                      </a:r>
                      <a:r>
                        <a:rPr lang="zh-CN" sz="1800">
                          <a:effectLst/>
                        </a:rPr>
                        <a:t>，</a:t>
                      </a:r>
                      <a:r>
                        <a:rPr lang="en-US" sz="1800">
                          <a:effectLst/>
                        </a:rPr>
                        <a:t>e</a:t>
                      </a:r>
                      <a:r>
                        <a:rPr lang="zh-CN" sz="1800">
                          <a:effectLst/>
                        </a:rPr>
                        <a:t>或</a:t>
                      </a:r>
                      <a:r>
                        <a:rPr lang="en-US" sz="1800">
                          <a:effectLst/>
                        </a:rPr>
                        <a:t>f</a:t>
                      </a:r>
                      <a:endParaRPr lang="zh-CN" sz="1800">
                        <a:effectLst/>
                        <a:latin typeface="Times New Roman"/>
                        <a:ea typeface="宋体"/>
                      </a:endParaRPr>
                    </a:p>
                  </a:txBody>
                  <a:tcPr marL="68400" marR="68400" marT="0" marB="0" anchor="ctr"/>
                </a:tc>
                <a:extLst>
                  <a:ext uri="{0D108BD9-81ED-4DB2-BD59-A6C34878D82A}">
                    <a16:rowId xmlns:a16="http://schemas.microsoft.com/office/drawing/2014/main" val="10004"/>
                  </a:ext>
                </a:extLst>
              </a:tr>
              <a:tr h="674096">
                <a:tc>
                  <a:txBody>
                    <a:bodyPr/>
                    <a:lstStyle/>
                    <a:p>
                      <a:pPr algn="just">
                        <a:lnSpc>
                          <a:spcPts val="1500"/>
                        </a:lnSpc>
                        <a:spcBef>
                          <a:spcPts val="200"/>
                        </a:spcBef>
                        <a:spcAft>
                          <a:spcPts val="0"/>
                        </a:spcAft>
                      </a:pPr>
                      <a:r>
                        <a:rPr lang="en-US" sz="1800" dirty="0">
                          <a:effectLst/>
                        </a:rPr>
                        <a:t>[a-d[m-p]]</a:t>
                      </a:r>
                      <a:endParaRPr lang="zh-CN" sz="1800" dirty="0">
                        <a:effectLst/>
                        <a:latin typeface="Times New Roman"/>
                        <a:ea typeface="宋体"/>
                      </a:endParaRPr>
                    </a:p>
                  </a:txBody>
                  <a:tcPr marL="68400" marR="68400" marT="0" marB="0" anchor="ctr"/>
                </a:tc>
                <a:tc>
                  <a:txBody>
                    <a:bodyPr/>
                    <a:lstStyle/>
                    <a:p>
                      <a:pPr algn="just">
                        <a:lnSpc>
                          <a:spcPts val="1500"/>
                        </a:lnSpc>
                        <a:spcBef>
                          <a:spcPts val="200"/>
                        </a:spcBef>
                        <a:spcAft>
                          <a:spcPts val="0"/>
                        </a:spcAft>
                      </a:pPr>
                      <a:r>
                        <a:rPr lang="zh-CN" sz="1800" dirty="0">
                          <a:effectLst/>
                        </a:rPr>
                        <a:t>表示并集运算。匹配</a:t>
                      </a:r>
                      <a:r>
                        <a:rPr lang="en-US" sz="1800" dirty="0" err="1">
                          <a:effectLst/>
                        </a:rPr>
                        <a:t>a~d</a:t>
                      </a:r>
                      <a:r>
                        <a:rPr lang="zh-CN" sz="1800" dirty="0">
                          <a:effectLst/>
                        </a:rPr>
                        <a:t>和</a:t>
                      </a:r>
                      <a:r>
                        <a:rPr lang="en-US" sz="1800" dirty="0" err="1">
                          <a:effectLst/>
                        </a:rPr>
                        <a:t>m~p</a:t>
                      </a:r>
                      <a:r>
                        <a:rPr lang="zh-CN" sz="1800" dirty="0">
                          <a:effectLst/>
                        </a:rPr>
                        <a:t>范围内的字符，也可直接写作</a:t>
                      </a:r>
                      <a:r>
                        <a:rPr lang="en-US" sz="1800" dirty="0">
                          <a:effectLst/>
                        </a:rPr>
                        <a:t>[a-</a:t>
                      </a:r>
                      <a:r>
                        <a:rPr lang="en-US" sz="1800" dirty="0" err="1">
                          <a:effectLst/>
                        </a:rPr>
                        <a:t>dm</a:t>
                      </a:r>
                      <a:r>
                        <a:rPr lang="en-US" sz="1800" dirty="0">
                          <a:effectLst/>
                        </a:rPr>
                        <a:t>-p]</a:t>
                      </a:r>
                      <a:endParaRPr lang="zh-CN" sz="1800" dirty="0">
                        <a:effectLst/>
                        <a:latin typeface="Times New Roman"/>
                        <a:ea typeface="宋体"/>
                      </a:endParaRPr>
                    </a:p>
                  </a:txBody>
                  <a:tcPr marL="68400" marR="6840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marL="109538" indent="0">
              <a:buFont typeface="Wingdings 3" pitchFamily="18" charset="2"/>
              <a:buNone/>
            </a:pPr>
            <a:r>
              <a:rPr lang="en-US" altLang="zh-CN"/>
              <a:t>3</a:t>
            </a:r>
            <a:r>
              <a:rPr lang="zh-CN" altLang="zh-CN"/>
              <a:t>、量词</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7.2.1  </a:t>
            </a:r>
            <a:r>
              <a:rPr lang="zh-CN" altLang="zh-CN" dirty="0">
                <a:effectLst/>
              </a:rPr>
              <a:t>正则表达式的语法</a:t>
            </a:r>
            <a:endParaRPr lang="zh-CN" altLang="en-US" dirty="0"/>
          </a:p>
        </p:txBody>
      </p:sp>
      <p:graphicFrame>
        <p:nvGraphicFramePr>
          <p:cNvPr id="4" name="表格 3"/>
          <p:cNvGraphicFramePr>
            <a:graphicFrameLocks noGrp="1"/>
          </p:cNvGraphicFramePr>
          <p:nvPr/>
        </p:nvGraphicFramePr>
        <p:xfrm>
          <a:off x="900113" y="2133600"/>
          <a:ext cx="7518400" cy="3240086"/>
        </p:xfrm>
        <a:graphic>
          <a:graphicData uri="http://schemas.openxmlformats.org/drawingml/2006/table">
            <a:tbl>
              <a:tblPr firstRow="1" firstCol="1" bandRow="1">
                <a:tableStyleId>{5940675A-B579-460E-94D1-54222C63F5DA}</a:tableStyleId>
              </a:tblPr>
              <a:tblGrid>
                <a:gridCol w="998798">
                  <a:extLst>
                    <a:ext uri="{9D8B030D-6E8A-4147-A177-3AD203B41FA5}">
                      <a16:colId xmlns:a16="http://schemas.microsoft.com/office/drawing/2014/main" val="20000"/>
                    </a:ext>
                  </a:extLst>
                </a:gridCol>
                <a:gridCol w="6519602">
                  <a:extLst>
                    <a:ext uri="{9D8B030D-6E8A-4147-A177-3AD203B41FA5}">
                      <a16:colId xmlns:a16="http://schemas.microsoft.com/office/drawing/2014/main" val="20001"/>
                    </a:ext>
                  </a:extLst>
                </a:gridCol>
              </a:tblGrid>
              <a:tr h="387430">
                <a:tc>
                  <a:txBody>
                    <a:bodyPr/>
                    <a:lstStyle/>
                    <a:p>
                      <a:pPr algn="just">
                        <a:lnSpc>
                          <a:spcPts val="1500"/>
                        </a:lnSpc>
                        <a:spcBef>
                          <a:spcPts val="200"/>
                        </a:spcBef>
                        <a:spcAft>
                          <a:spcPts val="0"/>
                        </a:spcAft>
                      </a:pPr>
                      <a:r>
                        <a:rPr lang="zh-CN" sz="2000">
                          <a:effectLst/>
                        </a:rPr>
                        <a:t>示例</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zh-CN" sz="2000">
                          <a:effectLst/>
                        </a:rPr>
                        <a:t>说明</a:t>
                      </a:r>
                      <a:endParaRPr lang="zh-CN" sz="2000">
                        <a:effectLst/>
                        <a:latin typeface="Times New Roman"/>
                        <a:ea typeface="宋体"/>
                      </a:endParaRPr>
                    </a:p>
                  </a:txBody>
                  <a:tcPr marL="68399" marR="68399" marT="0" marB="0" anchor="ctr"/>
                </a:tc>
                <a:extLst>
                  <a:ext uri="{0D108BD9-81ED-4DB2-BD59-A6C34878D82A}">
                    <a16:rowId xmlns:a16="http://schemas.microsoft.com/office/drawing/2014/main" val="10000"/>
                  </a:ext>
                </a:extLst>
              </a:tr>
              <a:tr h="387430">
                <a:tc>
                  <a:txBody>
                    <a:bodyPr/>
                    <a:lstStyle/>
                    <a:p>
                      <a:pPr algn="just">
                        <a:lnSpc>
                          <a:spcPts val="1500"/>
                        </a:lnSpc>
                        <a:spcBef>
                          <a:spcPts val="200"/>
                        </a:spcBef>
                        <a:spcAft>
                          <a:spcPts val="0"/>
                        </a:spcAft>
                      </a:pPr>
                      <a:r>
                        <a:rPr lang="en-US" sz="2000">
                          <a:effectLst/>
                        </a:rPr>
                        <a:t>X?</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en-US" sz="2000">
                          <a:effectLst/>
                        </a:rPr>
                        <a:t>1≥X</a:t>
                      </a:r>
                      <a:r>
                        <a:rPr lang="zh-CN" sz="2000">
                          <a:effectLst/>
                        </a:rPr>
                        <a:t>表达式出现的次数</a:t>
                      </a:r>
                      <a:r>
                        <a:rPr lang="en-US" sz="2000">
                          <a:effectLst/>
                        </a:rPr>
                        <a:t>≥0</a:t>
                      </a:r>
                      <a:r>
                        <a:rPr lang="zh-CN" sz="2000">
                          <a:effectLst/>
                        </a:rPr>
                        <a:t>，即</a:t>
                      </a:r>
                      <a:r>
                        <a:rPr lang="en-US" sz="2000">
                          <a:effectLst/>
                        </a:rPr>
                        <a:t>0</a:t>
                      </a:r>
                      <a:r>
                        <a:rPr lang="zh-CN" sz="2000">
                          <a:effectLst/>
                        </a:rPr>
                        <a:t>次或</a:t>
                      </a:r>
                      <a:r>
                        <a:rPr lang="en-US" sz="2000">
                          <a:effectLst/>
                        </a:rPr>
                        <a:t>1</a:t>
                      </a:r>
                      <a:r>
                        <a:rPr lang="zh-CN" sz="2000">
                          <a:effectLst/>
                        </a:rPr>
                        <a:t>次</a:t>
                      </a:r>
                      <a:endParaRPr lang="zh-CN" sz="2000">
                        <a:effectLst/>
                        <a:latin typeface="Times New Roman"/>
                        <a:ea typeface="宋体"/>
                      </a:endParaRPr>
                    </a:p>
                  </a:txBody>
                  <a:tcPr marL="68399" marR="68399" marT="0" marB="0" anchor="ctr"/>
                </a:tc>
                <a:extLst>
                  <a:ext uri="{0D108BD9-81ED-4DB2-BD59-A6C34878D82A}">
                    <a16:rowId xmlns:a16="http://schemas.microsoft.com/office/drawing/2014/main" val="10001"/>
                  </a:ext>
                </a:extLst>
              </a:tr>
              <a:tr h="387430">
                <a:tc>
                  <a:txBody>
                    <a:bodyPr/>
                    <a:lstStyle/>
                    <a:p>
                      <a:pPr algn="just">
                        <a:lnSpc>
                          <a:spcPts val="1500"/>
                        </a:lnSpc>
                        <a:spcBef>
                          <a:spcPts val="200"/>
                        </a:spcBef>
                        <a:spcAft>
                          <a:spcPts val="0"/>
                        </a:spcAft>
                      </a:pPr>
                      <a:r>
                        <a:rPr lang="en-US" sz="2000">
                          <a:effectLst/>
                        </a:rPr>
                        <a:t>X*</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≥0</a:t>
                      </a:r>
                      <a:r>
                        <a:rPr lang="zh-CN" sz="2000">
                          <a:effectLst/>
                        </a:rPr>
                        <a:t>，即</a:t>
                      </a:r>
                      <a:r>
                        <a:rPr lang="en-US" sz="2000">
                          <a:effectLst/>
                        </a:rPr>
                        <a:t>0</a:t>
                      </a:r>
                      <a:r>
                        <a:rPr lang="zh-CN" sz="2000">
                          <a:effectLst/>
                        </a:rPr>
                        <a:t>次或多次</a:t>
                      </a:r>
                      <a:endParaRPr lang="zh-CN" sz="2000">
                        <a:effectLst/>
                        <a:latin typeface="Times New Roman"/>
                        <a:ea typeface="宋体"/>
                      </a:endParaRPr>
                    </a:p>
                  </a:txBody>
                  <a:tcPr marL="68399" marR="68399" marT="0" marB="0" anchor="ctr"/>
                </a:tc>
                <a:extLst>
                  <a:ext uri="{0D108BD9-81ED-4DB2-BD59-A6C34878D82A}">
                    <a16:rowId xmlns:a16="http://schemas.microsoft.com/office/drawing/2014/main" val="10002"/>
                  </a:ext>
                </a:extLst>
              </a:tr>
              <a:tr h="387430">
                <a:tc>
                  <a:txBody>
                    <a:bodyPr/>
                    <a:lstStyle/>
                    <a:p>
                      <a:pPr algn="just">
                        <a:lnSpc>
                          <a:spcPts val="1500"/>
                        </a:lnSpc>
                        <a:spcBef>
                          <a:spcPts val="200"/>
                        </a:spcBef>
                        <a:spcAft>
                          <a:spcPts val="0"/>
                        </a:spcAft>
                      </a:pPr>
                      <a:r>
                        <a:rPr lang="en-US" sz="2000">
                          <a:effectLst/>
                        </a:rPr>
                        <a:t>X+</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≥1</a:t>
                      </a:r>
                      <a:r>
                        <a:rPr lang="zh-CN" sz="2000">
                          <a:effectLst/>
                        </a:rPr>
                        <a:t>，即</a:t>
                      </a:r>
                      <a:r>
                        <a:rPr lang="en-US" sz="2000">
                          <a:effectLst/>
                        </a:rPr>
                        <a:t>1</a:t>
                      </a:r>
                      <a:r>
                        <a:rPr lang="zh-CN" sz="2000">
                          <a:effectLst/>
                        </a:rPr>
                        <a:t>次或多次</a:t>
                      </a:r>
                      <a:endParaRPr lang="zh-CN" sz="2000">
                        <a:effectLst/>
                        <a:latin typeface="Times New Roman"/>
                        <a:ea typeface="宋体"/>
                      </a:endParaRPr>
                    </a:p>
                  </a:txBody>
                  <a:tcPr marL="68399" marR="68399" marT="0" marB="0" anchor="ctr"/>
                </a:tc>
                <a:extLst>
                  <a:ext uri="{0D108BD9-81ED-4DB2-BD59-A6C34878D82A}">
                    <a16:rowId xmlns:a16="http://schemas.microsoft.com/office/drawing/2014/main" val="10003"/>
                  </a:ext>
                </a:extLst>
              </a:tr>
              <a:tr h="387430">
                <a:tc>
                  <a:txBody>
                    <a:bodyPr/>
                    <a:lstStyle/>
                    <a:p>
                      <a:pPr algn="just">
                        <a:lnSpc>
                          <a:spcPts val="1500"/>
                        </a:lnSpc>
                        <a:spcBef>
                          <a:spcPts val="200"/>
                        </a:spcBef>
                        <a:spcAft>
                          <a:spcPts val="0"/>
                        </a:spcAft>
                      </a:pPr>
                      <a:r>
                        <a:rPr lang="en-US" sz="2000">
                          <a:effectLst/>
                        </a:rPr>
                        <a:t>X{n}</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=n</a:t>
                      </a:r>
                      <a:r>
                        <a:rPr lang="zh-CN" sz="2000">
                          <a:effectLst/>
                        </a:rPr>
                        <a:t>次，即</a:t>
                      </a:r>
                      <a:r>
                        <a:rPr lang="en-US" sz="2000">
                          <a:effectLst/>
                        </a:rPr>
                        <a:t>n</a:t>
                      </a:r>
                      <a:r>
                        <a:rPr lang="zh-CN" sz="2000">
                          <a:effectLst/>
                        </a:rPr>
                        <a:t>次</a:t>
                      </a:r>
                      <a:endParaRPr lang="zh-CN" sz="2000">
                        <a:effectLst/>
                        <a:latin typeface="Times New Roman"/>
                        <a:ea typeface="宋体"/>
                      </a:endParaRPr>
                    </a:p>
                  </a:txBody>
                  <a:tcPr marL="68399" marR="68399" marT="0" marB="0" anchor="ctr"/>
                </a:tc>
                <a:extLst>
                  <a:ext uri="{0D108BD9-81ED-4DB2-BD59-A6C34878D82A}">
                    <a16:rowId xmlns:a16="http://schemas.microsoft.com/office/drawing/2014/main" val="10004"/>
                  </a:ext>
                </a:extLst>
              </a:tr>
              <a:tr h="582916">
                <a:tc>
                  <a:txBody>
                    <a:bodyPr/>
                    <a:lstStyle/>
                    <a:p>
                      <a:pPr algn="just">
                        <a:lnSpc>
                          <a:spcPts val="1500"/>
                        </a:lnSpc>
                        <a:spcBef>
                          <a:spcPts val="200"/>
                        </a:spcBef>
                        <a:spcAft>
                          <a:spcPts val="0"/>
                        </a:spcAft>
                      </a:pPr>
                      <a:r>
                        <a:rPr lang="en-US" sz="2000">
                          <a:effectLst/>
                        </a:rPr>
                        <a:t>X{,n}</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≥n</a:t>
                      </a:r>
                      <a:r>
                        <a:rPr lang="zh-CN" sz="2000">
                          <a:effectLst/>
                        </a:rPr>
                        <a:t>次，即最少出现</a:t>
                      </a:r>
                      <a:r>
                        <a:rPr lang="en-US" sz="2000">
                          <a:effectLst/>
                        </a:rPr>
                        <a:t>n</a:t>
                      </a:r>
                      <a:r>
                        <a:rPr lang="zh-CN" sz="2000">
                          <a:effectLst/>
                        </a:rPr>
                        <a:t>次</a:t>
                      </a:r>
                      <a:endParaRPr lang="zh-CN" sz="2000">
                        <a:effectLst/>
                        <a:latin typeface="Times New Roman"/>
                        <a:ea typeface="宋体"/>
                      </a:endParaRPr>
                    </a:p>
                  </a:txBody>
                  <a:tcPr marL="68399" marR="68399" marT="0" marB="0" anchor="ctr"/>
                </a:tc>
                <a:extLst>
                  <a:ext uri="{0D108BD9-81ED-4DB2-BD59-A6C34878D82A}">
                    <a16:rowId xmlns:a16="http://schemas.microsoft.com/office/drawing/2014/main" val="10005"/>
                  </a:ext>
                </a:extLst>
              </a:tr>
              <a:tr h="720020">
                <a:tc>
                  <a:txBody>
                    <a:bodyPr/>
                    <a:lstStyle/>
                    <a:p>
                      <a:pPr algn="just">
                        <a:lnSpc>
                          <a:spcPts val="1500"/>
                        </a:lnSpc>
                        <a:spcBef>
                          <a:spcPts val="200"/>
                        </a:spcBef>
                        <a:spcAft>
                          <a:spcPts val="0"/>
                        </a:spcAft>
                      </a:pPr>
                      <a:r>
                        <a:rPr lang="en-US" sz="2000">
                          <a:effectLst/>
                        </a:rPr>
                        <a:t>X{n,m}</a:t>
                      </a:r>
                      <a:endParaRPr lang="zh-CN" sz="2000">
                        <a:effectLst/>
                        <a:latin typeface="Times New Roman"/>
                        <a:ea typeface="宋体"/>
                      </a:endParaRPr>
                    </a:p>
                  </a:txBody>
                  <a:tcPr marL="68399" marR="68399" marT="0" marB="0" anchor="ctr"/>
                </a:tc>
                <a:tc>
                  <a:txBody>
                    <a:bodyPr/>
                    <a:lstStyle/>
                    <a:p>
                      <a:pPr algn="just">
                        <a:lnSpc>
                          <a:spcPts val="1500"/>
                        </a:lnSpc>
                        <a:spcBef>
                          <a:spcPts val="200"/>
                        </a:spcBef>
                        <a:spcAft>
                          <a:spcPts val="0"/>
                        </a:spcAft>
                      </a:pPr>
                      <a:r>
                        <a:rPr lang="en-US" sz="2000" dirty="0" err="1">
                          <a:effectLst/>
                        </a:rPr>
                        <a:t>m≥X</a:t>
                      </a:r>
                      <a:r>
                        <a:rPr lang="zh-CN" sz="2000" dirty="0">
                          <a:effectLst/>
                        </a:rPr>
                        <a:t>表达式出现的次数</a:t>
                      </a:r>
                      <a:r>
                        <a:rPr lang="en-US" sz="2000" dirty="0">
                          <a:effectLst/>
                        </a:rPr>
                        <a:t>≥n</a:t>
                      </a:r>
                      <a:r>
                        <a:rPr lang="zh-CN" sz="2000" dirty="0">
                          <a:effectLst/>
                        </a:rPr>
                        <a:t>，即最少出现</a:t>
                      </a:r>
                      <a:r>
                        <a:rPr lang="en-US" sz="2000" dirty="0">
                          <a:effectLst/>
                        </a:rPr>
                        <a:t>n</a:t>
                      </a:r>
                      <a:r>
                        <a:rPr lang="zh-CN" sz="2000" dirty="0">
                          <a:effectLst/>
                        </a:rPr>
                        <a:t>次，最多出现</a:t>
                      </a:r>
                      <a:r>
                        <a:rPr lang="en-US" sz="2000" dirty="0">
                          <a:effectLst/>
                        </a:rPr>
                        <a:t>m</a:t>
                      </a:r>
                      <a:r>
                        <a:rPr lang="zh-CN" sz="2000" dirty="0">
                          <a:effectLst/>
                        </a:rPr>
                        <a:t>次</a:t>
                      </a:r>
                      <a:endParaRPr lang="zh-CN" sz="2000" dirty="0">
                        <a:effectLst/>
                        <a:latin typeface="Times New Roman"/>
                        <a:ea typeface="宋体"/>
                      </a:endParaRPr>
                    </a:p>
                  </a:txBody>
                  <a:tcPr marL="68399" marR="68399" marT="0" marB="0" anchor="ctr"/>
                </a:tc>
                <a:extLst>
                  <a:ext uri="{0D108BD9-81ED-4DB2-BD59-A6C34878D82A}">
                    <a16:rowId xmlns:a16="http://schemas.microsoft.com/office/drawing/2014/main" val="10006"/>
                  </a:ext>
                </a:extLst>
              </a:tr>
            </a:tbl>
          </a:graphicData>
        </a:graphic>
      </p:graphicFrame>
      <p:sp>
        <p:nvSpPr>
          <p:cNvPr id="5" name="矩形 4"/>
          <p:cNvSpPr/>
          <p:nvPr/>
        </p:nvSpPr>
        <p:spPr>
          <a:xfrm>
            <a:off x="539750" y="5516563"/>
            <a:ext cx="1735138"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dirty="0"/>
              <a:t>“</a:t>
            </a:r>
            <a:r>
              <a:rPr lang="en-US" altLang="zh-CN" dirty="0"/>
              <a:t>a[a-z]{3}c</a:t>
            </a:r>
            <a:r>
              <a:rPr lang="zh-CN" altLang="zh-CN" dirty="0"/>
              <a:t>”</a:t>
            </a:r>
            <a:endParaRPr lang="zh-CN" altLang="en-US" dirty="0"/>
          </a:p>
        </p:txBody>
      </p:sp>
      <p:sp>
        <p:nvSpPr>
          <p:cNvPr id="6" name="矩形 5"/>
          <p:cNvSpPr/>
          <p:nvPr/>
        </p:nvSpPr>
        <p:spPr>
          <a:xfrm>
            <a:off x="2555875" y="5548313"/>
            <a:ext cx="6337300" cy="12017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zh-CN" altLang="zh-CN" dirty="0"/>
              <a:t>可以匹配以</a:t>
            </a:r>
            <a:r>
              <a:rPr lang="en-US" altLang="zh-CN" dirty="0"/>
              <a:t>a</a:t>
            </a:r>
            <a:r>
              <a:rPr lang="zh-CN" altLang="zh-CN" dirty="0"/>
              <a:t>开头，以</a:t>
            </a:r>
            <a:r>
              <a:rPr lang="en-US" altLang="zh-CN" dirty="0"/>
              <a:t>c</a:t>
            </a:r>
            <a:r>
              <a:rPr lang="zh-CN" altLang="zh-CN" dirty="0"/>
              <a:t>结尾，中间由</a:t>
            </a:r>
            <a:r>
              <a:rPr lang="en-US" altLang="zh-CN" dirty="0" err="1"/>
              <a:t>a~z</a:t>
            </a:r>
            <a:r>
              <a:rPr lang="zh-CN" altLang="zh-CN" dirty="0"/>
              <a:t>中的任意</a:t>
            </a:r>
            <a:r>
              <a:rPr lang="en-US" altLang="zh-CN" dirty="0"/>
              <a:t>3</a:t>
            </a:r>
            <a:r>
              <a:rPr lang="zh-CN" altLang="zh-CN" dirty="0"/>
              <a:t>个字符组成的字符串，从“</a:t>
            </a:r>
            <a:r>
              <a:rPr lang="en-US" altLang="zh-CN" dirty="0" err="1"/>
              <a:t>abzycaadecaab?ca+abcadddc</a:t>
            </a:r>
            <a:r>
              <a:rPr lang="zh-CN" altLang="zh-CN" dirty="0"/>
              <a:t>”中匹配出“</a:t>
            </a:r>
            <a:r>
              <a:rPr lang="en-US" altLang="zh-CN" dirty="0" err="1"/>
              <a:t>abzyc</a:t>
            </a:r>
            <a:r>
              <a:rPr lang="zh-CN" altLang="zh-CN" dirty="0"/>
              <a:t>”、“</a:t>
            </a:r>
            <a:r>
              <a:rPr lang="en-US" altLang="zh-CN" dirty="0" err="1"/>
              <a:t>aadec</a:t>
            </a:r>
            <a:r>
              <a:rPr lang="zh-CN" altLang="zh-CN" dirty="0"/>
              <a:t>”、“</a:t>
            </a:r>
            <a:r>
              <a:rPr lang="en-US" altLang="zh-CN" dirty="0" err="1"/>
              <a:t>adddc</a:t>
            </a:r>
            <a:r>
              <a:rPr lang="zh-CN" altLang="zh-CN" dirty="0"/>
              <a:t>”，而“</a:t>
            </a:r>
            <a:r>
              <a:rPr lang="en-US" altLang="zh-CN" dirty="0" err="1"/>
              <a:t>aab?c</a:t>
            </a:r>
            <a:r>
              <a:rPr lang="zh-CN" altLang="zh-CN" dirty="0"/>
              <a:t>”、“</a:t>
            </a:r>
            <a:r>
              <a:rPr lang="en-US" altLang="zh-CN" dirty="0" err="1"/>
              <a:t>a+abc</a:t>
            </a:r>
            <a:r>
              <a:rPr lang="zh-CN" altLang="zh-CN" dirty="0"/>
              <a:t>”则与模式不匹配。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r>
              <a:rPr lang="zh-CN" altLang="zh-CN"/>
              <a:t> 常见正则表达式举例</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7.2.1  </a:t>
            </a:r>
            <a:r>
              <a:rPr lang="zh-CN" altLang="zh-CN" dirty="0">
                <a:effectLst/>
              </a:rPr>
              <a:t>正则表达式的语法</a:t>
            </a:r>
            <a:endParaRPr lang="zh-CN" altLang="en-US" dirty="0"/>
          </a:p>
        </p:txBody>
      </p:sp>
      <p:graphicFrame>
        <p:nvGraphicFramePr>
          <p:cNvPr id="4" name="表格 3"/>
          <p:cNvGraphicFramePr>
            <a:graphicFrameLocks noGrp="1"/>
          </p:cNvGraphicFramePr>
          <p:nvPr/>
        </p:nvGraphicFramePr>
        <p:xfrm>
          <a:off x="250825" y="2060575"/>
          <a:ext cx="8713788" cy="4146549"/>
        </p:xfrm>
        <a:graphic>
          <a:graphicData uri="http://schemas.openxmlformats.org/drawingml/2006/table">
            <a:tbl>
              <a:tblPr firstRow="1" firstCol="1" bandRow="1">
                <a:tableStyleId>{5940675A-B579-460E-94D1-54222C63F5DA}</a:tableStyleId>
              </a:tblPr>
              <a:tblGrid>
                <a:gridCol w="5334777">
                  <a:extLst>
                    <a:ext uri="{9D8B030D-6E8A-4147-A177-3AD203B41FA5}">
                      <a16:colId xmlns:a16="http://schemas.microsoft.com/office/drawing/2014/main" val="20000"/>
                    </a:ext>
                  </a:extLst>
                </a:gridCol>
                <a:gridCol w="1356128">
                  <a:extLst>
                    <a:ext uri="{9D8B030D-6E8A-4147-A177-3AD203B41FA5}">
                      <a16:colId xmlns:a16="http://schemas.microsoft.com/office/drawing/2014/main" val="20001"/>
                    </a:ext>
                  </a:extLst>
                </a:gridCol>
                <a:gridCol w="2022883">
                  <a:extLst>
                    <a:ext uri="{9D8B030D-6E8A-4147-A177-3AD203B41FA5}">
                      <a16:colId xmlns:a16="http://schemas.microsoft.com/office/drawing/2014/main" val="20002"/>
                    </a:ext>
                  </a:extLst>
                </a:gridCol>
              </a:tblGrid>
              <a:tr h="504092">
                <a:tc>
                  <a:txBody>
                    <a:bodyPr/>
                    <a:lstStyle/>
                    <a:p>
                      <a:pPr algn="just">
                        <a:lnSpc>
                          <a:spcPts val="1500"/>
                        </a:lnSpc>
                        <a:spcBef>
                          <a:spcPts val="200"/>
                        </a:spcBef>
                        <a:spcAft>
                          <a:spcPts val="0"/>
                        </a:spcAft>
                      </a:pPr>
                      <a:r>
                        <a:rPr lang="zh-CN" sz="1400" dirty="0">
                          <a:effectLst/>
                        </a:rPr>
                        <a:t>正则表达式</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a:effectLst/>
                        </a:rPr>
                        <a:t>匹配的内容</a:t>
                      </a:r>
                      <a:endParaRPr lang="zh-CN" sz="140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a:effectLst/>
                        </a:rPr>
                        <a:t>说明</a:t>
                      </a:r>
                      <a:endParaRPr lang="zh-CN" sz="1400">
                        <a:effectLst/>
                        <a:latin typeface="Times New Roman"/>
                        <a:ea typeface="宋体"/>
                      </a:endParaRPr>
                    </a:p>
                  </a:txBody>
                  <a:tcPr marL="68406" marR="68406" marT="0" marB="0" anchor="ctr"/>
                </a:tc>
                <a:extLst>
                  <a:ext uri="{0D108BD9-81ED-4DB2-BD59-A6C34878D82A}">
                    <a16:rowId xmlns:a16="http://schemas.microsoft.com/office/drawing/2014/main" val="10000"/>
                  </a:ext>
                </a:extLst>
              </a:tr>
              <a:tr h="601631">
                <a:tc>
                  <a:txBody>
                    <a:bodyPr/>
                    <a:lstStyle/>
                    <a:p>
                      <a:pPr algn="just">
                        <a:lnSpc>
                          <a:spcPts val="1500"/>
                        </a:lnSpc>
                        <a:spcBef>
                          <a:spcPts val="200"/>
                        </a:spcBef>
                        <a:spcAft>
                          <a:spcPts val="0"/>
                        </a:spcAft>
                      </a:pPr>
                      <a:r>
                        <a:rPr lang="en-US" sz="1400" dirty="0">
                          <a:effectLst/>
                        </a:rPr>
                        <a:t>[\u4e00-\u9fa5]</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dirty="0">
                          <a:effectLst/>
                        </a:rPr>
                        <a:t>匹配一个汉字</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en-US" sz="1400">
                          <a:effectLst/>
                        </a:rPr>
                        <a:t> </a:t>
                      </a:r>
                      <a:endParaRPr lang="zh-CN" sz="1400">
                        <a:effectLst/>
                        <a:latin typeface="Times New Roman"/>
                        <a:ea typeface="宋体"/>
                      </a:endParaRPr>
                    </a:p>
                  </a:txBody>
                  <a:tcPr marL="68406" marR="68406" marT="0" marB="0" anchor="ctr"/>
                </a:tc>
                <a:extLst>
                  <a:ext uri="{0D108BD9-81ED-4DB2-BD59-A6C34878D82A}">
                    <a16:rowId xmlns:a16="http://schemas.microsoft.com/office/drawing/2014/main" val="10001"/>
                  </a:ext>
                </a:extLst>
              </a:tr>
              <a:tr h="1198698">
                <a:tc>
                  <a:txBody>
                    <a:bodyPr/>
                    <a:lstStyle/>
                    <a:p>
                      <a:pPr algn="just">
                        <a:lnSpc>
                          <a:spcPts val="1500"/>
                        </a:lnSpc>
                        <a:spcBef>
                          <a:spcPts val="200"/>
                        </a:spcBef>
                        <a:spcAft>
                          <a:spcPts val="0"/>
                        </a:spcAft>
                      </a:pPr>
                      <a:r>
                        <a:rPr lang="en-US" sz="1400" dirty="0">
                          <a:effectLst/>
                        </a:rPr>
                        <a:t>[a-zA-Z0-9_+\.-]+@([a-zA-Z0-9-]+\.)+[a-zA-Z0-9]{2,4}</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dirty="0">
                          <a:effectLst/>
                        </a:rPr>
                        <a:t>匹配</a:t>
                      </a:r>
                      <a:r>
                        <a:rPr lang="en-US" sz="1400" dirty="0">
                          <a:effectLst/>
                        </a:rPr>
                        <a:t>Email</a:t>
                      </a:r>
                      <a:r>
                        <a:rPr lang="zh-CN" sz="1400" dirty="0">
                          <a:effectLst/>
                        </a:rPr>
                        <a:t>地址</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en-US" sz="1400">
                          <a:effectLst/>
                        </a:rPr>
                        <a:t>( )</a:t>
                      </a:r>
                      <a:r>
                        <a:rPr lang="zh-CN" sz="1400">
                          <a:effectLst/>
                        </a:rPr>
                        <a:t>表示分组，定义满足指定规则的一个单位</a:t>
                      </a:r>
                    </a:p>
                    <a:p>
                      <a:pPr algn="just">
                        <a:lnSpc>
                          <a:spcPts val="1500"/>
                        </a:lnSpc>
                        <a:spcBef>
                          <a:spcPts val="200"/>
                        </a:spcBef>
                        <a:spcAft>
                          <a:spcPts val="0"/>
                        </a:spcAft>
                      </a:pPr>
                      <a:r>
                        <a:rPr lang="en-US" sz="1400">
                          <a:effectLst/>
                        </a:rPr>
                        <a:t>.</a:t>
                      </a:r>
                      <a:r>
                        <a:rPr lang="zh-CN" sz="1400">
                          <a:effectLst/>
                        </a:rPr>
                        <a:t>在正则中代表匹配任意一个字符，表示</a:t>
                      </a:r>
                      <a:r>
                        <a:rPr lang="en-US" sz="1400">
                          <a:effectLst/>
                        </a:rPr>
                        <a:t>.</a:t>
                      </a:r>
                      <a:r>
                        <a:rPr lang="zh-CN" sz="1400">
                          <a:effectLst/>
                        </a:rPr>
                        <a:t>本身时使用</a:t>
                      </a:r>
                      <a:r>
                        <a:rPr lang="en-US" sz="1400">
                          <a:effectLst/>
                        </a:rPr>
                        <a:t>\.</a:t>
                      </a:r>
                      <a:endParaRPr lang="zh-CN" sz="1400">
                        <a:effectLst/>
                        <a:latin typeface="Times New Roman"/>
                        <a:ea typeface="宋体"/>
                      </a:endParaRPr>
                    </a:p>
                  </a:txBody>
                  <a:tcPr marL="68406" marR="68406" marT="0" marB="0" anchor="ctr"/>
                </a:tc>
                <a:extLst>
                  <a:ext uri="{0D108BD9-81ED-4DB2-BD59-A6C34878D82A}">
                    <a16:rowId xmlns:a16="http://schemas.microsoft.com/office/drawing/2014/main" val="10002"/>
                  </a:ext>
                </a:extLst>
              </a:tr>
              <a:tr h="648119">
                <a:tc>
                  <a:txBody>
                    <a:bodyPr/>
                    <a:lstStyle/>
                    <a:p>
                      <a:pPr marL="0" indent="0" algn="l">
                        <a:lnSpc>
                          <a:spcPts val="1560"/>
                        </a:lnSpc>
                        <a:spcAft>
                          <a:spcPts val="0"/>
                        </a:spcAft>
                      </a:pPr>
                      <a:r>
                        <a:rPr lang="en-US" sz="1400" dirty="0">
                          <a:effectLst/>
                        </a:rPr>
                        <a:t>((13[0-9])|(14[5|7])|(15([0-3]|[5-9]))|(18[0,5-9]))\d{8}</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dirty="0">
                          <a:effectLst/>
                        </a:rPr>
                        <a:t>匹配手机号码</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en-US" sz="1400">
                          <a:effectLst/>
                        </a:rPr>
                        <a:t>| </a:t>
                      </a:r>
                      <a:r>
                        <a:rPr lang="zh-CN" sz="1400">
                          <a:effectLst/>
                        </a:rPr>
                        <a:t>表示或者</a:t>
                      </a:r>
                      <a:endParaRPr lang="zh-CN" sz="1400">
                        <a:effectLst/>
                        <a:latin typeface="Times New Roman"/>
                        <a:ea typeface="宋体"/>
                      </a:endParaRPr>
                    </a:p>
                  </a:txBody>
                  <a:tcPr marL="68406" marR="68406" marT="0" marB="0" anchor="ctr"/>
                </a:tc>
                <a:extLst>
                  <a:ext uri="{0D108BD9-81ED-4DB2-BD59-A6C34878D82A}">
                    <a16:rowId xmlns:a16="http://schemas.microsoft.com/office/drawing/2014/main" val="10003"/>
                  </a:ext>
                </a:extLst>
              </a:tr>
              <a:tr h="590046">
                <a:tc>
                  <a:txBody>
                    <a:bodyPr/>
                    <a:lstStyle/>
                    <a:p>
                      <a:pPr algn="just">
                        <a:lnSpc>
                          <a:spcPts val="1500"/>
                        </a:lnSpc>
                        <a:spcBef>
                          <a:spcPts val="200"/>
                        </a:spcBef>
                        <a:spcAft>
                          <a:spcPts val="0"/>
                        </a:spcAft>
                      </a:pPr>
                      <a:r>
                        <a:rPr lang="en-US" sz="1400">
                          <a:effectLst/>
                        </a:rPr>
                        <a:t>[1-9][0-9]{4,11}</a:t>
                      </a:r>
                      <a:endParaRPr lang="zh-CN" sz="140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dirty="0">
                          <a:effectLst/>
                        </a:rPr>
                        <a:t>匹配</a:t>
                      </a:r>
                      <a:r>
                        <a:rPr lang="en-US" sz="1400" dirty="0">
                          <a:effectLst/>
                        </a:rPr>
                        <a:t>QQ</a:t>
                      </a:r>
                      <a:r>
                        <a:rPr lang="zh-CN" sz="1400" dirty="0">
                          <a:effectLst/>
                        </a:rPr>
                        <a:t>号码</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en-US" sz="1400" dirty="0">
                          <a:effectLst/>
                        </a:rPr>
                        <a:t> </a:t>
                      </a:r>
                      <a:endParaRPr lang="zh-CN" sz="1400" dirty="0">
                        <a:effectLst/>
                        <a:latin typeface="Times New Roman"/>
                        <a:ea typeface="宋体"/>
                      </a:endParaRPr>
                    </a:p>
                  </a:txBody>
                  <a:tcPr marL="68406" marR="68406" marT="0" marB="0" anchor="ctr"/>
                </a:tc>
                <a:extLst>
                  <a:ext uri="{0D108BD9-81ED-4DB2-BD59-A6C34878D82A}">
                    <a16:rowId xmlns:a16="http://schemas.microsoft.com/office/drawing/2014/main" val="10004"/>
                  </a:ext>
                </a:extLst>
              </a:tr>
              <a:tr h="603963">
                <a:tc>
                  <a:txBody>
                    <a:bodyPr/>
                    <a:lstStyle/>
                    <a:p>
                      <a:pPr algn="just">
                        <a:lnSpc>
                          <a:spcPts val="1500"/>
                        </a:lnSpc>
                        <a:spcBef>
                          <a:spcPts val="200"/>
                        </a:spcBef>
                        <a:spcAft>
                          <a:spcPts val="0"/>
                        </a:spcAft>
                      </a:pPr>
                      <a:r>
                        <a:rPr lang="en-US" sz="1400" dirty="0">
                          <a:effectLst/>
                        </a:rPr>
                        <a:t>[1-9]\d{14}|[1-9]\d{17}|[1-9]\d{16}x</a:t>
                      </a:r>
                      <a:endParaRPr lang="zh-CN" sz="1400" dirty="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zh-CN" sz="1400">
                          <a:effectLst/>
                        </a:rPr>
                        <a:t>匹配身份证号</a:t>
                      </a:r>
                      <a:endParaRPr lang="zh-CN" sz="1400">
                        <a:effectLst/>
                        <a:latin typeface="Times New Roman"/>
                        <a:ea typeface="宋体"/>
                      </a:endParaRPr>
                    </a:p>
                  </a:txBody>
                  <a:tcPr marL="68406" marR="68406" marT="0" marB="0" anchor="ctr"/>
                </a:tc>
                <a:tc>
                  <a:txBody>
                    <a:bodyPr/>
                    <a:lstStyle/>
                    <a:p>
                      <a:pPr algn="just">
                        <a:lnSpc>
                          <a:spcPts val="1500"/>
                        </a:lnSpc>
                        <a:spcBef>
                          <a:spcPts val="200"/>
                        </a:spcBef>
                        <a:spcAft>
                          <a:spcPts val="0"/>
                        </a:spcAft>
                      </a:pPr>
                      <a:r>
                        <a:rPr lang="en-US" sz="1400" dirty="0">
                          <a:effectLst/>
                        </a:rPr>
                        <a:t> </a:t>
                      </a:r>
                      <a:endParaRPr lang="zh-CN" sz="1400" dirty="0">
                        <a:effectLst/>
                        <a:latin typeface="Times New Roman"/>
                        <a:ea typeface="宋体"/>
                      </a:endParaRPr>
                    </a:p>
                  </a:txBody>
                  <a:tcPr marL="68406" marR="68406"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marL="109538" indent="0">
              <a:buFont typeface="Wingdings 3" pitchFamily="18" charset="2"/>
              <a:buNone/>
            </a:pPr>
            <a:r>
              <a:rPr lang="en-US" altLang="zh-CN" b="1" dirty="0"/>
              <a:t>1</a:t>
            </a:r>
            <a:r>
              <a:rPr lang="zh-CN" altLang="zh-CN" b="1" dirty="0"/>
              <a:t>．</a:t>
            </a:r>
            <a:r>
              <a:rPr lang="en-US" altLang="zh-CN" b="1" dirty="0"/>
              <a:t>matches()</a:t>
            </a:r>
            <a:endParaRPr lang="zh-CN" altLang="zh-CN" b="1" dirty="0"/>
          </a:p>
          <a:p>
            <a:pPr lvl="1"/>
            <a:r>
              <a:rPr lang="en-US" altLang="zh-CN" dirty="0" err="1"/>
              <a:t>boolean</a:t>
            </a:r>
            <a:r>
              <a:rPr lang="en-US" altLang="zh-CN" dirty="0"/>
              <a:t> matches(String regex)</a:t>
            </a:r>
          </a:p>
          <a:p>
            <a:pPr lvl="1"/>
            <a:r>
              <a:rPr lang="zh-CN" altLang="zh-CN" dirty="0"/>
              <a:t>检测调用该方法的字符串是否与给定的</a:t>
            </a:r>
            <a:r>
              <a:rPr lang="en-US" altLang="zh-CN" dirty="0" err="1"/>
              <a:t>正则表达式</a:t>
            </a:r>
            <a:r>
              <a:rPr lang="zh-CN" altLang="zh-CN" dirty="0"/>
              <a:t>匹配。</a:t>
            </a:r>
            <a:endParaRPr lang="zh-CN" altLang="en-US" dirty="0"/>
          </a:p>
        </p:txBody>
      </p:sp>
      <p:sp>
        <p:nvSpPr>
          <p:cNvPr id="3" name="标题 2"/>
          <p:cNvSpPr>
            <a:spLocks noGrp="1"/>
          </p:cNvSpPr>
          <p:nvPr>
            <p:ph type="title"/>
          </p:nvPr>
        </p:nvSpPr>
        <p:spPr/>
        <p:txBody>
          <a:bodyPr>
            <a:noAutofit/>
          </a:bodyPr>
          <a:lstStyle/>
          <a:p>
            <a:pPr fontAlgn="auto">
              <a:spcAft>
                <a:spcPts val="0"/>
              </a:spcAft>
              <a:defRPr/>
            </a:pPr>
            <a:r>
              <a:rPr lang="en-US" altLang="zh-CN" sz="3200" dirty="0">
                <a:effectLst/>
              </a:rPr>
              <a:t>7.2.2  String</a:t>
            </a:r>
            <a:r>
              <a:rPr lang="zh-CN" altLang="zh-CN" sz="3200" dirty="0">
                <a:effectLst/>
              </a:rPr>
              <a:t>类中操作正则表达式的方法</a:t>
            </a:r>
            <a:endParaRPr lang="zh-CN" altLang="en-US" sz="3200" dirty="0"/>
          </a:p>
        </p:txBody>
      </p:sp>
      <p:sp>
        <p:nvSpPr>
          <p:cNvPr id="4" name="矩形 3"/>
          <p:cNvSpPr/>
          <p:nvPr/>
        </p:nvSpPr>
        <p:spPr>
          <a:xfrm>
            <a:off x="755650" y="2997200"/>
            <a:ext cx="7920038" cy="9223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dirty="0"/>
              <a:t>String email="song.yan@gc.ustb.edu.cn";</a:t>
            </a:r>
            <a:endParaRPr lang="zh-CN" altLang="zh-CN" dirty="0"/>
          </a:p>
          <a:p>
            <a:pPr fontAlgn="auto">
              <a:spcBef>
                <a:spcPts val="0"/>
              </a:spcBef>
              <a:spcAft>
                <a:spcPts val="0"/>
              </a:spcAft>
              <a:defRPr/>
            </a:pPr>
            <a:r>
              <a:rPr lang="en-US" altLang="zh-CN" dirty="0" err="1"/>
              <a:t>System.</a:t>
            </a:r>
            <a:r>
              <a:rPr lang="en-US" altLang="zh-CN" i="1" dirty="0" err="1"/>
              <a:t>out</a:t>
            </a:r>
            <a:r>
              <a:rPr lang="en-US" altLang="zh-CN" dirty="0" err="1"/>
              <a:t>.println</a:t>
            </a:r>
            <a:r>
              <a:rPr lang="en-US" altLang="zh-CN" dirty="0"/>
              <a:t>(</a:t>
            </a:r>
            <a:r>
              <a:rPr lang="en-US" altLang="zh-CN" dirty="0" err="1"/>
              <a:t>email.matches</a:t>
            </a:r>
            <a:r>
              <a:rPr lang="en-US" altLang="zh-CN" dirty="0"/>
              <a:t>("[a-zA-Z0-9_+.-]+@([a-zA-Z0-9-]+\\.)+[a-zA-Z0-9]{2,4}"));</a:t>
            </a:r>
            <a:endParaRPr lang="zh-CN" altLang="zh-CN" dirty="0"/>
          </a:p>
        </p:txBody>
      </p:sp>
      <p:sp>
        <p:nvSpPr>
          <p:cNvPr id="5" name="矩形 4"/>
          <p:cNvSpPr/>
          <p:nvPr/>
        </p:nvSpPr>
        <p:spPr>
          <a:xfrm>
            <a:off x="758825" y="4221163"/>
            <a:ext cx="636588"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b="1" dirty="0"/>
              <a:t>true</a:t>
            </a:r>
            <a:endParaRPr lang="zh-CN" altLang="zh-CN" dirty="0"/>
          </a:p>
        </p:txBody>
      </p:sp>
      <p:sp>
        <p:nvSpPr>
          <p:cNvPr id="6" name="内容占位符 1"/>
          <p:cNvSpPr txBox="1">
            <a:spLocks/>
          </p:cNvSpPr>
          <p:nvPr/>
        </p:nvSpPr>
        <p:spPr bwMode="auto">
          <a:xfrm>
            <a:off x="2730958" y="4797152"/>
            <a:ext cx="6130925"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zh-CN" altLang="zh-CN" sz="2400" dirty="0"/>
              <a:t>在</a:t>
            </a:r>
            <a:r>
              <a:rPr lang="en-US" altLang="zh-CN" sz="2400" dirty="0"/>
              <a:t>Java</a:t>
            </a:r>
            <a:r>
              <a:rPr lang="zh-CN" altLang="zh-CN" sz="2400" dirty="0"/>
              <a:t>中</a:t>
            </a:r>
            <a:r>
              <a:rPr lang="en-US" altLang="zh-CN" sz="2400" dirty="0"/>
              <a:t>“\”</a:t>
            </a:r>
            <a:r>
              <a:rPr lang="zh-CN" altLang="zh-CN" sz="2400" dirty="0"/>
              <a:t>是转义字符的起始字符，具有特殊的含义，所以在正则中出现</a:t>
            </a:r>
            <a:r>
              <a:rPr lang="en-US" altLang="zh-CN" sz="2400" dirty="0"/>
              <a:t>“\”</a:t>
            </a:r>
            <a:r>
              <a:rPr lang="zh-CN" altLang="zh-CN" sz="2400" dirty="0"/>
              <a:t>的地方都需要用</a:t>
            </a:r>
            <a:r>
              <a:rPr lang="en-US" altLang="zh-CN" sz="2400" dirty="0"/>
              <a:t>“\\”</a:t>
            </a:r>
            <a:r>
              <a:rPr lang="zh-CN" altLang="zh-CN" sz="2400" dirty="0"/>
              <a:t>表示。如果要表示</a:t>
            </a:r>
            <a:r>
              <a:rPr lang="en-US" altLang="zh-CN" sz="2400" dirty="0"/>
              <a:t>“\”</a:t>
            </a:r>
            <a:r>
              <a:rPr lang="zh-CN" altLang="zh-CN" sz="2400" dirty="0"/>
              <a:t>本身的话，则需要</a:t>
            </a:r>
            <a:r>
              <a:rPr lang="en-US" altLang="zh-CN" sz="2400" dirty="0"/>
              <a:t>“\\\\”</a:t>
            </a:r>
            <a:r>
              <a:rPr lang="zh-CN" altLang="zh-CN" sz="2400" dirty="0"/>
              <a:t>。</a:t>
            </a:r>
            <a:endParaRPr lang="zh-CN" altLang="en-US" sz="2400" dirty="0"/>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8" y="4984477"/>
            <a:ext cx="1800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marL="109538" indent="0">
              <a:buFont typeface="Wingdings 3" pitchFamily="18" charset="2"/>
              <a:buNone/>
            </a:pPr>
            <a:r>
              <a:rPr lang="en-US" altLang="zh-CN" b="1" dirty="0"/>
              <a:t>2</a:t>
            </a:r>
            <a:r>
              <a:rPr lang="zh-CN" altLang="zh-CN" b="1" dirty="0"/>
              <a:t>．</a:t>
            </a:r>
            <a:r>
              <a:rPr lang="en-US" altLang="zh-CN" b="1" dirty="0" err="1"/>
              <a:t>replaceAll</a:t>
            </a:r>
            <a:r>
              <a:rPr lang="en-US" altLang="zh-CN" b="1" dirty="0"/>
              <a:t>()</a:t>
            </a:r>
          </a:p>
          <a:p>
            <a:pPr marL="109538" indent="0">
              <a:buFont typeface="Wingdings 3" pitchFamily="18" charset="2"/>
              <a:buNone/>
            </a:pPr>
            <a:endParaRPr lang="zh-CN" altLang="zh-CN" b="1" dirty="0"/>
          </a:p>
          <a:p>
            <a:pPr lvl="1"/>
            <a:r>
              <a:rPr lang="en-US" altLang="zh-CN" dirty="0"/>
              <a:t>String </a:t>
            </a:r>
            <a:r>
              <a:rPr lang="en-US" altLang="zh-CN" dirty="0" err="1"/>
              <a:t>replaceAll</a:t>
            </a:r>
            <a:r>
              <a:rPr lang="en-US" altLang="zh-CN" dirty="0"/>
              <a:t>(String regex, String replacement)</a:t>
            </a:r>
            <a:r>
              <a:rPr lang="zh-CN" altLang="zh-CN" dirty="0"/>
              <a:t>。</a:t>
            </a:r>
            <a:endParaRPr lang="en-US" altLang="zh-CN" dirty="0"/>
          </a:p>
          <a:p>
            <a:pPr lvl="1"/>
            <a:endParaRPr lang="en-US" altLang="zh-CN" dirty="0"/>
          </a:p>
          <a:p>
            <a:pPr lvl="1"/>
            <a:r>
              <a:rPr lang="zh-CN" altLang="zh-CN" dirty="0"/>
              <a:t>该方法使用给定的</a:t>
            </a:r>
            <a:r>
              <a:rPr lang="en-US" altLang="zh-CN" dirty="0"/>
              <a:t>replacement</a:t>
            </a:r>
            <a:r>
              <a:rPr lang="zh-CN" altLang="zh-CN" dirty="0"/>
              <a:t>字符串替换调用此方法的字符串中与给定的</a:t>
            </a:r>
            <a:r>
              <a:rPr lang="en-US" altLang="zh-CN" dirty="0" err="1"/>
              <a:t>正则表达式</a:t>
            </a:r>
            <a:r>
              <a:rPr lang="zh-CN" altLang="zh-CN" dirty="0"/>
              <a:t>匹配的每个子字符串。</a:t>
            </a:r>
            <a:endParaRPr lang="zh-CN" altLang="en-US" dirty="0"/>
          </a:p>
        </p:txBody>
      </p:sp>
      <p:sp>
        <p:nvSpPr>
          <p:cNvPr id="3" name="标题 2"/>
          <p:cNvSpPr>
            <a:spLocks noGrp="1"/>
          </p:cNvSpPr>
          <p:nvPr>
            <p:ph type="title"/>
          </p:nvPr>
        </p:nvSpPr>
        <p:spPr/>
        <p:txBody>
          <a:bodyPr>
            <a:noAutofit/>
          </a:bodyPr>
          <a:lstStyle/>
          <a:p>
            <a:pPr fontAlgn="auto">
              <a:spcAft>
                <a:spcPts val="0"/>
              </a:spcAft>
              <a:defRPr/>
            </a:pPr>
            <a:r>
              <a:rPr lang="en-US" altLang="zh-CN" sz="3200" dirty="0">
                <a:effectLst/>
              </a:rPr>
              <a:t>7.2.2  String</a:t>
            </a:r>
            <a:r>
              <a:rPr lang="zh-CN" altLang="zh-CN" sz="3200" dirty="0">
                <a:effectLst/>
              </a:rPr>
              <a:t>类中操作正则表达式的方法</a:t>
            </a:r>
            <a:endParaRPr lang="zh-CN" altLang="en-US" sz="3200" dirty="0"/>
          </a:p>
        </p:txBody>
      </p:sp>
      <p:sp>
        <p:nvSpPr>
          <p:cNvPr id="4" name="矩形 3"/>
          <p:cNvSpPr/>
          <p:nvPr/>
        </p:nvSpPr>
        <p:spPr>
          <a:xfrm>
            <a:off x="1042988" y="4365104"/>
            <a:ext cx="7273925" cy="7080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text="aa\</a:t>
            </a:r>
            <a:r>
              <a:rPr lang="en-US" altLang="zh-CN" sz="2000" dirty="0" err="1"/>
              <a:t>tbb</a:t>
            </a:r>
            <a:r>
              <a:rPr lang="en-US" altLang="zh-CN" sz="2000" dirty="0"/>
              <a:t>\</a:t>
            </a:r>
            <a:r>
              <a:rPr lang="en-US" altLang="zh-CN" sz="2000" dirty="0" err="1"/>
              <a:t>rcc</a:t>
            </a:r>
            <a:r>
              <a:rPr lang="en-US" altLang="zh-CN" sz="2000" dirty="0"/>
              <a:t>  </a:t>
            </a:r>
            <a:r>
              <a:rPr lang="en-US" altLang="zh-CN" sz="2000" dirty="0" err="1"/>
              <a:t>dd</a:t>
            </a:r>
            <a:r>
              <a:rPr lang="en-US" altLang="zh-CN" sz="2000" dirty="0"/>
              <a:t> </a:t>
            </a:r>
            <a:r>
              <a:rPr lang="en-US" altLang="zh-CN" sz="2000" dirty="0" err="1"/>
              <a:t>eeff</a:t>
            </a:r>
            <a:r>
              <a:rPr lang="en-US" altLang="zh-CN" sz="2000" dirty="0"/>
              <a:t>";</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text.replaceAll</a:t>
            </a:r>
            <a:r>
              <a:rPr lang="en-US" altLang="zh-CN" sz="2000" dirty="0"/>
              <a:t>("\\s+",""));    </a:t>
            </a:r>
            <a:endParaRPr lang="zh-CN" altLang="zh-CN" sz="2000" dirty="0"/>
          </a:p>
        </p:txBody>
      </p:sp>
      <p:sp>
        <p:nvSpPr>
          <p:cNvPr id="5" name="矩形 4"/>
          <p:cNvSpPr/>
          <p:nvPr/>
        </p:nvSpPr>
        <p:spPr>
          <a:xfrm>
            <a:off x="2411760" y="5661248"/>
            <a:ext cx="168828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dirty="0" err="1"/>
              <a:t>aabbccddeeff</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marL="109538" indent="0">
              <a:buFont typeface="Wingdings 3" pitchFamily="18" charset="2"/>
              <a:buNone/>
            </a:pPr>
            <a:r>
              <a:rPr lang="en-US" altLang="zh-CN" b="1" dirty="0"/>
              <a:t>3</a:t>
            </a:r>
            <a:r>
              <a:rPr lang="zh-CN" altLang="zh-CN" b="1" dirty="0"/>
              <a:t>．</a:t>
            </a:r>
            <a:r>
              <a:rPr lang="en-US" altLang="zh-CN" b="1" dirty="0"/>
              <a:t>split()</a:t>
            </a:r>
            <a:endParaRPr lang="zh-CN" altLang="zh-CN" b="1" dirty="0"/>
          </a:p>
          <a:p>
            <a:pPr lvl="1"/>
            <a:r>
              <a:rPr lang="en-US" altLang="zh-CN" dirty="0"/>
              <a:t>String[] split(String regex)</a:t>
            </a:r>
          </a:p>
          <a:p>
            <a:pPr lvl="1"/>
            <a:endParaRPr lang="en-US" altLang="zh-CN" dirty="0"/>
          </a:p>
          <a:p>
            <a:pPr lvl="1"/>
            <a:r>
              <a:rPr lang="zh-CN" altLang="zh-CN" dirty="0"/>
              <a:t>利用给定的正则表达式将调用此方法的字符串拆分为字符串数组。</a:t>
            </a:r>
            <a:endParaRPr lang="zh-CN" altLang="en-US" dirty="0"/>
          </a:p>
        </p:txBody>
      </p:sp>
      <p:sp>
        <p:nvSpPr>
          <p:cNvPr id="3" name="标题 2"/>
          <p:cNvSpPr>
            <a:spLocks noGrp="1"/>
          </p:cNvSpPr>
          <p:nvPr>
            <p:ph type="title"/>
          </p:nvPr>
        </p:nvSpPr>
        <p:spPr/>
        <p:txBody>
          <a:bodyPr>
            <a:noAutofit/>
          </a:bodyPr>
          <a:lstStyle/>
          <a:p>
            <a:pPr fontAlgn="auto">
              <a:spcAft>
                <a:spcPts val="0"/>
              </a:spcAft>
              <a:defRPr/>
            </a:pPr>
            <a:r>
              <a:rPr lang="en-US" altLang="zh-CN" sz="3200" dirty="0">
                <a:effectLst/>
              </a:rPr>
              <a:t>7.2.2  String</a:t>
            </a:r>
            <a:r>
              <a:rPr lang="zh-CN" altLang="zh-CN" sz="3200" dirty="0">
                <a:effectLst/>
              </a:rPr>
              <a:t>类中操作正则表达式的方法</a:t>
            </a:r>
            <a:endParaRPr lang="zh-CN" altLang="en-US" sz="3200" dirty="0"/>
          </a:p>
        </p:txBody>
      </p:sp>
      <p:sp>
        <p:nvSpPr>
          <p:cNvPr id="4" name="矩形 3"/>
          <p:cNvSpPr/>
          <p:nvPr/>
        </p:nvSpPr>
        <p:spPr>
          <a:xfrm>
            <a:off x="468313" y="3813175"/>
            <a:ext cx="8496300"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sz="2000" dirty="0"/>
              <a:t>String text="aa\</a:t>
            </a:r>
            <a:r>
              <a:rPr lang="en-US" altLang="zh-CN" sz="2000" dirty="0" err="1"/>
              <a:t>tbb</a:t>
            </a:r>
            <a:r>
              <a:rPr lang="en-US" altLang="zh-CN" sz="2000" dirty="0"/>
              <a:t>\</a:t>
            </a:r>
            <a:r>
              <a:rPr lang="en-US" altLang="zh-CN" sz="2000" dirty="0" err="1"/>
              <a:t>ncc</a:t>
            </a:r>
            <a:r>
              <a:rPr lang="en-US" altLang="zh-CN" sz="2000" dirty="0"/>
              <a:t>  </a:t>
            </a:r>
            <a:r>
              <a:rPr lang="en-US" altLang="zh-CN" sz="2000" dirty="0" err="1"/>
              <a:t>dd</a:t>
            </a:r>
            <a:r>
              <a:rPr lang="en-US" altLang="zh-CN" sz="2000" dirty="0"/>
              <a:t> </a:t>
            </a:r>
            <a:r>
              <a:rPr lang="en-US" altLang="zh-CN" sz="2000" dirty="0" err="1"/>
              <a:t>eeff</a:t>
            </a:r>
            <a:r>
              <a:rPr lang="en-US" altLang="zh-CN" sz="2000" dirty="0"/>
              <a:t>";</a:t>
            </a:r>
            <a:endParaRPr lang="zh-CN" altLang="zh-CN" sz="2000" dirty="0"/>
          </a:p>
          <a:p>
            <a:pPr fontAlgn="auto">
              <a:spcBef>
                <a:spcPts val="0"/>
              </a:spcBef>
              <a:spcAft>
                <a:spcPts val="0"/>
              </a:spcAft>
              <a:defRPr/>
            </a:pPr>
            <a:r>
              <a:rPr lang="en-US" altLang="zh-CN" sz="2000" dirty="0"/>
              <a:t>String[] res = </a:t>
            </a:r>
            <a:r>
              <a:rPr lang="en-US" altLang="zh-CN" sz="2000" dirty="0" err="1"/>
              <a:t>text.split</a:t>
            </a:r>
            <a:r>
              <a:rPr lang="en-US" altLang="zh-CN" sz="2000" dirty="0"/>
              <a:t>("\\s+");  </a:t>
            </a:r>
            <a:endParaRPr lang="zh-CN" altLang="zh-CN" sz="2000" dirty="0"/>
          </a:p>
          <a:p>
            <a:pPr fontAlgn="auto">
              <a:spcBef>
                <a:spcPts val="0"/>
              </a:spcBef>
              <a:spcAft>
                <a:spcPts val="0"/>
              </a:spcAft>
              <a:defRPr/>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Arrays.</a:t>
            </a:r>
            <a:r>
              <a:rPr lang="en-US" altLang="zh-CN" sz="2000" i="1" dirty="0" err="1"/>
              <a:t>toString</a:t>
            </a:r>
            <a:r>
              <a:rPr lang="en-US" altLang="zh-CN" sz="2000" dirty="0"/>
              <a:t>(res));   </a:t>
            </a:r>
            <a:endParaRPr lang="zh-CN" altLang="zh-CN" sz="2000" dirty="0"/>
          </a:p>
        </p:txBody>
      </p:sp>
      <p:sp>
        <p:nvSpPr>
          <p:cNvPr id="5" name="矩形 4"/>
          <p:cNvSpPr/>
          <p:nvPr/>
        </p:nvSpPr>
        <p:spPr>
          <a:xfrm>
            <a:off x="5580063" y="4344987"/>
            <a:ext cx="2890837"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zh-CN" altLang="zh-CN" dirty="0"/>
              <a:t>输出</a:t>
            </a:r>
            <a:r>
              <a:rPr lang="en-US" altLang="zh-CN" dirty="0"/>
              <a:t>[aa, bb, cc, </a:t>
            </a:r>
            <a:r>
              <a:rPr lang="en-US" altLang="zh-CN" dirty="0" err="1"/>
              <a:t>dd</a:t>
            </a:r>
            <a:r>
              <a:rPr lang="en-US" altLang="zh-CN" dirty="0"/>
              <a:t>, </a:t>
            </a:r>
            <a:r>
              <a:rPr lang="en-US" altLang="zh-CN" dirty="0" err="1"/>
              <a:t>eeff</a:t>
            </a:r>
            <a:r>
              <a:rPr lang="en-US" altLang="zh-CN" dirty="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p:cNvSpPr>
            <a:spLocks noGrp="1"/>
          </p:cNvSpPr>
          <p:nvPr>
            <p:ph idx="1"/>
          </p:nvPr>
        </p:nvSpPr>
        <p:spPr/>
        <p:txBody>
          <a:bodyPr/>
          <a:lstStyle/>
          <a:p>
            <a:r>
              <a:rPr lang="zh-CN" altLang="en-US" sz="2800" dirty="0"/>
              <a:t>基本数据类型</a:t>
            </a:r>
            <a:r>
              <a:rPr lang="en-US" altLang="zh-CN" sz="2800" dirty="0"/>
              <a:t>long</a:t>
            </a:r>
            <a:r>
              <a:rPr lang="zh-CN" altLang="en-US" sz="2800" dirty="0"/>
              <a:t>、</a:t>
            </a:r>
            <a:r>
              <a:rPr lang="en-US" altLang="zh-CN" sz="2800" dirty="0" err="1"/>
              <a:t>int</a:t>
            </a:r>
            <a:r>
              <a:rPr lang="zh-CN" altLang="en-US" sz="2800" dirty="0"/>
              <a:t>、</a:t>
            </a:r>
            <a:r>
              <a:rPr lang="en-US" altLang="zh-CN" sz="2800" dirty="0"/>
              <a:t>double</a:t>
            </a:r>
            <a:r>
              <a:rPr lang="zh-CN" altLang="en-US" sz="2800" dirty="0"/>
              <a:t>、</a:t>
            </a:r>
            <a:r>
              <a:rPr lang="en-US" altLang="zh-CN" sz="2800" dirty="0" err="1"/>
              <a:t>boolean</a:t>
            </a:r>
            <a:r>
              <a:rPr lang="zh-CN" altLang="en-US" sz="2800" dirty="0"/>
              <a:t>、</a:t>
            </a:r>
            <a:r>
              <a:rPr lang="en-US" altLang="zh-CN" sz="2800" dirty="0"/>
              <a:t>char</a:t>
            </a:r>
            <a:r>
              <a:rPr lang="zh-CN" altLang="en-US" sz="2800" dirty="0"/>
              <a:t>等没有封装在类中，效率高、功能有限。</a:t>
            </a:r>
            <a:endParaRPr lang="en-US" altLang="zh-CN" sz="2800" dirty="0"/>
          </a:p>
          <a:p>
            <a:endParaRPr lang="en-US" altLang="zh-CN" sz="2800" dirty="0"/>
          </a:p>
          <a:p>
            <a:r>
              <a:rPr lang="en-US" altLang="zh-CN" sz="2800" dirty="0"/>
              <a:t>Java</a:t>
            </a:r>
            <a:r>
              <a:rPr lang="zh-CN" altLang="en-US" sz="2800" dirty="0"/>
              <a:t>为每个基本数据类型设计了</a:t>
            </a:r>
            <a:r>
              <a:rPr lang="zh-CN" altLang="en-US" sz="2800" dirty="0">
                <a:solidFill>
                  <a:srgbClr val="FF0000"/>
                </a:solidFill>
              </a:rPr>
              <a:t>包装类</a:t>
            </a:r>
            <a:r>
              <a:rPr lang="zh-CN" altLang="en-US" sz="2800" dirty="0"/>
              <a:t>，继承于</a:t>
            </a:r>
            <a:r>
              <a:rPr lang="en-US" altLang="zh-CN" sz="2800" dirty="0"/>
              <a:t>Object</a:t>
            </a:r>
            <a:r>
              <a:rPr lang="zh-CN" altLang="en-US" sz="2800" dirty="0"/>
              <a:t>，在</a:t>
            </a:r>
            <a:r>
              <a:rPr lang="en-US" altLang="zh-CN" sz="2800" dirty="0" err="1"/>
              <a:t>java.lang</a:t>
            </a:r>
            <a:r>
              <a:rPr lang="zh-CN" altLang="en-US" sz="2800" dirty="0"/>
              <a:t>包下，包括</a:t>
            </a:r>
            <a:r>
              <a:rPr lang="en-US" altLang="zh-CN" sz="2800" dirty="0"/>
              <a:t>Boolean</a:t>
            </a:r>
            <a:r>
              <a:rPr lang="zh-CN" altLang="en-US" sz="2800" dirty="0"/>
              <a:t>、</a:t>
            </a:r>
            <a:r>
              <a:rPr lang="en-US" altLang="zh-CN" sz="2800" dirty="0"/>
              <a:t>Character</a:t>
            </a:r>
            <a:r>
              <a:rPr lang="zh-CN" altLang="en-US" sz="2800" dirty="0"/>
              <a:t>、</a:t>
            </a:r>
            <a:r>
              <a:rPr lang="en-US" altLang="zh-CN" sz="2800" dirty="0"/>
              <a:t>Byte</a:t>
            </a:r>
            <a:r>
              <a:rPr lang="zh-CN" altLang="en-US" sz="2800" dirty="0"/>
              <a:t>、</a:t>
            </a:r>
            <a:r>
              <a:rPr lang="en-US" altLang="zh-CN" sz="2800" dirty="0"/>
              <a:t>Short</a:t>
            </a:r>
            <a:r>
              <a:rPr lang="zh-CN" altLang="en-US" sz="2800" dirty="0"/>
              <a:t>、</a:t>
            </a:r>
            <a:r>
              <a:rPr lang="en-US" altLang="zh-CN" sz="2800" dirty="0"/>
              <a:t>Integer</a:t>
            </a:r>
            <a:r>
              <a:rPr lang="zh-CN" altLang="en-US" sz="2800" dirty="0"/>
              <a:t>、</a:t>
            </a:r>
            <a:r>
              <a:rPr lang="en-US" altLang="zh-CN" sz="2800" dirty="0"/>
              <a:t>Long</a:t>
            </a:r>
            <a:r>
              <a:rPr lang="zh-CN" altLang="en-US" sz="2800" dirty="0"/>
              <a:t>、</a:t>
            </a:r>
            <a:r>
              <a:rPr lang="en-US" altLang="zh-CN" sz="2800" dirty="0"/>
              <a:t>Float</a:t>
            </a:r>
            <a:r>
              <a:rPr lang="zh-CN" altLang="en-US" sz="2800" dirty="0"/>
              <a:t>和</a:t>
            </a:r>
            <a:r>
              <a:rPr lang="en-US" altLang="zh-CN" sz="2800" dirty="0"/>
              <a:t>Double</a:t>
            </a:r>
            <a:r>
              <a:rPr lang="zh-CN" altLang="en-US" sz="2800" dirty="0"/>
              <a:t>。</a:t>
            </a:r>
            <a:endParaRPr lang="en-US" altLang="zh-CN" sz="2800" dirty="0"/>
          </a:p>
        </p:txBody>
      </p:sp>
      <p:sp>
        <p:nvSpPr>
          <p:cNvPr id="3" name="标题 2"/>
          <p:cNvSpPr>
            <a:spLocks noGrp="1"/>
          </p:cNvSpPr>
          <p:nvPr>
            <p:ph type="title"/>
          </p:nvPr>
        </p:nvSpPr>
        <p:spPr/>
        <p:txBody>
          <a:bodyPr/>
          <a:lstStyle/>
          <a:p>
            <a:pPr fontAlgn="auto">
              <a:spcAft>
                <a:spcPts val="0"/>
              </a:spcAft>
              <a:defRPr/>
            </a:pPr>
            <a:r>
              <a:rPr lang="en-US" altLang="zh-CN" dirty="0">
                <a:effectLst/>
              </a:rPr>
              <a:t>7.3  </a:t>
            </a:r>
            <a:r>
              <a:rPr lang="zh-CN" altLang="zh-CN" dirty="0">
                <a:effectLst/>
              </a:rPr>
              <a:t>包装类</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p:cNvSpPr>
            <a:spLocks noGrp="1"/>
          </p:cNvSpPr>
          <p:nvPr>
            <p:ph idx="1"/>
          </p:nvPr>
        </p:nvSpPr>
        <p:spPr/>
        <p:txBody>
          <a:bodyPr/>
          <a:lstStyle/>
          <a:p>
            <a:r>
              <a:rPr lang="zh-CN" altLang="zh-CN" sz="2800" dirty="0">
                <a:solidFill>
                  <a:srgbClr val="FF0000"/>
                </a:solidFill>
              </a:rPr>
              <a:t>包装类</a:t>
            </a:r>
            <a:r>
              <a:rPr lang="zh-CN" altLang="zh-CN" sz="2800" dirty="0"/>
              <a:t>使程序员可以像操作对象一样操作基本类型，通过包装类定义的方法使基本类型具有了更丰富的功能，可以实现将基本类型数据值传递给</a:t>
            </a:r>
            <a:r>
              <a:rPr lang="en-US" altLang="zh-CN" sz="2800" dirty="0"/>
              <a:t>Object</a:t>
            </a:r>
            <a:r>
              <a:rPr lang="zh-CN" altLang="zh-CN" sz="2800" dirty="0"/>
              <a:t>类型。</a:t>
            </a:r>
            <a:endParaRPr lang="en-US" altLang="zh-CN" sz="2800" dirty="0"/>
          </a:p>
          <a:p>
            <a:endParaRPr lang="zh-CN" altLang="zh-CN" sz="2800" dirty="0"/>
          </a:p>
          <a:p>
            <a:r>
              <a:rPr lang="zh-CN" altLang="zh-CN" sz="2800" dirty="0"/>
              <a:t>每个包装类均声明为</a:t>
            </a:r>
            <a:r>
              <a:rPr lang="en-US" altLang="zh-CN" sz="2800" dirty="0"/>
              <a:t>final</a:t>
            </a:r>
            <a:r>
              <a:rPr lang="zh-CN" altLang="zh-CN" sz="2800" dirty="0"/>
              <a:t>，因此它们的方法隐式地成为</a:t>
            </a:r>
            <a:r>
              <a:rPr lang="en-US" altLang="zh-CN" sz="2800" dirty="0"/>
              <a:t>final</a:t>
            </a:r>
            <a:r>
              <a:rPr lang="zh-CN" altLang="zh-CN" sz="2800" dirty="0"/>
              <a:t>方法，程序员不能重写这些方法。而且，基本类型包装类中的很多方法被声明为静态方法，程序员可以直接通过类名来调用这些静态方法。</a:t>
            </a:r>
            <a:endParaRPr lang="zh-CN" altLang="en-US" sz="2800" dirty="0"/>
          </a:p>
        </p:txBody>
      </p:sp>
      <p:sp>
        <p:nvSpPr>
          <p:cNvPr id="3" name="标题 2"/>
          <p:cNvSpPr>
            <a:spLocks noGrp="1"/>
          </p:cNvSpPr>
          <p:nvPr>
            <p:ph type="title"/>
          </p:nvPr>
        </p:nvSpPr>
        <p:spPr/>
        <p:txBody>
          <a:bodyPr/>
          <a:lstStyle/>
          <a:p>
            <a:pPr fontAlgn="auto">
              <a:spcAft>
                <a:spcPts val="0"/>
              </a:spcAft>
              <a:defRPr/>
            </a:pPr>
            <a:r>
              <a:rPr lang="en-US" altLang="zh-CN" dirty="0">
                <a:effectLst/>
              </a:rPr>
              <a:t>7.3  </a:t>
            </a:r>
            <a:r>
              <a:rPr lang="zh-CN" altLang="zh-CN" dirty="0">
                <a:effectLst/>
              </a:rPr>
              <a:t>包装类</a:t>
            </a:r>
            <a:endParaRPr lang="zh-CN" altLang="en-US" dirty="0"/>
          </a:p>
        </p:txBody>
      </p:sp>
    </p:spTree>
    <p:extLst>
      <p:ext uri="{BB962C8B-B14F-4D97-AF65-F5344CB8AC3E}">
        <p14:creationId xmlns:p14="http://schemas.microsoft.com/office/powerpoint/2010/main" val="133608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fontAlgn="auto">
              <a:spcAft>
                <a:spcPts val="0"/>
              </a:spcAft>
              <a:defRPr/>
            </a:pPr>
            <a:r>
              <a:rPr lang="en-US" altLang="zh-CN" dirty="0">
                <a:effectLst/>
              </a:rPr>
              <a:t>7.1  </a:t>
            </a:r>
            <a:r>
              <a:rPr lang="zh-CN" altLang="zh-CN" dirty="0">
                <a:effectLst/>
              </a:rPr>
              <a:t>字符串处理类</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7.3.1  Integer</a:t>
            </a:r>
            <a:r>
              <a:rPr lang="zh-CN" altLang="zh-CN" dirty="0">
                <a:effectLst/>
              </a:rPr>
              <a:t>类</a:t>
            </a:r>
            <a:endParaRPr lang="zh-CN" altLang="en-US" dirty="0"/>
          </a:p>
        </p:txBody>
      </p:sp>
      <p:pic>
        <p:nvPicPr>
          <p:cNvPr id="4813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80" y="1916832"/>
            <a:ext cx="8865595" cy="3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1908175" y="1597025"/>
            <a:ext cx="6778625" cy="4525963"/>
          </a:xfrm>
        </p:spPr>
        <p:txBody>
          <a:bodyPr/>
          <a:lstStyle/>
          <a:p>
            <a:r>
              <a:rPr lang="zh-CN" altLang="zh-CN" sz="2400" dirty="0"/>
              <a:t>当使用图形用户界面与用户交互时，用户输入的数据通常都是以字符串的形式存在（在文本框中完成输入）。</a:t>
            </a:r>
            <a:endParaRPr lang="en-US" altLang="zh-CN" sz="2400" dirty="0"/>
          </a:p>
          <a:p>
            <a:endParaRPr lang="en-US" altLang="zh-CN" sz="2400" dirty="0"/>
          </a:p>
          <a:p>
            <a:r>
              <a:rPr lang="zh-CN" altLang="zh-CN" sz="2400" dirty="0"/>
              <a:t>即便用户输入的是一个纯数字，也是一个数字字符组成的字符串，所以将字符串解析还原为用户交给程序的原始数据是经常会遇到的运算。</a:t>
            </a:r>
            <a:endParaRPr lang="en-US" altLang="zh-CN" sz="2400" dirty="0"/>
          </a:p>
          <a:p>
            <a:endParaRPr lang="en-US" altLang="zh-CN" sz="2400" dirty="0"/>
          </a:p>
          <a:p>
            <a:r>
              <a:rPr lang="zh-CN" altLang="zh-CN" sz="2400" dirty="0"/>
              <a:t>类似的，</a:t>
            </a:r>
            <a:r>
              <a:rPr lang="en-US" altLang="zh-CN" sz="2400" dirty="0" err="1"/>
              <a:t>parseInt</a:t>
            </a:r>
            <a:r>
              <a:rPr lang="en-US" altLang="zh-CN" sz="2400" dirty="0"/>
              <a:t>()</a:t>
            </a:r>
            <a:r>
              <a:rPr lang="zh-CN" altLang="en-US" sz="2400" dirty="0"/>
              <a:t>、</a:t>
            </a:r>
            <a:r>
              <a:rPr lang="en-US" altLang="zh-CN" sz="2400" dirty="0" err="1"/>
              <a:t>parseDouble</a:t>
            </a:r>
            <a:r>
              <a:rPr lang="en-US" altLang="zh-CN" sz="2400" dirty="0"/>
              <a:t>()</a:t>
            </a:r>
            <a:r>
              <a:rPr lang="zh-CN" altLang="zh-CN" sz="2400" dirty="0"/>
              <a:t>、</a:t>
            </a:r>
            <a:r>
              <a:rPr lang="en-US" altLang="zh-CN" sz="2400" dirty="0" err="1"/>
              <a:t>parseBoolean</a:t>
            </a:r>
            <a:r>
              <a:rPr lang="en-US" altLang="zh-CN" sz="2400" dirty="0"/>
              <a:t>()</a:t>
            </a:r>
            <a:r>
              <a:rPr lang="zh-CN" altLang="zh-CN" sz="2400" dirty="0"/>
              <a:t>等方法在每个包装类中都存在。</a:t>
            </a:r>
            <a:endParaRPr lang="zh-CN" altLang="en-US" sz="2400" dirty="0"/>
          </a:p>
        </p:txBody>
      </p:sp>
      <p:sp>
        <p:nvSpPr>
          <p:cNvPr id="3" name="标题 2"/>
          <p:cNvSpPr>
            <a:spLocks noGrp="1"/>
          </p:cNvSpPr>
          <p:nvPr>
            <p:ph type="title"/>
          </p:nvPr>
        </p:nvSpPr>
        <p:spPr/>
        <p:txBody>
          <a:bodyPr/>
          <a:lstStyle/>
          <a:p>
            <a:pPr fontAlgn="auto">
              <a:spcAft>
                <a:spcPts val="0"/>
              </a:spcAft>
              <a:defRPr/>
            </a:pPr>
            <a:r>
              <a:rPr lang="en-US" altLang="zh-CN" sz="4000" dirty="0">
                <a:effectLst/>
              </a:rPr>
              <a:t>7.3.1  Integer</a:t>
            </a:r>
            <a:r>
              <a:rPr lang="zh-CN" altLang="zh-CN" sz="4000" dirty="0">
                <a:effectLst/>
              </a:rPr>
              <a:t>类</a:t>
            </a:r>
            <a:endParaRPr lang="zh-CN" altLang="en-US" dirty="0"/>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1223962" cy="1468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57200" y="1196752"/>
            <a:ext cx="8229600" cy="4525962"/>
          </a:xfrm>
        </p:spPr>
        <p:txBody>
          <a:bodyPr/>
          <a:lstStyle/>
          <a:p>
            <a:pPr marL="109538" indent="0">
              <a:buFont typeface="Wingdings 3" pitchFamily="18" charset="2"/>
              <a:buNone/>
            </a:pPr>
            <a:r>
              <a:rPr lang="zh-CN" altLang="zh-CN" sz="2400" dirty="0"/>
              <a:t>【例</a:t>
            </a:r>
            <a:r>
              <a:rPr lang="en-US" altLang="zh-CN" sz="2400" dirty="0"/>
              <a:t>7-5</a:t>
            </a:r>
            <a:r>
              <a:rPr lang="zh-CN" altLang="zh-CN" sz="2400" dirty="0"/>
              <a:t>】</a:t>
            </a:r>
            <a:r>
              <a:rPr lang="en-US" altLang="zh-CN" sz="2400" dirty="0" err="1"/>
              <a:t>int</a:t>
            </a:r>
            <a:r>
              <a:rPr lang="zh-CN" altLang="zh-CN" sz="2400" dirty="0"/>
              <a:t>、</a:t>
            </a:r>
            <a:r>
              <a:rPr lang="en-US" altLang="zh-CN" sz="2400" dirty="0"/>
              <a:t>Integer</a:t>
            </a:r>
            <a:r>
              <a:rPr lang="zh-CN" altLang="zh-CN" sz="2400" dirty="0"/>
              <a:t>和</a:t>
            </a:r>
            <a:r>
              <a:rPr lang="en-US" altLang="zh-CN" sz="2400" dirty="0"/>
              <a:t>String</a:t>
            </a:r>
            <a:r>
              <a:rPr lang="zh-CN" altLang="zh-CN" sz="2400" dirty="0"/>
              <a:t>数据间的类型转换示例。</a:t>
            </a:r>
            <a:endParaRPr lang="zh-CN" altLang="en-US" sz="2400" dirty="0"/>
          </a:p>
        </p:txBody>
      </p:sp>
      <p:sp>
        <p:nvSpPr>
          <p:cNvPr id="3" name="标题 2"/>
          <p:cNvSpPr>
            <a:spLocks noGrp="1"/>
          </p:cNvSpPr>
          <p:nvPr>
            <p:ph type="title"/>
          </p:nvPr>
        </p:nvSpPr>
        <p:spPr/>
        <p:txBody>
          <a:bodyPr/>
          <a:lstStyle/>
          <a:p>
            <a:pPr fontAlgn="auto">
              <a:spcAft>
                <a:spcPts val="0"/>
              </a:spcAft>
              <a:defRPr/>
            </a:pPr>
            <a:r>
              <a:rPr lang="en-US" altLang="zh-CN" sz="4400" dirty="0">
                <a:effectLst/>
              </a:rPr>
              <a:t>7.3.1  Integer</a:t>
            </a:r>
            <a:r>
              <a:rPr lang="zh-CN" altLang="zh-CN" sz="4400" dirty="0">
                <a:effectLst/>
              </a:rPr>
              <a:t>类</a:t>
            </a:r>
            <a:endParaRPr lang="zh-CN" altLang="en-US" dirty="0"/>
          </a:p>
        </p:txBody>
      </p:sp>
      <p:sp>
        <p:nvSpPr>
          <p:cNvPr id="4" name="矩形 3"/>
          <p:cNvSpPr/>
          <p:nvPr/>
        </p:nvSpPr>
        <p:spPr>
          <a:xfrm>
            <a:off x="11745" y="1700808"/>
            <a:ext cx="9144000"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dirty="0"/>
              <a:t>public class </a:t>
            </a:r>
            <a:r>
              <a:rPr lang="en-US" altLang="zh-CN" dirty="0" err="1"/>
              <a:t>IntegerDemo</a:t>
            </a:r>
            <a:r>
              <a:rPr lang="en-US" altLang="zh-CN" dirty="0"/>
              <a:t> {</a:t>
            </a:r>
          </a:p>
          <a:p>
            <a:pPr fontAlgn="auto">
              <a:spcBef>
                <a:spcPts val="0"/>
              </a:spcBef>
              <a:spcAft>
                <a:spcPts val="0"/>
              </a:spcAft>
              <a:defRPr/>
            </a:pPr>
            <a:r>
              <a:rPr lang="en-US" altLang="zh-CN" dirty="0"/>
              <a:t>	public static void main(String[] </a:t>
            </a:r>
            <a:r>
              <a:rPr lang="en-US" altLang="zh-CN" dirty="0" err="1"/>
              <a:t>args</a:t>
            </a:r>
            <a:r>
              <a:rPr lang="en-US" altLang="zh-CN" dirty="0"/>
              <a:t>) {		</a:t>
            </a:r>
          </a:p>
          <a:p>
            <a:pPr fontAlgn="auto">
              <a:spcBef>
                <a:spcPts val="0"/>
              </a:spcBef>
              <a:spcAft>
                <a:spcPts val="0"/>
              </a:spcAft>
              <a:defRPr/>
            </a:pPr>
            <a:r>
              <a:rPr lang="en-US" altLang="zh-CN" dirty="0"/>
              <a:t>		</a:t>
            </a:r>
            <a:r>
              <a:rPr lang="en-US" altLang="zh-CN" dirty="0" err="1"/>
              <a:t>int</a:t>
            </a:r>
            <a:r>
              <a:rPr lang="en-US" altLang="zh-CN" dirty="0"/>
              <a:t> i2 =200;</a:t>
            </a:r>
          </a:p>
          <a:p>
            <a:pPr fontAlgn="auto">
              <a:spcBef>
                <a:spcPts val="0"/>
              </a:spcBef>
              <a:spcAft>
                <a:spcPts val="0"/>
              </a:spcAft>
              <a:defRPr/>
            </a:pPr>
            <a:r>
              <a:rPr lang="en-US" altLang="zh-CN" dirty="0"/>
              <a:t>		String s = "300";</a:t>
            </a:r>
          </a:p>
          <a:p>
            <a:pPr fontAlgn="auto">
              <a:spcBef>
                <a:spcPts val="0"/>
              </a:spcBef>
              <a:spcAft>
                <a:spcPts val="0"/>
              </a:spcAft>
              <a:defRPr/>
            </a:pPr>
            <a:r>
              <a:rPr lang="en-US" altLang="zh-CN" dirty="0"/>
              <a:t>		Integer i1 = new Integer(100);	//</a:t>
            </a:r>
            <a:r>
              <a:rPr lang="en-US" altLang="zh-CN" dirty="0" err="1"/>
              <a:t>int</a:t>
            </a:r>
            <a:r>
              <a:rPr lang="en-US" altLang="zh-CN" dirty="0"/>
              <a:t>-&gt;Integer(1)</a:t>
            </a:r>
          </a:p>
          <a:p>
            <a:pPr fontAlgn="auto">
              <a:spcBef>
                <a:spcPts val="0"/>
              </a:spcBef>
              <a:spcAft>
                <a:spcPts val="0"/>
              </a:spcAft>
              <a:defRPr/>
            </a:pPr>
            <a:r>
              <a:rPr lang="en-US" altLang="zh-CN" dirty="0"/>
              <a:t>		</a:t>
            </a:r>
            <a:r>
              <a:rPr lang="en-US" altLang="zh-CN" dirty="0" err="1"/>
              <a:t>System.out.println</a:t>
            </a:r>
            <a:r>
              <a:rPr lang="en-US" altLang="zh-CN" dirty="0"/>
              <a:t>(</a:t>
            </a:r>
            <a:r>
              <a:rPr lang="en-US" altLang="zh-CN" dirty="0" err="1"/>
              <a:t>Integer.valueOf</a:t>
            </a:r>
            <a:r>
              <a:rPr lang="en-US" altLang="zh-CN" dirty="0"/>
              <a:t>(i2));  //</a:t>
            </a:r>
            <a:r>
              <a:rPr lang="en-US" altLang="zh-CN" dirty="0" err="1"/>
              <a:t>int</a:t>
            </a:r>
            <a:r>
              <a:rPr lang="en-US" altLang="zh-CN" dirty="0"/>
              <a:t>-&gt;Integer(2)</a:t>
            </a:r>
          </a:p>
          <a:p>
            <a:pPr fontAlgn="auto">
              <a:spcBef>
                <a:spcPts val="0"/>
              </a:spcBef>
              <a:spcAft>
                <a:spcPts val="0"/>
              </a:spcAft>
              <a:defRPr/>
            </a:pPr>
            <a:r>
              <a:rPr lang="en-US" altLang="zh-CN" dirty="0"/>
              <a:t>		</a:t>
            </a:r>
            <a:r>
              <a:rPr lang="en-US" altLang="zh-CN" dirty="0" err="1"/>
              <a:t>System.out.println</a:t>
            </a:r>
            <a:r>
              <a:rPr lang="en-US" altLang="zh-CN" dirty="0"/>
              <a:t>(i1.intValue());  //Integer-&gt;</a:t>
            </a:r>
            <a:r>
              <a:rPr lang="en-US" altLang="zh-CN" dirty="0" err="1"/>
              <a:t>int</a:t>
            </a:r>
            <a:r>
              <a:rPr lang="en-US" altLang="zh-CN" dirty="0"/>
              <a:t>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r>
              <a:rPr lang="en-US" altLang="zh-CN" dirty="0" err="1"/>
              <a:t>System.out.println</a:t>
            </a:r>
            <a:r>
              <a:rPr lang="en-US" altLang="zh-CN" dirty="0"/>
              <a:t>(i2+""); //</a:t>
            </a:r>
            <a:r>
              <a:rPr lang="en-US" altLang="zh-CN" dirty="0" err="1"/>
              <a:t>int</a:t>
            </a:r>
            <a:r>
              <a:rPr lang="en-US" altLang="zh-CN" dirty="0"/>
              <a:t>-&gt;String(1)</a:t>
            </a:r>
          </a:p>
          <a:p>
            <a:pPr fontAlgn="auto">
              <a:spcBef>
                <a:spcPts val="0"/>
              </a:spcBef>
              <a:spcAft>
                <a:spcPts val="0"/>
              </a:spcAft>
              <a:defRPr/>
            </a:pPr>
            <a:r>
              <a:rPr lang="en-US" altLang="zh-CN" dirty="0"/>
              <a:t>		</a:t>
            </a:r>
            <a:r>
              <a:rPr lang="en-US" altLang="zh-CN" dirty="0" err="1"/>
              <a:t>System.out.println</a:t>
            </a:r>
            <a:r>
              <a:rPr lang="en-US" altLang="zh-CN" dirty="0"/>
              <a:t>(</a:t>
            </a:r>
            <a:r>
              <a:rPr lang="en-US" altLang="zh-CN" dirty="0" err="1"/>
              <a:t>Integer.toString</a:t>
            </a:r>
            <a:r>
              <a:rPr lang="en-US" altLang="zh-CN" dirty="0"/>
              <a:t>(i2));	//</a:t>
            </a:r>
            <a:r>
              <a:rPr lang="en-US" altLang="zh-CN" dirty="0" err="1"/>
              <a:t>int</a:t>
            </a:r>
            <a:r>
              <a:rPr lang="en-US" altLang="zh-CN" dirty="0"/>
              <a:t>-&gt;String(2)</a:t>
            </a:r>
          </a:p>
          <a:p>
            <a:pPr fontAlgn="auto">
              <a:spcBef>
                <a:spcPts val="0"/>
              </a:spcBef>
              <a:spcAft>
                <a:spcPts val="0"/>
              </a:spcAft>
              <a:defRPr/>
            </a:pPr>
            <a:r>
              <a:rPr lang="en-US" altLang="zh-CN" dirty="0"/>
              <a:t>		</a:t>
            </a:r>
            <a:r>
              <a:rPr lang="en-US" altLang="zh-CN" dirty="0" err="1"/>
              <a:t>System.out.println</a:t>
            </a:r>
            <a:r>
              <a:rPr lang="en-US" altLang="zh-CN" dirty="0"/>
              <a:t>(</a:t>
            </a:r>
            <a:r>
              <a:rPr lang="en-US" altLang="zh-CN" dirty="0" err="1"/>
              <a:t>Integer.parseInt</a:t>
            </a:r>
            <a:r>
              <a:rPr lang="en-US" altLang="zh-CN" dirty="0"/>
              <a:t>(s));  //String-&gt;</a:t>
            </a:r>
            <a:r>
              <a:rPr lang="en-US" altLang="zh-CN" dirty="0" err="1"/>
              <a:t>int</a:t>
            </a:r>
            <a:endParaRPr lang="en-US" altLang="zh-CN" dirty="0"/>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r>
              <a:rPr lang="en-US" altLang="zh-CN" dirty="0" err="1"/>
              <a:t>System.out.println</a:t>
            </a:r>
            <a:r>
              <a:rPr lang="en-US" altLang="zh-CN" dirty="0"/>
              <a:t>(i1+""); //Integer-&gt;String(1)</a:t>
            </a:r>
          </a:p>
          <a:p>
            <a:pPr fontAlgn="auto">
              <a:spcBef>
                <a:spcPts val="0"/>
              </a:spcBef>
              <a:spcAft>
                <a:spcPts val="0"/>
              </a:spcAft>
              <a:defRPr/>
            </a:pPr>
            <a:r>
              <a:rPr lang="en-US" altLang="zh-CN" dirty="0"/>
              <a:t>		</a:t>
            </a:r>
            <a:r>
              <a:rPr lang="en-US" altLang="zh-CN" dirty="0" err="1"/>
              <a:t>System.out.println</a:t>
            </a:r>
            <a:r>
              <a:rPr lang="en-US" altLang="zh-CN" dirty="0"/>
              <a:t>(i1.toString()); //Integer-&gt;String(2)</a:t>
            </a:r>
          </a:p>
          <a:p>
            <a:pPr fontAlgn="auto">
              <a:spcBef>
                <a:spcPts val="0"/>
              </a:spcBef>
              <a:spcAft>
                <a:spcPts val="0"/>
              </a:spcAft>
              <a:defRPr/>
            </a:pPr>
            <a:r>
              <a:rPr lang="en-US" altLang="zh-CN" dirty="0"/>
              <a:t>		</a:t>
            </a:r>
            <a:r>
              <a:rPr lang="en-US" altLang="zh-CN" dirty="0" err="1"/>
              <a:t>System.out.println</a:t>
            </a:r>
            <a:r>
              <a:rPr lang="en-US" altLang="zh-CN" dirty="0"/>
              <a:t>(new Integer("400"));   //String-&gt;Integer(1)</a:t>
            </a:r>
          </a:p>
          <a:p>
            <a:pPr fontAlgn="auto">
              <a:spcBef>
                <a:spcPts val="0"/>
              </a:spcBef>
              <a:spcAft>
                <a:spcPts val="0"/>
              </a:spcAft>
              <a:defRPr/>
            </a:pPr>
            <a:r>
              <a:rPr lang="en-US" altLang="zh-CN" dirty="0"/>
              <a:t>		</a:t>
            </a:r>
            <a:r>
              <a:rPr lang="en-US" altLang="zh-CN" dirty="0" err="1"/>
              <a:t>System.out.println</a:t>
            </a:r>
            <a:r>
              <a:rPr lang="en-US" altLang="zh-CN" dirty="0"/>
              <a:t>(</a:t>
            </a:r>
            <a:r>
              <a:rPr lang="en-US" altLang="zh-CN" dirty="0" err="1"/>
              <a:t>Integer.valueOf</a:t>
            </a:r>
            <a:r>
              <a:rPr lang="en-US" altLang="zh-CN" dirty="0"/>
              <a:t>("400"));  //String-&gt;Integer(2)</a:t>
            </a:r>
          </a:p>
          <a:p>
            <a:pPr fontAlgn="auto">
              <a:spcBef>
                <a:spcPts val="0"/>
              </a:spcBef>
              <a:spcAft>
                <a:spcPts val="0"/>
              </a:spcAft>
              <a:defRPr/>
            </a:pPr>
            <a:r>
              <a:rPr lang="en-US" altLang="zh-CN" dirty="0"/>
              <a:t>	}</a:t>
            </a:r>
          </a:p>
          <a:p>
            <a:pPr fontAlgn="auto">
              <a:spcBef>
                <a:spcPts val="0"/>
              </a:spcBef>
              <a:spcAft>
                <a:spcPts val="0"/>
              </a:spcAft>
              <a:defRPr/>
            </a:pPr>
            <a:r>
              <a:rPr lang="en-US" altLang="zh-CN" dirty="0"/>
              <a:t>}</a:t>
            </a:r>
            <a:endParaRPr lang="zh-CN"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a:xfrm>
            <a:off x="539750" y="2060575"/>
            <a:ext cx="8229600" cy="4525963"/>
          </a:xfrm>
        </p:spPr>
        <p:txBody>
          <a:bodyPr/>
          <a:lstStyle/>
          <a:p>
            <a:r>
              <a:rPr lang="zh-CN" altLang="zh-CN" dirty="0"/>
              <a:t>这样的表述在</a:t>
            </a:r>
            <a:r>
              <a:rPr lang="en-US" altLang="zh-CN" dirty="0"/>
              <a:t>Java SE 5.0</a:t>
            </a:r>
            <a:r>
              <a:rPr lang="zh-CN" altLang="zh-CN" dirty="0"/>
              <a:t>之前是错误。</a:t>
            </a:r>
            <a:endParaRPr lang="en-US" altLang="zh-CN" dirty="0"/>
          </a:p>
          <a:p>
            <a:endParaRPr lang="en-US" altLang="zh-CN" dirty="0"/>
          </a:p>
          <a:p>
            <a:r>
              <a:rPr lang="zh-CN" altLang="zh-CN" dirty="0"/>
              <a:t>从</a:t>
            </a:r>
            <a:r>
              <a:rPr lang="en-US" altLang="zh-CN" dirty="0"/>
              <a:t>Java SE 5.0</a:t>
            </a:r>
            <a:r>
              <a:rPr lang="zh-CN" altLang="zh-CN" dirty="0"/>
              <a:t>开始，编译器对基本类型进行自动封箱（</a:t>
            </a:r>
            <a:r>
              <a:rPr lang="en-US" altLang="zh-CN" dirty="0" err="1"/>
              <a:t>AutoBoxing</a:t>
            </a:r>
            <a:r>
              <a:rPr lang="zh-CN" altLang="zh-CN" dirty="0"/>
              <a:t>）和自动解封</a:t>
            </a:r>
            <a:r>
              <a:rPr lang="en-US" altLang="zh-CN" dirty="0"/>
              <a:t>(Auto-</a:t>
            </a:r>
            <a:r>
              <a:rPr lang="en-US" altLang="zh-CN" dirty="0" err="1"/>
              <a:t>unBoxing</a:t>
            </a:r>
            <a:r>
              <a:rPr lang="en-US" altLang="zh-CN" dirty="0"/>
              <a:t>)</a:t>
            </a:r>
            <a:r>
              <a:rPr lang="zh-CN" altLang="zh-CN" dirty="0"/>
              <a:t>。</a:t>
            </a:r>
          </a:p>
          <a:p>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7.3.2  </a:t>
            </a:r>
            <a:r>
              <a:rPr lang="zh-CN" altLang="zh-CN" dirty="0">
                <a:effectLst/>
              </a:rPr>
              <a:t>自动封箱和解封</a:t>
            </a:r>
            <a:endParaRPr lang="zh-CN" altLang="en-US" dirty="0"/>
          </a:p>
        </p:txBody>
      </p:sp>
      <p:sp>
        <p:nvSpPr>
          <p:cNvPr id="4" name="矩形 3"/>
          <p:cNvSpPr/>
          <p:nvPr/>
        </p:nvSpPr>
        <p:spPr>
          <a:xfrm>
            <a:off x="684213" y="1412875"/>
            <a:ext cx="2490787" cy="52387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auto">
              <a:spcBef>
                <a:spcPts val="0"/>
              </a:spcBef>
              <a:spcAft>
                <a:spcPts val="0"/>
              </a:spcAft>
              <a:defRPr/>
            </a:pPr>
            <a:r>
              <a:rPr lang="en-US" altLang="zh-CN" sz="2800" dirty="0"/>
              <a:t>Integer i=5;  </a:t>
            </a:r>
            <a:endParaRPr lang="zh-CN" altLang="zh-CN" sz="2800" dirty="0"/>
          </a:p>
        </p:txBody>
      </p:sp>
      <p:sp>
        <p:nvSpPr>
          <p:cNvPr id="5" name="矩形 4"/>
          <p:cNvSpPr/>
          <p:nvPr/>
        </p:nvSpPr>
        <p:spPr>
          <a:xfrm>
            <a:off x="2838451" y="4563264"/>
            <a:ext cx="4548187"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en-US" altLang="zh-CN" sz="2400" dirty="0"/>
              <a:t>Integer i= </a:t>
            </a:r>
            <a:r>
              <a:rPr lang="en-US" altLang="zh-CN" sz="2400" dirty="0" err="1"/>
              <a:t>Integer.valueOf</a:t>
            </a:r>
            <a:r>
              <a:rPr lang="en-US" altLang="zh-CN" sz="2400" dirty="0"/>
              <a:t>(5);</a:t>
            </a:r>
            <a:endParaRPr lang="zh-CN" altLang="zh-CN" sz="2400" dirty="0"/>
          </a:p>
        </p:txBody>
      </p:sp>
      <p:sp>
        <p:nvSpPr>
          <p:cNvPr id="6" name="矩形 5"/>
          <p:cNvSpPr/>
          <p:nvPr/>
        </p:nvSpPr>
        <p:spPr>
          <a:xfrm>
            <a:off x="7596336" y="4551214"/>
            <a:ext cx="1416050" cy="46196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zh-CN" altLang="zh-CN" sz="2400" dirty="0"/>
              <a:t>自动封箱</a:t>
            </a:r>
            <a:endParaRPr lang="zh-CN" altLang="en-US" sz="2400" dirty="0"/>
          </a:p>
        </p:txBody>
      </p:sp>
      <p:sp>
        <p:nvSpPr>
          <p:cNvPr id="8" name="矩形 7"/>
          <p:cNvSpPr/>
          <p:nvPr/>
        </p:nvSpPr>
        <p:spPr>
          <a:xfrm>
            <a:off x="7608531" y="5075237"/>
            <a:ext cx="1416050"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zh-CN" altLang="zh-CN" sz="2400" dirty="0"/>
              <a:t>自动解封</a:t>
            </a:r>
            <a:endParaRPr lang="zh-CN" altLang="en-US" sz="2400" dirty="0"/>
          </a:p>
        </p:txBody>
      </p:sp>
      <p:sp>
        <p:nvSpPr>
          <p:cNvPr id="10" name="矩形 9"/>
          <p:cNvSpPr/>
          <p:nvPr/>
        </p:nvSpPr>
        <p:spPr>
          <a:xfrm>
            <a:off x="379414" y="4583113"/>
            <a:ext cx="2263775" cy="95408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auto">
              <a:spcBef>
                <a:spcPts val="0"/>
              </a:spcBef>
              <a:spcAft>
                <a:spcPts val="0"/>
              </a:spcAft>
              <a:defRPr/>
            </a:pPr>
            <a:r>
              <a:rPr lang="en-US" altLang="zh-CN" sz="2800" dirty="0"/>
              <a:t>Integer i=5;</a:t>
            </a:r>
            <a:endParaRPr lang="zh-CN" altLang="zh-CN" sz="2800" dirty="0"/>
          </a:p>
          <a:p>
            <a:pPr fontAlgn="auto">
              <a:spcBef>
                <a:spcPts val="0"/>
              </a:spcBef>
              <a:spcAft>
                <a:spcPts val="0"/>
              </a:spcAft>
              <a:defRPr/>
            </a:pPr>
            <a:r>
              <a:rPr lang="en-US" altLang="zh-CN" sz="2800" dirty="0" err="1"/>
              <a:t>int</a:t>
            </a:r>
            <a:r>
              <a:rPr lang="en-US" altLang="zh-CN" sz="2800" dirty="0"/>
              <a:t> a=i; </a:t>
            </a:r>
            <a:endParaRPr lang="zh-CN" altLang="zh-CN" sz="2800" dirty="0"/>
          </a:p>
        </p:txBody>
      </p:sp>
      <p:sp>
        <p:nvSpPr>
          <p:cNvPr id="11" name="矩形 10"/>
          <p:cNvSpPr/>
          <p:nvPr/>
        </p:nvSpPr>
        <p:spPr>
          <a:xfrm>
            <a:off x="2838451" y="5075237"/>
            <a:ext cx="2992438"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en-US" altLang="zh-CN" sz="2400" dirty="0" err="1"/>
              <a:t>int</a:t>
            </a:r>
            <a:r>
              <a:rPr lang="en-US" altLang="zh-CN" sz="2400" dirty="0"/>
              <a:t> a=</a:t>
            </a:r>
            <a:r>
              <a:rPr lang="en-US" altLang="zh-CN" sz="2400" dirty="0" err="1"/>
              <a:t>i.intValue</a:t>
            </a:r>
            <a:r>
              <a:rPr lang="en-US" altLang="zh-CN" sz="2400" dirty="0"/>
              <a:t>();  </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与</a:t>
            </a:r>
            <a:r>
              <a:rPr lang="en-US" altLang="zh-CN" sz="2400" dirty="0"/>
              <a:t>String</a:t>
            </a:r>
            <a:r>
              <a:rPr lang="zh-CN" altLang="en-US" sz="2400" dirty="0"/>
              <a:t>对象池类似，包装类（</a:t>
            </a:r>
            <a:r>
              <a:rPr lang="en-US" altLang="zh-CN" sz="2400" dirty="0"/>
              <a:t>Float</a:t>
            </a:r>
            <a:r>
              <a:rPr lang="zh-CN" altLang="en-US" sz="2400" dirty="0"/>
              <a:t>与</a:t>
            </a:r>
            <a:r>
              <a:rPr lang="en-US" altLang="zh-CN" sz="2400" dirty="0"/>
              <a:t>Double</a:t>
            </a:r>
            <a:r>
              <a:rPr lang="zh-CN" altLang="en-US" sz="2400" dirty="0"/>
              <a:t>除外）对象常量也存在对象池。</a:t>
            </a:r>
          </a:p>
          <a:p>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7.3.2  </a:t>
            </a:r>
            <a:r>
              <a:rPr lang="zh-CN" altLang="zh-CN" dirty="0">
                <a:effectLst/>
              </a:rPr>
              <a:t>自动封箱和解封</a:t>
            </a:r>
            <a:endParaRPr lang="zh-CN" altLang="en-US" dirty="0"/>
          </a:p>
        </p:txBody>
      </p:sp>
      <p:sp>
        <p:nvSpPr>
          <p:cNvPr id="4" name="矩形 3"/>
          <p:cNvSpPr/>
          <p:nvPr/>
        </p:nvSpPr>
        <p:spPr>
          <a:xfrm>
            <a:off x="187163" y="2348880"/>
            <a:ext cx="8712968"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spcBef>
                <a:spcPts val="0"/>
              </a:spcBef>
              <a:spcAft>
                <a:spcPts val="0"/>
              </a:spcAft>
              <a:defRPr/>
            </a:pP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		</a:t>
            </a:r>
            <a:endParaRPr lang="zh-CN" altLang="zh-CN" dirty="0"/>
          </a:p>
          <a:p>
            <a:pPr fontAlgn="auto">
              <a:spcBef>
                <a:spcPts val="0"/>
              </a:spcBef>
              <a:spcAft>
                <a:spcPts val="0"/>
              </a:spcAft>
              <a:defRPr/>
            </a:pPr>
            <a:r>
              <a:rPr lang="en-US" altLang="zh-CN" dirty="0"/>
              <a:t>    Integer i1=5;  //</a:t>
            </a:r>
            <a:r>
              <a:rPr lang="zh-CN" altLang="en-US" dirty="0"/>
              <a:t>向对象池写入</a:t>
            </a:r>
            <a:r>
              <a:rPr lang="en-US" altLang="zh-CN" dirty="0"/>
              <a:t>Integer</a:t>
            </a:r>
            <a:r>
              <a:rPr lang="zh-CN" altLang="en-US" dirty="0"/>
              <a:t>对象（</a:t>
            </a:r>
            <a:r>
              <a:rPr lang="en-US" altLang="zh-CN" dirty="0"/>
              <a:t>5</a:t>
            </a:r>
            <a:r>
              <a:rPr lang="zh-CN" altLang="en-US" dirty="0"/>
              <a:t>）</a:t>
            </a:r>
            <a:endParaRPr lang="en-US" altLang="zh-CN" dirty="0"/>
          </a:p>
          <a:p>
            <a:pPr fontAlgn="auto">
              <a:spcBef>
                <a:spcPts val="0"/>
              </a:spcBef>
              <a:spcAft>
                <a:spcPts val="0"/>
              </a:spcAft>
              <a:defRPr/>
            </a:pPr>
            <a:endParaRPr lang="zh-CN" altLang="zh-CN" dirty="0"/>
          </a:p>
          <a:p>
            <a:pPr fontAlgn="auto">
              <a:spcBef>
                <a:spcPts val="0"/>
              </a:spcBef>
              <a:spcAft>
                <a:spcPts val="0"/>
              </a:spcAft>
              <a:defRPr/>
            </a:pPr>
            <a:r>
              <a:rPr lang="en-US" altLang="zh-CN" dirty="0"/>
              <a:t>    Integer i2=</a:t>
            </a:r>
            <a:r>
              <a:rPr lang="en-US" altLang="zh-CN" dirty="0" err="1"/>
              <a:t>Integer.</a:t>
            </a:r>
            <a:r>
              <a:rPr lang="en-US" altLang="zh-CN" i="1" dirty="0" err="1"/>
              <a:t>valueOf</a:t>
            </a:r>
            <a:r>
              <a:rPr lang="en-US" altLang="zh-CN" dirty="0"/>
              <a:t>(5); //</a:t>
            </a:r>
            <a:r>
              <a:rPr lang="zh-CN" altLang="en-US" dirty="0"/>
              <a:t>向对象池的</a:t>
            </a:r>
            <a:r>
              <a:rPr lang="en-US" altLang="zh-CN" dirty="0"/>
              <a:t>Integer</a:t>
            </a:r>
            <a:r>
              <a:rPr lang="zh-CN" altLang="en-US" dirty="0"/>
              <a:t>对象（</a:t>
            </a:r>
            <a:r>
              <a:rPr lang="en-US" altLang="zh-CN" dirty="0"/>
              <a:t>5</a:t>
            </a:r>
            <a:r>
              <a:rPr lang="zh-CN" altLang="en-US" dirty="0"/>
              <a:t>）引用赋值给</a:t>
            </a:r>
            <a:r>
              <a:rPr lang="en-US" altLang="zh-CN" dirty="0"/>
              <a:t>i2</a:t>
            </a:r>
            <a:endParaRPr lang="zh-CN" altLang="zh-CN" dirty="0"/>
          </a:p>
          <a:p>
            <a:pPr fontAlgn="auto">
              <a:spcBef>
                <a:spcPts val="0"/>
              </a:spcBef>
              <a:spcAft>
                <a:spcPts val="0"/>
              </a:spcAft>
              <a:defRPr/>
            </a:pPr>
            <a:endParaRPr lang="zh-CN" altLang="zh-CN" dirty="0"/>
          </a:p>
          <a:p>
            <a:pPr fontAlgn="auto">
              <a:spcBef>
                <a:spcPts val="0"/>
              </a:spcBef>
              <a:spcAft>
                <a:spcPts val="0"/>
              </a:spcAft>
              <a:defRPr/>
            </a:pPr>
            <a:r>
              <a:rPr lang="en-US" altLang="zh-CN" dirty="0"/>
              <a:t>     Integer i3=</a:t>
            </a:r>
            <a:r>
              <a:rPr lang="en-US" altLang="zh-CN" b="1" dirty="0"/>
              <a:t>new</a:t>
            </a:r>
            <a:r>
              <a:rPr lang="en-US" altLang="zh-CN" dirty="0"/>
              <a:t> Integer(5);  </a:t>
            </a:r>
            <a:endParaRPr lang="zh-CN" altLang="zh-CN" dirty="0"/>
          </a:p>
          <a:p>
            <a:pPr fontAlgn="auto">
              <a:spcBef>
                <a:spcPts val="0"/>
              </a:spcBef>
              <a:spcAft>
                <a:spcPts val="0"/>
              </a:spcAft>
              <a:defRPr/>
            </a:pPr>
            <a:r>
              <a:rPr lang="en-US" altLang="zh-CN" dirty="0"/>
              <a:t>		</a:t>
            </a:r>
            <a:endParaRPr lang="zh-CN" altLang="zh-CN" dirty="0"/>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.println</a:t>
            </a:r>
            <a:r>
              <a:rPr lang="en-US" altLang="zh-CN" dirty="0"/>
              <a:t>(i2==i1);  	</a:t>
            </a:r>
          </a:p>
          <a:p>
            <a:pPr fontAlgn="auto">
              <a:spcBef>
                <a:spcPts val="0"/>
              </a:spcBef>
              <a:spcAft>
                <a:spcPts val="0"/>
              </a:spcAft>
              <a:defRPr/>
            </a:pPr>
            <a:endParaRPr lang="en-US" altLang="zh-CN" dirty="0"/>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.println</a:t>
            </a:r>
            <a:r>
              <a:rPr lang="en-US" altLang="zh-CN" dirty="0"/>
              <a:t>(i2==i3);</a:t>
            </a:r>
          </a:p>
          <a:p>
            <a:pPr fontAlgn="auto">
              <a:spcBef>
                <a:spcPts val="0"/>
              </a:spcBef>
              <a:spcAft>
                <a:spcPts val="0"/>
              </a:spcAft>
              <a:defRPr/>
            </a:pPr>
            <a:r>
              <a:rPr lang="en-US" altLang="zh-CN" dirty="0"/>
              <a:t>}</a:t>
            </a:r>
            <a:endParaRPr lang="zh-CN" altLang="zh-CN" dirty="0"/>
          </a:p>
        </p:txBody>
      </p:sp>
      <p:sp>
        <p:nvSpPr>
          <p:cNvPr id="5" name="矩形 4"/>
          <p:cNvSpPr/>
          <p:nvPr/>
        </p:nvSpPr>
        <p:spPr>
          <a:xfrm>
            <a:off x="3923591" y="4283804"/>
            <a:ext cx="63671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dirty="0"/>
              <a:t>true</a:t>
            </a:r>
            <a:endParaRPr lang="zh-CN" altLang="zh-CN" dirty="0"/>
          </a:p>
        </p:txBody>
      </p:sp>
      <p:sp>
        <p:nvSpPr>
          <p:cNvPr id="6" name="矩形 5"/>
          <p:cNvSpPr/>
          <p:nvPr/>
        </p:nvSpPr>
        <p:spPr>
          <a:xfrm>
            <a:off x="3899472" y="4860900"/>
            <a:ext cx="709613"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dirty="0"/>
              <a:t>false</a:t>
            </a:r>
            <a:endParaRPr lang="zh-CN" altLang="zh-CN" dirty="0"/>
          </a:p>
        </p:txBody>
      </p:sp>
    </p:spTree>
    <p:extLst>
      <p:ext uri="{BB962C8B-B14F-4D97-AF65-F5344CB8AC3E}">
        <p14:creationId xmlns:p14="http://schemas.microsoft.com/office/powerpoint/2010/main" val="2949434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t>Integer</a:t>
            </a:r>
            <a:r>
              <a:rPr lang="zh-CN" altLang="zh-CN" sz="2400" dirty="0"/>
              <a:t>的常量池中的数据的范围仅仅是</a:t>
            </a:r>
            <a:r>
              <a:rPr lang="en-US" altLang="zh-CN" sz="2400" dirty="0"/>
              <a:t>-128~127</a:t>
            </a:r>
            <a:r>
              <a:rPr lang="zh-CN" altLang="zh-CN" sz="2400" dirty="0"/>
              <a:t>。</a:t>
            </a:r>
            <a:endParaRPr lang="en-US" altLang="zh-CN" sz="2400" dirty="0"/>
          </a:p>
          <a:p>
            <a:r>
              <a:rPr lang="zh-CN" altLang="en-US" sz="2400" dirty="0"/>
              <a:t>范围内的值封装为</a:t>
            </a:r>
            <a:r>
              <a:rPr lang="en-US" altLang="zh-CN" sz="2400" dirty="0"/>
              <a:t>Integer</a:t>
            </a:r>
            <a:r>
              <a:rPr lang="zh-CN" altLang="en-US" sz="2400" dirty="0"/>
              <a:t>对象后，会维护在常量池中被重用；超出范围的封装对象不会被重用，每次封装都新建</a:t>
            </a:r>
            <a:r>
              <a:rPr lang="en-US" altLang="zh-CN" sz="2400" dirty="0"/>
              <a:t>Integer</a:t>
            </a:r>
            <a:r>
              <a:rPr lang="zh-CN" altLang="en-US" sz="2400" dirty="0"/>
              <a:t>对象。</a:t>
            </a:r>
          </a:p>
          <a:p>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7.3.2  </a:t>
            </a:r>
            <a:r>
              <a:rPr lang="zh-CN" altLang="zh-CN" dirty="0">
                <a:effectLst/>
              </a:rPr>
              <a:t>自动封箱和解封</a:t>
            </a:r>
            <a:endParaRPr lang="zh-CN" altLang="en-US" dirty="0"/>
          </a:p>
        </p:txBody>
      </p:sp>
      <p:sp>
        <p:nvSpPr>
          <p:cNvPr id="4" name="矩形 3"/>
          <p:cNvSpPr/>
          <p:nvPr/>
        </p:nvSpPr>
        <p:spPr>
          <a:xfrm>
            <a:off x="684213" y="3356311"/>
            <a:ext cx="7200900" cy="23082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		</a:t>
            </a:r>
            <a:endParaRPr lang="zh-CN" altLang="zh-CN" dirty="0"/>
          </a:p>
          <a:p>
            <a:pPr fontAlgn="auto">
              <a:spcBef>
                <a:spcPts val="0"/>
              </a:spcBef>
              <a:spcAft>
                <a:spcPts val="0"/>
              </a:spcAft>
              <a:defRPr/>
            </a:pPr>
            <a:r>
              <a:rPr lang="en-US" altLang="zh-CN" dirty="0"/>
              <a:t>	Integer i1=250;  </a:t>
            </a:r>
            <a:endParaRPr lang="zh-CN" altLang="zh-CN" dirty="0"/>
          </a:p>
          <a:p>
            <a:pPr fontAlgn="auto">
              <a:spcBef>
                <a:spcPts val="0"/>
              </a:spcBef>
              <a:spcAft>
                <a:spcPts val="0"/>
              </a:spcAft>
              <a:defRPr/>
            </a:pPr>
            <a:r>
              <a:rPr lang="en-US" altLang="zh-CN" dirty="0"/>
              <a:t>	Integer i2=</a:t>
            </a:r>
            <a:r>
              <a:rPr lang="en-US" altLang="zh-CN" dirty="0" err="1"/>
              <a:t>Integer.</a:t>
            </a:r>
            <a:r>
              <a:rPr lang="en-US" altLang="zh-CN" i="1" dirty="0" err="1"/>
              <a:t>valueOf</a:t>
            </a:r>
            <a:r>
              <a:rPr lang="en-US" altLang="zh-CN" dirty="0"/>
              <a:t>(250); </a:t>
            </a:r>
            <a:endParaRPr lang="zh-CN" altLang="zh-CN" dirty="0"/>
          </a:p>
          <a:p>
            <a:pPr fontAlgn="auto">
              <a:spcBef>
                <a:spcPts val="0"/>
              </a:spcBef>
              <a:spcAft>
                <a:spcPts val="0"/>
              </a:spcAft>
              <a:defRPr/>
            </a:pPr>
            <a:r>
              <a:rPr lang="en-US" altLang="zh-CN" dirty="0"/>
              <a:t>	Integer i3=</a:t>
            </a:r>
            <a:r>
              <a:rPr lang="en-US" altLang="zh-CN" b="1" dirty="0"/>
              <a:t>new</a:t>
            </a:r>
            <a:r>
              <a:rPr lang="en-US" altLang="zh-CN" dirty="0"/>
              <a:t> Integer(250);  </a:t>
            </a:r>
            <a:endParaRPr lang="zh-CN" altLang="zh-CN" dirty="0"/>
          </a:p>
          <a:p>
            <a:pPr fontAlgn="auto">
              <a:spcBef>
                <a:spcPts val="0"/>
              </a:spcBef>
              <a:spcAft>
                <a:spcPts val="0"/>
              </a:spcAft>
              <a:defRPr/>
            </a:pPr>
            <a:r>
              <a:rPr lang="en-US" altLang="zh-CN" dirty="0"/>
              <a:t>		</a:t>
            </a:r>
            <a:endParaRPr lang="zh-CN" altLang="zh-CN" dirty="0"/>
          </a:p>
          <a:p>
            <a:pPr fontAlgn="auto">
              <a:spcBef>
                <a:spcPts val="0"/>
              </a:spcBef>
              <a:spcAft>
                <a:spcPts val="0"/>
              </a:spcAft>
              <a:defRPr/>
            </a:pPr>
            <a:r>
              <a:rPr lang="en-US" altLang="zh-CN" dirty="0"/>
              <a:t>	</a:t>
            </a:r>
            <a:r>
              <a:rPr lang="en-US" altLang="zh-CN" dirty="0" err="1"/>
              <a:t>System.</a:t>
            </a:r>
            <a:r>
              <a:rPr lang="en-US" altLang="zh-CN" i="1" dirty="0" err="1"/>
              <a:t>out</a:t>
            </a:r>
            <a:r>
              <a:rPr lang="en-US" altLang="zh-CN" dirty="0" err="1"/>
              <a:t>.println</a:t>
            </a:r>
            <a:r>
              <a:rPr lang="en-US" altLang="zh-CN" dirty="0"/>
              <a:t>(i2==i1);  	</a:t>
            </a:r>
            <a:r>
              <a:rPr lang="en-US" altLang="zh-CN" dirty="0" err="1"/>
              <a:t>System.</a:t>
            </a:r>
            <a:r>
              <a:rPr lang="en-US" altLang="zh-CN" i="1" dirty="0" err="1"/>
              <a:t>out</a:t>
            </a:r>
            <a:r>
              <a:rPr lang="en-US" altLang="zh-CN" dirty="0" err="1"/>
              <a:t>.println</a:t>
            </a:r>
            <a:r>
              <a:rPr lang="en-US" altLang="zh-CN" dirty="0"/>
              <a:t>(i2==i3);</a:t>
            </a:r>
          </a:p>
          <a:p>
            <a:pPr fontAlgn="auto">
              <a:spcBef>
                <a:spcPts val="0"/>
              </a:spcBef>
              <a:spcAft>
                <a:spcPts val="0"/>
              </a:spcAft>
              <a:defRPr/>
            </a:pPr>
            <a:r>
              <a:rPr lang="en-US" altLang="zh-CN" dirty="0"/>
              <a:t>}</a:t>
            </a:r>
            <a:endParaRPr lang="zh-CN" altLang="zh-CN" dirty="0"/>
          </a:p>
        </p:txBody>
      </p:sp>
      <p:sp>
        <p:nvSpPr>
          <p:cNvPr id="5" name="矩形 4"/>
          <p:cNvSpPr/>
          <p:nvPr/>
        </p:nvSpPr>
        <p:spPr>
          <a:xfrm>
            <a:off x="5076825" y="4715211"/>
            <a:ext cx="709613"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dirty="0"/>
              <a:t>false</a:t>
            </a:r>
            <a:endParaRPr lang="zh-CN" altLang="zh-CN" dirty="0"/>
          </a:p>
        </p:txBody>
      </p:sp>
      <p:sp>
        <p:nvSpPr>
          <p:cNvPr id="6" name="矩形 5"/>
          <p:cNvSpPr/>
          <p:nvPr/>
        </p:nvSpPr>
        <p:spPr>
          <a:xfrm>
            <a:off x="5076825" y="5075573"/>
            <a:ext cx="709613"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dirty="0"/>
              <a:t>false</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fontAlgn="auto">
              <a:spcAft>
                <a:spcPts val="0"/>
              </a:spcAft>
              <a:defRPr/>
            </a:pPr>
            <a:r>
              <a:rPr lang="en-US" altLang="zh-CN" dirty="0">
                <a:effectLst/>
              </a:rPr>
              <a:t>7.4  </a:t>
            </a:r>
            <a:r>
              <a:rPr lang="zh-CN" altLang="zh-CN" dirty="0">
                <a:effectLst/>
              </a:rPr>
              <a:t>日期类</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a:xfrm>
            <a:off x="457200" y="1481138"/>
            <a:ext cx="8229600" cy="5044206"/>
          </a:xfrm>
        </p:spPr>
        <p:txBody>
          <a:bodyPr/>
          <a:lstStyle/>
          <a:p>
            <a:pPr marL="109538" indent="0">
              <a:buFont typeface="Wingdings 3" pitchFamily="18" charset="2"/>
              <a:buNone/>
            </a:pPr>
            <a:r>
              <a:rPr lang="en-US" altLang="zh-CN" dirty="0"/>
              <a:t>import </a:t>
            </a:r>
            <a:r>
              <a:rPr lang="en-US" altLang="zh-CN" dirty="0" err="1"/>
              <a:t>java.util.Date</a:t>
            </a:r>
            <a:r>
              <a:rPr lang="en-US" altLang="zh-CN" dirty="0"/>
              <a:t>;  //</a:t>
            </a:r>
            <a:r>
              <a:rPr lang="zh-CN" altLang="en-US" dirty="0"/>
              <a:t>过时，不再推荐使用</a:t>
            </a:r>
            <a:endParaRPr lang="en-US" altLang="zh-CN" dirty="0"/>
          </a:p>
          <a:p>
            <a:pPr marL="109538" indent="0">
              <a:buFont typeface="Wingdings 3" pitchFamily="18" charset="2"/>
              <a:buNone/>
            </a:pPr>
            <a:r>
              <a:rPr lang="zh-CN" altLang="zh-CN" dirty="0"/>
              <a:t>（</a:t>
            </a:r>
            <a:r>
              <a:rPr lang="en-US" altLang="zh-CN" dirty="0"/>
              <a:t>1</a:t>
            </a:r>
            <a:r>
              <a:rPr lang="zh-CN" altLang="zh-CN" dirty="0"/>
              <a:t>）</a:t>
            </a:r>
            <a:r>
              <a:rPr lang="en-US" altLang="zh-CN" dirty="0"/>
              <a:t>Date()</a:t>
            </a:r>
            <a:endParaRPr lang="zh-CN" altLang="zh-CN" dirty="0"/>
          </a:p>
          <a:p>
            <a:pPr lvl="1"/>
            <a:r>
              <a:rPr lang="zh-CN" altLang="zh-CN" dirty="0"/>
              <a:t>构造方法，生成一个代表当前日期的</a:t>
            </a:r>
            <a:r>
              <a:rPr lang="en-US" altLang="zh-CN" dirty="0"/>
              <a:t>Date</a:t>
            </a:r>
            <a:r>
              <a:rPr lang="zh-CN" altLang="zh-CN" dirty="0"/>
              <a:t>对象，通过调用</a:t>
            </a:r>
            <a:r>
              <a:rPr lang="en-US" altLang="zh-CN" dirty="0" err="1"/>
              <a:t>System.currentTimeMillis</a:t>
            </a:r>
            <a:r>
              <a:rPr lang="en-US" altLang="zh-CN" dirty="0"/>
              <a:t>()</a:t>
            </a:r>
            <a:r>
              <a:rPr lang="zh-CN" altLang="zh-CN" dirty="0"/>
              <a:t>方法获得</a:t>
            </a:r>
            <a:r>
              <a:rPr lang="en-US" altLang="zh-CN" dirty="0"/>
              <a:t>long</a:t>
            </a:r>
            <a:r>
              <a:rPr lang="zh-CN" altLang="zh-CN" dirty="0"/>
              <a:t>类型整数代表日期。这个整数是</a:t>
            </a:r>
            <a:r>
              <a:rPr lang="zh-CN" altLang="zh-CN" dirty="0">
                <a:solidFill>
                  <a:srgbClr val="FF0000"/>
                </a:solidFill>
              </a:rPr>
              <a:t>距离格林威治时间</a:t>
            </a:r>
            <a:r>
              <a:rPr lang="en-US" altLang="zh-CN" dirty="0">
                <a:solidFill>
                  <a:srgbClr val="FF0000"/>
                </a:solidFill>
              </a:rPr>
              <a:t>1970</a:t>
            </a:r>
            <a:r>
              <a:rPr lang="zh-CN" altLang="zh-CN" dirty="0">
                <a:solidFill>
                  <a:srgbClr val="FF0000"/>
                </a:solidFill>
              </a:rPr>
              <a:t>年</a:t>
            </a:r>
            <a:r>
              <a:rPr lang="en-US" altLang="zh-CN" dirty="0">
                <a:solidFill>
                  <a:srgbClr val="FF0000"/>
                </a:solidFill>
              </a:rPr>
              <a:t>1</a:t>
            </a:r>
            <a:r>
              <a:rPr lang="zh-CN" altLang="zh-CN" dirty="0">
                <a:solidFill>
                  <a:srgbClr val="FF0000"/>
                </a:solidFill>
              </a:rPr>
              <a:t>月</a:t>
            </a:r>
            <a:r>
              <a:rPr lang="en-US" altLang="zh-CN" dirty="0">
                <a:solidFill>
                  <a:srgbClr val="FF0000"/>
                </a:solidFill>
              </a:rPr>
              <a:t>1</a:t>
            </a:r>
            <a:r>
              <a:rPr lang="zh-CN" altLang="zh-CN" dirty="0">
                <a:solidFill>
                  <a:srgbClr val="FF0000"/>
                </a:solidFill>
              </a:rPr>
              <a:t>日</a:t>
            </a:r>
            <a:r>
              <a:rPr lang="en-US" altLang="zh-CN" dirty="0">
                <a:solidFill>
                  <a:srgbClr val="FF0000"/>
                </a:solidFill>
              </a:rPr>
              <a:t>0</a:t>
            </a:r>
            <a:r>
              <a:rPr lang="zh-CN" altLang="zh-CN" dirty="0">
                <a:solidFill>
                  <a:srgbClr val="FF0000"/>
                </a:solidFill>
              </a:rPr>
              <a:t>点的毫秒数</a:t>
            </a:r>
            <a:r>
              <a:rPr lang="zh-CN" altLang="zh-CN" dirty="0"/>
              <a:t>，这个时间点是为了纪念</a:t>
            </a:r>
            <a:r>
              <a:rPr lang="en-US" altLang="zh-CN" dirty="0"/>
              <a:t>Unix</a:t>
            </a:r>
            <a:r>
              <a:rPr lang="zh-CN" altLang="zh-CN" dirty="0"/>
              <a:t>系统诞生。</a:t>
            </a:r>
          </a:p>
          <a:p>
            <a:pPr marL="109538" indent="0">
              <a:buFont typeface="Wingdings 3" pitchFamily="18" charset="2"/>
              <a:buNone/>
            </a:pPr>
            <a:r>
              <a:rPr lang="zh-CN" altLang="zh-CN" dirty="0"/>
              <a:t>（</a:t>
            </a:r>
            <a:r>
              <a:rPr lang="en-US" altLang="zh-CN" dirty="0"/>
              <a:t>2</a:t>
            </a:r>
            <a:r>
              <a:rPr lang="zh-CN" altLang="zh-CN" dirty="0"/>
              <a:t>）</a:t>
            </a:r>
            <a:r>
              <a:rPr lang="en-US" altLang="zh-CN" dirty="0"/>
              <a:t>Date(long date)</a:t>
            </a:r>
            <a:endParaRPr lang="zh-CN" altLang="zh-CN" dirty="0"/>
          </a:p>
          <a:p>
            <a:pPr lvl="1"/>
            <a:r>
              <a:rPr lang="zh-CN" altLang="zh-CN" dirty="0"/>
              <a:t>构造方法，利用一个距离</a:t>
            </a:r>
            <a:r>
              <a:rPr lang="en-US" altLang="zh-CN" dirty="0"/>
              <a:t>1970</a:t>
            </a:r>
            <a:r>
              <a:rPr lang="zh-CN" altLang="zh-CN" dirty="0"/>
              <a:t>年</a:t>
            </a:r>
            <a:r>
              <a:rPr lang="en-US" altLang="zh-CN" dirty="0"/>
              <a:t>1</a:t>
            </a:r>
            <a:r>
              <a:rPr lang="zh-CN" altLang="zh-CN" dirty="0"/>
              <a:t>月</a:t>
            </a:r>
            <a:r>
              <a:rPr lang="en-US" altLang="zh-CN" dirty="0"/>
              <a:t>1</a:t>
            </a:r>
            <a:r>
              <a:rPr lang="zh-CN" altLang="zh-CN" dirty="0"/>
              <a:t>日</a:t>
            </a:r>
            <a:r>
              <a:rPr lang="en-US" altLang="zh-CN" dirty="0"/>
              <a:t>0</a:t>
            </a:r>
            <a:r>
              <a:rPr lang="zh-CN" altLang="zh-CN" dirty="0"/>
              <a:t>点的毫秒数生成一个</a:t>
            </a:r>
            <a:r>
              <a:rPr lang="en-US" altLang="zh-CN" dirty="0"/>
              <a:t>Date</a:t>
            </a:r>
            <a:r>
              <a:rPr lang="zh-CN" altLang="zh-CN" dirty="0"/>
              <a:t>对象。</a:t>
            </a:r>
          </a:p>
          <a:p>
            <a:pPr marL="109538" indent="0">
              <a:buFont typeface="Wingdings 3" pitchFamily="18" charset="2"/>
              <a:buNone/>
            </a:pPr>
            <a:r>
              <a:rPr lang="zh-CN" altLang="zh-CN" dirty="0"/>
              <a:t>（</a:t>
            </a:r>
            <a:r>
              <a:rPr lang="en-US" altLang="zh-CN" dirty="0"/>
              <a:t>3</a:t>
            </a:r>
            <a:r>
              <a:rPr lang="zh-CN" altLang="zh-CN" dirty="0"/>
              <a:t>）</a:t>
            </a:r>
            <a:r>
              <a:rPr lang="en-US" altLang="zh-CN" dirty="0" err="1"/>
              <a:t>getTime</a:t>
            </a:r>
            <a:r>
              <a:rPr lang="en-US" altLang="zh-CN" dirty="0"/>
              <a:t>()</a:t>
            </a:r>
            <a:endParaRPr lang="zh-CN" altLang="zh-CN" dirty="0"/>
          </a:p>
          <a:p>
            <a:pPr lvl="1"/>
            <a:r>
              <a:rPr lang="en-US" altLang="zh-CN" dirty="0"/>
              <a:t>long </a:t>
            </a:r>
            <a:r>
              <a:rPr lang="en-US" altLang="zh-CN" dirty="0" err="1"/>
              <a:t>getTime</a:t>
            </a:r>
            <a:r>
              <a:rPr lang="en-US" altLang="zh-CN" dirty="0"/>
              <a:t>()</a:t>
            </a:r>
            <a:r>
              <a:rPr lang="zh-CN" altLang="zh-CN" dirty="0"/>
              <a:t>，返回调用该方法的时间对象所对应的</a:t>
            </a:r>
            <a:r>
              <a:rPr lang="en-US" altLang="zh-CN" dirty="0"/>
              <a:t>long</a:t>
            </a:r>
            <a:r>
              <a:rPr lang="zh-CN" altLang="zh-CN" dirty="0"/>
              <a:t>型整数。</a:t>
            </a:r>
          </a:p>
        </p:txBody>
      </p:sp>
      <p:sp>
        <p:nvSpPr>
          <p:cNvPr id="3" name="标题 2"/>
          <p:cNvSpPr>
            <a:spLocks noGrp="1"/>
          </p:cNvSpPr>
          <p:nvPr>
            <p:ph type="title"/>
          </p:nvPr>
        </p:nvSpPr>
        <p:spPr/>
        <p:txBody>
          <a:bodyPr/>
          <a:lstStyle/>
          <a:p>
            <a:pPr fontAlgn="auto">
              <a:spcAft>
                <a:spcPts val="0"/>
              </a:spcAft>
              <a:defRPr/>
            </a:pPr>
            <a:r>
              <a:rPr lang="en-US" altLang="zh-CN" dirty="0"/>
              <a:t>7.4.1  Date</a:t>
            </a:r>
            <a:r>
              <a:rPr lang="zh-CN" altLang="zh-CN" dirty="0"/>
              <a:t>类</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marL="109538" indent="0">
              <a:buFont typeface="Wingdings 3" pitchFamily="18" charset="2"/>
              <a:buNone/>
            </a:pPr>
            <a:r>
              <a:rPr lang="zh-CN" altLang="zh-CN"/>
              <a:t>（</a:t>
            </a:r>
            <a:r>
              <a:rPr lang="en-US" altLang="zh-CN"/>
              <a:t>4</a:t>
            </a:r>
            <a:r>
              <a:rPr lang="zh-CN" altLang="zh-CN"/>
              <a:t>）</a:t>
            </a:r>
            <a:r>
              <a:rPr lang="en-US" altLang="zh-CN"/>
              <a:t>compareTo()</a:t>
            </a:r>
            <a:endParaRPr lang="zh-CN" altLang="zh-CN"/>
          </a:p>
          <a:p>
            <a:pPr lvl="1"/>
            <a:r>
              <a:rPr lang="en-US" altLang="zh-CN"/>
              <a:t>int compareTo(Date anotherDate)</a:t>
            </a:r>
            <a:r>
              <a:rPr lang="zh-CN" altLang="zh-CN"/>
              <a:t>，比较调用该方法的日期和参数日期的大小，前者比后者大时返回</a:t>
            </a:r>
            <a:r>
              <a:rPr lang="en-US" altLang="zh-CN"/>
              <a:t>1</a:t>
            </a:r>
            <a:r>
              <a:rPr lang="zh-CN" altLang="zh-CN"/>
              <a:t>，比后者小时返回</a:t>
            </a:r>
            <a:r>
              <a:rPr lang="en-US" altLang="zh-CN"/>
              <a:t>-1</a:t>
            </a:r>
            <a:r>
              <a:rPr lang="zh-CN" altLang="zh-CN"/>
              <a:t>。</a:t>
            </a:r>
          </a:p>
          <a:p>
            <a:pPr marL="109538" indent="0">
              <a:buFont typeface="Wingdings 3" pitchFamily="18" charset="2"/>
              <a:buNone/>
            </a:pPr>
            <a:r>
              <a:rPr lang="zh-CN" altLang="zh-CN"/>
              <a:t>（</a:t>
            </a:r>
            <a:r>
              <a:rPr lang="en-US" altLang="zh-CN"/>
              <a:t>5</a:t>
            </a:r>
            <a:r>
              <a:rPr lang="zh-CN" altLang="zh-CN"/>
              <a:t>）</a:t>
            </a:r>
            <a:r>
              <a:rPr lang="en-US" altLang="zh-CN"/>
              <a:t>before()</a:t>
            </a:r>
            <a:endParaRPr lang="zh-CN" altLang="zh-CN"/>
          </a:p>
          <a:p>
            <a:pPr lvl="1"/>
            <a:r>
              <a:rPr lang="en-US" altLang="zh-CN"/>
              <a:t>boolean before(Date when)</a:t>
            </a:r>
            <a:r>
              <a:rPr lang="zh-CN" altLang="zh-CN"/>
              <a:t>，判断调用该方法的日期是否在参数日期之前。</a:t>
            </a:r>
          </a:p>
          <a:p>
            <a:pPr marL="109538" indent="0">
              <a:buFont typeface="Wingdings 3" pitchFamily="18" charset="2"/>
              <a:buNone/>
            </a:pPr>
            <a:r>
              <a:rPr lang="zh-CN" altLang="zh-CN"/>
              <a:t>（</a:t>
            </a:r>
            <a:r>
              <a:rPr lang="en-US" altLang="zh-CN"/>
              <a:t>6</a:t>
            </a:r>
            <a:r>
              <a:rPr lang="zh-CN" altLang="zh-CN"/>
              <a:t>）</a:t>
            </a:r>
            <a:r>
              <a:rPr lang="en-US" altLang="zh-CN"/>
              <a:t>after()</a:t>
            </a:r>
            <a:endParaRPr lang="zh-CN" altLang="zh-CN"/>
          </a:p>
          <a:p>
            <a:pPr lvl="1"/>
            <a:r>
              <a:rPr lang="en-US" altLang="zh-CN"/>
              <a:t>boolean after(Date when)</a:t>
            </a:r>
            <a:r>
              <a:rPr lang="zh-CN" altLang="zh-CN"/>
              <a:t>，判断调用该方法的日期是否在参数日期之后。</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t>7.4.1  Date</a:t>
            </a:r>
            <a:r>
              <a:rPr lang="zh-CN" altLang="zh-CN" dirty="0"/>
              <a:t>类</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116214"/>
          </a:xfrm>
        </p:spPr>
        <p:txBody>
          <a:bodyPr>
            <a:normAutofit lnSpcReduction="10000"/>
          </a:bodyPr>
          <a:lstStyle/>
          <a:p>
            <a:pPr marL="365760" indent="-256032" fontAlgn="auto">
              <a:spcAft>
                <a:spcPts val="0"/>
              </a:spcAft>
              <a:buFont typeface="Wingdings 3"/>
              <a:buChar char=""/>
              <a:defRPr/>
            </a:pPr>
            <a:r>
              <a:rPr lang="en-US" altLang="zh-CN" dirty="0"/>
              <a:t>Calendar</a:t>
            </a:r>
            <a:r>
              <a:rPr lang="zh-CN" altLang="zh-CN" dirty="0"/>
              <a:t>类提供了大量访问、修改日期的方法</a:t>
            </a:r>
            <a:r>
              <a:rPr lang="zh-CN" altLang="en-US" dirty="0"/>
              <a:t>。</a:t>
            </a:r>
            <a:endParaRPr lang="en-US" altLang="zh-CN" dirty="0"/>
          </a:p>
          <a:p>
            <a:pPr marL="109728" indent="0" fontAlgn="auto">
              <a:spcAft>
                <a:spcPts val="0"/>
              </a:spcAft>
              <a:buNone/>
              <a:defRPr/>
            </a:pPr>
            <a:r>
              <a:rPr lang="en-US" altLang="zh-CN" dirty="0"/>
              <a:t>import </a:t>
            </a:r>
            <a:r>
              <a:rPr lang="en-US" altLang="zh-CN" dirty="0" err="1"/>
              <a:t>java.util.Calendar</a:t>
            </a:r>
            <a:r>
              <a:rPr lang="en-US" altLang="zh-CN" dirty="0"/>
              <a:t>;</a:t>
            </a:r>
          </a:p>
          <a:p>
            <a:pPr marL="109728" indent="0" fontAlgn="auto">
              <a:spcAft>
                <a:spcPts val="0"/>
              </a:spcAft>
              <a:buFont typeface="Wingdings 3"/>
              <a:buNone/>
              <a:defRPr/>
            </a:pPr>
            <a:r>
              <a:rPr lang="zh-CN" altLang="zh-CN" dirty="0"/>
              <a:t>（</a:t>
            </a:r>
            <a:r>
              <a:rPr lang="en-US" altLang="zh-CN" dirty="0"/>
              <a:t>1</a:t>
            </a:r>
            <a:r>
              <a:rPr lang="zh-CN" altLang="zh-CN" dirty="0"/>
              <a:t>）</a:t>
            </a:r>
            <a:r>
              <a:rPr lang="en-US" altLang="zh-CN" dirty="0"/>
              <a:t>get()</a:t>
            </a:r>
            <a:endParaRPr lang="zh-CN" altLang="zh-CN" dirty="0"/>
          </a:p>
          <a:p>
            <a:pPr marL="621792" lvl="1" fontAlgn="auto">
              <a:spcBef>
                <a:spcPts val="324"/>
              </a:spcBef>
              <a:spcAft>
                <a:spcPts val="0"/>
              </a:spcAft>
              <a:buFont typeface="Verdana"/>
              <a:buChar char="◦"/>
              <a:defRPr/>
            </a:pPr>
            <a:r>
              <a:rPr lang="en-US" altLang="zh-CN" dirty="0" err="1"/>
              <a:t>int</a:t>
            </a:r>
            <a:r>
              <a:rPr lang="en-US" altLang="zh-CN" dirty="0"/>
              <a:t> get(</a:t>
            </a:r>
            <a:r>
              <a:rPr lang="en-US" altLang="zh-CN" dirty="0" err="1"/>
              <a:t>int</a:t>
            </a:r>
            <a:r>
              <a:rPr lang="en-US" altLang="zh-CN" dirty="0"/>
              <a:t> field)</a:t>
            </a:r>
            <a:r>
              <a:rPr lang="zh-CN" altLang="zh-CN" dirty="0"/>
              <a:t>，返回调用该方法的</a:t>
            </a:r>
            <a:r>
              <a:rPr lang="en-US" altLang="zh-CN" dirty="0"/>
              <a:t>Calendar</a:t>
            </a:r>
            <a:r>
              <a:rPr lang="zh-CN" altLang="zh-CN" dirty="0"/>
              <a:t>对象的指定日历字段的取值。</a:t>
            </a:r>
            <a:r>
              <a:rPr lang="en-US" altLang="zh-CN" dirty="0"/>
              <a:t>Field</a:t>
            </a:r>
            <a:r>
              <a:rPr lang="zh-CN" altLang="zh-CN" dirty="0"/>
              <a:t>为</a:t>
            </a:r>
            <a:r>
              <a:rPr lang="en-US" altLang="zh-CN" dirty="0"/>
              <a:t>Calendar</a:t>
            </a:r>
            <a:r>
              <a:rPr lang="zh-CN" altLang="zh-CN" dirty="0"/>
              <a:t>类中的常量，例如：</a:t>
            </a:r>
          </a:p>
          <a:p>
            <a:pPr marL="621792" lvl="1" fontAlgn="auto">
              <a:spcBef>
                <a:spcPts val="324"/>
              </a:spcBef>
              <a:spcAft>
                <a:spcPts val="0"/>
              </a:spcAft>
              <a:buFont typeface="Verdana"/>
              <a:buChar char="◦"/>
              <a:defRPr/>
            </a:pPr>
            <a:r>
              <a:rPr lang="en-US" altLang="zh-CN" dirty="0"/>
              <a:t>get(</a:t>
            </a:r>
            <a:r>
              <a:rPr lang="en-US" altLang="zh-CN" dirty="0" err="1"/>
              <a:t>Calendar.DAY_OF_MONTH</a:t>
            </a:r>
            <a:r>
              <a:rPr lang="en-US" altLang="zh-CN" dirty="0"/>
              <a:t>)</a:t>
            </a:r>
            <a:r>
              <a:rPr lang="zh-CN" altLang="zh-CN" dirty="0"/>
              <a:t>返回一个代表本月第几天的整数。</a:t>
            </a:r>
          </a:p>
          <a:p>
            <a:pPr marL="621792" lvl="1" fontAlgn="auto">
              <a:spcBef>
                <a:spcPts val="324"/>
              </a:spcBef>
              <a:spcAft>
                <a:spcPts val="0"/>
              </a:spcAft>
              <a:buFont typeface="Verdana"/>
              <a:buChar char="◦"/>
              <a:defRPr/>
            </a:pPr>
            <a:r>
              <a:rPr lang="en-US" altLang="zh-CN" dirty="0"/>
              <a:t>get(</a:t>
            </a:r>
            <a:r>
              <a:rPr lang="en-US" altLang="zh-CN" dirty="0" err="1"/>
              <a:t>Calendar.MONTH</a:t>
            </a:r>
            <a:r>
              <a:rPr lang="en-US" altLang="zh-CN" dirty="0"/>
              <a:t>)</a:t>
            </a:r>
            <a:r>
              <a:rPr lang="zh-CN" altLang="zh-CN" dirty="0"/>
              <a:t>返回一个代表月的整数，范围为</a:t>
            </a:r>
            <a:r>
              <a:rPr lang="en-US" altLang="zh-CN" dirty="0"/>
              <a:t>0~11</a:t>
            </a:r>
            <a:r>
              <a:rPr lang="zh-CN" altLang="zh-CN" dirty="0"/>
              <a:t>。</a:t>
            </a:r>
          </a:p>
          <a:p>
            <a:pPr marL="621792" lvl="1" fontAlgn="auto">
              <a:spcBef>
                <a:spcPts val="324"/>
              </a:spcBef>
              <a:spcAft>
                <a:spcPts val="0"/>
              </a:spcAft>
              <a:buFont typeface="Verdana"/>
              <a:buChar char="◦"/>
              <a:defRPr/>
            </a:pPr>
            <a:r>
              <a:rPr lang="en-US" altLang="zh-CN" dirty="0"/>
              <a:t>get(</a:t>
            </a:r>
            <a:r>
              <a:rPr lang="en-US" altLang="zh-CN" dirty="0" err="1"/>
              <a:t>Calendar.Year</a:t>
            </a:r>
            <a:r>
              <a:rPr lang="en-US" altLang="zh-CN" dirty="0"/>
              <a:t>) </a:t>
            </a:r>
            <a:r>
              <a:rPr lang="zh-CN" altLang="zh-CN" dirty="0"/>
              <a:t>返回一个代表年的整数。</a:t>
            </a:r>
          </a:p>
          <a:p>
            <a:pPr marL="621792" lvl="1" fontAlgn="auto">
              <a:spcBef>
                <a:spcPts val="324"/>
              </a:spcBef>
              <a:spcAft>
                <a:spcPts val="0"/>
              </a:spcAft>
              <a:buFont typeface="Verdana"/>
              <a:buChar char="◦"/>
              <a:defRPr/>
            </a:pPr>
            <a:r>
              <a:rPr lang="en-US" altLang="zh-CN" dirty="0"/>
              <a:t>get(</a:t>
            </a:r>
            <a:r>
              <a:rPr lang="en-US" altLang="zh-CN" dirty="0" err="1"/>
              <a:t>Calendar.DAY_OF_Year</a:t>
            </a:r>
            <a:r>
              <a:rPr lang="en-US" altLang="zh-CN" dirty="0"/>
              <a:t>) </a:t>
            </a:r>
            <a:r>
              <a:rPr lang="zh-CN" altLang="zh-CN" dirty="0"/>
              <a:t>返回一个代表本年内第几天的整数。</a:t>
            </a:r>
          </a:p>
          <a:p>
            <a:pPr marL="621792" lvl="1" fontAlgn="auto">
              <a:spcBef>
                <a:spcPts val="324"/>
              </a:spcBef>
              <a:spcAft>
                <a:spcPts val="0"/>
              </a:spcAft>
              <a:buFont typeface="Verdana"/>
              <a:buChar char="◦"/>
              <a:defRPr/>
            </a:pPr>
            <a:r>
              <a:rPr lang="en-US" altLang="zh-CN" dirty="0"/>
              <a:t>get(</a:t>
            </a:r>
            <a:r>
              <a:rPr lang="en-US" altLang="zh-CN" dirty="0" err="1"/>
              <a:t>Calendar.DAY_OF_WEEK</a:t>
            </a:r>
            <a:r>
              <a:rPr lang="en-US" altLang="zh-CN" dirty="0"/>
              <a:t>) </a:t>
            </a:r>
            <a:r>
              <a:rPr lang="zh-CN" altLang="zh-CN" dirty="0"/>
              <a:t>返回一个代表星期几的整数，范围为</a:t>
            </a:r>
            <a:r>
              <a:rPr lang="en-US" altLang="zh-CN" dirty="0"/>
              <a:t>1~7</a:t>
            </a:r>
            <a:r>
              <a:rPr lang="zh-CN" altLang="zh-CN" dirty="0"/>
              <a:t>，</a:t>
            </a:r>
            <a:r>
              <a:rPr lang="en-US" altLang="zh-CN" dirty="0"/>
              <a:t>1</a:t>
            </a:r>
            <a:r>
              <a:rPr lang="zh-CN" altLang="zh-CN" dirty="0"/>
              <a:t>表示星期日，</a:t>
            </a:r>
            <a:r>
              <a:rPr lang="en-US" altLang="zh-CN" dirty="0"/>
              <a:t>2</a:t>
            </a:r>
            <a:r>
              <a:rPr lang="zh-CN" altLang="zh-CN" dirty="0"/>
              <a:t>表示星期一，其他类推。</a:t>
            </a:r>
          </a:p>
        </p:txBody>
      </p:sp>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sp>
        <p:nvSpPr>
          <p:cNvPr id="4" name="矩形 3"/>
          <p:cNvSpPr/>
          <p:nvPr/>
        </p:nvSpPr>
        <p:spPr>
          <a:xfrm>
            <a:off x="4355976" y="6489700"/>
            <a:ext cx="4492625"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1" fontAlgn="auto">
              <a:spcBef>
                <a:spcPts val="0"/>
              </a:spcBef>
              <a:spcAft>
                <a:spcPts val="0"/>
              </a:spcAft>
              <a:defRPr/>
            </a:pPr>
            <a:r>
              <a:rPr lang="zh-CN" altLang="zh-CN" dirty="0"/>
              <a:t>关于</a:t>
            </a:r>
            <a:r>
              <a:rPr lang="en-US" altLang="zh-CN" dirty="0"/>
              <a:t>field</a:t>
            </a:r>
            <a:r>
              <a:rPr lang="zh-CN" altLang="zh-CN" dirty="0"/>
              <a:t>取值具体可以查看</a:t>
            </a:r>
            <a:r>
              <a:rPr lang="en-US" altLang="zh-CN" dirty="0"/>
              <a:t>API</a:t>
            </a:r>
            <a:r>
              <a:rPr lang="zh-CN" altLang="zh-CN" dirty="0"/>
              <a:t>文档。</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p:txBody>
          <a:bodyPr/>
          <a:lstStyle/>
          <a:p>
            <a:pPr marL="109538" indent="0">
              <a:buFont typeface="Wingdings 3" pitchFamily="18" charset="2"/>
              <a:buNone/>
            </a:pPr>
            <a:r>
              <a:rPr lang="en-US" altLang="zh-CN"/>
              <a:t>1</a:t>
            </a:r>
            <a:r>
              <a:rPr lang="zh-CN" altLang="zh-CN"/>
              <a:t>．对象池</a:t>
            </a:r>
            <a:endParaRPr lang="en-US" altLang="zh-CN"/>
          </a:p>
          <a:p>
            <a:pPr lvl="1"/>
            <a:r>
              <a:rPr lang="en-US" altLang="zh-CN" sz="2400"/>
              <a:t>Java</a:t>
            </a:r>
            <a:r>
              <a:rPr lang="zh-CN" altLang="zh-CN" sz="2400"/>
              <a:t>对象的生命周期大致包括三个阶段：对象的</a:t>
            </a:r>
            <a:r>
              <a:rPr lang="zh-CN" altLang="zh-CN" sz="2400">
                <a:solidFill>
                  <a:srgbClr val="FF0000"/>
                </a:solidFill>
              </a:rPr>
              <a:t>创建</a:t>
            </a:r>
            <a:r>
              <a:rPr lang="zh-CN" altLang="zh-CN" sz="2400"/>
              <a:t>、对象的</a:t>
            </a:r>
            <a:r>
              <a:rPr lang="zh-CN" altLang="zh-CN" sz="2400">
                <a:solidFill>
                  <a:srgbClr val="FF0000"/>
                </a:solidFill>
              </a:rPr>
              <a:t>使用</a:t>
            </a:r>
            <a:r>
              <a:rPr lang="zh-CN" altLang="zh-CN" sz="2400"/>
              <a:t>和对象的</a:t>
            </a:r>
            <a:r>
              <a:rPr lang="zh-CN" altLang="zh-CN" sz="2400">
                <a:solidFill>
                  <a:srgbClr val="FF0000"/>
                </a:solidFill>
              </a:rPr>
              <a:t>释放</a:t>
            </a:r>
            <a:r>
              <a:rPr lang="zh-CN" altLang="zh-CN" sz="2400"/>
              <a:t>。</a:t>
            </a:r>
            <a:endParaRPr lang="en-US" altLang="zh-CN" sz="2400"/>
          </a:p>
          <a:p>
            <a:pPr lvl="1"/>
            <a:endParaRPr lang="en-US" altLang="zh-CN" sz="2400"/>
          </a:p>
        </p:txBody>
      </p:sp>
      <p:sp>
        <p:nvSpPr>
          <p:cNvPr id="3" name="标题 2"/>
          <p:cNvSpPr>
            <a:spLocks noGrp="1"/>
          </p:cNvSpPr>
          <p:nvPr>
            <p:ph type="title"/>
          </p:nvPr>
        </p:nvSpPr>
        <p:spPr/>
        <p:txBody>
          <a:bodyPr/>
          <a:lstStyle/>
          <a:p>
            <a:pPr fontAlgn="auto">
              <a:spcAft>
                <a:spcPts val="0"/>
              </a:spcAft>
              <a:defRPr/>
            </a:pPr>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graphicFrame>
        <p:nvGraphicFramePr>
          <p:cNvPr id="4" name="内容占位符 3"/>
          <p:cNvGraphicFramePr>
            <a:graphicFrameLocks/>
          </p:cNvGraphicFramePr>
          <p:nvPr/>
        </p:nvGraphicFramePr>
        <p:xfrm>
          <a:off x="1547813" y="2852738"/>
          <a:ext cx="5903912" cy="3276602"/>
        </p:xfrm>
        <a:graphic>
          <a:graphicData uri="http://schemas.openxmlformats.org/drawingml/2006/table">
            <a:tbl>
              <a:tblPr firstRow="1" firstCol="1" bandRow="1">
                <a:tableStyleId>{5940675A-B579-460E-94D1-54222C63F5DA}</a:tableStyleId>
              </a:tblPr>
              <a:tblGrid>
                <a:gridCol w="1621805">
                  <a:extLst>
                    <a:ext uri="{9D8B030D-6E8A-4147-A177-3AD203B41FA5}">
                      <a16:colId xmlns:a16="http://schemas.microsoft.com/office/drawing/2014/main" val="20000"/>
                    </a:ext>
                  </a:extLst>
                </a:gridCol>
                <a:gridCol w="2214488">
                  <a:extLst>
                    <a:ext uri="{9D8B030D-6E8A-4147-A177-3AD203B41FA5}">
                      <a16:colId xmlns:a16="http://schemas.microsoft.com/office/drawing/2014/main" val="20001"/>
                    </a:ext>
                  </a:extLst>
                </a:gridCol>
                <a:gridCol w="2067619">
                  <a:extLst>
                    <a:ext uri="{9D8B030D-6E8A-4147-A177-3AD203B41FA5}">
                      <a16:colId xmlns:a16="http://schemas.microsoft.com/office/drawing/2014/main" val="20002"/>
                    </a:ext>
                  </a:extLst>
                </a:gridCol>
              </a:tblGrid>
              <a:tr h="523072">
                <a:tc>
                  <a:txBody>
                    <a:bodyPr/>
                    <a:lstStyle/>
                    <a:p>
                      <a:pPr algn="just">
                        <a:lnSpc>
                          <a:spcPts val="1500"/>
                        </a:lnSpc>
                        <a:spcBef>
                          <a:spcPts val="200"/>
                        </a:spcBef>
                        <a:spcAft>
                          <a:spcPts val="0"/>
                        </a:spcAft>
                      </a:pPr>
                      <a:r>
                        <a:rPr lang="zh-CN" sz="2000" dirty="0">
                          <a:effectLst/>
                        </a:rPr>
                        <a:t>操作</a:t>
                      </a:r>
                      <a:endParaRPr lang="zh-CN" sz="2000" dirty="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zh-CN" sz="2000">
                          <a:effectLst/>
                        </a:rPr>
                        <a:t>示例</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zh-CN" sz="2000">
                          <a:effectLst/>
                        </a:rPr>
                        <a:t>标准化时间</a:t>
                      </a:r>
                      <a:endParaRPr lang="zh-CN" sz="2000">
                        <a:effectLst/>
                        <a:latin typeface="Times New Roman"/>
                        <a:ea typeface="宋体"/>
                      </a:endParaRPr>
                    </a:p>
                  </a:txBody>
                  <a:tcPr marL="137143" marR="137143" marT="137185" marB="137185"/>
                </a:tc>
                <a:extLst>
                  <a:ext uri="{0D108BD9-81ED-4DB2-BD59-A6C34878D82A}">
                    <a16:rowId xmlns:a16="http://schemas.microsoft.com/office/drawing/2014/main" val="10000"/>
                  </a:ext>
                </a:extLst>
              </a:tr>
              <a:tr h="550706">
                <a:tc>
                  <a:txBody>
                    <a:bodyPr/>
                    <a:lstStyle/>
                    <a:p>
                      <a:pPr algn="just">
                        <a:lnSpc>
                          <a:spcPts val="1500"/>
                        </a:lnSpc>
                        <a:spcBef>
                          <a:spcPts val="200"/>
                        </a:spcBef>
                        <a:spcAft>
                          <a:spcPts val="0"/>
                        </a:spcAft>
                      </a:pPr>
                      <a:r>
                        <a:rPr lang="zh-CN" sz="2000">
                          <a:effectLst/>
                        </a:rPr>
                        <a:t>本地赋值</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effectLst/>
                        </a:rPr>
                        <a:t>i = n</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effectLst/>
                        </a:rPr>
                        <a:t>1.0</a:t>
                      </a:r>
                      <a:endParaRPr lang="zh-CN" sz="2000">
                        <a:effectLst/>
                        <a:latin typeface="Times New Roman"/>
                        <a:ea typeface="宋体"/>
                      </a:endParaRPr>
                    </a:p>
                  </a:txBody>
                  <a:tcPr marL="137143" marR="137143" marT="137185" marB="137185"/>
                </a:tc>
                <a:extLst>
                  <a:ext uri="{0D108BD9-81ED-4DB2-BD59-A6C34878D82A}">
                    <a16:rowId xmlns:a16="http://schemas.microsoft.com/office/drawing/2014/main" val="10001"/>
                  </a:ext>
                </a:extLst>
              </a:tr>
              <a:tr h="550706">
                <a:tc>
                  <a:txBody>
                    <a:bodyPr/>
                    <a:lstStyle/>
                    <a:p>
                      <a:pPr algn="just">
                        <a:lnSpc>
                          <a:spcPts val="1500"/>
                        </a:lnSpc>
                        <a:spcBef>
                          <a:spcPts val="200"/>
                        </a:spcBef>
                        <a:spcAft>
                          <a:spcPts val="0"/>
                        </a:spcAft>
                      </a:pPr>
                      <a:r>
                        <a:rPr lang="zh-CN" sz="2000">
                          <a:effectLst/>
                        </a:rPr>
                        <a:t>实例赋值</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effectLst/>
                        </a:rPr>
                        <a:t>this.i = n</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effectLst/>
                        </a:rPr>
                        <a:t>1.2</a:t>
                      </a:r>
                      <a:endParaRPr lang="zh-CN" sz="2000">
                        <a:effectLst/>
                        <a:latin typeface="Times New Roman"/>
                        <a:ea typeface="宋体"/>
                      </a:endParaRPr>
                    </a:p>
                  </a:txBody>
                  <a:tcPr marL="137143" marR="137143" marT="137185" marB="137185"/>
                </a:tc>
                <a:extLst>
                  <a:ext uri="{0D108BD9-81ED-4DB2-BD59-A6C34878D82A}">
                    <a16:rowId xmlns:a16="http://schemas.microsoft.com/office/drawing/2014/main" val="10002"/>
                  </a:ext>
                </a:extLst>
              </a:tr>
              <a:tr h="550706">
                <a:tc>
                  <a:txBody>
                    <a:bodyPr/>
                    <a:lstStyle/>
                    <a:p>
                      <a:pPr algn="just">
                        <a:lnSpc>
                          <a:spcPts val="1500"/>
                        </a:lnSpc>
                        <a:spcBef>
                          <a:spcPts val="200"/>
                        </a:spcBef>
                        <a:spcAft>
                          <a:spcPts val="0"/>
                        </a:spcAft>
                      </a:pPr>
                      <a:r>
                        <a:rPr lang="zh-CN" sz="2000">
                          <a:effectLst/>
                        </a:rPr>
                        <a:t>方法调用</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effectLst/>
                        </a:rPr>
                        <a:t>fun()</a:t>
                      </a:r>
                      <a:endParaRPr lang="zh-CN" sz="2000">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effectLst/>
                        </a:rPr>
                        <a:t>5.9</a:t>
                      </a:r>
                      <a:endParaRPr lang="zh-CN" sz="2000">
                        <a:effectLst/>
                        <a:latin typeface="Times New Roman"/>
                        <a:ea typeface="宋体"/>
                      </a:endParaRPr>
                    </a:p>
                  </a:txBody>
                  <a:tcPr marL="137143" marR="137143" marT="137185" marB="137185"/>
                </a:tc>
                <a:extLst>
                  <a:ext uri="{0D108BD9-81ED-4DB2-BD59-A6C34878D82A}">
                    <a16:rowId xmlns:a16="http://schemas.microsoft.com/office/drawing/2014/main" val="10003"/>
                  </a:ext>
                </a:extLst>
              </a:tr>
              <a:tr h="550706">
                <a:tc>
                  <a:txBody>
                    <a:bodyPr/>
                    <a:lstStyle/>
                    <a:p>
                      <a:pPr algn="just">
                        <a:lnSpc>
                          <a:spcPts val="1500"/>
                        </a:lnSpc>
                        <a:spcBef>
                          <a:spcPts val="200"/>
                        </a:spcBef>
                        <a:spcAft>
                          <a:spcPts val="0"/>
                        </a:spcAft>
                      </a:pPr>
                      <a:r>
                        <a:rPr lang="zh-CN" sz="2000" dirty="0">
                          <a:solidFill>
                            <a:srgbClr val="FF0000"/>
                          </a:solidFill>
                          <a:effectLst/>
                        </a:rPr>
                        <a:t>新建对象</a:t>
                      </a:r>
                      <a:endParaRPr lang="zh-CN" sz="2000" dirty="0">
                        <a:solidFill>
                          <a:srgbClr val="FF0000"/>
                        </a:solidFill>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solidFill>
                            <a:srgbClr val="FF0000"/>
                          </a:solidFill>
                          <a:effectLst/>
                        </a:rPr>
                        <a:t>new Object()</a:t>
                      </a:r>
                      <a:endParaRPr lang="zh-CN" sz="2000">
                        <a:solidFill>
                          <a:srgbClr val="FF0000"/>
                        </a:solidFill>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a:solidFill>
                            <a:srgbClr val="FF0000"/>
                          </a:solidFill>
                          <a:effectLst/>
                        </a:rPr>
                        <a:t>980</a:t>
                      </a:r>
                      <a:endParaRPr lang="zh-CN" sz="2000">
                        <a:solidFill>
                          <a:srgbClr val="FF0000"/>
                        </a:solidFill>
                        <a:effectLst/>
                        <a:latin typeface="Times New Roman"/>
                        <a:ea typeface="宋体"/>
                      </a:endParaRPr>
                    </a:p>
                  </a:txBody>
                  <a:tcPr marL="137143" marR="137143" marT="137185" marB="137185"/>
                </a:tc>
                <a:extLst>
                  <a:ext uri="{0D108BD9-81ED-4DB2-BD59-A6C34878D82A}">
                    <a16:rowId xmlns:a16="http://schemas.microsoft.com/office/drawing/2014/main" val="10004"/>
                  </a:ext>
                </a:extLst>
              </a:tr>
              <a:tr h="550706">
                <a:tc>
                  <a:txBody>
                    <a:bodyPr/>
                    <a:lstStyle/>
                    <a:p>
                      <a:pPr algn="just">
                        <a:lnSpc>
                          <a:spcPts val="1500"/>
                        </a:lnSpc>
                        <a:spcBef>
                          <a:spcPts val="200"/>
                        </a:spcBef>
                        <a:spcAft>
                          <a:spcPts val="0"/>
                        </a:spcAft>
                      </a:pPr>
                      <a:r>
                        <a:rPr lang="zh-CN" sz="2000" dirty="0">
                          <a:solidFill>
                            <a:srgbClr val="FF0000"/>
                          </a:solidFill>
                          <a:effectLst/>
                        </a:rPr>
                        <a:t>新建数组</a:t>
                      </a:r>
                      <a:endParaRPr lang="zh-CN" sz="2000" dirty="0">
                        <a:solidFill>
                          <a:srgbClr val="FF0000"/>
                        </a:solidFill>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dirty="0">
                          <a:solidFill>
                            <a:srgbClr val="FF0000"/>
                          </a:solidFill>
                          <a:effectLst/>
                        </a:rPr>
                        <a:t>new </a:t>
                      </a:r>
                      <a:r>
                        <a:rPr lang="en-US" sz="2000" dirty="0" err="1">
                          <a:solidFill>
                            <a:srgbClr val="FF0000"/>
                          </a:solidFill>
                          <a:effectLst/>
                        </a:rPr>
                        <a:t>int</a:t>
                      </a:r>
                      <a:r>
                        <a:rPr lang="en-US" sz="2000" dirty="0">
                          <a:solidFill>
                            <a:srgbClr val="FF0000"/>
                          </a:solidFill>
                          <a:effectLst/>
                        </a:rPr>
                        <a:t>[10]</a:t>
                      </a:r>
                      <a:endParaRPr lang="zh-CN" sz="2000" dirty="0">
                        <a:solidFill>
                          <a:srgbClr val="FF0000"/>
                        </a:solidFill>
                        <a:effectLst/>
                        <a:latin typeface="Times New Roman"/>
                        <a:ea typeface="宋体"/>
                      </a:endParaRPr>
                    </a:p>
                  </a:txBody>
                  <a:tcPr marL="137143" marR="137143" marT="137185" marB="137185"/>
                </a:tc>
                <a:tc>
                  <a:txBody>
                    <a:bodyPr/>
                    <a:lstStyle/>
                    <a:p>
                      <a:pPr algn="just">
                        <a:lnSpc>
                          <a:spcPts val="1500"/>
                        </a:lnSpc>
                        <a:spcBef>
                          <a:spcPts val="200"/>
                        </a:spcBef>
                        <a:spcAft>
                          <a:spcPts val="0"/>
                        </a:spcAft>
                      </a:pPr>
                      <a:r>
                        <a:rPr lang="en-US" sz="2000" dirty="0">
                          <a:solidFill>
                            <a:srgbClr val="FF0000"/>
                          </a:solidFill>
                          <a:effectLst/>
                        </a:rPr>
                        <a:t>3100</a:t>
                      </a:r>
                      <a:endParaRPr lang="zh-CN" sz="2000" dirty="0">
                        <a:solidFill>
                          <a:srgbClr val="FF0000"/>
                        </a:solidFill>
                        <a:effectLst/>
                        <a:latin typeface="Times New Roman"/>
                        <a:ea typeface="宋体"/>
                      </a:endParaRPr>
                    </a:p>
                  </a:txBody>
                  <a:tcPr marL="137143" marR="137143" marT="137185" marB="137185"/>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fontAlgn="auto">
              <a:spcAft>
                <a:spcPts val="0"/>
              </a:spcAft>
              <a:buFont typeface="Wingdings 3"/>
              <a:buNone/>
              <a:defRPr/>
            </a:pPr>
            <a:r>
              <a:rPr lang="zh-CN" altLang="zh-CN" dirty="0"/>
              <a:t>（</a:t>
            </a:r>
            <a:r>
              <a:rPr lang="en-US" altLang="zh-CN" dirty="0"/>
              <a:t>2</a:t>
            </a:r>
            <a:r>
              <a:rPr lang="zh-CN" altLang="zh-CN" dirty="0"/>
              <a:t>）</a:t>
            </a:r>
            <a:r>
              <a:rPr lang="en-US" altLang="zh-CN" dirty="0"/>
              <a:t>set()</a:t>
            </a:r>
            <a:endParaRPr lang="zh-CN" altLang="zh-CN" dirty="0"/>
          </a:p>
          <a:p>
            <a:pPr marL="621792" lvl="1" fontAlgn="auto">
              <a:spcBef>
                <a:spcPts val="324"/>
              </a:spcBef>
              <a:spcAft>
                <a:spcPts val="0"/>
              </a:spcAft>
              <a:buFont typeface="Verdana"/>
              <a:buChar char="◦"/>
              <a:defRPr/>
            </a:pPr>
            <a:r>
              <a:rPr lang="en-US" altLang="zh-CN" dirty="0"/>
              <a:t>void set(</a:t>
            </a:r>
            <a:r>
              <a:rPr lang="en-US" altLang="zh-CN" dirty="0" err="1"/>
              <a:t>int</a:t>
            </a:r>
            <a:r>
              <a:rPr lang="en-US" altLang="zh-CN" dirty="0"/>
              <a:t> field, </a:t>
            </a:r>
            <a:r>
              <a:rPr lang="en-US" altLang="zh-CN" dirty="0" err="1"/>
              <a:t>int</a:t>
            </a:r>
            <a:r>
              <a:rPr lang="en-US" altLang="zh-CN" dirty="0"/>
              <a:t> value)</a:t>
            </a:r>
            <a:r>
              <a:rPr lang="zh-CN" altLang="zh-CN" dirty="0"/>
              <a:t>，根据给定的日历字段设置给定值，字段同上。</a:t>
            </a:r>
            <a:endParaRPr lang="en-US" altLang="zh-CN" dirty="0"/>
          </a:p>
          <a:p>
            <a:pPr marL="621792" lvl="1" fontAlgn="auto">
              <a:spcBef>
                <a:spcPts val="324"/>
              </a:spcBef>
              <a:spcAft>
                <a:spcPts val="0"/>
              </a:spcAft>
              <a:buFont typeface="Verdana"/>
              <a:buChar char="◦"/>
              <a:defRPr/>
            </a:pPr>
            <a:endParaRPr lang="zh-CN" altLang="zh-CN" dirty="0"/>
          </a:p>
          <a:p>
            <a:pPr marL="621792" lvl="1" fontAlgn="auto">
              <a:spcBef>
                <a:spcPts val="324"/>
              </a:spcBef>
              <a:spcAft>
                <a:spcPts val="0"/>
              </a:spcAft>
              <a:buFont typeface="Verdana"/>
              <a:buChar char="◦"/>
              <a:defRPr/>
            </a:pPr>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p>
          <a:p>
            <a:pPr marL="621792" lvl="1" fontAlgn="auto">
              <a:spcBef>
                <a:spcPts val="324"/>
              </a:spcBef>
              <a:spcAft>
                <a:spcPts val="0"/>
              </a:spcAft>
              <a:buFont typeface="Verdana"/>
              <a:buChar char="◦"/>
              <a:defRPr/>
            </a:pPr>
            <a:endParaRPr lang="zh-CN" altLang="zh-CN" dirty="0"/>
          </a:p>
          <a:p>
            <a:pPr marL="621792" lvl="1" fontAlgn="auto">
              <a:spcBef>
                <a:spcPts val="324"/>
              </a:spcBef>
              <a:spcAft>
                <a:spcPts val="0"/>
              </a:spcAft>
              <a:buFont typeface="Verdana"/>
              <a:buChar char="◦"/>
              <a:defRPr/>
            </a:pPr>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r>
              <a:rPr lang="en-US" altLang="zh-CN" dirty="0" err="1"/>
              <a:t>int</a:t>
            </a:r>
            <a:r>
              <a:rPr lang="en-US" altLang="zh-CN" dirty="0"/>
              <a:t> hour, </a:t>
            </a:r>
            <a:r>
              <a:rPr lang="en-US" altLang="zh-CN" dirty="0" err="1"/>
              <a:t>int</a:t>
            </a:r>
            <a:r>
              <a:rPr lang="en-US" altLang="zh-CN" dirty="0"/>
              <a:t> minute)</a:t>
            </a:r>
          </a:p>
          <a:p>
            <a:pPr marL="621792" lvl="1" fontAlgn="auto">
              <a:spcBef>
                <a:spcPts val="324"/>
              </a:spcBef>
              <a:spcAft>
                <a:spcPts val="0"/>
              </a:spcAft>
              <a:buFont typeface="Verdana"/>
              <a:buChar char="◦"/>
              <a:defRPr/>
            </a:pPr>
            <a:endParaRPr lang="zh-CN" altLang="zh-CN" dirty="0"/>
          </a:p>
          <a:p>
            <a:pPr marL="621792" lvl="1" fontAlgn="auto">
              <a:spcBef>
                <a:spcPts val="324"/>
              </a:spcBef>
              <a:spcAft>
                <a:spcPts val="0"/>
              </a:spcAft>
              <a:buFont typeface="Verdana"/>
              <a:buChar char="◦"/>
              <a:defRPr/>
            </a:pPr>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r>
              <a:rPr lang="en-US" altLang="zh-CN" dirty="0" err="1"/>
              <a:t>int</a:t>
            </a:r>
            <a:r>
              <a:rPr lang="en-US" altLang="zh-CN" dirty="0"/>
              <a:t> hour, </a:t>
            </a:r>
            <a:r>
              <a:rPr lang="en-US" altLang="zh-CN" dirty="0" err="1"/>
              <a:t>int</a:t>
            </a:r>
            <a:r>
              <a:rPr lang="en-US" altLang="zh-CN" dirty="0"/>
              <a:t> minute, </a:t>
            </a:r>
            <a:r>
              <a:rPr lang="en-US" altLang="zh-CN" dirty="0" err="1"/>
              <a:t>int</a:t>
            </a:r>
            <a:r>
              <a:rPr lang="en-US" altLang="zh-CN" dirty="0"/>
              <a:t> second)</a:t>
            </a:r>
            <a:endParaRPr lang="zh-CN" altLang="zh-CN" dirty="0"/>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a:xfrm>
            <a:off x="2438400" y="1481138"/>
            <a:ext cx="6248400" cy="4525962"/>
          </a:xfrm>
        </p:spPr>
        <p:txBody>
          <a:bodyPr/>
          <a:lstStyle/>
          <a:p>
            <a:r>
              <a:rPr lang="zh-CN" altLang="zh-CN" dirty="0"/>
              <a:t>在</a:t>
            </a:r>
            <a:r>
              <a:rPr lang="en-US" altLang="zh-CN" dirty="0"/>
              <a:t>Calendar</a:t>
            </a:r>
            <a:r>
              <a:rPr lang="zh-CN" altLang="zh-CN" dirty="0"/>
              <a:t>中，月份的取值是从</a:t>
            </a:r>
            <a:r>
              <a:rPr lang="en-US" altLang="zh-CN" dirty="0"/>
              <a:t>0</a:t>
            </a:r>
            <a:r>
              <a:rPr lang="zh-CN" altLang="zh-CN" dirty="0"/>
              <a:t>开始的，比如</a:t>
            </a:r>
            <a:r>
              <a:rPr lang="en-US" altLang="zh-CN" dirty="0"/>
              <a:t>Calendar</a:t>
            </a:r>
            <a:r>
              <a:rPr lang="zh-CN" altLang="zh-CN" dirty="0"/>
              <a:t>对象表示的日历是</a:t>
            </a:r>
            <a:r>
              <a:rPr lang="en-US" altLang="zh-CN" dirty="0"/>
              <a:t>6</a:t>
            </a:r>
            <a:r>
              <a:rPr lang="zh-CN" altLang="zh-CN" dirty="0"/>
              <a:t>月份，从</a:t>
            </a:r>
            <a:r>
              <a:rPr lang="en-US" altLang="zh-CN" dirty="0"/>
              <a:t>Calendar</a:t>
            </a:r>
            <a:r>
              <a:rPr lang="zh-CN" altLang="zh-CN" dirty="0"/>
              <a:t>对象中取出的是</a:t>
            </a:r>
            <a:r>
              <a:rPr lang="en-US" altLang="zh-CN" dirty="0"/>
              <a:t>5</a:t>
            </a:r>
            <a:r>
              <a:rPr lang="zh-CN" altLang="zh-CN" dirty="0"/>
              <a:t>；</a:t>
            </a:r>
            <a:endParaRPr lang="en-US" altLang="zh-CN" dirty="0"/>
          </a:p>
          <a:p>
            <a:endParaRPr lang="en-US" altLang="zh-CN" dirty="0"/>
          </a:p>
          <a:p>
            <a:r>
              <a:rPr lang="zh-CN" altLang="zh-CN" dirty="0"/>
              <a:t>要设置日历表示</a:t>
            </a:r>
            <a:r>
              <a:rPr lang="en-US" altLang="zh-CN" dirty="0"/>
              <a:t>12</a:t>
            </a:r>
            <a:r>
              <a:rPr lang="zh-CN" altLang="zh-CN" dirty="0"/>
              <a:t>月份，送给</a:t>
            </a:r>
            <a:r>
              <a:rPr lang="en-US" altLang="zh-CN" dirty="0"/>
              <a:t>Calendar</a:t>
            </a:r>
            <a:r>
              <a:rPr lang="zh-CN" altLang="zh-CN" dirty="0"/>
              <a:t>对象的值应该是</a:t>
            </a:r>
            <a:r>
              <a:rPr lang="en-US" altLang="zh-CN" dirty="0"/>
              <a:t>11</a:t>
            </a:r>
            <a:r>
              <a:rPr lang="zh-CN" altLang="zh-CN" dirty="0"/>
              <a:t>。</a:t>
            </a: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pic>
        <p:nvPicPr>
          <p:cNvPr id="583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668463"/>
            <a:ext cx="1800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81138"/>
            <a:ext cx="8856984" cy="5044206"/>
          </a:xfrm>
        </p:spPr>
        <p:txBody>
          <a:bodyPr>
            <a:normAutofit fontScale="77500" lnSpcReduction="20000"/>
          </a:bodyPr>
          <a:lstStyle/>
          <a:p>
            <a:pPr marL="109728" indent="0" fontAlgn="auto">
              <a:spcAft>
                <a:spcPts val="0"/>
              </a:spcAft>
              <a:buFont typeface="Wingdings 3"/>
              <a:buNone/>
              <a:defRPr/>
            </a:pPr>
            <a:r>
              <a:rPr lang="zh-CN" altLang="zh-CN" sz="3100" dirty="0"/>
              <a:t>（</a:t>
            </a:r>
            <a:r>
              <a:rPr lang="en-US" altLang="zh-CN" sz="3100" dirty="0"/>
              <a:t>3</a:t>
            </a:r>
            <a:r>
              <a:rPr lang="zh-CN" altLang="zh-CN" sz="3100" dirty="0"/>
              <a:t>）</a:t>
            </a:r>
            <a:r>
              <a:rPr lang="en-US" altLang="zh-CN" sz="3100" dirty="0"/>
              <a:t>add()</a:t>
            </a:r>
            <a:endParaRPr lang="zh-CN" altLang="zh-CN" sz="3100" dirty="0"/>
          </a:p>
          <a:p>
            <a:pPr marL="621792" lvl="1" fontAlgn="auto">
              <a:spcBef>
                <a:spcPts val="324"/>
              </a:spcBef>
              <a:spcAft>
                <a:spcPts val="0"/>
              </a:spcAft>
              <a:buFont typeface="Verdana"/>
              <a:buChar char="◦"/>
              <a:defRPr/>
            </a:pPr>
            <a:r>
              <a:rPr lang="en-US" altLang="zh-CN" sz="2600" dirty="0"/>
              <a:t>void add(</a:t>
            </a:r>
            <a:r>
              <a:rPr lang="en-US" altLang="zh-CN" sz="2600" dirty="0" err="1"/>
              <a:t>int</a:t>
            </a:r>
            <a:r>
              <a:rPr lang="en-US" altLang="zh-CN" sz="2600" dirty="0"/>
              <a:t> field, </a:t>
            </a:r>
            <a:r>
              <a:rPr lang="en-US" altLang="zh-CN" sz="2600" dirty="0" err="1"/>
              <a:t>int</a:t>
            </a:r>
            <a:r>
              <a:rPr lang="en-US" altLang="zh-CN" sz="2600" dirty="0"/>
              <a:t> amount)</a:t>
            </a:r>
            <a:r>
              <a:rPr lang="zh-CN" altLang="zh-CN" sz="2600" dirty="0"/>
              <a:t>，该方法根据日历的规则，为给定的日历字段加上指定的时间量。</a:t>
            </a:r>
          </a:p>
          <a:p>
            <a:pPr marL="621792" lvl="1" fontAlgn="auto">
              <a:spcBef>
                <a:spcPts val="324"/>
              </a:spcBef>
              <a:spcAft>
                <a:spcPts val="0"/>
              </a:spcAft>
              <a:buFont typeface="Verdana"/>
              <a:buChar char="◦"/>
              <a:defRPr/>
            </a:pPr>
            <a:r>
              <a:rPr lang="en-US" altLang="zh-CN" sz="2600" dirty="0"/>
              <a:t>add()</a:t>
            </a:r>
            <a:r>
              <a:rPr lang="zh-CN" altLang="zh-CN" sz="2600" dirty="0"/>
              <a:t>方法的功能非常强大，当日历字段的取值超出日历规则允许的范围时，会自动进行进位或退位处理。</a:t>
            </a:r>
            <a:endParaRPr lang="en-US" altLang="zh-CN" sz="2600" dirty="0"/>
          </a:p>
          <a:p>
            <a:pPr marL="621792" lvl="1" fontAlgn="auto">
              <a:spcBef>
                <a:spcPts val="324"/>
              </a:spcBef>
              <a:spcAft>
                <a:spcPts val="0"/>
              </a:spcAft>
              <a:buFont typeface="Verdana"/>
              <a:buChar char="◦"/>
              <a:defRPr/>
            </a:pPr>
            <a:endParaRPr lang="en-US" altLang="zh-CN" sz="2600" dirty="0"/>
          </a:p>
          <a:p>
            <a:pPr marL="109728" indent="0" fontAlgn="auto">
              <a:spcAft>
                <a:spcPts val="0"/>
              </a:spcAft>
              <a:buFont typeface="Wingdings 3"/>
              <a:buNone/>
              <a:defRPr/>
            </a:pPr>
            <a:r>
              <a:rPr lang="zh-CN" altLang="zh-CN" sz="3100" dirty="0"/>
              <a:t>（</a:t>
            </a:r>
            <a:r>
              <a:rPr lang="en-US" altLang="zh-CN" sz="3100" dirty="0"/>
              <a:t>4</a:t>
            </a:r>
            <a:r>
              <a:rPr lang="zh-CN" altLang="zh-CN" sz="3100" dirty="0"/>
              <a:t>）</a:t>
            </a:r>
            <a:r>
              <a:rPr lang="en-US" altLang="zh-CN" sz="3100" dirty="0" err="1"/>
              <a:t>getTime</a:t>
            </a:r>
            <a:r>
              <a:rPr lang="en-US" altLang="zh-CN" sz="3100" dirty="0"/>
              <a:t>()</a:t>
            </a:r>
            <a:endParaRPr lang="zh-CN" altLang="zh-CN" sz="3100" dirty="0"/>
          </a:p>
          <a:p>
            <a:pPr marL="621792" lvl="1" fontAlgn="auto">
              <a:spcBef>
                <a:spcPts val="324"/>
              </a:spcBef>
              <a:spcAft>
                <a:spcPts val="0"/>
              </a:spcAft>
              <a:buFont typeface="Verdana"/>
              <a:buChar char="◦"/>
              <a:defRPr/>
            </a:pPr>
            <a:r>
              <a:rPr lang="en-US" altLang="zh-CN" sz="2600" dirty="0"/>
              <a:t>Date </a:t>
            </a:r>
            <a:r>
              <a:rPr lang="en-US" altLang="zh-CN" sz="2600" dirty="0" err="1"/>
              <a:t>getTime</a:t>
            </a:r>
            <a:r>
              <a:rPr lang="en-US" altLang="zh-CN" sz="2600" dirty="0"/>
              <a:t>()</a:t>
            </a:r>
            <a:r>
              <a:rPr lang="zh-CN" altLang="zh-CN" sz="2600" dirty="0"/>
              <a:t>，返回一个表示调用此方法的</a:t>
            </a:r>
            <a:r>
              <a:rPr lang="en-US" altLang="zh-CN" sz="2600" dirty="0"/>
              <a:t>Calendar</a:t>
            </a:r>
            <a:r>
              <a:rPr lang="zh-CN" altLang="zh-CN" sz="2600" dirty="0"/>
              <a:t>对象的</a:t>
            </a:r>
            <a:r>
              <a:rPr lang="en-US" altLang="zh-CN" sz="2600" dirty="0"/>
              <a:t>Date</a:t>
            </a:r>
            <a:r>
              <a:rPr lang="zh-CN" altLang="zh-CN" sz="2600" dirty="0"/>
              <a:t>对象。</a:t>
            </a:r>
            <a:endParaRPr lang="en-US" altLang="zh-CN" sz="2600" dirty="0"/>
          </a:p>
          <a:p>
            <a:pPr marL="621792" lvl="1" fontAlgn="auto">
              <a:spcBef>
                <a:spcPts val="324"/>
              </a:spcBef>
              <a:spcAft>
                <a:spcPts val="0"/>
              </a:spcAft>
              <a:buFont typeface="Verdana"/>
              <a:buChar char="◦"/>
              <a:defRPr/>
            </a:pPr>
            <a:endParaRPr lang="zh-CN" altLang="zh-CN" sz="2600" dirty="0"/>
          </a:p>
          <a:p>
            <a:pPr marL="109728" indent="0" fontAlgn="auto">
              <a:spcAft>
                <a:spcPts val="0"/>
              </a:spcAft>
              <a:buFont typeface="Wingdings 3"/>
              <a:buNone/>
              <a:defRPr/>
            </a:pPr>
            <a:r>
              <a:rPr lang="zh-CN" altLang="zh-CN" sz="3100" dirty="0"/>
              <a:t>（</a:t>
            </a:r>
            <a:r>
              <a:rPr lang="en-US" altLang="zh-CN" sz="3100" dirty="0"/>
              <a:t>5</a:t>
            </a:r>
            <a:r>
              <a:rPr lang="zh-CN" altLang="zh-CN" sz="3100" dirty="0"/>
              <a:t>）</a:t>
            </a:r>
            <a:r>
              <a:rPr lang="en-US" altLang="zh-CN" sz="3100" dirty="0" err="1"/>
              <a:t>getTimeInMillis</a:t>
            </a:r>
            <a:r>
              <a:rPr lang="en-US" altLang="zh-CN" sz="3100" dirty="0"/>
              <a:t>()</a:t>
            </a:r>
            <a:endParaRPr lang="zh-CN" altLang="zh-CN" sz="3100" dirty="0"/>
          </a:p>
          <a:p>
            <a:pPr marL="621792" lvl="1" fontAlgn="auto">
              <a:spcBef>
                <a:spcPts val="324"/>
              </a:spcBef>
              <a:spcAft>
                <a:spcPts val="0"/>
              </a:spcAft>
              <a:buFont typeface="Verdana"/>
              <a:buChar char="◦"/>
              <a:defRPr/>
            </a:pPr>
            <a:r>
              <a:rPr lang="en-US" altLang="zh-CN" sz="2600" dirty="0"/>
              <a:t>long </a:t>
            </a:r>
            <a:r>
              <a:rPr lang="en-US" altLang="zh-CN" sz="2600" dirty="0" err="1"/>
              <a:t>getTimeInMillis</a:t>
            </a:r>
            <a:r>
              <a:rPr lang="en-US" altLang="zh-CN" sz="2600" dirty="0"/>
              <a:t>()</a:t>
            </a:r>
            <a:r>
              <a:rPr lang="zh-CN" altLang="zh-CN" sz="2600" dirty="0"/>
              <a:t>，返回表示调用此方法的</a:t>
            </a:r>
            <a:r>
              <a:rPr lang="en-US" altLang="zh-CN" sz="2600" dirty="0"/>
              <a:t>Calendar</a:t>
            </a:r>
            <a:r>
              <a:rPr lang="zh-CN" altLang="zh-CN" sz="2600" dirty="0"/>
              <a:t>对象的毫秒数。</a:t>
            </a:r>
            <a:endParaRPr lang="en-US" altLang="zh-CN" sz="2600" dirty="0"/>
          </a:p>
          <a:p>
            <a:pPr marL="621792" lvl="1" fontAlgn="auto">
              <a:spcBef>
                <a:spcPts val="324"/>
              </a:spcBef>
              <a:spcAft>
                <a:spcPts val="0"/>
              </a:spcAft>
              <a:buFont typeface="Verdana"/>
              <a:buChar char="◦"/>
              <a:defRPr/>
            </a:pPr>
            <a:endParaRPr lang="zh-CN" altLang="zh-CN" sz="2600" dirty="0"/>
          </a:p>
          <a:p>
            <a:pPr marL="109728" indent="0" fontAlgn="auto">
              <a:spcAft>
                <a:spcPts val="0"/>
              </a:spcAft>
              <a:buFont typeface="Wingdings 3"/>
              <a:buNone/>
              <a:defRPr/>
            </a:pPr>
            <a:r>
              <a:rPr lang="zh-CN" altLang="zh-CN" sz="3100" dirty="0"/>
              <a:t>（</a:t>
            </a:r>
            <a:r>
              <a:rPr lang="en-US" altLang="zh-CN" sz="3100" dirty="0"/>
              <a:t>6</a:t>
            </a:r>
            <a:r>
              <a:rPr lang="zh-CN" altLang="zh-CN" sz="3100" dirty="0"/>
              <a:t>）</a:t>
            </a:r>
            <a:r>
              <a:rPr lang="en-US" altLang="zh-CN" sz="3100" dirty="0" err="1"/>
              <a:t>getActualMaximum</a:t>
            </a:r>
            <a:r>
              <a:rPr lang="en-US" altLang="zh-CN" sz="3100" dirty="0"/>
              <a:t>()</a:t>
            </a:r>
            <a:endParaRPr lang="zh-CN" altLang="zh-CN" sz="3100" dirty="0"/>
          </a:p>
          <a:p>
            <a:pPr marL="621792" lvl="1" fontAlgn="auto">
              <a:spcBef>
                <a:spcPts val="324"/>
              </a:spcBef>
              <a:spcAft>
                <a:spcPts val="0"/>
              </a:spcAft>
              <a:buFont typeface="Verdana"/>
              <a:buChar char="◦"/>
              <a:defRPr/>
            </a:pPr>
            <a:r>
              <a:rPr lang="en-US" altLang="zh-CN" sz="2600" dirty="0" err="1"/>
              <a:t>int</a:t>
            </a:r>
            <a:r>
              <a:rPr lang="en-US" altLang="zh-CN" sz="2600" dirty="0"/>
              <a:t> </a:t>
            </a:r>
            <a:r>
              <a:rPr lang="en-US" altLang="zh-CN" sz="2600" dirty="0" err="1"/>
              <a:t>getActualMaximum</a:t>
            </a:r>
            <a:r>
              <a:rPr lang="en-US" altLang="zh-CN" sz="2600" dirty="0"/>
              <a:t>(</a:t>
            </a:r>
            <a:r>
              <a:rPr lang="en-US" altLang="zh-CN" sz="2600" dirty="0" err="1"/>
              <a:t>int</a:t>
            </a:r>
            <a:r>
              <a:rPr lang="en-US" altLang="zh-CN" sz="2600" dirty="0"/>
              <a:t> field)</a:t>
            </a:r>
            <a:r>
              <a:rPr lang="zh-CN" altLang="zh-CN" sz="2600" dirty="0"/>
              <a:t>，返回指定日历字段可能的最大值。如日历字段为</a:t>
            </a:r>
            <a:r>
              <a:rPr lang="en-US" altLang="zh-CN" sz="2600" dirty="0"/>
              <a:t>MONTH</a:t>
            </a:r>
            <a:r>
              <a:rPr lang="zh-CN" altLang="zh-CN" sz="2600" dirty="0"/>
              <a:t>时，返回</a:t>
            </a:r>
            <a:r>
              <a:rPr lang="en-US" altLang="zh-CN" sz="2600" dirty="0"/>
              <a:t>11</a:t>
            </a:r>
            <a:r>
              <a:rPr lang="zh-CN" altLang="zh-CN" sz="2600" dirty="0"/>
              <a:t>；日历字段为</a:t>
            </a:r>
            <a:r>
              <a:rPr lang="en-US" altLang="zh-CN" sz="2600" dirty="0"/>
              <a:t>DAY_OF_MONTH</a:t>
            </a:r>
            <a:r>
              <a:rPr lang="zh-CN" altLang="zh-CN" sz="2600" dirty="0"/>
              <a:t>时，返回调用该方法的日历对象的月份的最大天数。</a:t>
            </a:r>
          </a:p>
        </p:txBody>
      </p:sp>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marL="109538" indent="0">
              <a:buFont typeface="Wingdings 3" pitchFamily="18" charset="2"/>
              <a:buNone/>
            </a:pPr>
            <a:r>
              <a:rPr lang="zh-CN" altLang="zh-CN"/>
              <a:t>【例</a:t>
            </a:r>
            <a:r>
              <a:rPr lang="en-US" altLang="zh-CN"/>
              <a:t>7-6</a:t>
            </a:r>
            <a:r>
              <a:rPr lang="zh-CN" altLang="zh-CN"/>
              <a:t>】打印</a:t>
            </a:r>
            <a:r>
              <a:rPr lang="en-US" altLang="zh-CN"/>
              <a:t>2016</a:t>
            </a:r>
            <a:r>
              <a:rPr lang="zh-CN" altLang="zh-CN"/>
              <a:t>年</a:t>
            </a:r>
            <a:r>
              <a:rPr lang="en-US" altLang="zh-CN"/>
              <a:t>8</a:t>
            </a:r>
            <a:r>
              <a:rPr lang="zh-CN" altLang="zh-CN"/>
              <a:t>月的日历。</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pic>
        <p:nvPicPr>
          <p:cNvPr id="6042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43920"/>
            <a:ext cx="5545137"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矩形 4"/>
          <p:cNvSpPr>
            <a:spLocks noChangeArrowheads="1"/>
          </p:cNvSpPr>
          <p:nvPr/>
        </p:nvSpPr>
        <p:spPr bwMode="auto">
          <a:xfrm>
            <a:off x="827088" y="4365625"/>
            <a:ext cx="7777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a:ea typeface="黑体" pitchFamily="49" charset="-122"/>
              </a:rPr>
              <a:t>分析：此处利用</a:t>
            </a:r>
            <a:r>
              <a:rPr lang="en-US" altLang="zh-CN" sz="2400">
                <a:ea typeface="黑体" pitchFamily="49" charset="-122"/>
              </a:rPr>
              <a:t>Calendar</a:t>
            </a:r>
            <a:r>
              <a:rPr lang="zh-CN" altLang="zh-CN" sz="2400">
                <a:ea typeface="黑体" pitchFamily="49" charset="-122"/>
              </a:rPr>
              <a:t>类可以打印任何日期的日历，并且，关于该月第一天是星期几、该月有多少天等运算都可以调用</a:t>
            </a:r>
            <a:r>
              <a:rPr lang="en-US" altLang="zh-CN" sz="2400">
                <a:ea typeface="黑体" pitchFamily="49" charset="-122"/>
              </a:rPr>
              <a:t>Calendar</a:t>
            </a:r>
            <a:r>
              <a:rPr lang="zh-CN" altLang="zh-CN" sz="2400">
                <a:ea typeface="黑体" pitchFamily="49" charset="-122"/>
              </a:rPr>
              <a:t>的方法获取。</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sp>
        <p:nvSpPr>
          <p:cNvPr id="7" name="矩形 6"/>
          <p:cNvSpPr/>
          <p:nvPr/>
        </p:nvSpPr>
        <p:spPr>
          <a:xfrm>
            <a:off x="179512" y="1052736"/>
            <a:ext cx="8856984" cy="54591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fontAlgn="auto">
              <a:lnSpc>
                <a:spcPct val="150000"/>
              </a:lnSpc>
              <a:spcBef>
                <a:spcPts val="0"/>
              </a:spcBef>
              <a:spcAft>
                <a:spcPts val="0"/>
              </a:spcAft>
              <a:defRPr/>
            </a:pPr>
            <a:r>
              <a:rPr lang="en-US" altLang="zh-CN" dirty="0"/>
              <a:t>import </a:t>
            </a:r>
            <a:r>
              <a:rPr lang="en-US" altLang="zh-CN" dirty="0" err="1"/>
              <a:t>java.util.Calendar</a:t>
            </a:r>
            <a:r>
              <a:rPr lang="en-US" altLang="zh-CN" dirty="0"/>
              <a:t>;</a:t>
            </a:r>
          </a:p>
          <a:p>
            <a:pPr fontAlgn="auto">
              <a:lnSpc>
                <a:spcPct val="150000"/>
              </a:lnSpc>
              <a:spcBef>
                <a:spcPts val="0"/>
              </a:spcBef>
              <a:spcAft>
                <a:spcPts val="0"/>
              </a:spcAft>
              <a:defRPr/>
            </a:pPr>
            <a:r>
              <a:rPr lang="en-US" altLang="zh-CN" dirty="0"/>
              <a:t>public class </a:t>
            </a:r>
            <a:r>
              <a:rPr lang="en-US" altLang="zh-CN" dirty="0" err="1"/>
              <a:t>PrintCalendar</a:t>
            </a:r>
            <a:r>
              <a:rPr lang="en-US" altLang="zh-CN" dirty="0"/>
              <a:t> {</a:t>
            </a:r>
          </a:p>
          <a:p>
            <a:pPr fontAlgn="auto">
              <a:lnSpc>
                <a:spcPct val="150000"/>
              </a:lnSpc>
              <a:spcBef>
                <a:spcPts val="0"/>
              </a:spcBef>
              <a:spcAft>
                <a:spcPts val="0"/>
              </a:spcAft>
              <a:defRPr/>
            </a:pPr>
            <a:r>
              <a:rPr lang="en-US" altLang="zh-CN" dirty="0"/>
              <a:t>	public static void main(String[] </a:t>
            </a:r>
            <a:r>
              <a:rPr lang="en-US" altLang="zh-CN" dirty="0" err="1"/>
              <a:t>args</a:t>
            </a:r>
            <a:r>
              <a:rPr lang="en-US" altLang="zh-CN" dirty="0"/>
              <a:t>) {</a:t>
            </a:r>
          </a:p>
          <a:p>
            <a:pPr fontAlgn="auto">
              <a:lnSpc>
                <a:spcPct val="150000"/>
              </a:lnSpc>
              <a:spcBef>
                <a:spcPts val="0"/>
              </a:spcBef>
              <a:spcAft>
                <a:spcPts val="0"/>
              </a:spcAft>
              <a:defRPr/>
            </a:pPr>
            <a:r>
              <a:rPr lang="en-US" altLang="zh-CN" dirty="0"/>
              <a:t>		Calendar </a:t>
            </a:r>
            <a:r>
              <a:rPr lang="en-US" altLang="zh-CN" dirty="0" err="1"/>
              <a:t>cal</a:t>
            </a:r>
            <a:r>
              <a:rPr lang="en-US" altLang="zh-CN" dirty="0"/>
              <a:t> = </a:t>
            </a:r>
            <a:r>
              <a:rPr lang="en-US" altLang="zh-CN" dirty="0" err="1"/>
              <a:t>Calendar.getInstance</a:t>
            </a:r>
            <a:r>
              <a:rPr lang="en-US" altLang="zh-CN" dirty="0"/>
              <a:t>();//Calendar</a:t>
            </a:r>
            <a:r>
              <a:rPr lang="zh-CN" altLang="en-US" dirty="0"/>
              <a:t>抽象类</a:t>
            </a:r>
            <a:endParaRPr lang="en-US" altLang="zh-CN" dirty="0"/>
          </a:p>
          <a:p>
            <a:pPr fontAlgn="auto">
              <a:lnSpc>
                <a:spcPct val="150000"/>
              </a:lnSpc>
              <a:spcBef>
                <a:spcPts val="0"/>
              </a:spcBef>
              <a:spcAft>
                <a:spcPts val="0"/>
              </a:spcAft>
              <a:defRPr/>
            </a:pPr>
            <a:r>
              <a:rPr lang="en-US" altLang="zh-CN" dirty="0"/>
              <a:t>		</a:t>
            </a:r>
            <a:r>
              <a:rPr lang="en-US" altLang="zh-CN" dirty="0" err="1"/>
              <a:t>cal.set</a:t>
            </a:r>
            <a:r>
              <a:rPr lang="en-US" altLang="zh-CN" dirty="0"/>
              <a:t>(</a:t>
            </a:r>
            <a:r>
              <a:rPr lang="en-US" altLang="zh-CN" dirty="0" err="1"/>
              <a:t>Calendar.YEAR</a:t>
            </a:r>
            <a:r>
              <a:rPr lang="en-US" altLang="zh-CN" dirty="0"/>
              <a:t>, 2016);</a:t>
            </a:r>
          </a:p>
          <a:p>
            <a:pPr fontAlgn="auto">
              <a:lnSpc>
                <a:spcPct val="150000"/>
              </a:lnSpc>
              <a:spcBef>
                <a:spcPts val="0"/>
              </a:spcBef>
              <a:spcAft>
                <a:spcPts val="0"/>
              </a:spcAft>
              <a:defRPr/>
            </a:pPr>
            <a:r>
              <a:rPr lang="en-US" altLang="zh-CN" dirty="0"/>
              <a:t>		</a:t>
            </a:r>
            <a:r>
              <a:rPr lang="en-US" altLang="zh-CN" dirty="0" err="1"/>
              <a:t>cal.set</a:t>
            </a:r>
            <a:r>
              <a:rPr lang="en-US" altLang="zh-CN" dirty="0"/>
              <a:t>(Calendar.MONTH,7);//8</a:t>
            </a:r>
            <a:r>
              <a:rPr lang="zh-CN" altLang="en-US" dirty="0"/>
              <a:t>月</a:t>
            </a:r>
            <a:endParaRPr lang="en-US" altLang="zh-CN" dirty="0"/>
          </a:p>
          <a:p>
            <a:pPr fontAlgn="auto">
              <a:lnSpc>
                <a:spcPct val="150000"/>
              </a:lnSpc>
              <a:spcBef>
                <a:spcPts val="0"/>
              </a:spcBef>
              <a:spcAft>
                <a:spcPts val="0"/>
              </a:spcAft>
              <a:defRPr/>
            </a:pPr>
            <a:r>
              <a:rPr lang="en-US" altLang="zh-CN" dirty="0"/>
              <a:t>		</a:t>
            </a:r>
            <a:r>
              <a:rPr lang="en-US" altLang="zh-CN" dirty="0" err="1"/>
              <a:t>cal.set</a:t>
            </a:r>
            <a:r>
              <a:rPr lang="en-US" altLang="zh-CN" dirty="0"/>
              <a:t>(Calendar.DAY_OF_MONTH,1);</a:t>
            </a:r>
          </a:p>
          <a:p>
            <a:pPr fontAlgn="auto">
              <a:lnSpc>
                <a:spcPct val="150000"/>
              </a:lnSpc>
              <a:spcBef>
                <a:spcPts val="0"/>
              </a:spcBef>
              <a:spcAft>
                <a:spcPts val="0"/>
              </a:spcAft>
              <a:defRPr/>
            </a:pPr>
            <a:r>
              <a:rPr lang="en-US" altLang="zh-CN" dirty="0"/>
              <a:t>		//</a:t>
            </a:r>
            <a:r>
              <a:rPr lang="zh-CN" altLang="en-US" dirty="0"/>
              <a:t>输出标题行		</a:t>
            </a:r>
          </a:p>
          <a:p>
            <a:pPr fontAlgn="auto">
              <a:lnSpc>
                <a:spcPct val="150000"/>
              </a:lnSpc>
              <a:spcBef>
                <a:spcPts val="0"/>
              </a:spcBef>
              <a:spcAft>
                <a:spcPts val="0"/>
              </a:spcAft>
              <a:defRPr/>
            </a:pPr>
            <a:r>
              <a:rPr lang="zh-CN" altLang="en-US" dirty="0"/>
              <a:t>	             </a:t>
            </a:r>
            <a:r>
              <a:rPr lang="en-US" altLang="zh-CN" dirty="0" err="1"/>
              <a:t>System.out.println</a:t>
            </a:r>
            <a:r>
              <a:rPr lang="en-US" altLang="zh-CN" dirty="0"/>
              <a:t>(</a:t>
            </a:r>
          </a:p>
          <a:p>
            <a:pPr fontAlgn="auto">
              <a:lnSpc>
                <a:spcPct val="150000"/>
              </a:lnSpc>
              <a:spcBef>
                <a:spcPts val="0"/>
              </a:spcBef>
              <a:spcAft>
                <a:spcPts val="0"/>
              </a:spcAft>
              <a:defRPr/>
            </a:pPr>
            <a:r>
              <a:rPr lang="en-US" altLang="zh-CN" dirty="0"/>
              <a:t>"*******************"+</a:t>
            </a:r>
            <a:r>
              <a:rPr lang="en-US" altLang="zh-CN" dirty="0" err="1"/>
              <a:t>cal.get</a:t>
            </a:r>
            <a:r>
              <a:rPr lang="en-US" altLang="zh-CN" dirty="0"/>
              <a:t>(</a:t>
            </a:r>
            <a:r>
              <a:rPr lang="en-US" altLang="zh-CN" dirty="0" err="1"/>
              <a:t>Calendar.YEAR</a:t>
            </a:r>
            <a:r>
              <a:rPr lang="en-US" altLang="zh-CN" dirty="0"/>
              <a:t>)+"</a:t>
            </a:r>
            <a:r>
              <a:rPr lang="zh-CN" altLang="en-US" dirty="0"/>
              <a:t>年</a:t>
            </a:r>
            <a:r>
              <a:rPr lang="en-US" altLang="zh-CN" dirty="0"/>
              <a:t>"+(</a:t>
            </a:r>
            <a:r>
              <a:rPr lang="en-US" altLang="zh-CN" dirty="0" err="1"/>
              <a:t>cal.get</a:t>
            </a:r>
            <a:r>
              <a:rPr lang="en-US" altLang="zh-CN" dirty="0"/>
              <a:t>(</a:t>
            </a:r>
            <a:r>
              <a:rPr lang="en-US" altLang="zh-CN" dirty="0" err="1"/>
              <a:t>Calendar.MONTH</a:t>
            </a:r>
            <a:r>
              <a:rPr lang="en-US" altLang="zh-CN" dirty="0"/>
              <a:t>)+1)+"</a:t>
            </a:r>
            <a:r>
              <a:rPr lang="zh-CN" altLang="en-US" dirty="0"/>
              <a:t>月日历*******************</a:t>
            </a:r>
            <a:r>
              <a:rPr lang="en-US" altLang="zh-CN" dirty="0"/>
              <a:t>");</a:t>
            </a:r>
          </a:p>
          <a:p>
            <a:pPr fontAlgn="auto">
              <a:lnSpc>
                <a:spcPct val="150000"/>
              </a:lnSpc>
              <a:spcBef>
                <a:spcPts val="0"/>
              </a:spcBef>
              <a:spcAft>
                <a:spcPts val="0"/>
              </a:spcAft>
              <a:defRPr/>
            </a:pPr>
            <a:r>
              <a:rPr lang="en-US" altLang="zh-CN" dirty="0"/>
              <a:t>		</a:t>
            </a:r>
            <a:r>
              <a:rPr lang="en-US" altLang="zh-CN" dirty="0" err="1"/>
              <a:t>System.out.println</a:t>
            </a:r>
            <a:r>
              <a:rPr lang="en-US" altLang="zh-CN" dirty="0"/>
              <a:t>("</a:t>
            </a:r>
            <a:r>
              <a:rPr lang="zh-CN" altLang="en-US" dirty="0"/>
              <a:t>日</a:t>
            </a:r>
            <a:r>
              <a:rPr lang="en-US" altLang="zh-CN" dirty="0"/>
              <a:t>\t</a:t>
            </a:r>
            <a:r>
              <a:rPr lang="zh-CN" altLang="en-US" dirty="0"/>
              <a:t>一</a:t>
            </a:r>
            <a:r>
              <a:rPr lang="en-US" altLang="zh-CN" dirty="0"/>
              <a:t>\t</a:t>
            </a:r>
            <a:r>
              <a:rPr lang="zh-CN" altLang="en-US" dirty="0"/>
              <a:t>二</a:t>
            </a:r>
            <a:r>
              <a:rPr lang="en-US" altLang="zh-CN" dirty="0"/>
              <a:t>\t</a:t>
            </a:r>
            <a:r>
              <a:rPr lang="zh-CN" altLang="en-US" dirty="0"/>
              <a:t>三</a:t>
            </a:r>
            <a:r>
              <a:rPr lang="en-US" altLang="zh-CN" dirty="0"/>
              <a:t>\t</a:t>
            </a:r>
            <a:r>
              <a:rPr lang="zh-CN" altLang="en-US" dirty="0"/>
              <a:t>四</a:t>
            </a:r>
            <a:r>
              <a:rPr lang="en-US" altLang="zh-CN" dirty="0"/>
              <a:t>\t</a:t>
            </a:r>
            <a:r>
              <a:rPr lang="zh-CN" altLang="en-US" dirty="0"/>
              <a:t>五</a:t>
            </a:r>
            <a:r>
              <a:rPr lang="en-US" altLang="zh-CN" dirty="0"/>
              <a:t>\t</a:t>
            </a:r>
            <a:r>
              <a:rPr lang="zh-CN" altLang="en-US" dirty="0"/>
              <a:t>六</a:t>
            </a:r>
            <a:r>
              <a:rPr lang="en-US" altLang="zh-CN" dirty="0"/>
              <a:t>");</a:t>
            </a:r>
          </a:p>
          <a:p>
            <a:pPr fontAlgn="auto">
              <a:lnSpc>
                <a:spcPct val="150000"/>
              </a:lnSpc>
              <a:spcBef>
                <a:spcPts val="0"/>
              </a:spcBef>
              <a:spcAft>
                <a:spcPts val="0"/>
              </a:spcAft>
              <a:defRPr/>
            </a:pPr>
            <a:r>
              <a:rPr lang="en-US" altLang="zh-CN" dirty="0"/>
              <a:t>		</a:t>
            </a:r>
          </a:p>
        </p:txBody>
      </p:sp>
    </p:spTree>
    <p:extLst>
      <p:ext uri="{BB962C8B-B14F-4D97-AF65-F5344CB8AC3E}">
        <p14:creationId xmlns:p14="http://schemas.microsoft.com/office/powerpoint/2010/main" val="24867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7.4.2  Calendar</a:t>
            </a:r>
            <a:r>
              <a:rPr lang="zh-CN" altLang="zh-CN" dirty="0">
                <a:effectLst/>
              </a:rPr>
              <a:t>类</a:t>
            </a:r>
            <a:endParaRPr lang="zh-CN" altLang="en-US" dirty="0"/>
          </a:p>
        </p:txBody>
      </p:sp>
      <p:sp>
        <p:nvSpPr>
          <p:cNvPr id="7" name="矩形 6"/>
          <p:cNvSpPr/>
          <p:nvPr/>
        </p:nvSpPr>
        <p:spPr>
          <a:xfrm>
            <a:off x="107504" y="1052736"/>
            <a:ext cx="8928992" cy="549381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fontAlgn="auto">
              <a:lnSpc>
                <a:spcPct val="150000"/>
              </a:lnSpc>
              <a:spcBef>
                <a:spcPts val="0"/>
              </a:spcBef>
              <a:spcAft>
                <a:spcPts val="0"/>
              </a:spcAft>
              <a:defRPr/>
            </a:pPr>
            <a:r>
              <a:rPr lang="en-US" altLang="zh-CN" dirty="0"/>
              <a:t>		//</a:t>
            </a:r>
            <a:r>
              <a:rPr lang="zh-CN" altLang="en-US" dirty="0"/>
              <a:t>计算星期，并输出之前的空白</a:t>
            </a:r>
          </a:p>
          <a:p>
            <a:pPr fontAlgn="auto">
              <a:spcBef>
                <a:spcPts val="0"/>
              </a:spcBef>
              <a:spcAft>
                <a:spcPts val="0"/>
              </a:spcAft>
              <a:defRPr/>
            </a:pPr>
            <a:r>
              <a:rPr lang="zh-CN" altLang="en-US" dirty="0"/>
              <a:t>		</a:t>
            </a:r>
            <a:r>
              <a:rPr lang="en-US" altLang="zh-CN" dirty="0" err="1"/>
              <a:t>int</a:t>
            </a:r>
            <a:r>
              <a:rPr lang="en-US" altLang="zh-CN" dirty="0"/>
              <a:t> </a:t>
            </a:r>
            <a:r>
              <a:rPr lang="en-US" altLang="zh-CN" dirty="0" err="1"/>
              <a:t>day_of_week</a:t>
            </a:r>
            <a:r>
              <a:rPr lang="en-US" altLang="zh-CN" dirty="0"/>
              <a:t> = </a:t>
            </a:r>
            <a:r>
              <a:rPr lang="en-US" altLang="zh-CN" dirty="0" err="1"/>
              <a:t>cal.get</a:t>
            </a:r>
            <a:r>
              <a:rPr lang="en-US" altLang="zh-CN" dirty="0"/>
              <a:t>(</a:t>
            </a:r>
            <a:r>
              <a:rPr lang="en-US" altLang="zh-CN" dirty="0" err="1"/>
              <a:t>Calendar.DAY_OF_WEEK</a:t>
            </a:r>
            <a:r>
              <a:rPr lang="en-US" altLang="zh-CN" dirty="0"/>
              <a:t>);</a:t>
            </a:r>
          </a:p>
          <a:p>
            <a:pPr fontAlgn="auto">
              <a:spcBef>
                <a:spcPts val="0"/>
              </a:spcBef>
              <a:spcAft>
                <a:spcPts val="0"/>
              </a:spcAft>
              <a:defRPr/>
            </a:pPr>
            <a:r>
              <a:rPr lang="en-US" altLang="zh-CN" dirty="0"/>
              <a:t>		for(</a:t>
            </a:r>
            <a:r>
              <a:rPr lang="en-US" altLang="zh-CN" dirty="0" err="1"/>
              <a:t>int</a:t>
            </a:r>
            <a:r>
              <a:rPr lang="en-US" altLang="zh-CN" dirty="0"/>
              <a:t> s=1; s&lt;</a:t>
            </a:r>
            <a:r>
              <a:rPr lang="en-US" altLang="zh-CN" dirty="0" err="1"/>
              <a:t>day_of_week</a:t>
            </a:r>
            <a:r>
              <a:rPr lang="en-US" altLang="zh-CN" dirty="0"/>
              <a:t>; s++){</a:t>
            </a:r>
          </a:p>
          <a:p>
            <a:pPr fontAlgn="auto">
              <a:spcBef>
                <a:spcPts val="0"/>
              </a:spcBef>
              <a:spcAft>
                <a:spcPts val="0"/>
              </a:spcAft>
              <a:defRPr/>
            </a:pPr>
            <a:r>
              <a:rPr lang="en-US" altLang="zh-CN" dirty="0"/>
              <a:t>			</a:t>
            </a:r>
            <a:r>
              <a:rPr lang="en-US" altLang="zh-CN" dirty="0" err="1"/>
              <a:t>System.out.print</a:t>
            </a:r>
            <a:r>
              <a:rPr lang="en-US" altLang="zh-CN" dirty="0"/>
              <a:t>("\t");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r>
              <a:rPr lang="zh-CN" altLang="en-US" dirty="0"/>
              <a:t>输出该月所有天</a:t>
            </a:r>
          </a:p>
          <a:p>
            <a:pPr fontAlgn="auto">
              <a:spcBef>
                <a:spcPts val="0"/>
              </a:spcBef>
              <a:spcAft>
                <a:spcPts val="0"/>
              </a:spcAft>
              <a:defRPr/>
            </a:pPr>
            <a:r>
              <a:rPr lang="zh-CN" altLang="en-US" dirty="0"/>
              <a:t>		</a:t>
            </a:r>
            <a:r>
              <a:rPr lang="en-US" altLang="zh-CN" dirty="0"/>
              <a:t>for(</a:t>
            </a:r>
            <a:r>
              <a:rPr lang="en-US" altLang="zh-CN" dirty="0" err="1"/>
              <a:t>int</a:t>
            </a:r>
            <a:r>
              <a:rPr lang="en-US" altLang="zh-CN" dirty="0"/>
              <a:t> day=1; day&lt;=</a:t>
            </a:r>
            <a:r>
              <a:rPr lang="en-US" altLang="zh-CN" dirty="0" err="1"/>
              <a:t>cal.getActualMaximum</a:t>
            </a:r>
            <a:r>
              <a:rPr lang="en-US" altLang="zh-CN" dirty="0"/>
              <a:t>(</a:t>
            </a:r>
            <a:r>
              <a:rPr lang="en-US" altLang="zh-CN" dirty="0" err="1"/>
              <a:t>Calendar.DAY_OF_MONTH</a:t>
            </a:r>
            <a:r>
              <a:rPr lang="en-US" altLang="zh-CN" dirty="0"/>
              <a:t>); day++){</a:t>
            </a:r>
          </a:p>
          <a:p>
            <a:pPr fontAlgn="auto">
              <a:spcBef>
                <a:spcPts val="0"/>
              </a:spcBef>
              <a:spcAft>
                <a:spcPts val="0"/>
              </a:spcAft>
              <a:defRPr/>
            </a:pPr>
            <a:r>
              <a:rPr lang="en-US" altLang="zh-CN" dirty="0"/>
              <a:t>			</a:t>
            </a:r>
            <a:r>
              <a:rPr lang="en-US" altLang="zh-CN" dirty="0" err="1"/>
              <a:t>System.out.print</a:t>
            </a:r>
            <a:r>
              <a:rPr lang="en-US" altLang="zh-CN" dirty="0"/>
              <a:t>(day+"\t");</a:t>
            </a:r>
          </a:p>
          <a:p>
            <a:pPr fontAlgn="auto">
              <a:spcBef>
                <a:spcPts val="0"/>
              </a:spcBef>
              <a:spcAft>
                <a:spcPts val="0"/>
              </a:spcAft>
              <a:defRPr/>
            </a:pPr>
            <a:r>
              <a:rPr lang="en-US" altLang="zh-CN" dirty="0"/>
              <a:t>			if((day+day_of_week-1)%7==0){</a:t>
            </a:r>
          </a:p>
          <a:p>
            <a:pPr fontAlgn="auto">
              <a:spcBef>
                <a:spcPts val="0"/>
              </a:spcBef>
              <a:spcAft>
                <a:spcPts val="0"/>
              </a:spcAft>
              <a:defRPr/>
            </a:pPr>
            <a:r>
              <a:rPr lang="en-US" altLang="zh-CN" dirty="0"/>
              <a:t>				</a:t>
            </a:r>
            <a:r>
              <a:rPr lang="en-US" altLang="zh-CN" dirty="0" err="1"/>
              <a:t>System.out.println</a:t>
            </a:r>
            <a:r>
              <a:rPr lang="en-US" altLang="zh-CN" dirty="0"/>
              <a:t>();</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p>
          <a:p>
            <a:pPr fontAlgn="auto">
              <a:spcBef>
                <a:spcPts val="0"/>
              </a:spcBef>
              <a:spcAft>
                <a:spcPts val="0"/>
              </a:spcAft>
              <a:defRPr/>
            </a:pPr>
            <a:r>
              <a:rPr lang="en-US" altLang="zh-CN" dirty="0"/>
              <a:t>		</a:t>
            </a:r>
          </a:p>
          <a:p>
            <a:pPr fontAlgn="auto">
              <a:spcBef>
                <a:spcPts val="0"/>
              </a:spcBef>
              <a:spcAft>
                <a:spcPts val="0"/>
              </a:spcAft>
              <a:defRPr/>
            </a:pPr>
            <a:endParaRPr lang="en-US" altLang="zh-CN" dirty="0"/>
          </a:p>
          <a:p>
            <a:pPr fontAlgn="auto">
              <a:spcBef>
                <a:spcPts val="0"/>
              </a:spcBef>
              <a:spcAft>
                <a:spcPts val="0"/>
              </a:spcAft>
              <a:defRPr/>
            </a:pPr>
            <a:r>
              <a:rPr lang="en-US" altLang="zh-CN" dirty="0"/>
              <a:t>	}</a:t>
            </a:r>
          </a:p>
          <a:p>
            <a:pPr fontAlgn="auto">
              <a:spcBef>
                <a:spcPts val="0"/>
              </a:spcBef>
              <a:spcAft>
                <a:spcPts val="0"/>
              </a:spcAft>
              <a:defRPr/>
            </a:pPr>
            <a:endParaRPr lang="en-US" altLang="zh-CN" dirty="0"/>
          </a:p>
          <a:p>
            <a:pPr fontAlgn="auto">
              <a:spcBef>
                <a:spcPts val="0"/>
              </a:spcBef>
              <a:spcAft>
                <a:spcPts val="0"/>
              </a:spcAft>
              <a:defRPr/>
            </a:pPr>
            <a:r>
              <a:rPr lang="en-US" altLang="zh-CN" dirty="0"/>
              <a:t>}</a:t>
            </a:r>
          </a:p>
        </p:txBody>
      </p:sp>
    </p:spTree>
    <p:extLst>
      <p:ext uri="{BB962C8B-B14F-4D97-AF65-F5344CB8AC3E}">
        <p14:creationId xmlns:p14="http://schemas.microsoft.com/office/powerpoint/2010/main" val="33151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p:txBody>
          <a:bodyPr/>
          <a:lstStyle/>
          <a:p>
            <a:r>
              <a:rPr lang="en-US" altLang="zh-CN" sz="2400" dirty="0" err="1"/>
              <a:t>SimpleDateFormat</a:t>
            </a:r>
            <a:r>
              <a:rPr lang="zh-CN" altLang="zh-CN" sz="2400" dirty="0"/>
              <a:t>类位于</a:t>
            </a:r>
            <a:r>
              <a:rPr lang="en-US" altLang="zh-CN" sz="2400" dirty="0" err="1"/>
              <a:t>java.text</a:t>
            </a:r>
            <a:r>
              <a:rPr lang="zh-CN" altLang="zh-CN" sz="2400" dirty="0"/>
              <a:t>包下（</a:t>
            </a:r>
            <a:r>
              <a:rPr lang="en-US" altLang="zh-CN" sz="2400" dirty="0" err="1"/>
              <a:t>java.text</a:t>
            </a:r>
            <a:r>
              <a:rPr lang="zh-CN" altLang="zh-CN" sz="2400" dirty="0"/>
              <a:t>包下还有很多关于各种格式控制的类），用于格式化日期和解析日期字符串。</a:t>
            </a:r>
            <a:endParaRPr lang="en-US" altLang="zh-CN" sz="2400" dirty="0"/>
          </a:p>
          <a:p>
            <a:endParaRPr lang="zh-CN" altLang="zh-CN" sz="2400" dirty="0"/>
          </a:p>
          <a:p>
            <a:r>
              <a:rPr lang="zh-CN" altLang="zh-CN" sz="2400" dirty="0"/>
              <a:t>它通过特定的</a:t>
            </a:r>
            <a:r>
              <a:rPr lang="en-US" altLang="zh-CN" sz="2400" dirty="0"/>
              <a:t>pattern</a:t>
            </a:r>
            <a:r>
              <a:rPr lang="zh-CN" altLang="zh-CN" sz="2400" dirty="0"/>
              <a:t>字符串处理日期格式</a:t>
            </a:r>
            <a:r>
              <a:rPr lang="zh-CN" altLang="en-US" sz="2400" dirty="0"/>
              <a:t>。</a:t>
            </a:r>
          </a:p>
        </p:txBody>
      </p:sp>
      <p:sp>
        <p:nvSpPr>
          <p:cNvPr id="3" name="标题 2"/>
          <p:cNvSpPr>
            <a:spLocks noGrp="1"/>
          </p:cNvSpPr>
          <p:nvPr>
            <p:ph type="title"/>
          </p:nvPr>
        </p:nvSpPr>
        <p:spPr/>
        <p:txBody>
          <a:bodyPr/>
          <a:lstStyle/>
          <a:p>
            <a:pPr fontAlgn="auto">
              <a:spcAft>
                <a:spcPts val="0"/>
              </a:spcAft>
              <a:defRPr/>
            </a:pPr>
            <a:r>
              <a:rPr lang="en-US" altLang="zh-CN" dirty="0">
                <a:effectLst/>
              </a:rPr>
              <a:t>7.4.3  </a:t>
            </a:r>
            <a:r>
              <a:rPr lang="en-US" altLang="zh-CN" dirty="0" err="1">
                <a:effectLst/>
              </a:rPr>
              <a:t>SimpleDateFormat</a:t>
            </a:r>
            <a:r>
              <a:rPr lang="zh-CN" altLang="zh-CN" dirty="0">
                <a:effectLst/>
              </a:rPr>
              <a:t>类</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5288" y="1412875"/>
          <a:ext cx="8520111" cy="4392611"/>
        </p:xfrm>
        <a:graphic>
          <a:graphicData uri="http://schemas.openxmlformats.org/drawingml/2006/table">
            <a:tbl>
              <a:tblPr firstRow="1" firstCol="1" bandRow="1">
                <a:tableStyleId>{5940675A-B579-460E-94D1-54222C63F5DA}</a:tableStyleId>
              </a:tblPr>
              <a:tblGrid>
                <a:gridCol w="1300423">
                  <a:extLst>
                    <a:ext uri="{9D8B030D-6E8A-4147-A177-3AD203B41FA5}">
                      <a16:colId xmlns:a16="http://schemas.microsoft.com/office/drawing/2014/main" val="20000"/>
                    </a:ext>
                  </a:extLst>
                </a:gridCol>
                <a:gridCol w="2324670">
                  <a:extLst>
                    <a:ext uri="{9D8B030D-6E8A-4147-A177-3AD203B41FA5}">
                      <a16:colId xmlns:a16="http://schemas.microsoft.com/office/drawing/2014/main" val="20001"/>
                    </a:ext>
                  </a:extLst>
                </a:gridCol>
                <a:gridCol w="1300423">
                  <a:extLst>
                    <a:ext uri="{9D8B030D-6E8A-4147-A177-3AD203B41FA5}">
                      <a16:colId xmlns:a16="http://schemas.microsoft.com/office/drawing/2014/main" val="20002"/>
                    </a:ext>
                  </a:extLst>
                </a:gridCol>
                <a:gridCol w="3594595">
                  <a:extLst>
                    <a:ext uri="{9D8B030D-6E8A-4147-A177-3AD203B41FA5}">
                      <a16:colId xmlns:a16="http://schemas.microsoft.com/office/drawing/2014/main" val="20003"/>
                    </a:ext>
                  </a:extLst>
                </a:gridCol>
              </a:tblGrid>
              <a:tr h="464331">
                <a:tc>
                  <a:txBody>
                    <a:bodyPr/>
                    <a:lstStyle/>
                    <a:p>
                      <a:pPr algn="just">
                        <a:lnSpc>
                          <a:spcPts val="1500"/>
                        </a:lnSpc>
                        <a:spcBef>
                          <a:spcPts val="200"/>
                        </a:spcBef>
                        <a:spcAft>
                          <a:spcPts val="0"/>
                        </a:spcAft>
                      </a:pPr>
                      <a:r>
                        <a:rPr lang="zh-CN" sz="2000" dirty="0">
                          <a:effectLst/>
                        </a:rPr>
                        <a:t>模板字符</a:t>
                      </a:r>
                      <a:endParaRPr lang="zh-CN" sz="1800" dirty="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日期或时间元素</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模板字符</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dirty="0">
                          <a:effectLst/>
                        </a:rPr>
                        <a:t>日期或时间元素</a:t>
                      </a:r>
                      <a:endParaRPr lang="zh-CN" sz="1800" dirty="0">
                        <a:effectLst/>
                        <a:latin typeface="Times New Roman"/>
                        <a:ea typeface="宋体"/>
                      </a:endParaRPr>
                    </a:p>
                  </a:txBody>
                  <a:tcPr marL="68577" marR="68577" marT="0" marB="0" anchor="ctr"/>
                </a:tc>
                <a:extLst>
                  <a:ext uri="{0D108BD9-81ED-4DB2-BD59-A6C34878D82A}">
                    <a16:rowId xmlns:a16="http://schemas.microsoft.com/office/drawing/2014/main" val="10000"/>
                  </a:ext>
                </a:extLst>
              </a:tr>
              <a:tr h="491035">
                <a:tc>
                  <a:txBody>
                    <a:bodyPr/>
                    <a:lstStyle/>
                    <a:p>
                      <a:pPr algn="just">
                        <a:lnSpc>
                          <a:spcPts val="1500"/>
                        </a:lnSpc>
                        <a:spcBef>
                          <a:spcPts val="200"/>
                        </a:spcBef>
                        <a:spcAft>
                          <a:spcPts val="0"/>
                        </a:spcAft>
                      </a:pPr>
                      <a:r>
                        <a:rPr lang="en-US" sz="2000">
                          <a:effectLst/>
                        </a:rPr>
                        <a:t>y</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年</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a</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Am/pm </a:t>
                      </a:r>
                      <a:r>
                        <a:rPr lang="zh-CN" sz="2000">
                          <a:effectLst/>
                        </a:rPr>
                        <a:t>标记</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1"/>
                  </a:ext>
                </a:extLst>
              </a:tr>
              <a:tr h="491035">
                <a:tc>
                  <a:txBody>
                    <a:bodyPr/>
                    <a:lstStyle/>
                    <a:p>
                      <a:pPr algn="just">
                        <a:lnSpc>
                          <a:spcPts val="1500"/>
                        </a:lnSpc>
                        <a:spcBef>
                          <a:spcPts val="200"/>
                        </a:spcBef>
                        <a:spcAft>
                          <a:spcPts val="0"/>
                        </a:spcAft>
                      </a:pPr>
                      <a:r>
                        <a:rPr lang="en-US" sz="2000">
                          <a:effectLst/>
                        </a:rPr>
                        <a:t>M</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年中的月份</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h</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一天中的小时数（</a:t>
                      </a:r>
                      <a:r>
                        <a:rPr lang="en-US" sz="2000">
                          <a:effectLst/>
                        </a:rPr>
                        <a:t>0-23</a:t>
                      </a:r>
                      <a:r>
                        <a:rPr lang="zh-CN" sz="2000">
                          <a:effectLst/>
                        </a:rPr>
                        <a:t>）</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2"/>
                  </a:ext>
                </a:extLst>
              </a:tr>
              <a:tr h="491035">
                <a:tc>
                  <a:txBody>
                    <a:bodyPr/>
                    <a:lstStyle/>
                    <a:p>
                      <a:pPr algn="just">
                        <a:lnSpc>
                          <a:spcPts val="1500"/>
                        </a:lnSpc>
                        <a:spcBef>
                          <a:spcPts val="200"/>
                        </a:spcBef>
                        <a:spcAft>
                          <a:spcPts val="0"/>
                        </a:spcAft>
                      </a:pPr>
                      <a:r>
                        <a:rPr lang="en-US" sz="2000">
                          <a:effectLst/>
                        </a:rPr>
                        <a:t>d</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月份中的天数</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k</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一天中的小时数（</a:t>
                      </a:r>
                      <a:r>
                        <a:rPr lang="en-US" sz="2000">
                          <a:effectLst/>
                        </a:rPr>
                        <a:t>1-24</a:t>
                      </a:r>
                      <a:r>
                        <a:rPr lang="zh-CN" sz="2000">
                          <a:effectLst/>
                        </a:rPr>
                        <a:t>）</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3"/>
                  </a:ext>
                </a:extLst>
              </a:tr>
              <a:tr h="491035">
                <a:tc>
                  <a:txBody>
                    <a:bodyPr/>
                    <a:lstStyle/>
                    <a:p>
                      <a:pPr algn="just">
                        <a:lnSpc>
                          <a:spcPts val="1500"/>
                        </a:lnSpc>
                        <a:spcBef>
                          <a:spcPts val="200"/>
                        </a:spcBef>
                        <a:spcAft>
                          <a:spcPts val="0"/>
                        </a:spcAft>
                      </a:pPr>
                      <a:r>
                        <a:rPr lang="en-US" sz="2000">
                          <a:effectLst/>
                        </a:rPr>
                        <a:t>w</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年中的周数</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K</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am/pm </a:t>
                      </a:r>
                      <a:r>
                        <a:rPr lang="zh-CN" sz="2000">
                          <a:effectLst/>
                        </a:rPr>
                        <a:t>中的小时数（</a:t>
                      </a:r>
                      <a:r>
                        <a:rPr lang="en-US" sz="2000">
                          <a:effectLst/>
                        </a:rPr>
                        <a:t>0-11</a:t>
                      </a:r>
                      <a:r>
                        <a:rPr lang="zh-CN" sz="2000">
                          <a:effectLst/>
                        </a:rPr>
                        <a:t>）</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4"/>
                  </a:ext>
                </a:extLst>
              </a:tr>
              <a:tr h="491035">
                <a:tc>
                  <a:txBody>
                    <a:bodyPr/>
                    <a:lstStyle/>
                    <a:p>
                      <a:pPr algn="just">
                        <a:lnSpc>
                          <a:spcPts val="1500"/>
                        </a:lnSpc>
                        <a:spcBef>
                          <a:spcPts val="200"/>
                        </a:spcBef>
                        <a:spcAft>
                          <a:spcPts val="0"/>
                        </a:spcAft>
                      </a:pPr>
                      <a:r>
                        <a:rPr lang="en-US" sz="2000">
                          <a:effectLst/>
                        </a:rPr>
                        <a:t>W</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月份中的周数</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H</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am/pm </a:t>
                      </a:r>
                      <a:r>
                        <a:rPr lang="zh-CN" sz="2000">
                          <a:effectLst/>
                        </a:rPr>
                        <a:t>中的小时数（</a:t>
                      </a:r>
                      <a:r>
                        <a:rPr lang="en-US" sz="2000">
                          <a:effectLst/>
                        </a:rPr>
                        <a:t>1-12</a:t>
                      </a:r>
                      <a:r>
                        <a:rPr lang="zh-CN" sz="2000">
                          <a:effectLst/>
                        </a:rPr>
                        <a:t>）</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5"/>
                  </a:ext>
                </a:extLst>
              </a:tr>
              <a:tr h="491035">
                <a:tc>
                  <a:txBody>
                    <a:bodyPr/>
                    <a:lstStyle/>
                    <a:p>
                      <a:pPr algn="just">
                        <a:lnSpc>
                          <a:spcPts val="1500"/>
                        </a:lnSpc>
                        <a:spcBef>
                          <a:spcPts val="200"/>
                        </a:spcBef>
                        <a:spcAft>
                          <a:spcPts val="0"/>
                        </a:spcAft>
                      </a:pPr>
                      <a:r>
                        <a:rPr lang="en-US" sz="2000">
                          <a:effectLst/>
                        </a:rPr>
                        <a:t>D</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年中的天数</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m</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小时中的分钟数</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6"/>
                  </a:ext>
                </a:extLst>
              </a:tr>
              <a:tr h="491035">
                <a:tc>
                  <a:txBody>
                    <a:bodyPr/>
                    <a:lstStyle/>
                    <a:p>
                      <a:pPr algn="just">
                        <a:lnSpc>
                          <a:spcPts val="1500"/>
                        </a:lnSpc>
                        <a:spcBef>
                          <a:spcPts val="200"/>
                        </a:spcBef>
                        <a:spcAft>
                          <a:spcPts val="0"/>
                        </a:spcAft>
                      </a:pPr>
                      <a:r>
                        <a:rPr lang="en-US" sz="2000">
                          <a:effectLst/>
                        </a:rPr>
                        <a:t>F</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月份中的星期</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s</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分钟中的秒数</a:t>
                      </a:r>
                      <a:endParaRPr lang="zh-CN" sz="1800">
                        <a:effectLst/>
                        <a:latin typeface="Times New Roman"/>
                        <a:ea typeface="宋体"/>
                      </a:endParaRPr>
                    </a:p>
                  </a:txBody>
                  <a:tcPr marL="68577" marR="68577" marT="0" marB="0" anchor="ctr"/>
                </a:tc>
                <a:extLst>
                  <a:ext uri="{0D108BD9-81ED-4DB2-BD59-A6C34878D82A}">
                    <a16:rowId xmlns:a16="http://schemas.microsoft.com/office/drawing/2014/main" val="10007"/>
                  </a:ext>
                </a:extLst>
              </a:tr>
              <a:tr h="491035">
                <a:tc>
                  <a:txBody>
                    <a:bodyPr/>
                    <a:lstStyle/>
                    <a:p>
                      <a:pPr algn="just">
                        <a:lnSpc>
                          <a:spcPts val="1500"/>
                        </a:lnSpc>
                        <a:spcBef>
                          <a:spcPts val="200"/>
                        </a:spcBef>
                        <a:spcAft>
                          <a:spcPts val="0"/>
                        </a:spcAft>
                      </a:pPr>
                      <a:r>
                        <a:rPr lang="en-US" sz="2000">
                          <a:effectLst/>
                        </a:rPr>
                        <a:t>E</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a:effectLst/>
                        </a:rPr>
                        <a:t>星期中的天数</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en-US" sz="2000">
                          <a:effectLst/>
                        </a:rPr>
                        <a:t>S</a:t>
                      </a:r>
                      <a:endParaRPr lang="zh-CN" sz="1800">
                        <a:effectLst/>
                        <a:latin typeface="Times New Roman"/>
                        <a:ea typeface="宋体"/>
                      </a:endParaRPr>
                    </a:p>
                  </a:txBody>
                  <a:tcPr marL="68577" marR="68577" marT="0" marB="0" anchor="ctr"/>
                </a:tc>
                <a:tc>
                  <a:txBody>
                    <a:bodyPr/>
                    <a:lstStyle/>
                    <a:p>
                      <a:pPr algn="just">
                        <a:lnSpc>
                          <a:spcPts val="1500"/>
                        </a:lnSpc>
                        <a:spcBef>
                          <a:spcPts val="200"/>
                        </a:spcBef>
                        <a:spcAft>
                          <a:spcPts val="0"/>
                        </a:spcAft>
                      </a:pPr>
                      <a:r>
                        <a:rPr lang="zh-CN" sz="2000" dirty="0">
                          <a:effectLst/>
                        </a:rPr>
                        <a:t>分钟中的毫秒数</a:t>
                      </a:r>
                      <a:endParaRPr lang="zh-CN" sz="1800" dirty="0">
                        <a:effectLst/>
                        <a:latin typeface="Times New Roman"/>
                        <a:ea typeface="宋体"/>
                      </a:endParaRPr>
                    </a:p>
                  </a:txBody>
                  <a:tcPr marL="68577" marR="68577" marT="0" marB="0" anchor="ctr"/>
                </a:tc>
                <a:extLst>
                  <a:ext uri="{0D108BD9-81ED-4DB2-BD59-A6C34878D82A}">
                    <a16:rowId xmlns:a16="http://schemas.microsoft.com/office/drawing/2014/main" val="10008"/>
                  </a:ext>
                </a:extLst>
              </a:tr>
            </a:tbl>
          </a:graphicData>
        </a:graphic>
      </p:graphicFrame>
      <p:sp>
        <p:nvSpPr>
          <p:cNvPr id="3" name="标题 2"/>
          <p:cNvSpPr>
            <a:spLocks noGrp="1"/>
          </p:cNvSpPr>
          <p:nvPr>
            <p:ph type="title"/>
          </p:nvPr>
        </p:nvSpPr>
        <p:spPr/>
        <p:txBody>
          <a:bodyPr/>
          <a:lstStyle/>
          <a:p>
            <a:pPr fontAlgn="auto">
              <a:spcAft>
                <a:spcPts val="0"/>
              </a:spcAft>
              <a:defRPr/>
            </a:pPr>
            <a:r>
              <a:rPr lang="en-US" altLang="zh-CN" dirty="0">
                <a:effectLst/>
              </a:rPr>
              <a:t>7.4.3  </a:t>
            </a:r>
            <a:r>
              <a:rPr lang="en-US" altLang="zh-CN" dirty="0" err="1">
                <a:effectLst/>
              </a:rPr>
              <a:t>SimpleDateFormat</a:t>
            </a:r>
            <a:r>
              <a:rPr lang="zh-CN" altLang="zh-CN" dirty="0">
                <a:effectLst/>
              </a:rPr>
              <a:t>类</a:t>
            </a:r>
            <a:endParaRPr lang="zh-CN" altLang="en-US" dirty="0"/>
          </a:p>
        </p:txBody>
      </p:sp>
      <p:sp>
        <p:nvSpPr>
          <p:cNvPr id="5" name="矩形 4"/>
          <p:cNvSpPr/>
          <p:nvPr/>
        </p:nvSpPr>
        <p:spPr>
          <a:xfrm>
            <a:off x="2268538" y="6092825"/>
            <a:ext cx="6551612"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a:t>“yyyy</a:t>
            </a:r>
            <a:r>
              <a:rPr lang="en-US" altLang="zh-CN" dirty="0"/>
              <a:t>-MM-</a:t>
            </a:r>
            <a:r>
              <a:rPr lang="en-US" altLang="zh-CN" dirty="0" err="1"/>
              <a:t>dd</a:t>
            </a:r>
            <a:r>
              <a:rPr lang="zh-CN" altLang="zh-CN" dirty="0"/>
              <a:t>”表示按</a:t>
            </a:r>
            <a:r>
              <a:rPr lang="en-US" altLang="zh-CN" dirty="0"/>
              <a:t>2016-08-05</a:t>
            </a:r>
            <a:r>
              <a:rPr lang="zh-CN" altLang="zh-CN" dirty="0"/>
              <a:t>这样的格式表示一个日期。</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795337"/>
          </a:xfrm>
        </p:spPr>
        <p:txBody>
          <a:bodyPr>
            <a:normAutofit fontScale="92500" lnSpcReduction="10000"/>
          </a:bodyPr>
          <a:lstStyle/>
          <a:p>
            <a:pPr marL="365760" indent="-256032" fontAlgn="auto">
              <a:spcAft>
                <a:spcPts val="0"/>
              </a:spcAft>
              <a:buFont typeface="Wingdings 3"/>
              <a:buChar char=""/>
              <a:defRPr/>
            </a:pPr>
            <a:r>
              <a:rPr lang="zh-CN" altLang="zh-CN" dirty="0"/>
              <a:t>模板字符串通常在构建</a:t>
            </a:r>
            <a:r>
              <a:rPr lang="en-US" altLang="zh-CN" dirty="0" err="1"/>
              <a:t>SimpleDateFormat</a:t>
            </a:r>
            <a:r>
              <a:rPr lang="zh-CN" altLang="zh-CN" dirty="0"/>
              <a:t>对象时作为初始化参数传入。</a:t>
            </a:r>
          </a:p>
        </p:txBody>
      </p:sp>
      <p:sp>
        <p:nvSpPr>
          <p:cNvPr id="3" name="标题 2"/>
          <p:cNvSpPr>
            <a:spLocks noGrp="1"/>
          </p:cNvSpPr>
          <p:nvPr>
            <p:ph type="title"/>
          </p:nvPr>
        </p:nvSpPr>
        <p:spPr/>
        <p:txBody>
          <a:bodyPr/>
          <a:lstStyle/>
          <a:p>
            <a:pPr fontAlgn="auto">
              <a:spcAft>
                <a:spcPts val="0"/>
              </a:spcAft>
              <a:defRPr/>
            </a:pPr>
            <a:r>
              <a:rPr lang="en-US" altLang="zh-CN" dirty="0">
                <a:effectLst/>
              </a:rPr>
              <a:t>7.4.3  </a:t>
            </a:r>
            <a:r>
              <a:rPr lang="en-US" altLang="zh-CN" dirty="0" err="1">
                <a:effectLst/>
              </a:rPr>
              <a:t>SimpleDateFormat</a:t>
            </a:r>
            <a:r>
              <a:rPr lang="zh-CN" altLang="zh-CN" dirty="0">
                <a:effectLst/>
              </a:rPr>
              <a:t>类</a:t>
            </a:r>
            <a:endParaRPr lang="zh-CN" altLang="en-US" dirty="0"/>
          </a:p>
        </p:txBody>
      </p:sp>
      <p:sp>
        <p:nvSpPr>
          <p:cNvPr id="4" name="矩形 3"/>
          <p:cNvSpPr/>
          <p:nvPr/>
        </p:nvSpPr>
        <p:spPr>
          <a:xfrm>
            <a:off x="827088" y="2492375"/>
            <a:ext cx="74168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dirty="0" err="1"/>
              <a:t>SimpleDateFormat</a:t>
            </a:r>
            <a:r>
              <a:rPr lang="en-US" altLang="zh-CN" dirty="0"/>
              <a:t> </a:t>
            </a:r>
            <a:r>
              <a:rPr lang="en-US" altLang="zh-CN" dirty="0" err="1"/>
              <a:t>sdf</a:t>
            </a:r>
            <a:r>
              <a:rPr lang="en-US" altLang="zh-CN" dirty="0"/>
              <a:t> = </a:t>
            </a:r>
            <a:r>
              <a:rPr lang="en-US" altLang="zh-CN" b="1" dirty="0"/>
              <a:t>new</a:t>
            </a:r>
            <a:r>
              <a:rPr lang="en-US" altLang="zh-CN" dirty="0"/>
              <a:t>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a:xfrm>
            <a:off x="457200" y="1481138"/>
            <a:ext cx="8229600" cy="1660525"/>
          </a:xfrm>
        </p:spPr>
        <p:txBody>
          <a:bodyPr/>
          <a:lstStyle/>
          <a:p>
            <a:pPr marL="109538" indent="0">
              <a:buFont typeface="Wingdings 3" pitchFamily="18" charset="2"/>
              <a:buNone/>
            </a:pPr>
            <a:r>
              <a:rPr lang="zh-CN" altLang="zh-CN"/>
              <a:t>（</a:t>
            </a:r>
            <a:r>
              <a:rPr lang="en-US" altLang="zh-CN"/>
              <a:t>1</a:t>
            </a:r>
            <a:r>
              <a:rPr lang="zh-CN" altLang="zh-CN"/>
              <a:t>）</a:t>
            </a:r>
            <a:r>
              <a:rPr lang="en-US" altLang="zh-CN"/>
              <a:t>parse()</a:t>
            </a:r>
            <a:endParaRPr lang="zh-CN" altLang="zh-CN"/>
          </a:p>
          <a:p>
            <a:pPr lvl="1"/>
            <a:r>
              <a:rPr lang="en-US" altLang="zh-CN" sz="2400"/>
              <a:t>Date parse(String text)</a:t>
            </a:r>
            <a:r>
              <a:rPr lang="zh-CN" altLang="zh-CN" sz="2400"/>
              <a:t>，该方法对参数字符串</a:t>
            </a:r>
            <a:r>
              <a:rPr lang="en-US" altLang="zh-CN" sz="2400"/>
              <a:t>text</a:t>
            </a:r>
            <a:r>
              <a:rPr lang="zh-CN" altLang="zh-CN" sz="2400"/>
              <a:t>进行解析，如果按照指定的日期模板解析成功，返回得到的日期对象。</a:t>
            </a:r>
          </a:p>
          <a:p>
            <a:pPr lvl="1"/>
            <a:endParaRPr lang="zh-CN" altLang="en-US" sz="2400"/>
          </a:p>
        </p:txBody>
      </p:sp>
      <p:sp>
        <p:nvSpPr>
          <p:cNvPr id="3" name="标题 2"/>
          <p:cNvSpPr>
            <a:spLocks noGrp="1"/>
          </p:cNvSpPr>
          <p:nvPr>
            <p:ph type="title"/>
          </p:nvPr>
        </p:nvSpPr>
        <p:spPr/>
        <p:txBody>
          <a:bodyPr/>
          <a:lstStyle/>
          <a:p>
            <a:pPr fontAlgn="auto">
              <a:spcAft>
                <a:spcPts val="0"/>
              </a:spcAft>
              <a:defRPr/>
            </a:pPr>
            <a:r>
              <a:rPr lang="en-US" altLang="zh-CN" dirty="0">
                <a:effectLst/>
              </a:rPr>
              <a:t>7.4.3  </a:t>
            </a:r>
            <a:r>
              <a:rPr lang="en-US" altLang="zh-CN" dirty="0" err="1">
                <a:effectLst/>
              </a:rPr>
              <a:t>SimpleDateFormat</a:t>
            </a:r>
            <a:r>
              <a:rPr lang="zh-CN" altLang="zh-CN" dirty="0">
                <a:effectLst/>
              </a:rPr>
              <a:t>类</a:t>
            </a:r>
            <a:endParaRPr lang="zh-CN" altLang="en-US" dirty="0"/>
          </a:p>
        </p:txBody>
      </p:sp>
      <p:sp>
        <p:nvSpPr>
          <p:cNvPr id="4" name="矩形 3"/>
          <p:cNvSpPr/>
          <p:nvPr/>
        </p:nvSpPr>
        <p:spPr>
          <a:xfrm>
            <a:off x="539750" y="3357563"/>
            <a:ext cx="8424863" cy="7080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fontAlgn="auto">
              <a:spcBef>
                <a:spcPts val="0"/>
              </a:spcBef>
              <a:spcAft>
                <a:spcPts val="0"/>
              </a:spcAft>
              <a:defRPr/>
            </a:pPr>
            <a:r>
              <a:rPr lang="en-US" altLang="zh-CN" sz="2000" dirty="0" err="1"/>
              <a:t>SimpleDateFormat</a:t>
            </a:r>
            <a:r>
              <a:rPr lang="en-US" altLang="zh-CN" sz="2000" dirty="0"/>
              <a:t> </a:t>
            </a:r>
            <a:r>
              <a:rPr lang="en-US" altLang="zh-CN" sz="2000" dirty="0" err="1"/>
              <a:t>sdf</a:t>
            </a:r>
            <a:r>
              <a:rPr lang="en-US" altLang="zh-CN" sz="2000" dirty="0"/>
              <a:t> = </a:t>
            </a:r>
            <a:r>
              <a:rPr lang="en-US" altLang="zh-CN" sz="2000" b="1" dirty="0"/>
              <a:t>new</a:t>
            </a:r>
            <a:r>
              <a:rPr lang="en-US" altLang="zh-CN" sz="2000" dirty="0"/>
              <a:t> </a:t>
            </a:r>
            <a:r>
              <a:rPr lang="en-US" altLang="zh-CN" sz="2000" dirty="0" err="1"/>
              <a:t>SimpleDateFormat</a:t>
            </a:r>
            <a:r>
              <a:rPr lang="en-US" altLang="zh-CN" sz="2000" dirty="0"/>
              <a:t>("</a:t>
            </a:r>
            <a:r>
              <a:rPr lang="en-US" altLang="zh-CN" sz="2000" dirty="0" err="1"/>
              <a:t>yyyy</a:t>
            </a:r>
            <a:r>
              <a:rPr lang="en-US" altLang="zh-CN" sz="2000" dirty="0"/>
              <a:t>-MM-</a:t>
            </a:r>
            <a:r>
              <a:rPr lang="en-US" altLang="zh-CN" sz="2000" dirty="0" err="1"/>
              <a:t>dd</a:t>
            </a:r>
            <a:r>
              <a:rPr lang="en-US" altLang="zh-CN" sz="2000" dirty="0"/>
              <a:t>");</a:t>
            </a:r>
            <a:endParaRPr lang="zh-CN" altLang="zh-CN" sz="2000" dirty="0"/>
          </a:p>
          <a:p>
            <a:pPr fontAlgn="auto">
              <a:spcBef>
                <a:spcPts val="0"/>
              </a:spcBef>
              <a:spcAft>
                <a:spcPts val="0"/>
              </a:spcAft>
              <a:defRPr/>
            </a:pPr>
            <a:r>
              <a:rPr lang="en-US" altLang="zh-CN" sz="2000" dirty="0"/>
              <a:t>Date </a:t>
            </a:r>
            <a:r>
              <a:rPr lang="en-US" altLang="zh-CN" sz="2000" dirty="0" err="1"/>
              <a:t>date</a:t>
            </a:r>
            <a:r>
              <a:rPr lang="en-US" altLang="zh-CN" sz="2000" dirty="0"/>
              <a:t> = </a:t>
            </a:r>
            <a:r>
              <a:rPr lang="en-US" altLang="zh-CN" sz="2000" dirty="0" err="1"/>
              <a:t>sdf.parse</a:t>
            </a:r>
            <a:r>
              <a:rPr lang="en-US" altLang="zh-CN" sz="2000" dirty="0"/>
              <a:t>("2016-8-5");</a:t>
            </a:r>
            <a:endParaRPr lang="zh-CN" altLang="zh-CN" sz="2000" dirty="0"/>
          </a:p>
        </p:txBody>
      </p:sp>
      <p:sp>
        <p:nvSpPr>
          <p:cNvPr id="64517" name="矩形 4"/>
          <p:cNvSpPr>
            <a:spLocks noChangeArrowheads="1"/>
          </p:cNvSpPr>
          <p:nvPr/>
        </p:nvSpPr>
        <p:spPr bwMode="auto">
          <a:xfrm>
            <a:off x="683568" y="4292600"/>
            <a:ext cx="80648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ea typeface="黑体" pitchFamily="49" charset="-122"/>
              </a:rPr>
              <a:t>解析成功，实现从</a:t>
            </a:r>
            <a:r>
              <a:rPr lang="en-US" altLang="zh-CN" sz="2400" dirty="0">
                <a:ea typeface="黑体" pitchFamily="49" charset="-122"/>
              </a:rPr>
              <a:t>String</a:t>
            </a:r>
            <a:r>
              <a:rPr lang="zh-CN" altLang="en-US" sz="2400" dirty="0">
                <a:ea typeface="黑体" pitchFamily="49" charset="-122"/>
              </a:rPr>
              <a:t>到</a:t>
            </a:r>
            <a:r>
              <a:rPr lang="en-US" altLang="zh-CN" sz="2400" dirty="0">
                <a:ea typeface="黑体" pitchFamily="49" charset="-122"/>
              </a:rPr>
              <a:t>Date</a:t>
            </a:r>
            <a:r>
              <a:rPr lang="zh-CN" altLang="en-US" sz="2400" dirty="0">
                <a:ea typeface="黑体" pitchFamily="49" charset="-122"/>
              </a:rPr>
              <a:t>类型的转换。</a:t>
            </a:r>
            <a:endParaRPr lang="en-US" altLang="zh-CN" sz="2400" dirty="0">
              <a:ea typeface="黑体" pitchFamily="49" charset="-122"/>
            </a:endParaRPr>
          </a:p>
          <a:p>
            <a:endParaRPr lang="en-US" altLang="zh-CN" sz="2400" dirty="0">
              <a:ea typeface="黑体" pitchFamily="49" charset="-122"/>
            </a:endParaRPr>
          </a:p>
          <a:p>
            <a:r>
              <a:rPr lang="zh-CN" altLang="zh-CN" sz="2400" dirty="0">
                <a:ea typeface="黑体" pitchFamily="49" charset="-122"/>
              </a:rPr>
              <a:t>如果字符串与给定的日期模板不匹配，解析将失败，并抛出</a:t>
            </a:r>
            <a:r>
              <a:rPr lang="en-US" altLang="zh-CN" sz="2400" dirty="0" err="1">
                <a:ea typeface="黑体" pitchFamily="49" charset="-122"/>
              </a:rPr>
              <a:t>ParseException</a:t>
            </a:r>
            <a:r>
              <a:rPr lang="zh-CN" altLang="zh-CN" sz="2400" dirty="0">
                <a:ea typeface="黑体" pitchFamily="49" charset="-122"/>
              </a:rPr>
              <a:t>异常。</a:t>
            </a:r>
            <a:endParaRPr lang="zh-CN" altLang="en-US" sz="2400" dirty="0">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pic>
        <p:nvPicPr>
          <p:cNvPr id="16387"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44675"/>
            <a:ext cx="734218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矩形 1"/>
          <p:cNvSpPr>
            <a:spLocks noChangeArrowheads="1"/>
          </p:cNvSpPr>
          <p:nvPr/>
        </p:nvSpPr>
        <p:spPr bwMode="auto">
          <a:xfrm>
            <a:off x="5940425" y="1336675"/>
            <a:ext cx="30956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ea typeface="黑体" pitchFamily="49" charset="-122"/>
              </a:rPr>
              <a:t>方法区是可供各条线程共享的运行时内存区域，存储了每一个类的结构信息。</a:t>
            </a:r>
            <a:endParaRPr lang="en-US" altLang="zh-CN" dirty="0">
              <a:ea typeface="黑体" pitchFamily="49" charset="-122"/>
            </a:endParaRPr>
          </a:p>
          <a:p>
            <a:r>
              <a:rPr lang="zh-CN" altLang="en-US" dirty="0">
                <a:ea typeface="黑体" pitchFamily="49" charset="-122"/>
              </a:rPr>
              <a:t>例如</a:t>
            </a:r>
            <a:r>
              <a:rPr lang="zh-CN" altLang="en-US" dirty="0">
                <a:solidFill>
                  <a:srgbClr val="FF0000"/>
                </a:solidFill>
                <a:ea typeface="黑体" pitchFamily="49" charset="-122"/>
              </a:rPr>
              <a:t>运行时常量池（对象池）</a:t>
            </a:r>
            <a:r>
              <a:rPr lang="zh-CN" altLang="en-US" dirty="0">
                <a:ea typeface="黑体" pitchFamily="49" charset="-122"/>
              </a:rPr>
              <a:t>、成员变量和方法数据、构造方法和普通方法的字节码内容、还包括一些在类、实例、接口初始化时用到的特殊方法。</a:t>
            </a:r>
          </a:p>
        </p:txBody>
      </p:sp>
      <p:sp>
        <p:nvSpPr>
          <p:cNvPr id="5" name="矩形 1"/>
          <p:cNvSpPr>
            <a:spLocks noChangeArrowheads="1"/>
          </p:cNvSpPr>
          <p:nvPr/>
        </p:nvSpPr>
        <p:spPr bwMode="auto">
          <a:xfrm>
            <a:off x="6048375" y="4365104"/>
            <a:ext cx="30956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ea typeface="黑体" pitchFamily="49" charset="-122"/>
              </a:rPr>
              <a:t>对象池，用于存储常量对象的地址。</a:t>
            </a:r>
            <a:endParaRPr lang="en-US" altLang="zh-CN" dirty="0">
              <a:ea typeface="黑体" pitchFamily="49" charset="-122"/>
            </a:endParaRPr>
          </a:p>
          <a:p>
            <a:r>
              <a:rPr lang="zh-CN" altLang="en-US" dirty="0">
                <a:ea typeface="黑体" pitchFamily="49" charset="-122"/>
              </a:rPr>
              <a:t>对象池技术：缓存与共享。</a:t>
            </a:r>
            <a:endParaRPr lang="en-US" altLang="zh-CN" dirty="0">
              <a:ea typeface="黑体" pitchFamily="49" charset="-122"/>
            </a:endParaRPr>
          </a:p>
          <a:p>
            <a:r>
              <a:rPr lang="zh-CN" altLang="en-US" dirty="0">
                <a:ea typeface="黑体" pitchFamily="49" charset="-122"/>
              </a:rPr>
              <a:t>    对于频繁使用的对象，使用完后，不立即释放并缓存，共重复使用，减少对象创建与释放的次数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marL="109538" indent="0">
              <a:buFont typeface="Wingdings 3" pitchFamily="18" charset="2"/>
              <a:buNone/>
            </a:pPr>
            <a:r>
              <a:rPr lang="zh-CN" altLang="zh-CN"/>
              <a:t>（</a:t>
            </a:r>
            <a:r>
              <a:rPr lang="en-US" altLang="zh-CN"/>
              <a:t>2</a:t>
            </a:r>
            <a:r>
              <a:rPr lang="zh-CN" altLang="zh-CN"/>
              <a:t>）</a:t>
            </a:r>
            <a:r>
              <a:rPr lang="en-US" altLang="zh-CN"/>
              <a:t>format()</a:t>
            </a:r>
            <a:endParaRPr lang="zh-CN" altLang="zh-CN"/>
          </a:p>
          <a:p>
            <a:pPr lvl="1"/>
            <a:r>
              <a:rPr lang="en-US" altLang="zh-CN"/>
              <a:t>String format(Date date)</a:t>
            </a:r>
            <a:r>
              <a:rPr lang="zh-CN" altLang="zh-CN"/>
              <a:t>，该方法按照调用此方法的</a:t>
            </a:r>
            <a:r>
              <a:rPr lang="en-US" altLang="zh-CN"/>
              <a:t>SimpleDateFormat</a:t>
            </a:r>
            <a:r>
              <a:rPr lang="zh-CN" altLang="zh-CN"/>
              <a:t>对象所设定的模式格式化日期型参数</a:t>
            </a:r>
            <a:r>
              <a:rPr lang="en-US" altLang="zh-CN"/>
              <a:t>date</a:t>
            </a:r>
            <a:r>
              <a:rPr lang="zh-CN" altLang="zh-CN"/>
              <a:t>，返回一个字符串。实现从</a:t>
            </a:r>
            <a:r>
              <a:rPr lang="en-US" altLang="zh-CN"/>
              <a:t>Date</a:t>
            </a:r>
            <a:r>
              <a:rPr lang="zh-CN" altLang="zh-CN"/>
              <a:t>到</a:t>
            </a:r>
            <a:r>
              <a:rPr lang="en-US" altLang="zh-CN"/>
              <a:t>String</a:t>
            </a:r>
            <a:r>
              <a:rPr lang="zh-CN" altLang="zh-CN"/>
              <a:t>类型的转换。</a:t>
            </a:r>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effectLst/>
              </a:rPr>
              <a:t>7.4.3  </a:t>
            </a:r>
            <a:r>
              <a:rPr lang="en-US" altLang="zh-CN" dirty="0" err="1">
                <a:effectLst/>
              </a:rPr>
              <a:t>SimpleDateFormat</a:t>
            </a:r>
            <a:r>
              <a:rPr lang="zh-CN" altLang="zh-CN" dirty="0">
                <a:effectLst/>
              </a:rPr>
              <a:t>类</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marL="566738" indent="-457200"/>
            <a:r>
              <a:rPr lang="en-US" altLang="zh-CN" dirty="0"/>
              <a:t>Java</a:t>
            </a:r>
            <a:r>
              <a:rPr lang="zh-CN" altLang="en-US" dirty="0"/>
              <a:t>类库包含了几千个类库</a:t>
            </a:r>
            <a:endParaRPr lang="en-US" altLang="zh-CN" dirty="0"/>
          </a:p>
          <a:p>
            <a:pPr marL="566738" indent="-457200"/>
            <a:endParaRPr lang="en-US" altLang="zh-CN" dirty="0"/>
          </a:p>
          <a:p>
            <a:pPr marL="566738" indent="-457200"/>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a:effectLst/>
              </a:rPr>
              <a:t>7.4.4  </a:t>
            </a:r>
            <a:r>
              <a:rPr lang="zh-CN" altLang="en-US" dirty="0">
                <a:effectLst/>
              </a:rPr>
              <a:t>阅读</a:t>
            </a:r>
            <a:r>
              <a:rPr lang="en-US" altLang="zh-CN" dirty="0">
                <a:effectLst/>
              </a:rPr>
              <a:t>API</a:t>
            </a:r>
            <a:r>
              <a:rPr lang="zh-CN" altLang="en-US" dirty="0">
                <a:effectLst/>
              </a:rPr>
              <a:t>文档</a:t>
            </a:r>
            <a:endParaRPr lang="zh-CN" altLang="en-US" dirty="0"/>
          </a:p>
        </p:txBody>
      </p:sp>
    </p:spTree>
    <p:extLst>
      <p:ext uri="{BB962C8B-B14F-4D97-AF65-F5344CB8AC3E}">
        <p14:creationId xmlns:p14="http://schemas.microsoft.com/office/powerpoint/2010/main" val="3126435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196975"/>
            <a:ext cx="6361112" cy="5502275"/>
          </a:xfrm>
        </p:spPr>
      </p:pic>
      <p:sp>
        <p:nvSpPr>
          <p:cNvPr id="3" name="标题 2"/>
          <p:cNvSpPr>
            <a:spLocks noGrp="1"/>
          </p:cNvSpPr>
          <p:nvPr>
            <p:ph type="title"/>
          </p:nvPr>
        </p:nvSpPr>
        <p:spPr/>
        <p:txBody>
          <a:bodyPr/>
          <a:lstStyle/>
          <a:p>
            <a:pPr fontAlgn="auto">
              <a:spcAft>
                <a:spcPts val="0"/>
              </a:spcAft>
              <a:defRPr/>
            </a:pPr>
            <a:r>
              <a:rPr lang="zh-CN" altLang="en-US" dirty="0"/>
              <a:t>本章思维导图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251521" y="1481138"/>
            <a:ext cx="8435280" cy="4525962"/>
          </a:xfrm>
        </p:spPr>
        <p:txBody>
          <a:bodyPr/>
          <a:lstStyle/>
          <a:p>
            <a:r>
              <a:rPr lang="zh-CN" altLang="en-US" dirty="0"/>
              <a:t>当编译器遇到</a:t>
            </a:r>
            <a:r>
              <a:rPr lang="en-US" altLang="zh-CN" dirty="0"/>
              <a:t>String</a:t>
            </a:r>
            <a:r>
              <a:rPr lang="zh-CN" altLang="en-US" dirty="0"/>
              <a:t>常量时，检查对象池中是否已经存在相同的</a:t>
            </a:r>
            <a:r>
              <a:rPr lang="en-US" altLang="zh-CN" dirty="0"/>
              <a:t>String</a:t>
            </a:r>
            <a:r>
              <a:rPr lang="zh-CN" altLang="en-US" dirty="0"/>
              <a:t>常量，若存在，则不创建。</a:t>
            </a:r>
            <a:endParaRPr lang="en-US" altLang="zh-CN" dirty="0"/>
          </a:p>
          <a:p>
            <a:endParaRPr lang="en-US" altLang="zh-CN" dirty="0"/>
          </a:p>
          <a:p>
            <a:r>
              <a:rPr lang="zh-CN" altLang="en-US" dirty="0"/>
              <a:t>编译器在对象池中查找是否存在一个</a:t>
            </a:r>
            <a:r>
              <a:rPr lang="en-US" altLang="zh-CN" dirty="0"/>
              <a:t>String</a:t>
            </a:r>
            <a:r>
              <a:rPr lang="zh-CN" altLang="en-US" dirty="0"/>
              <a:t>常量“</a:t>
            </a:r>
            <a:r>
              <a:rPr lang="en-US" altLang="zh-CN" dirty="0"/>
              <a:t>hello</a:t>
            </a:r>
            <a:r>
              <a:rPr lang="zh-CN" altLang="en-US" dirty="0"/>
              <a:t>”</a:t>
            </a:r>
            <a:endParaRPr lang="en-US" altLang="zh-CN" dirty="0"/>
          </a:p>
          <a:p>
            <a:r>
              <a:rPr lang="zh-CN" altLang="en-US" dirty="0"/>
              <a:t>若存在，不创建；</a:t>
            </a:r>
            <a:endParaRPr lang="en-US" altLang="zh-CN" dirty="0"/>
          </a:p>
          <a:p>
            <a:r>
              <a:rPr lang="zh-CN" altLang="en-US" dirty="0"/>
              <a:t>若不存在，堆内存中创建，值为“</a:t>
            </a:r>
            <a:r>
              <a:rPr lang="en-US" altLang="zh-CN" dirty="0"/>
              <a:t>hello</a:t>
            </a:r>
            <a:r>
              <a:rPr lang="zh-CN" altLang="en-US" dirty="0"/>
              <a:t>”，并将其地址放入对象池</a:t>
            </a:r>
            <a:r>
              <a:rPr lang="en-US" altLang="zh-CN" dirty="0"/>
              <a:t>,</a:t>
            </a:r>
            <a:r>
              <a:rPr lang="zh-CN" altLang="en-US" dirty="0"/>
              <a:t>实现</a:t>
            </a:r>
            <a:r>
              <a:rPr lang="en-US" altLang="zh-CN" dirty="0"/>
              <a:t>String</a:t>
            </a:r>
            <a:r>
              <a:rPr lang="zh-CN" altLang="en-US" dirty="0"/>
              <a:t>常量对象的循环使用。</a:t>
            </a:r>
            <a:endParaRPr lang="en-US" altLang="zh-CN" dirty="0"/>
          </a:p>
          <a:p>
            <a:pPr marL="109537" indent="0">
              <a:buNone/>
            </a:pPr>
            <a:endParaRPr lang="en-US" altLang="zh-CN" dirty="0"/>
          </a:p>
        </p:txBody>
      </p:sp>
      <p:sp>
        <p:nvSpPr>
          <p:cNvPr id="3" name="标题 2"/>
          <p:cNvSpPr>
            <a:spLocks noGrp="1"/>
          </p:cNvSpPr>
          <p:nvPr>
            <p:ph type="title"/>
          </p:nvPr>
        </p:nvSpPr>
        <p:spPr/>
        <p:txBody>
          <a:bodyPr/>
          <a:lstStyle/>
          <a:p>
            <a:pPr fontAlgn="auto">
              <a:spcAft>
                <a:spcPts val="0"/>
              </a:spcAft>
              <a:defRPr/>
            </a:pPr>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
        <p:nvSpPr>
          <p:cNvPr id="5" name="Rectangle 3"/>
          <p:cNvSpPr txBox="1">
            <a:spLocks noChangeArrowheads="1"/>
          </p:cNvSpPr>
          <p:nvPr/>
        </p:nvSpPr>
        <p:spPr bwMode="auto">
          <a:xfrm>
            <a:off x="1979712" y="5157192"/>
            <a:ext cx="4896544" cy="122413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2400" dirty="0"/>
              <a:t>String s1=“hello”;</a:t>
            </a:r>
          </a:p>
          <a:p>
            <a:pPr marL="109537" indent="0">
              <a:buNone/>
            </a:pPr>
            <a:r>
              <a:rPr lang="en-US" altLang="zh-CN" sz="2400" dirty="0"/>
              <a:t>String s=“hello”;</a:t>
            </a:r>
          </a:p>
          <a:p>
            <a:pPr marL="109537" indent="0">
              <a:buNone/>
            </a:pPr>
            <a:r>
              <a:rPr lang="en-US" altLang="zh-CN" sz="2400" dirty="0" err="1"/>
              <a:t>System.out.println</a:t>
            </a:r>
            <a:r>
              <a:rPr lang="en-US" altLang="zh-CN" sz="2400" dirty="0"/>
              <a:t>(s==s1);</a:t>
            </a:r>
          </a:p>
        </p:txBody>
      </p:sp>
      <p:sp>
        <p:nvSpPr>
          <p:cNvPr id="6" name="Rectangle 3"/>
          <p:cNvSpPr txBox="1">
            <a:spLocks noChangeArrowheads="1"/>
          </p:cNvSpPr>
          <p:nvPr/>
        </p:nvSpPr>
        <p:spPr bwMode="auto">
          <a:xfrm>
            <a:off x="758567" y="2332384"/>
            <a:ext cx="4896544" cy="37653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2400" dirty="0"/>
              <a:t>String s1=“hello”;</a:t>
            </a:r>
          </a:p>
        </p:txBody>
      </p:sp>
      <p:sp>
        <p:nvSpPr>
          <p:cNvPr id="7" name="Rectangle 3"/>
          <p:cNvSpPr txBox="1">
            <a:spLocks noChangeArrowheads="1"/>
          </p:cNvSpPr>
          <p:nvPr/>
        </p:nvSpPr>
        <p:spPr bwMode="auto">
          <a:xfrm>
            <a:off x="7236296" y="5632090"/>
            <a:ext cx="1224136" cy="389198"/>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2400" dirty="0"/>
              <a:t>true</a:t>
            </a:r>
          </a:p>
        </p:txBody>
      </p:sp>
    </p:spTree>
    <p:extLst>
      <p:ext uri="{BB962C8B-B14F-4D97-AF65-F5344CB8AC3E}">
        <p14:creationId xmlns:p14="http://schemas.microsoft.com/office/powerpoint/2010/main" val="239165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2195513" y="1481138"/>
            <a:ext cx="6491287" cy="4525962"/>
          </a:xfrm>
        </p:spPr>
        <p:txBody>
          <a:bodyPr/>
          <a:lstStyle/>
          <a:p>
            <a:r>
              <a:rPr lang="en-US" altLang="zh-CN" dirty="0"/>
              <a:t>String s = new String("hello"); </a:t>
            </a:r>
            <a:r>
              <a:rPr lang="zh-CN" altLang="zh-CN" dirty="0"/>
              <a:t>语句创建了几个</a:t>
            </a:r>
            <a:r>
              <a:rPr lang="en-US" altLang="zh-CN" dirty="0"/>
              <a:t>String</a:t>
            </a:r>
            <a:r>
              <a:rPr lang="zh-CN" altLang="zh-CN" dirty="0"/>
              <a:t>对象？</a:t>
            </a:r>
            <a:endParaRPr lang="en-US" altLang="zh-CN" dirty="0"/>
          </a:p>
          <a:p>
            <a:r>
              <a:rPr lang="zh-CN" altLang="en-US" dirty="0"/>
              <a:t>编译器检查对象池，若</a:t>
            </a:r>
            <a:r>
              <a:rPr lang="en-US" altLang="zh-CN" dirty="0"/>
              <a:t>“hello”</a:t>
            </a:r>
            <a:r>
              <a:rPr lang="zh-CN" altLang="en-US" dirty="0"/>
              <a:t>存在，不再创建；否则在堆中创建</a:t>
            </a:r>
            <a:r>
              <a:rPr lang="en-US" altLang="zh-CN" dirty="0"/>
              <a:t>“hello”</a:t>
            </a:r>
            <a:r>
              <a:rPr lang="zh-CN" altLang="en-US" dirty="0"/>
              <a:t>，并将地址保存在对象池。</a:t>
            </a:r>
            <a:endParaRPr lang="en-US" altLang="zh-CN" dirty="0"/>
          </a:p>
          <a:p>
            <a:endParaRPr lang="en-US" altLang="zh-CN" dirty="0"/>
          </a:p>
          <a:p>
            <a:r>
              <a:rPr lang="zh-CN" altLang="en-US" dirty="0"/>
              <a:t>运行时使用</a:t>
            </a:r>
            <a:r>
              <a:rPr lang="en-US" altLang="zh-CN" dirty="0"/>
              <a:t>new </a:t>
            </a:r>
            <a:r>
              <a:rPr lang="zh-CN" altLang="en-US" dirty="0"/>
              <a:t>在堆内存中创建一个新的</a:t>
            </a:r>
            <a:r>
              <a:rPr lang="en-US" altLang="zh-CN" dirty="0"/>
              <a:t>String</a:t>
            </a:r>
            <a:r>
              <a:rPr lang="zh-CN" altLang="en-US" dirty="0"/>
              <a:t>对象，不会放入对象池，只有</a:t>
            </a:r>
            <a:r>
              <a:rPr lang="en-US" altLang="zh-CN" dirty="0"/>
              <a:t>String</a:t>
            </a:r>
            <a:r>
              <a:rPr lang="zh-CN" altLang="en-US" dirty="0"/>
              <a:t>常量对象才会放入对象池。</a:t>
            </a:r>
          </a:p>
        </p:txBody>
      </p:sp>
      <p:sp>
        <p:nvSpPr>
          <p:cNvPr id="3" name="标题 2"/>
          <p:cNvSpPr>
            <a:spLocks noGrp="1"/>
          </p:cNvSpPr>
          <p:nvPr>
            <p:ph type="title"/>
          </p:nvPr>
        </p:nvSpPr>
        <p:spPr/>
        <p:txBody>
          <a:bodyPr/>
          <a:lstStyle/>
          <a:p>
            <a:pPr fontAlgn="auto">
              <a:spcAft>
                <a:spcPts val="0"/>
              </a:spcAft>
              <a:defRPr/>
            </a:pPr>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pic>
        <p:nvPicPr>
          <p:cNvPr id="174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412875"/>
            <a:ext cx="1630362"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683568" y="5575151"/>
            <a:ext cx="7653740" cy="1224136"/>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2400" dirty="0"/>
              <a:t>String s1=“hello”;</a:t>
            </a:r>
          </a:p>
          <a:p>
            <a:pPr marL="109537" indent="0">
              <a:buNone/>
            </a:pPr>
            <a:r>
              <a:rPr lang="en-US" altLang="zh-CN" sz="2400" dirty="0"/>
              <a:t>String s2=new String</a:t>
            </a:r>
            <a:r>
              <a:rPr lang="zh-CN" altLang="en-US" sz="2400" dirty="0"/>
              <a:t>（</a:t>
            </a:r>
            <a:r>
              <a:rPr lang="en-US" altLang="zh-CN" sz="2400" dirty="0"/>
              <a:t>“hello”</a:t>
            </a:r>
            <a:r>
              <a:rPr lang="zh-CN" altLang="en-US" sz="2400" dirty="0"/>
              <a:t>）</a:t>
            </a:r>
            <a:r>
              <a:rPr lang="en-US" altLang="zh-CN" sz="2400" dirty="0"/>
              <a:t>;</a:t>
            </a:r>
          </a:p>
          <a:p>
            <a:pPr marL="109537" indent="0">
              <a:buNone/>
            </a:pPr>
            <a:r>
              <a:rPr lang="en-US" altLang="zh-CN" sz="2400" dirty="0" err="1"/>
              <a:t>System.out.println</a:t>
            </a:r>
            <a:r>
              <a:rPr lang="en-US" altLang="zh-CN" sz="2400" dirty="0"/>
              <a:t>(s1==s2);</a:t>
            </a:r>
          </a:p>
        </p:txBody>
      </p:sp>
      <p:sp>
        <p:nvSpPr>
          <p:cNvPr id="6" name="Rectangle 3"/>
          <p:cNvSpPr txBox="1">
            <a:spLocks noChangeArrowheads="1"/>
          </p:cNvSpPr>
          <p:nvPr/>
        </p:nvSpPr>
        <p:spPr bwMode="auto">
          <a:xfrm>
            <a:off x="6012160" y="6093296"/>
            <a:ext cx="1224136" cy="389198"/>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noAutofit/>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dk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dk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dk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dk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dk1"/>
                </a:solidFill>
                <a:latin typeface="+mn-lt"/>
                <a:ea typeface="+mn-ea"/>
                <a:cs typeface="+mn-cs"/>
              </a:defRPr>
            </a:lvl9pPr>
            <a:extLst/>
          </a:lstStyle>
          <a:p>
            <a:pPr marL="109537" indent="0">
              <a:buNone/>
            </a:pPr>
            <a:r>
              <a:rPr lang="en-US" altLang="zh-CN" sz="2400" dirty="0"/>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2411413" y="1481138"/>
            <a:ext cx="6275387" cy="4525962"/>
          </a:xfrm>
        </p:spPr>
        <p:txBody>
          <a:bodyPr/>
          <a:lstStyle/>
          <a:p>
            <a:r>
              <a:rPr lang="zh-CN" altLang="en-US"/>
              <a:t>当</a:t>
            </a:r>
            <a:r>
              <a:rPr lang="zh-CN" altLang="zh-CN"/>
              <a:t>“</a:t>
            </a:r>
            <a:r>
              <a:rPr lang="en-US" altLang="zh-CN"/>
              <a:t>+</a:t>
            </a:r>
            <a:r>
              <a:rPr lang="zh-CN" altLang="zh-CN"/>
              <a:t>”运算两侧都是</a:t>
            </a:r>
            <a:r>
              <a:rPr lang="en-US" altLang="zh-CN"/>
              <a:t>String</a:t>
            </a:r>
            <a:r>
              <a:rPr lang="zh-CN" altLang="zh-CN"/>
              <a:t>常量</a:t>
            </a:r>
            <a:r>
              <a:rPr lang="zh-CN" altLang="en-US"/>
              <a:t>时，</a:t>
            </a:r>
            <a:r>
              <a:rPr lang="zh-CN" altLang="zh-CN"/>
              <a:t>编译器会对字符串常量的运算进行优化。</a:t>
            </a:r>
            <a:endParaRPr lang="en-US" altLang="zh-CN"/>
          </a:p>
        </p:txBody>
      </p:sp>
      <p:sp>
        <p:nvSpPr>
          <p:cNvPr id="3" name="标题 2"/>
          <p:cNvSpPr>
            <a:spLocks noGrp="1"/>
          </p:cNvSpPr>
          <p:nvPr>
            <p:ph type="title"/>
          </p:nvPr>
        </p:nvSpPr>
        <p:spPr/>
        <p:txBody>
          <a:bodyPr/>
          <a:lstStyle/>
          <a:p>
            <a:pPr fontAlgn="auto">
              <a:spcAft>
                <a:spcPts val="0"/>
              </a:spcAft>
              <a:defRPr/>
            </a:pPr>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
        <p:nvSpPr>
          <p:cNvPr id="4" name="矩形 3"/>
          <p:cNvSpPr/>
          <p:nvPr/>
        </p:nvSpPr>
        <p:spPr>
          <a:xfrm>
            <a:off x="3635375" y="3062288"/>
            <a:ext cx="3100388" cy="46037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fontAlgn="auto">
              <a:spcBef>
                <a:spcPts val="0"/>
              </a:spcBef>
              <a:spcAft>
                <a:spcPts val="0"/>
              </a:spcAft>
              <a:defRPr/>
            </a:pPr>
            <a:r>
              <a:rPr lang="en-US" altLang="zh-CN" sz="2400" dirty="0"/>
              <a:t>String s="he"+"</a:t>
            </a:r>
            <a:r>
              <a:rPr lang="en-US" altLang="zh-CN" sz="2400" dirty="0" err="1"/>
              <a:t>llo</a:t>
            </a:r>
            <a:r>
              <a:rPr lang="en-US" altLang="zh-CN" sz="2400" dirty="0"/>
              <a:t>";</a:t>
            </a:r>
            <a:endParaRPr lang="zh-CN" altLang="zh-CN" sz="2400" dirty="0"/>
          </a:p>
        </p:txBody>
      </p:sp>
      <p:sp>
        <p:nvSpPr>
          <p:cNvPr id="5" name="矩形 4"/>
          <p:cNvSpPr/>
          <p:nvPr/>
        </p:nvSpPr>
        <p:spPr>
          <a:xfrm>
            <a:off x="3756025" y="4321175"/>
            <a:ext cx="2624138" cy="46196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altLang="zh-CN" sz="2400" dirty="0"/>
              <a:t>String s="hello";</a:t>
            </a:r>
            <a:endParaRPr lang="zh-CN" altLang="en-US" sz="2400" dirty="0"/>
          </a:p>
        </p:txBody>
      </p:sp>
      <p:sp>
        <p:nvSpPr>
          <p:cNvPr id="6" name="下箭头 5"/>
          <p:cNvSpPr/>
          <p:nvPr/>
        </p:nvSpPr>
        <p:spPr>
          <a:xfrm>
            <a:off x="4949825" y="3522663"/>
            <a:ext cx="236538" cy="763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843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668463"/>
            <a:ext cx="1800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4663</TotalTime>
  <Words>4877</Words>
  <Application>Microsoft Office PowerPoint</Application>
  <PresentationFormat>全屏显示(4:3)</PresentationFormat>
  <Paragraphs>633</Paragraphs>
  <Slides>62</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仿宋_GB2312</vt:lpstr>
      <vt:lpstr>黑体</vt:lpstr>
      <vt:lpstr>宋体</vt:lpstr>
      <vt:lpstr>Arial</vt:lpstr>
      <vt:lpstr>Calibri</vt:lpstr>
      <vt:lpstr>Lucida Sans Unicode</vt:lpstr>
      <vt:lpstr>Times New Roman</vt:lpstr>
      <vt:lpstr>Verdana</vt:lpstr>
      <vt:lpstr>Wingdings 2</vt:lpstr>
      <vt:lpstr>Wingdings 3</vt:lpstr>
      <vt:lpstr>聚合</vt:lpstr>
      <vt:lpstr>第7章  常用工具类</vt:lpstr>
      <vt:lpstr>本章知识点</vt:lpstr>
      <vt:lpstr>应用程序接口API</vt:lpstr>
      <vt:lpstr>7.1  字符串处理类</vt:lpstr>
      <vt:lpstr>7.1.1  Java中String对象的管理</vt:lpstr>
      <vt:lpstr>7.1.1  Java中String对象的管理</vt:lpstr>
      <vt:lpstr>7.1.1  Java中String对象的管理</vt:lpstr>
      <vt:lpstr>7.1.1  Java中String对象的管理</vt:lpstr>
      <vt:lpstr>7.1.1  Java中String对象的管理</vt:lpstr>
      <vt:lpstr>7.1.1  Java中String对象的管理</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 阅读API文档</vt:lpstr>
      <vt:lpstr>阅读API文档</vt:lpstr>
      <vt:lpstr>7.1.3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7.2  正则表达式</vt:lpstr>
      <vt:lpstr>7.2.1  正则表达式的语法</vt:lpstr>
      <vt:lpstr>7.2.1  正则表达式的语法</vt:lpstr>
      <vt:lpstr>7.2.1  正则表达式的语法</vt:lpstr>
      <vt:lpstr>7.2.1  正则表达式的语法</vt:lpstr>
      <vt:lpstr>7.2.2  String类中操作正则表达式的方法</vt:lpstr>
      <vt:lpstr>7.2.2  String类中操作正则表达式的方法</vt:lpstr>
      <vt:lpstr>7.2.2  String类中操作正则表达式的方法</vt:lpstr>
      <vt:lpstr>7.3  包装类</vt:lpstr>
      <vt:lpstr>7.3  包装类</vt:lpstr>
      <vt:lpstr>7.3.1  Integer类</vt:lpstr>
      <vt:lpstr>7.3.1  Integer类</vt:lpstr>
      <vt:lpstr>7.3.1  Integer类</vt:lpstr>
      <vt:lpstr>7.3.2  自动封箱和解封</vt:lpstr>
      <vt:lpstr>7.3.2  自动封箱和解封</vt:lpstr>
      <vt:lpstr>7.3.2  自动封箱和解封</vt:lpstr>
      <vt:lpstr>7.4  日期类</vt:lpstr>
      <vt:lpstr>7.4.1  Date类</vt:lpstr>
      <vt:lpstr>7.4.1  Date类</vt:lpstr>
      <vt:lpstr>7.4.2  Calendar类</vt:lpstr>
      <vt:lpstr>7.4.2  Calendar类</vt:lpstr>
      <vt:lpstr>7.4.2  Calendar类</vt:lpstr>
      <vt:lpstr>7.4.2  Calendar类</vt:lpstr>
      <vt:lpstr>7.4.2  Calendar类</vt:lpstr>
      <vt:lpstr>7.4.2  Calendar类</vt:lpstr>
      <vt:lpstr>7.4.2  Calendar类</vt:lpstr>
      <vt:lpstr>7.4.3  SimpleDateFormat类</vt:lpstr>
      <vt:lpstr>7.4.3  SimpleDateFormat类</vt:lpstr>
      <vt:lpstr>7.4.3  SimpleDateFormat类</vt:lpstr>
      <vt:lpstr>7.4.3  SimpleDateFormat类</vt:lpstr>
      <vt:lpstr>7.4.3  SimpleDateFormat类</vt:lpstr>
      <vt:lpstr>7.4.4  阅读API文档</vt:lpstr>
      <vt:lpstr>本章思维导图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dewen w</cp:lastModifiedBy>
  <cp:revision>226</cp:revision>
  <dcterms:created xsi:type="dcterms:W3CDTF">2016-03-09T01:10:05Z</dcterms:created>
  <dcterms:modified xsi:type="dcterms:W3CDTF">2018-04-28T10:20:01Z</dcterms:modified>
</cp:coreProperties>
</file>