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70"/>
  </p:notesMasterIdLst>
  <p:sldIdLst>
    <p:sldId id="258" r:id="rId2"/>
    <p:sldId id="260" r:id="rId3"/>
    <p:sldId id="353" r:id="rId4"/>
    <p:sldId id="431" r:id="rId5"/>
    <p:sldId id="354" r:id="rId6"/>
    <p:sldId id="433" r:id="rId7"/>
    <p:sldId id="434" r:id="rId8"/>
    <p:sldId id="435" r:id="rId9"/>
    <p:sldId id="436" r:id="rId10"/>
    <p:sldId id="437" r:id="rId11"/>
    <p:sldId id="474" r:id="rId12"/>
    <p:sldId id="438" r:id="rId13"/>
    <p:sldId id="439" r:id="rId14"/>
    <p:sldId id="440" r:id="rId15"/>
    <p:sldId id="475" r:id="rId16"/>
    <p:sldId id="477" r:id="rId17"/>
    <p:sldId id="478" r:id="rId18"/>
    <p:sldId id="442" r:id="rId19"/>
    <p:sldId id="443" r:id="rId20"/>
    <p:sldId id="476" r:id="rId21"/>
    <p:sldId id="444" r:id="rId22"/>
    <p:sldId id="445" r:id="rId23"/>
    <p:sldId id="446" r:id="rId24"/>
    <p:sldId id="447" r:id="rId25"/>
    <p:sldId id="448" r:id="rId26"/>
    <p:sldId id="449" r:id="rId27"/>
    <p:sldId id="479" r:id="rId28"/>
    <p:sldId id="480" r:id="rId29"/>
    <p:sldId id="481" r:id="rId30"/>
    <p:sldId id="451" r:id="rId31"/>
    <p:sldId id="452" r:id="rId32"/>
    <p:sldId id="453" r:id="rId33"/>
    <p:sldId id="482" r:id="rId34"/>
    <p:sldId id="454" r:id="rId35"/>
    <p:sldId id="483" r:id="rId36"/>
    <p:sldId id="455" r:id="rId37"/>
    <p:sldId id="484" r:id="rId38"/>
    <p:sldId id="485" r:id="rId39"/>
    <p:sldId id="457" r:id="rId40"/>
    <p:sldId id="486" r:id="rId41"/>
    <p:sldId id="487" r:id="rId42"/>
    <p:sldId id="488" r:id="rId43"/>
    <p:sldId id="489" r:id="rId44"/>
    <p:sldId id="490" r:id="rId45"/>
    <p:sldId id="491" r:id="rId46"/>
    <p:sldId id="492" r:id="rId47"/>
    <p:sldId id="493" r:id="rId48"/>
    <p:sldId id="458" r:id="rId49"/>
    <p:sldId id="459" r:id="rId50"/>
    <p:sldId id="460" r:id="rId51"/>
    <p:sldId id="494" r:id="rId52"/>
    <p:sldId id="461" r:id="rId53"/>
    <p:sldId id="495" r:id="rId54"/>
    <p:sldId id="462" r:id="rId55"/>
    <p:sldId id="463" r:id="rId56"/>
    <p:sldId id="464" r:id="rId57"/>
    <p:sldId id="466" r:id="rId58"/>
    <p:sldId id="467" r:id="rId59"/>
    <p:sldId id="468" r:id="rId60"/>
    <p:sldId id="470" r:id="rId61"/>
    <p:sldId id="496" r:id="rId62"/>
    <p:sldId id="497" r:id="rId63"/>
    <p:sldId id="498" r:id="rId64"/>
    <p:sldId id="499" r:id="rId65"/>
    <p:sldId id="500" r:id="rId66"/>
    <p:sldId id="471" r:id="rId67"/>
    <p:sldId id="472" r:id="rId68"/>
    <p:sldId id="473" r:id="rId6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7" autoAdjust="0"/>
    <p:restoredTop sz="81454" autoAdjust="0"/>
  </p:normalViewPr>
  <p:slideViewPr>
    <p:cSldViewPr>
      <p:cViewPr>
        <p:scale>
          <a:sx n="91" d="100"/>
          <a:sy n="91" d="100"/>
        </p:scale>
        <p:origin x="164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62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8AB1BD5-C4C6-4232-BA24-B62EE7B3ACFB}" type="datetimeFigureOut">
              <a:rPr lang="zh-CN" altLang="en-US"/>
              <a:pPr>
                <a:defRPr/>
              </a:pPr>
              <a:t>2018/5/3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22664C8-4ACE-43A6-B219-2B2C5C4A59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4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15633E-AA2C-46BE-9934-5B6A4A5E1838}" type="slidenum">
              <a:rPr lang="zh-CN" altLang="en-US">
                <a:latin typeface="Calibri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latin typeface="Calibri" pitchFamily="34" charset="0"/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F2D50C-476A-48AC-8D0D-061908D19B6E}" type="slidenum">
              <a:rPr lang="zh-CN" altLang="en-US">
                <a:latin typeface="Calibri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F2D50C-476A-48AC-8D0D-061908D19B6E}" type="slidenum">
              <a:rPr lang="zh-CN" altLang="en-US">
                <a:latin typeface="Calibri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F2D50C-476A-48AC-8D0D-061908D19B6E}" type="slidenum">
              <a:rPr lang="zh-CN" altLang="en-US">
                <a:latin typeface="Calibri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F2D50C-476A-48AC-8D0D-061908D19B6E}" type="slidenum">
              <a:rPr lang="zh-CN" altLang="en-US">
                <a:latin typeface="Calibri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AFF41C-2C2D-4ED7-981E-7C8BA09267BC}" type="slidenum">
              <a:rPr lang="zh-CN" altLang="en-US">
                <a:latin typeface="Calibri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664C8-4ACE-43A6-B219-2B2C5C4A595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830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814BF9-CA49-41B4-BC42-55B4A6DC0E9D}" type="slidenum">
              <a:rPr lang="zh-CN" altLang="en-US">
                <a:latin typeface="Calibri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664C8-4ACE-43A6-B219-2B2C5C4A595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7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664C8-4ACE-43A6-B219-2B2C5C4A5950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20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0"/>
              </a:spcBef>
            </a:pPr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49DD60-FE6E-45CC-BAAB-5AE9B1C777D3}" type="slidenum">
              <a:rPr lang="zh-CN" altLang="en-US">
                <a:latin typeface="Calibri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0"/>
              </a:spcBef>
            </a:pPr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D5A22F-1710-43BA-994D-DAA7999DDDAA}" type="slidenum">
              <a:rPr lang="zh-CN" altLang="en-US">
                <a:latin typeface="Calibri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F2D50C-476A-48AC-8D0D-061908D19B6E}" type="slidenum">
              <a:rPr lang="zh-CN" altLang="en-US">
                <a:latin typeface="Calibri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F2D50C-476A-48AC-8D0D-061908D19B6E}" type="slidenum">
              <a:rPr lang="zh-CN" altLang="en-US">
                <a:latin typeface="Calibri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6275F72-52C4-4830-AF1C-79395708E48D}" type="datetimeFigureOut">
              <a:rPr lang="zh-CN" altLang="en-US"/>
              <a:pPr>
                <a:defRPr/>
              </a:pPr>
              <a:t>2018/5/3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6F1B439-22DC-4895-AAFB-06DEB9EB42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0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7ABF9-CB67-402D-B4DB-82F4A7A01227}" type="datetimeFigureOut">
              <a:rPr lang="zh-CN" altLang="en-US"/>
              <a:pPr>
                <a:defRPr/>
              </a:pPr>
              <a:t>2018/5/3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36E73-B72E-4E34-AE62-E2D3E95296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2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DBAC9-A58B-42F5-A31E-37CAD9D04640}" type="datetimeFigureOut">
              <a:rPr lang="zh-CN" altLang="en-US"/>
              <a:pPr>
                <a:defRPr/>
              </a:pPr>
              <a:t>2018/5/3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2531A-3937-47FC-9630-8DFEEB05A6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894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524000"/>
            <a:ext cx="4095750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9338" y="1524000"/>
            <a:ext cx="4095750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52699-58F5-4D77-A55C-93C92B5082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75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4029-74B5-4813-BFB2-D6BDEC100CB3}" type="datetimeFigureOut">
              <a:rPr lang="zh-CN" altLang="en-US"/>
              <a:pPr>
                <a:defRPr/>
              </a:pPr>
              <a:t>2018/5/3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D44D4-CF4E-48D9-B2C3-3A9A016837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07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9EEAE80-437E-4AF9-8923-74974F71F992}" type="datetimeFigureOut">
              <a:rPr lang="zh-CN" altLang="en-US"/>
              <a:pPr>
                <a:defRPr/>
              </a:pPr>
              <a:t>2018/5/3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FDFA52-AB2D-41A8-BA3A-B0469627C4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808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811D26-FB81-4939-BDB9-D6974C982C0D}" type="datetimeFigureOut">
              <a:rPr lang="zh-CN" altLang="en-US"/>
              <a:pPr>
                <a:defRPr/>
              </a:pPr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DD85628-0B85-4724-A89B-CFE7C42E39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8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B4123E-A23E-4B84-82DC-811530D0CBDA}" type="datetimeFigureOut">
              <a:rPr lang="zh-CN" altLang="en-US"/>
              <a:pPr>
                <a:defRPr/>
              </a:pPr>
              <a:t>2018/5/3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70155D-36E3-4B93-8CEA-DCED33B80B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745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3827CC-365D-4333-AD09-59D37D25855A}" type="datetimeFigureOut">
              <a:rPr lang="zh-CN" altLang="en-US"/>
              <a:pPr>
                <a:defRPr/>
              </a:pPr>
              <a:t>2018/5/3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833D066-B9A2-4894-A3E1-75E56BF435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43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B5E2E-7657-4EB8-8505-06B8DE863D35}" type="datetimeFigureOut">
              <a:rPr lang="zh-CN" altLang="en-US"/>
              <a:pPr>
                <a:defRPr/>
              </a:pPr>
              <a:t>2018/5/3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EF094-C882-4D7A-BB04-08C9EFDF64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3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26E41BB-567C-499A-9CD8-51E73EE700CC}" type="datetimeFigureOut">
              <a:rPr lang="zh-CN" altLang="en-US"/>
              <a:pPr>
                <a:defRPr/>
              </a:pPr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615784-4B9D-469F-AF02-1993F18FA4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626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7E66C55-9F32-4DE6-A2BA-2DD9B9026E28}" type="datetimeFigureOut">
              <a:rPr lang="zh-CN" altLang="en-US"/>
              <a:pPr>
                <a:defRPr/>
              </a:pPr>
              <a:t>2018/5/3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DFD32C6-4D70-4E72-99D9-F3E2F7D02D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048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0344F448-5FB9-4664-AEFC-EBB140372556}" type="datetimeFigureOut">
              <a:rPr lang="zh-CN" altLang="en-US"/>
              <a:pPr>
                <a:defRPr/>
              </a:pPr>
              <a:t>2018/5/3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09FE8268-9612-4A30-BB25-B4A7E07717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29" r:id="rId2"/>
    <p:sldLayoutId id="2147484034" r:id="rId3"/>
    <p:sldLayoutId id="2147484035" r:id="rId4"/>
    <p:sldLayoutId id="2147484036" r:id="rId5"/>
    <p:sldLayoutId id="2147484037" r:id="rId6"/>
    <p:sldLayoutId id="2147484030" r:id="rId7"/>
    <p:sldLayoutId id="2147484038" r:id="rId8"/>
    <p:sldLayoutId id="2147484039" r:id="rId9"/>
    <p:sldLayoutId id="2147484031" r:id="rId10"/>
    <p:sldLayoutId id="2147484032" r:id="rId11"/>
    <p:sldLayoutId id="214748404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773238"/>
            <a:ext cx="7772400" cy="1462087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1" lang="zh-CN" altLang="en-US" sz="4400" dirty="0">
                <a:latin typeface="仿宋_GB2312" pitchFamily="49" charset="-122"/>
              </a:rPr>
              <a:t>第</a:t>
            </a:r>
            <a:r>
              <a:rPr kumimoji="1" lang="en-US" altLang="zh-CN" sz="4400" dirty="0">
                <a:latin typeface="仿宋_GB2312" pitchFamily="49" charset="-122"/>
              </a:rPr>
              <a:t>8</a:t>
            </a:r>
            <a:r>
              <a:rPr kumimoji="1" lang="zh-CN" altLang="en-US" sz="4400" dirty="0">
                <a:latin typeface="仿宋_GB2312" pitchFamily="49" charset="-122"/>
              </a:rPr>
              <a:t>章  集合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zh-CN" altLang="zh-CN" dirty="0"/>
              <a:t>【例</a:t>
            </a:r>
            <a:r>
              <a:rPr lang="en-US" altLang="zh-CN" dirty="0"/>
              <a:t>8-1</a:t>
            </a:r>
            <a:r>
              <a:rPr lang="zh-CN" altLang="zh-CN" dirty="0"/>
              <a:t>】示范迭代器的使用。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8.1.2  </a:t>
            </a:r>
            <a:r>
              <a:rPr lang="zh-CN" altLang="zh-CN" dirty="0">
                <a:effectLst/>
              </a:rPr>
              <a:t>迭代器</a:t>
            </a:r>
            <a:r>
              <a:rPr lang="en-US" altLang="zh-CN" dirty="0">
                <a:effectLst/>
              </a:rPr>
              <a:t>Iterator</a:t>
            </a:r>
            <a:r>
              <a:rPr lang="zh-CN" altLang="zh-CN" dirty="0">
                <a:effectLst/>
              </a:rPr>
              <a:t>接口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2060575"/>
            <a:ext cx="8784976" cy="4801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import </a:t>
            </a:r>
            <a:r>
              <a:rPr lang="en-US" altLang="zh-CN" dirty="0" err="1"/>
              <a:t>java.util.ArrayList</a:t>
            </a:r>
            <a:r>
              <a:rPr lang="en-US" altLang="zh-CN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import </a:t>
            </a:r>
            <a:r>
              <a:rPr lang="en-US" altLang="zh-CN" dirty="0" err="1"/>
              <a:t>java.util.Collection</a:t>
            </a:r>
            <a:r>
              <a:rPr lang="en-US" altLang="zh-CN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import </a:t>
            </a:r>
            <a:r>
              <a:rPr lang="en-US" altLang="zh-CN" dirty="0" err="1"/>
              <a:t>java.util.Iterator</a:t>
            </a:r>
            <a:r>
              <a:rPr lang="en-US" altLang="zh-CN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import </a:t>
            </a:r>
            <a:r>
              <a:rPr lang="en-US" altLang="zh-CN" dirty="0" err="1"/>
              <a:t>java.util.List</a:t>
            </a:r>
            <a:r>
              <a:rPr lang="en-US" altLang="zh-CN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static</a:t>
            </a:r>
            <a:r>
              <a:rPr lang="en-US" altLang="zh-CN" dirty="0"/>
              <a:t> </a:t>
            </a:r>
            <a:r>
              <a:rPr lang="en-US" altLang="zh-CN" b="1" dirty="0"/>
              <a:t>void</a:t>
            </a:r>
            <a:r>
              <a:rPr lang="en-US" altLang="zh-CN" dirty="0"/>
              <a:t>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Collection c = </a:t>
            </a:r>
            <a:r>
              <a:rPr lang="en-US" altLang="zh-CN" b="1" dirty="0"/>
              <a:t>new</a:t>
            </a:r>
            <a:r>
              <a:rPr lang="en-US" altLang="zh-CN" dirty="0"/>
              <a:t> </a:t>
            </a:r>
            <a:r>
              <a:rPr lang="en-US" altLang="zh-CN" dirty="0" err="1"/>
              <a:t>ArrayList</a:t>
            </a:r>
            <a:r>
              <a:rPr lang="en-US" altLang="zh-CN" dirty="0"/>
              <a:t>();	//</a:t>
            </a:r>
            <a:r>
              <a:rPr lang="zh-CN" altLang="zh-CN" dirty="0"/>
              <a:t>创建一个</a:t>
            </a:r>
            <a:r>
              <a:rPr lang="en-US" altLang="zh-CN" dirty="0" err="1"/>
              <a:t>ArrayList</a:t>
            </a:r>
            <a:r>
              <a:rPr lang="zh-CN" altLang="zh-CN" dirty="0"/>
              <a:t>对象</a:t>
            </a:r>
            <a:r>
              <a:rPr lang="zh-CN" altLang="en-US" dirty="0"/>
              <a:t>，开闭原则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//</a:t>
            </a:r>
            <a:r>
              <a:rPr lang="zh-CN" altLang="zh-CN" dirty="0"/>
              <a:t>向</a:t>
            </a:r>
            <a:r>
              <a:rPr lang="en-US" altLang="zh-CN" dirty="0" err="1"/>
              <a:t>ArrayList</a:t>
            </a:r>
            <a:r>
              <a:rPr lang="zh-CN" altLang="zh-CN" dirty="0"/>
              <a:t>中存放元素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c.add</a:t>
            </a:r>
            <a:r>
              <a:rPr lang="en-US" altLang="zh-CN" dirty="0"/>
              <a:t>("Java");	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c.add</a:t>
            </a:r>
            <a:r>
              <a:rPr lang="en-US" altLang="zh-CN" dirty="0"/>
              <a:t>("Struts");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c.add</a:t>
            </a:r>
            <a:r>
              <a:rPr lang="en-US" altLang="zh-CN" dirty="0"/>
              <a:t>("Spring");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Iterator it =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c.iterator</a:t>
            </a:r>
            <a:r>
              <a:rPr lang="en-US" altLang="zh-CN" b="1" i="1" dirty="0"/>
              <a:t>()</a:t>
            </a:r>
            <a:r>
              <a:rPr lang="en-US" altLang="zh-CN" dirty="0"/>
              <a:t>;   //(1)iterator()</a:t>
            </a:r>
            <a:r>
              <a:rPr lang="zh-CN" altLang="zh-CN" dirty="0"/>
              <a:t>方法获取迭代器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while</a:t>
            </a:r>
            <a:r>
              <a:rPr lang="en-US" altLang="zh-CN" dirty="0"/>
              <a:t> (</a:t>
            </a:r>
            <a:r>
              <a:rPr lang="en-US" altLang="zh-CN" b="1" i="1" dirty="0" err="1"/>
              <a:t>it.hasNext</a:t>
            </a:r>
            <a:r>
              <a:rPr lang="en-US" altLang="zh-CN" b="1" i="1" dirty="0"/>
              <a:t>()</a:t>
            </a:r>
            <a:r>
              <a:rPr lang="en-US" altLang="zh-CN" dirty="0"/>
              <a:t>){  //(2)</a:t>
            </a:r>
            <a:r>
              <a:rPr lang="en-US" altLang="zh-CN" dirty="0" err="1"/>
              <a:t>hasNext</a:t>
            </a:r>
            <a:r>
              <a:rPr lang="en-US" altLang="zh-CN" dirty="0"/>
              <a:t>()</a:t>
            </a:r>
            <a:r>
              <a:rPr lang="zh-CN" altLang="zh-CN" dirty="0"/>
              <a:t>方法控制迭代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String element = (String)</a:t>
            </a:r>
            <a:r>
              <a:rPr lang="en-US" altLang="zh-CN" b="1" i="1" dirty="0" err="1"/>
              <a:t>it.next</a:t>
            </a:r>
            <a:r>
              <a:rPr lang="en-US" altLang="zh-CN" b="1" i="1" dirty="0"/>
              <a:t>()</a:t>
            </a:r>
            <a:r>
              <a:rPr lang="en-US" altLang="zh-CN" dirty="0"/>
              <a:t>;//(3)next()</a:t>
            </a:r>
            <a:r>
              <a:rPr lang="zh-CN" altLang="zh-CN" dirty="0"/>
              <a:t>方法获取迭代元素，需要强转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(element);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/>
              <a:t>Java SE 5.0</a:t>
            </a:r>
            <a:r>
              <a:rPr lang="zh-CN" altLang="en-US" dirty="0"/>
              <a:t>以后，提供优雅简洁方法</a:t>
            </a:r>
            <a:endParaRPr lang="en-US" altLang="zh-CN" dirty="0"/>
          </a:p>
          <a:p>
            <a:pPr marL="109728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for(Object </a:t>
            </a:r>
            <a:r>
              <a:rPr lang="en-US" altLang="zh-CN" dirty="0" err="1"/>
              <a:t>element:c</a:t>
            </a:r>
            <a:r>
              <a:rPr lang="en-US" altLang="zh-CN" dirty="0"/>
              <a:t>){</a:t>
            </a:r>
          </a:p>
          <a:p>
            <a:pPr marL="109728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	String </a:t>
            </a:r>
            <a:r>
              <a:rPr lang="en-US" altLang="zh-CN" dirty="0" err="1"/>
              <a:t>str</a:t>
            </a:r>
            <a:r>
              <a:rPr lang="en-US" altLang="zh-CN" dirty="0"/>
              <a:t>=(String)element;</a:t>
            </a:r>
          </a:p>
          <a:p>
            <a:pPr marL="109728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</a:p>
          <a:p>
            <a:pPr marL="109728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}</a:t>
            </a:r>
          </a:p>
          <a:p>
            <a:pPr marL="566928" indent="-457200" fontAlgn="auto">
              <a:spcAft>
                <a:spcPts val="0"/>
              </a:spcAft>
              <a:defRPr/>
            </a:pPr>
            <a:r>
              <a:rPr lang="en-US" altLang="zh-CN" dirty="0"/>
              <a:t>Collection</a:t>
            </a:r>
            <a:r>
              <a:rPr lang="zh-CN" altLang="en-US" dirty="0"/>
              <a:t>重写了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方法，可以直接打印集合。</a:t>
            </a:r>
            <a:endParaRPr lang="en-US" altLang="zh-CN" dirty="0"/>
          </a:p>
          <a:p>
            <a:pPr marL="109728" indent="0" fontAlgn="auto">
              <a:spcAft>
                <a:spcPts val="0"/>
              </a:spcAft>
              <a:buNone/>
              <a:defRPr/>
            </a:pPr>
            <a:r>
              <a:rPr lang="en-US" altLang="zh-CN" dirty="0" err="1"/>
              <a:t>System.out.println</a:t>
            </a:r>
            <a:r>
              <a:rPr lang="en-US" altLang="zh-CN" dirty="0"/>
              <a:t>(c);</a:t>
            </a:r>
          </a:p>
          <a:p>
            <a:pPr marL="109728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 </a:t>
            </a:r>
            <a:r>
              <a:rPr lang="zh-CN" altLang="en-US" dirty="0"/>
              <a:t>输出：</a:t>
            </a:r>
            <a:r>
              <a:rPr lang="en-US" altLang="zh-CN" dirty="0"/>
              <a:t>[</a:t>
            </a:r>
            <a:r>
              <a:rPr lang="en-US" altLang="zh-CN" dirty="0" err="1"/>
              <a:t>Java,Structs,Spring</a:t>
            </a:r>
            <a:r>
              <a:rPr lang="en-US" altLang="zh-CN" dirty="0"/>
              <a:t>]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8.1.2  </a:t>
            </a:r>
            <a:r>
              <a:rPr lang="zh-CN" altLang="zh-CN" dirty="0">
                <a:effectLst/>
              </a:rPr>
              <a:t>迭代器</a:t>
            </a:r>
            <a:r>
              <a:rPr lang="en-US" altLang="zh-CN" dirty="0">
                <a:effectLst/>
              </a:rPr>
              <a:t>Iterator</a:t>
            </a:r>
            <a:r>
              <a:rPr lang="zh-CN" altLang="zh-CN" dirty="0">
                <a:effectLst/>
              </a:rPr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93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72050"/>
          </a:xfrm>
        </p:spPr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remove()</a:t>
            </a:r>
            <a:endParaRPr lang="zh-CN" altLang="zh-CN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/>
              <a:t>void remove()</a:t>
            </a:r>
            <a:r>
              <a:rPr lang="zh-CN" altLang="zh-CN" dirty="0"/>
              <a:t>：删除集合中上一次调用</a:t>
            </a:r>
            <a:r>
              <a:rPr lang="en-US" altLang="zh-CN" dirty="0"/>
              <a:t>next()</a:t>
            </a:r>
            <a:r>
              <a:rPr lang="zh-CN" altLang="zh-CN" dirty="0"/>
              <a:t>方法时返回的元素。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8.1.2  </a:t>
            </a:r>
            <a:r>
              <a:rPr lang="zh-CN" altLang="zh-CN" dirty="0">
                <a:effectLst/>
              </a:rPr>
              <a:t>迭代器</a:t>
            </a:r>
            <a:r>
              <a:rPr lang="en-US" altLang="zh-CN" dirty="0">
                <a:effectLst/>
              </a:rPr>
              <a:t>Iterator</a:t>
            </a:r>
            <a:r>
              <a:rPr lang="zh-CN" altLang="zh-CN" dirty="0">
                <a:effectLst/>
              </a:rPr>
              <a:t>接口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916238" y="3389313"/>
            <a:ext cx="5400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zh-CN" sz="2400" dirty="0">
                <a:ea typeface="黑体" pitchFamily="49" charset="-122"/>
              </a:rPr>
              <a:t>使用</a:t>
            </a:r>
            <a:r>
              <a:rPr lang="en-US" altLang="zh-CN" sz="2400" dirty="0">
                <a:ea typeface="黑体" pitchFamily="49" charset="-122"/>
              </a:rPr>
              <a:t>remove()</a:t>
            </a:r>
            <a:r>
              <a:rPr lang="zh-CN" altLang="zh-CN" sz="2400" dirty="0">
                <a:ea typeface="黑体" pitchFamily="49" charset="-122"/>
              </a:rPr>
              <a:t>删除某位置的元素时，必须先调用</a:t>
            </a:r>
            <a:r>
              <a:rPr lang="en-US" altLang="zh-CN" sz="2400" dirty="0">
                <a:ea typeface="黑体" pitchFamily="49" charset="-122"/>
              </a:rPr>
              <a:t>next()</a:t>
            </a:r>
            <a:r>
              <a:rPr lang="zh-CN" altLang="zh-CN" sz="2400" dirty="0">
                <a:ea typeface="黑体" pitchFamily="49" charset="-122"/>
              </a:rPr>
              <a:t>方法使迭代器跳过该元素。</a:t>
            </a:r>
            <a:endParaRPr lang="zh-CN" altLang="en-US" sz="2400" dirty="0">
              <a:ea typeface="黑体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82963"/>
            <a:ext cx="1612900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178175" y="4618038"/>
            <a:ext cx="52816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dirty="0">
                <a:ea typeface="黑体" pitchFamily="49" charset="-122"/>
              </a:rPr>
              <a:t>设集合中已存在若干元素，删除第一个元素的方法：</a:t>
            </a:r>
          </a:p>
          <a:p>
            <a:r>
              <a:rPr lang="en-US" altLang="zh-CN" dirty="0">
                <a:ea typeface="黑体" pitchFamily="49" charset="-122"/>
              </a:rPr>
              <a:t>Iterator it = </a:t>
            </a:r>
            <a:r>
              <a:rPr lang="en-US" altLang="zh-CN" dirty="0" err="1">
                <a:ea typeface="黑体" pitchFamily="49" charset="-122"/>
              </a:rPr>
              <a:t>c.iterator</a:t>
            </a:r>
            <a:r>
              <a:rPr lang="en-US" altLang="zh-CN" dirty="0">
                <a:ea typeface="黑体" pitchFamily="49" charset="-122"/>
              </a:rPr>
              <a:t>();  </a:t>
            </a:r>
            <a:endParaRPr lang="zh-CN" altLang="zh-CN" dirty="0">
              <a:ea typeface="黑体" pitchFamily="49" charset="-122"/>
            </a:endParaRPr>
          </a:p>
          <a:p>
            <a:r>
              <a:rPr lang="en-US" altLang="zh-CN" dirty="0" err="1">
                <a:ea typeface="黑体" pitchFamily="49" charset="-122"/>
              </a:rPr>
              <a:t>it.next</a:t>
            </a:r>
            <a:r>
              <a:rPr lang="en-US" altLang="zh-CN" dirty="0">
                <a:ea typeface="黑体" pitchFamily="49" charset="-122"/>
              </a:rPr>
              <a:t>();      //</a:t>
            </a:r>
            <a:r>
              <a:rPr lang="zh-CN" altLang="zh-CN" dirty="0">
                <a:ea typeface="黑体" pitchFamily="49" charset="-122"/>
              </a:rPr>
              <a:t>越过第一个元素</a:t>
            </a:r>
          </a:p>
          <a:p>
            <a:r>
              <a:rPr lang="en-US" altLang="zh-CN" dirty="0" err="1">
                <a:ea typeface="黑体" pitchFamily="49" charset="-122"/>
              </a:rPr>
              <a:t>it.remove</a:t>
            </a:r>
            <a:r>
              <a:rPr lang="en-US" altLang="zh-CN" dirty="0">
                <a:ea typeface="黑体" pitchFamily="49" charset="-122"/>
              </a:rPr>
              <a:t>();  //</a:t>
            </a:r>
            <a:r>
              <a:rPr lang="zh-CN" altLang="zh-CN" dirty="0">
                <a:ea typeface="黑体" pitchFamily="49" charset="-122"/>
              </a:rPr>
              <a:t>删除第一个元素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List</a:t>
            </a:r>
            <a:r>
              <a:rPr lang="zh-CN" altLang="zh-CN" sz="2800" dirty="0"/>
              <a:t>线性表结构</a:t>
            </a:r>
            <a:r>
              <a:rPr lang="zh-CN" altLang="en-US" sz="2800" dirty="0"/>
              <a:t>，两种实现方式</a:t>
            </a:r>
            <a:endParaRPr lang="en-US" altLang="zh-CN" sz="2800" dirty="0"/>
          </a:p>
          <a:p>
            <a:pPr lvl="1"/>
            <a:r>
              <a:rPr lang="zh-CN" altLang="zh-CN" sz="2800" dirty="0"/>
              <a:t>顺序表</a:t>
            </a:r>
            <a:r>
              <a:rPr lang="en-US" altLang="zh-CN" sz="2800" dirty="0" err="1"/>
              <a:t>ArrayList</a:t>
            </a:r>
            <a:endParaRPr lang="en-US" altLang="zh-CN" sz="2800" dirty="0"/>
          </a:p>
          <a:p>
            <a:pPr lvl="1"/>
            <a:r>
              <a:rPr lang="zh-CN" altLang="zh-CN" sz="2800" dirty="0"/>
              <a:t>链表</a:t>
            </a:r>
            <a:r>
              <a:rPr lang="en-US" altLang="zh-CN" sz="2800" dirty="0" err="1"/>
              <a:t>LinkedList</a:t>
            </a:r>
            <a:endParaRPr lang="en-US" altLang="zh-CN" sz="2800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定义了一个存在重复项的有序集合。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216" lvl="1" indent="-342900" fontAlgn="auto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有序：每个元素都有其对应位置的索引值，从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1348" lvl="1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216" lvl="1" indent="-342900" fontAlgn="auto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重复：元素值可以重复。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216" lvl="1" indent="-342900" fontAlgn="auto">
              <a:spcAft>
                <a:spcPts val="0"/>
              </a:spcAft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8.2  List</a:t>
            </a:r>
            <a:r>
              <a:rPr lang="zh-CN" altLang="zh-CN" dirty="0">
                <a:effectLst/>
              </a:rPr>
              <a:t>及其实现类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260230"/>
          </a:xfrm>
        </p:spPr>
        <p:txBody>
          <a:bodyPr>
            <a:normAutofit/>
          </a:bodyPr>
          <a:lstStyle/>
          <a:p>
            <a:pPr marL="567816" indent="-457200" fontAlgn="auto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Object element)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：在指定位置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上插入元素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7816" indent="-457200" fontAlgn="auto">
              <a:spcBef>
                <a:spcPts val="324"/>
              </a:spcBef>
              <a:spcAft>
                <a:spcPts val="0"/>
              </a:spcAft>
              <a:defRPr/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7816" indent="-457200" fontAlgn="auto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addAll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Collection c)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：指定位置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上插入集合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中的所有元素，如果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对象发生变化返回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7816" indent="-457200" fontAlgn="auto">
              <a:spcBef>
                <a:spcPts val="324"/>
              </a:spcBef>
              <a:spcAft>
                <a:spcPts val="0"/>
              </a:spcAft>
              <a:defRPr/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7816" indent="-457200" fontAlgn="auto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：返回指定位置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上的元素。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7816" indent="-457200" fontAlgn="auto">
              <a:spcBef>
                <a:spcPts val="324"/>
              </a:spcBef>
              <a:spcAft>
                <a:spcPts val="0"/>
              </a:spcAft>
              <a:defRPr/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7816" indent="-457200" fontAlgn="auto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：删除指定位置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上的元素。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8.2.1  List</a:t>
            </a:r>
            <a:r>
              <a:rPr lang="zh-CN" altLang="zh-CN" dirty="0">
                <a:effectLst/>
              </a:rPr>
              <a:t>接口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260230"/>
          </a:xfrm>
        </p:spPr>
        <p:txBody>
          <a:bodyPr>
            <a:normAutofit/>
          </a:bodyPr>
          <a:lstStyle/>
          <a:p>
            <a:pPr marL="567816" indent="-457200" fontAlgn="auto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Object element)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取代位置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上的元素，并且返回旧元素的取值。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7816" indent="-457200" fontAlgn="auto">
              <a:spcBef>
                <a:spcPts val="324"/>
              </a:spcBef>
              <a:spcAft>
                <a:spcPts val="0"/>
              </a:spcAft>
              <a:defRPr/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7816" indent="-457200" fontAlgn="auto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：从列表的头部开始向后搜索元素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，返回第一个出现元素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的位置，否则返回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7816" indent="-457200" fontAlgn="auto">
              <a:spcBef>
                <a:spcPts val="324"/>
              </a:spcBef>
              <a:spcAft>
                <a:spcPts val="0"/>
              </a:spcAft>
              <a:defRPr/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7816" indent="-457200" fontAlgn="auto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lastIndexOf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：从列表的尾部开始向前搜索元素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，返回第一个出现元素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的位置，否则返回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8.2.1  List</a:t>
            </a:r>
            <a:r>
              <a:rPr lang="zh-CN" altLang="zh-CN" dirty="0">
                <a:effectLst/>
              </a:rPr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91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8.2.1  List</a:t>
            </a:r>
            <a:r>
              <a:rPr lang="zh-CN" altLang="zh-CN" dirty="0">
                <a:effectLst/>
              </a:rPr>
              <a:t>接口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708" y="1730425"/>
            <a:ext cx="8856984" cy="4662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import </a:t>
            </a:r>
            <a:r>
              <a:rPr lang="en-US" altLang="zh-CN" dirty="0" err="1"/>
              <a:t>java.util</a:t>
            </a:r>
            <a:r>
              <a:rPr lang="en-US" altLang="zh-CN" dirty="0"/>
              <a:t>.*;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class </a:t>
            </a:r>
            <a:r>
              <a:rPr lang="en-US" altLang="zh-CN" dirty="0" err="1"/>
              <a:t>ListDemo</a:t>
            </a:r>
            <a:r>
              <a:rPr lang="en-US" altLang="zh-CN" dirty="0"/>
              <a:t>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List </a:t>
            </a:r>
            <a:r>
              <a:rPr lang="en-US" altLang="zh-CN" dirty="0" err="1"/>
              <a:t>list</a:t>
            </a:r>
            <a:r>
              <a:rPr lang="en-US" altLang="zh-CN" dirty="0"/>
              <a:t> = new </a:t>
            </a:r>
            <a:r>
              <a:rPr lang="en-US" altLang="zh-CN" dirty="0" err="1"/>
              <a:t>ArrayList</a:t>
            </a:r>
            <a:r>
              <a:rPr lang="en-US" altLang="zh-CN" dirty="0"/>
              <a:t>();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list.add</a:t>
            </a:r>
            <a:r>
              <a:rPr lang="en-US" altLang="zh-CN" dirty="0"/>
              <a:t>("Java");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list.add</a:t>
            </a:r>
            <a:r>
              <a:rPr lang="en-US" altLang="zh-CN" dirty="0"/>
              <a:t>("Struts");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list.add</a:t>
            </a:r>
            <a:r>
              <a:rPr lang="en-US" altLang="zh-CN" dirty="0"/>
              <a:t>("Spring");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list.add</a:t>
            </a:r>
            <a:r>
              <a:rPr lang="en-US" altLang="zh-CN" dirty="0"/>
              <a:t>(1,"Spring");	//add()</a:t>
            </a:r>
            <a:r>
              <a:rPr lang="zh-CN" altLang="en-US" dirty="0"/>
              <a:t>方法按索引位置插入元素（</a:t>
            </a:r>
            <a:r>
              <a:rPr lang="en-US" altLang="zh-CN" dirty="0"/>
              <a:t>List</a:t>
            </a:r>
            <a:r>
              <a:rPr lang="zh-CN" altLang="en-US" dirty="0"/>
              <a:t>可以存放重复元素）	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(list);  //</a:t>
            </a:r>
            <a:r>
              <a:rPr lang="zh-CN" altLang="en-US" dirty="0"/>
              <a:t>输出</a:t>
            </a:r>
            <a:r>
              <a:rPr lang="en-US" altLang="zh-CN" dirty="0"/>
              <a:t>[Java, Spring, Struts, Spring] 		</a:t>
            </a:r>
            <a:r>
              <a:rPr lang="en-US" altLang="zh-CN" dirty="0" err="1"/>
              <a:t>list.set</a:t>
            </a:r>
            <a:r>
              <a:rPr lang="en-US" altLang="zh-CN" dirty="0"/>
              <a:t>(3, "Hibernate");	//set()</a:t>
            </a:r>
            <a:r>
              <a:rPr lang="zh-CN" altLang="en-US" dirty="0"/>
              <a:t>方法按索引位置对元素进行赋值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1268760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 indent="0">
              <a:buFont typeface="Wingdings 3" pitchFamily="18" charset="2"/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8-2</a:t>
            </a:r>
            <a:r>
              <a:rPr lang="zh-CN" altLang="zh-CN" sz="2400" dirty="0"/>
              <a:t>】</a:t>
            </a:r>
            <a:r>
              <a:rPr lang="zh-CN" altLang="en-US" sz="2400" dirty="0"/>
              <a:t>示范</a:t>
            </a:r>
            <a:r>
              <a:rPr lang="en-US" altLang="zh-CN" sz="2400" dirty="0"/>
              <a:t>List</a:t>
            </a:r>
            <a:r>
              <a:rPr lang="zh-CN" altLang="en-US" sz="2400" dirty="0"/>
              <a:t>的常规用法</a:t>
            </a:r>
            <a:r>
              <a:rPr lang="zh-CN" altLang="zh-CN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8444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8.2.1  List</a:t>
            </a:r>
            <a:r>
              <a:rPr lang="zh-CN" altLang="zh-CN" dirty="0">
                <a:effectLst/>
              </a:rPr>
              <a:t>接口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1124744"/>
            <a:ext cx="8856984" cy="4662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//</a:t>
            </a:r>
            <a:r>
              <a:rPr lang="zh-CN" altLang="en-US" dirty="0"/>
              <a:t>用索引位置控制循环实现遍历</a:t>
            </a:r>
            <a:r>
              <a:rPr lang="en-US" altLang="zh-CN" dirty="0"/>
              <a:t>,</a:t>
            </a:r>
            <a:r>
              <a:rPr lang="zh-CN" altLang="en-US" dirty="0"/>
              <a:t>输出</a:t>
            </a:r>
            <a:r>
              <a:rPr lang="en-US" altLang="zh-CN" dirty="0"/>
              <a:t>Java Spring Struts Hibernate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for(</a:t>
            </a:r>
            <a:r>
              <a:rPr lang="en-US" altLang="zh-CN" dirty="0" err="1"/>
              <a:t>int</a:t>
            </a:r>
            <a:r>
              <a:rPr lang="en-US" altLang="zh-CN" dirty="0"/>
              <a:t> i=0; i&lt;</a:t>
            </a:r>
            <a:r>
              <a:rPr lang="en-US" altLang="zh-CN" dirty="0" err="1"/>
              <a:t>list.size</a:t>
            </a:r>
            <a:r>
              <a:rPr lang="en-US" altLang="zh-CN" dirty="0"/>
              <a:t>(); i++){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list.get</a:t>
            </a:r>
            <a:r>
              <a:rPr lang="en-US" altLang="zh-CN" dirty="0"/>
              <a:t>(i));  //get()</a:t>
            </a:r>
            <a:r>
              <a:rPr lang="zh-CN" altLang="en-US" dirty="0"/>
              <a:t>方法按索引位置获取元素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		</a:t>
            </a:r>
            <a:r>
              <a:rPr lang="en-US" altLang="zh-CN" dirty="0"/>
              <a:t>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list.remove</a:t>
            </a:r>
            <a:r>
              <a:rPr lang="en-US" altLang="zh-CN" dirty="0"/>
              <a:t>(2);	//remove()</a:t>
            </a:r>
            <a:r>
              <a:rPr lang="zh-CN" altLang="en-US" dirty="0"/>
              <a:t>方法按索引删除元素	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(list);  //</a:t>
            </a:r>
            <a:r>
              <a:rPr lang="zh-CN" altLang="en-US" dirty="0"/>
              <a:t>输出</a:t>
            </a:r>
            <a:r>
              <a:rPr lang="en-US" altLang="zh-CN" dirty="0"/>
              <a:t>[Java, Spring, Hibernate]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list.indexOf</a:t>
            </a:r>
            <a:r>
              <a:rPr lang="en-US" altLang="zh-CN" dirty="0"/>
              <a:t>("Java"));  //</a:t>
            </a:r>
            <a:r>
              <a:rPr lang="zh-CN" altLang="en-US" dirty="0"/>
              <a:t>输出</a:t>
            </a:r>
            <a:r>
              <a:rPr lang="en-US" altLang="zh-CN" dirty="0"/>
              <a:t>0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list.indexOf</a:t>
            </a:r>
            <a:r>
              <a:rPr lang="en-US" altLang="zh-CN" dirty="0"/>
              <a:t>("Struts"));  //</a:t>
            </a:r>
            <a:r>
              <a:rPr lang="zh-CN" altLang="en-US" dirty="0"/>
              <a:t>输出</a:t>
            </a:r>
            <a:r>
              <a:rPr lang="en-US" altLang="zh-CN" dirty="0"/>
              <a:t>-1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4220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27587"/>
          </a:xfrm>
        </p:spPr>
        <p:txBody>
          <a:bodyPr/>
          <a:lstStyle/>
          <a:p>
            <a:pPr marL="109537" indent="0">
              <a:buNone/>
            </a:pPr>
            <a:r>
              <a:rPr lang="en-US" altLang="zh-CN" b="1" dirty="0"/>
              <a:t>1</a:t>
            </a:r>
            <a:r>
              <a:rPr lang="zh-CN" altLang="zh-CN" b="1" dirty="0"/>
              <a:t>．</a:t>
            </a:r>
            <a:r>
              <a:rPr lang="en-US" altLang="zh-CN" b="1" dirty="0" err="1"/>
              <a:t>ArrayList</a:t>
            </a:r>
            <a:r>
              <a:rPr lang="zh-CN" altLang="zh-CN" b="1" dirty="0"/>
              <a:t>的底层</a:t>
            </a:r>
          </a:p>
          <a:p>
            <a:pPr lvl="1"/>
            <a:r>
              <a:rPr lang="en-US" altLang="zh-CN" dirty="0" err="1"/>
              <a:t>ArrayList</a:t>
            </a:r>
            <a:r>
              <a:rPr lang="zh-CN" altLang="zh-CN" dirty="0"/>
              <a:t>是</a:t>
            </a:r>
            <a:r>
              <a:rPr lang="en-US" altLang="zh-CN" dirty="0"/>
              <a:t>List</a:t>
            </a:r>
            <a:r>
              <a:rPr lang="zh-CN" altLang="zh-CN" dirty="0"/>
              <a:t>的实现类，它封装了一个可以动态再分配的</a:t>
            </a:r>
            <a:r>
              <a:rPr lang="en-US" altLang="zh-CN" dirty="0"/>
              <a:t>Object[]</a:t>
            </a:r>
            <a:r>
              <a:rPr lang="zh-CN" altLang="zh-CN" dirty="0"/>
              <a:t>数组。</a:t>
            </a:r>
            <a:endParaRPr lang="en-US" altLang="zh-CN" dirty="0"/>
          </a:p>
          <a:p>
            <a:pPr lvl="1"/>
            <a:r>
              <a:rPr lang="en-US" altLang="zh-CN" dirty="0" err="1"/>
              <a:t>ArrayList</a:t>
            </a:r>
            <a:r>
              <a:rPr lang="zh-CN" altLang="zh-CN" dirty="0"/>
              <a:t>中的常用方法包括：</a:t>
            </a:r>
          </a:p>
          <a:p>
            <a:pPr marL="630238" lvl="2" indent="0">
              <a:buFont typeface="Wingdings 2" pitchFamily="18" charset="2"/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err="1"/>
              <a:t>ArrayList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r>
              <a:rPr lang="zh-CN" altLang="zh-CN" dirty="0"/>
              <a:t>创建</a:t>
            </a:r>
            <a:r>
              <a:rPr lang="en-US" altLang="zh-CN" dirty="0" err="1"/>
              <a:t>ArrayList</a:t>
            </a:r>
            <a:r>
              <a:rPr lang="en-US" altLang="zh-CN" dirty="0"/>
              <a:t> </a:t>
            </a:r>
            <a:r>
              <a:rPr lang="zh-CN" altLang="zh-CN" dirty="0"/>
              <a:t>对象，</a:t>
            </a:r>
            <a:r>
              <a:rPr lang="en-US" altLang="zh-CN" dirty="0"/>
              <a:t>Object[]</a:t>
            </a:r>
            <a:r>
              <a:rPr lang="zh-CN" altLang="zh-CN" dirty="0"/>
              <a:t>数组的长度取值为</a:t>
            </a:r>
            <a:r>
              <a:rPr lang="en-US" altLang="zh-CN" dirty="0"/>
              <a:t>10</a:t>
            </a:r>
            <a:r>
              <a:rPr lang="zh-CN" altLang="zh-CN" dirty="0"/>
              <a:t>。</a:t>
            </a:r>
          </a:p>
          <a:p>
            <a:pPr marL="630238" lvl="2" indent="0">
              <a:buFont typeface="Wingdings 2" pitchFamily="18" charset="2"/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ArrayList</a:t>
            </a:r>
            <a:r>
              <a:rPr lang="en-US" altLang="zh-CN" dirty="0"/>
              <a:t>(int </a:t>
            </a:r>
            <a:r>
              <a:rPr lang="en-US" altLang="zh-CN" dirty="0" err="1"/>
              <a:t>initialCapacity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zh-CN" altLang="zh-CN" dirty="0"/>
              <a:t>创建</a:t>
            </a:r>
            <a:r>
              <a:rPr lang="en-US" altLang="zh-CN" dirty="0" err="1"/>
              <a:t>ArrayList</a:t>
            </a:r>
            <a:r>
              <a:rPr lang="en-US" altLang="zh-CN" dirty="0"/>
              <a:t> </a:t>
            </a:r>
            <a:r>
              <a:rPr lang="zh-CN" altLang="zh-CN" dirty="0"/>
              <a:t>对象，使用参数</a:t>
            </a:r>
            <a:r>
              <a:rPr lang="en-US" altLang="zh-CN" dirty="0" err="1"/>
              <a:t>initialCapacity</a:t>
            </a:r>
            <a:r>
              <a:rPr lang="zh-CN" altLang="zh-CN" dirty="0"/>
              <a:t>设置</a:t>
            </a:r>
            <a:r>
              <a:rPr lang="en-US" altLang="zh-CN" dirty="0"/>
              <a:t>Object[]</a:t>
            </a:r>
            <a:r>
              <a:rPr lang="zh-CN" altLang="zh-CN" dirty="0"/>
              <a:t>数组的长度。</a:t>
            </a:r>
          </a:p>
          <a:p>
            <a:pPr marL="630238" lvl="2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 err="1"/>
              <a:t>ensureCapacity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minCapacity</a:t>
            </a:r>
            <a:r>
              <a:rPr lang="en-US" altLang="zh-CN" dirty="0"/>
              <a:t>):</a:t>
            </a:r>
            <a:r>
              <a:rPr lang="zh-CN" altLang="zh-CN" dirty="0"/>
              <a:t>如果要向</a:t>
            </a:r>
            <a:r>
              <a:rPr lang="en-US" altLang="zh-CN" dirty="0" err="1"/>
              <a:t>ArrayList</a:t>
            </a:r>
            <a:r>
              <a:rPr lang="zh-CN" altLang="zh-CN" dirty="0"/>
              <a:t>中添加大量元素，可使用此方法对</a:t>
            </a:r>
            <a:r>
              <a:rPr lang="en-US" altLang="zh-CN" dirty="0"/>
              <a:t>Object[]</a:t>
            </a:r>
            <a:r>
              <a:rPr lang="zh-CN" altLang="zh-CN" dirty="0"/>
              <a:t>数组进行指定的扩容。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8.2.2  </a:t>
            </a:r>
            <a:r>
              <a:rPr lang="en-US" altLang="zh-CN" dirty="0" err="1">
                <a:effectLst/>
              </a:rPr>
              <a:t>ArrayList</a:t>
            </a:r>
            <a:endParaRPr lang="zh-CN" altLang="zh-CN" dirty="0"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3608" y="5517232"/>
            <a:ext cx="7741320" cy="615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marL="630238" lvl="2" indent="0">
              <a:buNone/>
            </a:pPr>
            <a:r>
              <a:rPr lang="zh-CN" altLang="en-US" sz="2000" dirty="0"/>
              <a:t>如果没有足够的容量，</a:t>
            </a:r>
            <a:r>
              <a:rPr lang="en-US" altLang="zh-CN" sz="2000" dirty="0"/>
              <a:t>JVM</a:t>
            </a:r>
            <a:r>
              <a:rPr lang="zh-CN" altLang="en-US" sz="2000" dirty="0"/>
              <a:t>会调用</a:t>
            </a:r>
            <a:r>
              <a:rPr lang="en-US" altLang="zh-CN" sz="2000" dirty="0" err="1"/>
              <a:t>ensureCapacity</a:t>
            </a:r>
            <a:r>
              <a:rPr lang="en-US" altLang="zh-CN" sz="2000" dirty="0"/>
              <a:t>()</a:t>
            </a:r>
            <a:r>
              <a:rPr lang="zh-CN" altLang="en-US" sz="2000" dirty="0"/>
              <a:t>方法进行自动扩容。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zh-CN" altLang="zh-CN" dirty="0"/>
              <a:t>【例</a:t>
            </a:r>
            <a:r>
              <a:rPr lang="en-US" altLang="zh-CN" dirty="0"/>
              <a:t>8-3</a:t>
            </a:r>
            <a:r>
              <a:rPr lang="zh-CN" altLang="zh-CN" dirty="0"/>
              <a:t>】测试</a:t>
            </a:r>
            <a:r>
              <a:rPr lang="en-US" altLang="zh-CN" dirty="0" err="1"/>
              <a:t>ArrayList</a:t>
            </a:r>
            <a:r>
              <a:rPr lang="zh-CN" altLang="zh-CN" dirty="0"/>
              <a:t>初始容量对性能的影响。</a:t>
            </a:r>
            <a:endParaRPr lang="en-US" altLang="zh-CN" dirty="0"/>
          </a:p>
          <a:p>
            <a:pPr marL="109538" indent="0">
              <a:buFont typeface="Wingdings 3" pitchFamily="18" charset="2"/>
              <a:buNone/>
            </a:pPr>
            <a:endParaRPr lang="zh-CN" altLang="zh-CN" dirty="0"/>
          </a:p>
          <a:p>
            <a:pPr lvl="1"/>
            <a:r>
              <a:rPr lang="zh-CN" altLang="zh-CN" dirty="0"/>
              <a:t>假设要向</a:t>
            </a:r>
            <a:r>
              <a:rPr lang="en-US" altLang="zh-CN" dirty="0" err="1"/>
              <a:t>ArrayList</a:t>
            </a:r>
            <a:r>
              <a:rPr lang="zh-CN" altLang="zh-CN" dirty="0"/>
              <a:t>添加</a:t>
            </a:r>
            <a:r>
              <a:rPr lang="en-US" altLang="zh-CN" dirty="0"/>
              <a:t>100</a:t>
            </a:r>
            <a:r>
              <a:rPr lang="zh-CN" altLang="zh-CN" dirty="0"/>
              <a:t>万个字符串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第一次设置</a:t>
            </a:r>
            <a:r>
              <a:rPr lang="en-US" altLang="zh-CN" dirty="0" err="1"/>
              <a:t>ArrayList</a:t>
            </a:r>
            <a:r>
              <a:rPr lang="zh-CN" altLang="zh-CN" dirty="0"/>
              <a:t>的初始容量为</a:t>
            </a:r>
            <a:r>
              <a:rPr lang="en-US" altLang="zh-CN" dirty="0"/>
              <a:t>10</a:t>
            </a:r>
            <a:r>
              <a:rPr lang="zh-CN" altLang="zh-CN" dirty="0"/>
              <a:t>万，通过自动扩容管理</a:t>
            </a:r>
            <a:r>
              <a:rPr lang="en-US" altLang="zh-CN" dirty="0" err="1"/>
              <a:t>ArrayList</a:t>
            </a:r>
            <a:r>
              <a:rPr lang="zh-CN" altLang="zh-CN" dirty="0"/>
              <a:t>的存储空间；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第二次设置</a:t>
            </a:r>
            <a:r>
              <a:rPr lang="en-US" altLang="zh-CN" dirty="0" err="1"/>
              <a:t>ArrayList</a:t>
            </a:r>
            <a:r>
              <a:rPr lang="zh-CN" altLang="zh-CN" dirty="0"/>
              <a:t>的初始容量为</a:t>
            </a:r>
            <a:r>
              <a:rPr lang="en-US" altLang="zh-CN" dirty="0"/>
              <a:t>100</a:t>
            </a:r>
            <a:r>
              <a:rPr lang="zh-CN" altLang="zh-CN" dirty="0"/>
              <a:t>万，不进行扩容处理。</a:t>
            </a:r>
            <a:r>
              <a:rPr lang="zh-CN" altLang="en-US" dirty="0"/>
              <a:t>比较两次操作的时间。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8.2.2  </a:t>
            </a:r>
            <a:r>
              <a:rPr lang="en-US" altLang="zh-CN" dirty="0" err="1">
                <a:effectLst/>
              </a:rPr>
              <a:t>ArrayList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zh-CN" altLang="en-US"/>
              <a:t>本章知识点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Java</a:t>
            </a:r>
            <a:r>
              <a:rPr lang="zh-CN" altLang="zh-CN" sz="2800" dirty="0"/>
              <a:t>集合框架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List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/>
              <a:t>ArrayList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LinkedList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Set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HashSet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/>
              <a:t>TreeSet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Map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HashMap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Properties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8.2.2  </a:t>
            </a:r>
            <a:r>
              <a:rPr lang="en-US" altLang="zh-CN" dirty="0" err="1">
                <a:effectLst/>
              </a:rPr>
              <a:t>ArrayList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9512" y="1052736"/>
            <a:ext cx="8856984" cy="59093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import </a:t>
            </a:r>
            <a:r>
              <a:rPr lang="en-US" altLang="zh-CN" dirty="0" err="1"/>
              <a:t>java.util</a:t>
            </a:r>
            <a:r>
              <a:rPr lang="en-US" altLang="zh-CN" dirty="0"/>
              <a:t>.*;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class </a:t>
            </a:r>
            <a:r>
              <a:rPr lang="en-US" altLang="zh-CN" dirty="0" err="1"/>
              <a:t>ArrayListExpand</a:t>
            </a:r>
            <a:r>
              <a:rPr lang="en-US" altLang="zh-CN" dirty="0"/>
              <a:t>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String s="</a:t>
            </a:r>
            <a:r>
              <a:rPr lang="en-US" altLang="zh-CN" dirty="0" err="1"/>
              <a:t>abc</a:t>
            </a:r>
            <a:r>
              <a:rPr lang="en-US" altLang="zh-CN" dirty="0"/>
              <a:t>";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//</a:t>
            </a:r>
            <a:r>
              <a:rPr lang="zh-CN" altLang="en-US" dirty="0"/>
              <a:t>第一次初始化容量为</a:t>
            </a:r>
            <a:r>
              <a:rPr lang="en-US" altLang="zh-CN" dirty="0"/>
              <a:t>10</a:t>
            </a:r>
            <a:r>
              <a:rPr lang="zh-CN" altLang="en-US" dirty="0"/>
              <a:t>万，第二次将初始化容量改为</a:t>
            </a:r>
            <a:r>
              <a:rPr lang="en-US" altLang="zh-CN" dirty="0"/>
              <a:t>100</a:t>
            </a:r>
            <a:r>
              <a:rPr lang="zh-CN" altLang="en-US" dirty="0"/>
              <a:t>万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	</a:t>
            </a:r>
            <a:r>
              <a:rPr lang="en-US" altLang="zh-CN" dirty="0"/>
              <a:t>List </a:t>
            </a:r>
            <a:r>
              <a:rPr lang="en-US" altLang="zh-CN" dirty="0" err="1"/>
              <a:t>list</a:t>
            </a:r>
            <a:r>
              <a:rPr lang="en-US" altLang="zh-CN" dirty="0"/>
              <a:t> = new </a:t>
            </a:r>
            <a:r>
              <a:rPr lang="en-US" altLang="zh-CN" dirty="0" err="1"/>
              <a:t>ArrayList</a:t>
            </a:r>
            <a:r>
              <a:rPr lang="en-US" altLang="zh-CN" dirty="0"/>
              <a:t>(100000); 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long b = 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i=0;i&lt;1000000;i++){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list.add</a:t>
            </a:r>
            <a:r>
              <a:rPr lang="en-US" altLang="zh-CN" dirty="0"/>
              <a:t>(s);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long e = 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(e-b);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652120" y="3933055"/>
            <a:ext cx="331236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第一次 </a:t>
            </a:r>
            <a:r>
              <a:rPr lang="en-US" altLang="zh-CN" dirty="0"/>
              <a:t>18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第二次 </a:t>
            </a:r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89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2524125"/>
          </a:xfrm>
        </p:spPr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en-US" altLang="zh-CN" b="1"/>
              <a:t>2</a:t>
            </a:r>
            <a:r>
              <a:rPr lang="zh-CN" altLang="zh-CN" b="1"/>
              <a:t>．关于</a:t>
            </a:r>
            <a:r>
              <a:rPr lang="en-US" altLang="zh-CN" b="1"/>
              <a:t>remove()</a:t>
            </a:r>
            <a:r>
              <a:rPr lang="zh-CN" altLang="zh-CN" b="1"/>
              <a:t>方法</a:t>
            </a:r>
          </a:p>
          <a:p>
            <a:pPr lvl="1"/>
            <a:r>
              <a:rPr lang="en-US" altLang="zh-CN"/>
              <a:t>Collection</a:t>
            </a:r>
            <a:r>
              <a:rPr lang="zh-CN" altLang="zh-CN"/>
              <a:t>接口</a:t>
            </a:r>
            <a:r>
              <a:rPr lang="zh-CN" altLang="en-US"/>
              <a:t>中的</a:t>
            </a:r>
            <a:r>
              <a:rPr lang="en-US" altLang="zh-CN"/>
              <a:t>remove()</a:t>
            </a:r>
            <a:r>
              <a:rPr lang="zh-CN" altLang="zh-CN"/>
              <a:t>方法</a:t>
            </a:r>
            <a:endParaRPr lang="en-US" altLang="zh-CN"/>
          </a:p>
          <a:p>
            <a:pPr lvl="2"/>
            <a:r>
              <a:rPr lang="en-US" altLang="zh-CN"/>
              <a:t>boolean </a:t>
            </a:r>
            <a:r>
              <a:rPr lang="en-US" altLang="zh-CN" b="1"/>
              <a:t>remove</a:t>
            </a:r>
            <a:r>
              <a:rPr lang="en-US" altLang="zh-CN"/>
              <a:t>(Object obj)</a:t>
            </a:r>
          </a:p>
          <a:p>
            <a:pPr lvl="2"/>
            <a:r>
              <a:rPr lang="en-US" altLang="zh-CN"/>
              <a:t>boolean </a:t>
            </a:r>
            <a:r>
              <a:rPr lang="en-US" altLang="zh-CN" b="1"/>
              <a:t>removeAll</a:t>
            </a:r>
            <a:r>
              <a:rPr lang="en-US" altLang="zh-CN"/>
              <a:t>(Collection c)</a:t>
            </a:r>
            <a:r>
              <a:rPr lang="zh-CN" altLang="zh-CN"/>
              <a:t>。</a:t>
            </a:r>
            <a:endParaRPr lang="en-US" altLang="zh-CN"/>
          </a:p>
          <a:p>
            <a:pPr lvl="1"/>
            <a:r>
              <a:rPr lang="en-US" altLang="zh-CN"/>
              <a:t>List</a:t>
            </a:r>
            <a:r>
              <a:rPr lang="zh-CN" altLang="zh-CN"/>
              <a:t>中声明了一个按位置索引删除的</a:t>
            </a:r>
            <a:r>
              <a:rPr lang="en-US" altLang="zh-CN"/>
              <a:t>remove()</a:t>
            </a:r>
            <a:r>
              <a:rPr lang="zh-CN" altLang="zh-CN"/>
              <a:t>方法</a:t>
            </a:r>
            <a:endParaRPr lang="en-US" altLang="zh-CN"/>
          </a:p>
          <a:p>
            <a:pPr lvl="2"/>
            <a:r>
              <a:rPr lang="en-US" altLang="zh-CN"/>
              <a:t>Object </a:t>
            </a:r>
            <a:r>
              <a:rPr lang="en-US" altLang="zh-CN" b="1"/>
              <a:t>remove</a:t>
            </a:r>
            <a:r>
              <a:rPr lang="en-US" altLang="zh-CN"/>
              <a:t>(int index)</a:t>
            </a:r>
            <a:r>
              <a:rPr lang="zh-CN" altLang="zh-CN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8.2.2  </a:t>
            </a:r>
            <a:r>
              <a:rPr lang="en-US" altLang="zh-CN" dirty="0" err="1">
                <a:effectLst/>
              </a:rPr>
              <a:t>ArrayList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933825"/>
            <a:ext cx="1852612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627313" y="3933825"/>
            <a:ext cx="59055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zh-CN" sz="2000">
                <a:ea typeface="黑体" pitchFamily="49" charset="-122"/>
              </a:rPr>
              <a:t>使用迭代器循环迭代的过程中，是不能用这些</a:t>
            </a:r>
            <a:r>
              <a:rPr lang="en-US" altLang="zh-CN" sz="2000">
                <a:ea typeface="黑体" pitchFamily="49" charset="-122"/>
              </a:rPr>
              <a:t>remove()</a:t>
            </a:r>
            <a:r>
              <a:rPr lang="zh-CN" altLang="zh-CN" sz="2000">
                <a:ea typeface="黑体" pitchFamily="49" charset="-122"/>
              </a:rPr>
              <a:t>方法删除集合元素的，因为</a:t>
            </a:r>
            <a:r>
              <a:rPr lang="en-US" altLang="zh-CN" sz="2000">
                <a:ea typeface="黑体" pitchFamily="49" charset="-122"/>
              </a:rPr>
              <a:t>Collection</a:t>
            </a:r>
            <a:r>
              <a:rPr lang="zh-CN" altLang="zh-CN" sz="2000">
                <a:ea typeface="黑体" pitchFamily="49" charset="-122"/>
              </a:rPr>
              <a:t>和</a:t>
            </a:r>
            <a:r>
              <a:rPr lang="en-US" altLang="zh-CN" sz="2000">
                <a:ea typeface="黑体" pitchFamily="49" charset="-122"/>
              </a:rPr>
              <a:t>List</a:t>
            </a:r>
            <a:r>
              <a:rPr lang="zh-CN" altLang="zh-CN" sz="2000">
                <a:ea typeface="黑体" pitchFamily="49" charset="-122"/>
              </a:rPr>
              <a:t>中定义的</a:t>
            </a:r>
            <a:r>
              <a:rPr lang="en-US" altLang="zh-CN" sz="2000">
                <a:ea typeface="黑体" pitchFamily="49" charset="-122"/>
              </a:rPr>
              <a:t>remove()</a:t>
            </a:r>
            <a:r>
              <a:rPr lang="zh-CN" altLang="zh-CN" sz="2000">
                <a:ea typeface="黑体" pitchFamily="49" charset="-122"/>
              </a:rPr>
              <a:t>方法对迭代器的修改，与迭代器本身的管理不能同步，从而会引发</a:t>
            </a:r>
            <a:r>
              <a:rPr lang="en-US" altLang="zh-CN" sz="2000">
                <a:ea typeface="黑体" pitchFamily="49" charset="-122"/>
              </a:rPr>
              <a:t>ConcurrentModificationException</a:t>
            </a:r>
            <a:r>
              <a:rPr lang="zh-CN" altLang="zh-CN" sz="2000">
                <a:ea typeface="黑体" pitchFamily="49" charset="-122"/>
              </a:rPr>
              <a:t>异常。</a:t>
            </a:r>
            <a:endParaRPr lang="en-US" altLang="zh-CN" sz="2000">
              <a:ea typeface="黑体" pitchFamily="49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>
                <a:solidFill>
                  <a:srgbClr val="C00000"/>
                </a:solidFill>
                <a:ea typeface="黑体" pitchFamily="49" charset="-122"/>
              </a:rPr>
              <a:t>正确做法</a:t>
            </a:r>
            <a:r>
              <a:rPr lang="zh-CN" altLang="en-US" sz="2000">
                <a:ea typeface="黑体" pitchFamily="49" charset="-122"/>
              </a:rPr>
              <a:t>：</a:t>
            </a:r>
            <a:r>
              <a:rPr lang="zh-CN" altLang="zh-CN" sz="2000">
                <a:ea typeface="黑体" pitchFamily="49" charset="-122"/>
              </a:rPr>
              <a:t>使用迭代器</a:t>
            </a:r>
            <a:r>
              <a:rPr lang="en-US" altLang="zh-CN" sz="2000">
                <a:ea typeface="黑体" pitchFamily="49" charset="-122"/>
              </a:rPr>
              <a:t>Iterator</a:t>
            </a:r>
            <a:r>
              <a:rPr lang="zh-CN" altLang="zh-CN" sz="2000">
                <a:ea typeface="黑体" pitchFamily="49" charset="-122"/>
              </a:rPr>
              <a:t>自身的</a:t>
            </a:r>
            <a:r>
              <a:rPr lang="en-US" altLang="zh-CN" sz="2000">
                <a:ea typeface="黑体" pitchFamily="49" charset="-122"/>
              </a:rPr>
              <a:t>remove()</a:t>
            </a:r>
            <a:r>
              <a:rPr lang="zh-CN" altLang="zh-CN" sz="2000">
                <a:ea typeface="黑体" pitchFamily="49" charset="-122"/>
              </a:rPr>
              <a:t>方法则可以正常地完成删除操作</a:t>
            </a:r>
            <a:r>
              <a:rPr lang="zh-CN" altLang="en-US" sz="2000">
                <a:ea typeface="黑体" pitchFamily="49" charset="-122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链表</a:t>
            </a:r>
            <a:r>
              <a:rPr lang="zh-CN" altLang="en-US" dirty="0"/>
              <a:t>：</a:t>
            </a:r>
            <a:r>
              <a:rPr lang="zh-CN" altLang="zh-CN" dirty="0"/>
              <a:t>采用“按需分配”的原则为每个对象分配独立的存储空间（称为结点），并在每个结点中存放序列中下一个结点的引用。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zh-CN" dirty="0"/>
              <a:t>中的链表是双链表，每个结点还存放它前面结点的引用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8.2.3  </a:t>
            </a:r>
            <a:r>
              <a:rPr lang="en-US" altLang="zh-CN" dirty="0" err="1">
                <a:effectLst/>
              </a:rPr>
              <a:t>LinkedList</a:t>
            </a:r>
            <a:endParaRPr lang="zh-CN" altLang="en-US" dirty="0"/>
          </a:p>
        </p:txBody>
      </p:sp>
      <p:pic>
        <p:nvPicPr>
          <p:cNvPr id="2765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469370"/>
            <a:ext cx="655161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323850" y="2276475"/>
            <a:ext cx="8229600" cy="3514725"/>
          </a:xfrm>
        </p:spPr>
        <p:txBody>
          <a:bodyPr/>
          <a:lstStyle/>
          <a:p>
            <a:pPr marL="392113" lvl="1" indent="0">
              <a:buFont typeface="Verdana" pitchFamily="34" charset="0"/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）如果经常要存取</a:t>
            </a:r>
            <a:r>
              <a:rPr lang="en-US" altLang="zh-CN" dirty="0"/>
              <a:t>List</a:t>
            </a:r>
            <a:r>
              <a:rPr lang="zh-CN" altLang="zh-CN" dirty="0"/>
              <a:t>集合中的元素，那么使用</a:t>
            </a:r>
            <a:r>
              <a:rPr lang="en-US" altLang="zh-CN" dirty="0" err="1"/>
              <a:t>ArrayList</a:t>
            </a:r>
            <a:r>
              <a:rPr lang="zh-CN" altLang="zh-CN" dirty="0"/>
              <a:t>采用随机访问的形式（</a:t>
            </a:r>
            <a:r>
              <a:rPr lang="en-US" altLang="zh-CN" dirty="0"/>
              <a:t>get(index)</a:t>
            </a:r>
            <a:r>
              <a:rPr lang="zh-CN" altLang="zh-CN" dirty="0"/>
              <a:t>，</a:t>
            </a:r>
            <a:r>
              <a:rPr lang="en-US" altLang="zh-CN" dirty="0"/>
              <a:t>set(index ,Object element)</a:t>
            </a:r>
            <a:r>
              <a:rPr lang="zh-CN" altLang="zh-CN" dirty="0"/>
              <a:t>）性能更好。</a:t>
            </a:r>
            <a:endParaRPr lang="en-US" altLang="zh-CN" dirty="0"/>
          </a:p>
          <a:p>
            <a:pPr marL="392113" lvl="1" indent="0">
              <a:buFont typeface="Verdana" pitchFamily="34" charset="0"/>
              <a:buNone/>
            </a:pPr>
            <a:endParaRPr lang="zh-CN" altLang="zh-CN" dirty="0"/>
          </a:p>
          <a:p>
            <a:pPr marL="392113" lvl="1" indent="0">
              <a:buFont typeface="Verdana" pitchFamily="34" charset="0"/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）如果要经常执行插入、删除操作，或者改变</a:t>
            </a:r>
            <a:r>
              <a:rPr lang="en-US" altLang="zh-CN" dirty="0"/>
              <a:t>List</a:t>
            </a:r>
            <a:r>
              <a:rPr lang="zh-CN" altLang="zh-CN" dirty="0"/>
              <a:t>集合的大小，则应该使用</a:t>
            </a:r>
            <a:r>
              <a:rPr lang="en-US" altLang="zh-CN" dirty="0" err="1"/>
              <a:t>LinkedList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8.2.3  </a:t>
            </a:r>
            <a:r>
              <a:rPr lang="en-US" altLang="zh-CN" dirty="0" err="1">
                <a:effectLst/>
              </a:rPr>
              <a:t>LinkedList</a:t>
            </a:r>
            <a:endParaRPr lang="zh-CN" altLang="en-US" dirty="0"/>
          </a:p>
        </p:txBody>
      </p:sp>
      <p:sp>
        <p:nvSpPr>
          <p:cNvPr id="28676" name="矩形 3"/>
          <p:cNvSpPr>
            <a:spLocks noChangeArrowheads="1"/>
          </p:cNvSpPr>
          <p:nvPr/>
        </p:nvSpPr>
        <p:spPr bwMode="auto">
          <a:xfrm>
            <a:off x="684213" y="1492250"/>
            <a:ext cx="5646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a typeface="黑体" pitchFamily="49" charset="-122"/>
              </a:rPr>
              <a:t>选择</a:t>
            </a:r>
            <a:r>
              <a:rPr lang="en-US" altLang="zh-CN" sz="2800">
                <a:ea typeface="黑体" pitchFamily="49" charset="-122"/>
              </a:rPr>
              <a:t>ArrayList</a:t>
            </a:r>
            <a:r>
              <a:rPr lang="zh-CN" altLang="zh-CN" sz="2800">
                <a:ea typeface="黑体" pitchFamily="49" charset="-122"/>
              </a:rPr>
              <a:t>还是</a:t>
            </a:r>
            <a:r>
              <a:rPr lang="en-US" altLang="zh-CN" sz="2800">
                <a:ea typeface="黑体" pitchFamily="49" charset="-122"/>
              </a:rPr>
              <a:t>LinkedList</a:t>
            </a:r>
            <a:r>
              <a:rPr lang="zh-CN" altLang="en-US" sz="2800">
                <a:ea typeface="黑体" pitchFamily="49" charset="-122"/>
              </a:rPr>
              <a:t>？？</a:t>
            </a:r>
            <a:endParaRPr lang="zh-CN" altLang="zh-CN" sz="2800"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zh-CN" dirty="0"/>
              <a:t>按照无序、不允许重复的方式存放对象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实现类</a:t>
            </a:r>
            <a:endParaRPr lang="en-US" altLang="zh-CN" dirty="0"/>
          </a:p>
          <a:p>
            <a:pPr lvl="1"/>
            <a:r>
              <a:rPr lang="en-US" altLang="zh-CN" dirty="0" err="1"/>
              <a:t>HashSet</a:t>
            </a:r>
            <a:r>
              <a:rPr lang="zh-CN" altLang="en-US" dirty="0"/>
              <a:t>：</a:t>
            </a:r>
            <a:r>
              <a:rPr lang="zh-CN" altLang="zh-CN" dirty="0"/>
              <a:t>基于散列结构</a:t>
            </a:r>
            <a:endParaRPr lang="en-US" altLang="zh-CN" dirty="0"/>
          </a:p>
          <a:p>
            <a:pPr lvl="1"/>
            <a:r>
              <a:rPr lang="en-US" altLang="zh-CN" dirty="0" err="1"/>
              <a:t>TreeSet</a:t>
            </a:r>
            <a:r>
              <a:rPr lang="zh-CN" altLang="en-US" dirty="0"/>
              <a:t>：基于</a:t>
            </a:r>
            <a:r>
              <a:rPr lang="zh-CN" altLang="zh-CN" dirty="0"/>
              <a:t>查找树结构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  Set</a:t>
            </a:r>
            <a:r>
              <a:rPr lang="zh-CN" altLang="zh-CN" dirty="0">
                <a:effectLst/>
              </a:rPr>
              <a:t>及其实现类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zh-CN" dirty="0"/>
              <a:t>接口继承自</a:t>
            </a:r>
            <a:r>
              <a:rPr lang="en-US" altLang="zh-CN" dirty="0"/>
              <a:t>Collection </a:t>
            </a:r>
            <a:r>
              <a:rPr lang="zh-CN" altLang="zh-CN" dirty="0"/>
              <a:t>接口，它没有引入新方法，所以</a:t>
            </a:r>
            <a:r>
              <a:rPr lang="en-US" altLang="zh-CN" dirty="0"/>
              <a:t>Set</a:t>
            </a:r>
            <a:r>
              <a:rPr lang="zh-CN" altLang="zh-CN" dirty="0"/>
              <a:t>就是一个</a:t>
            </a:r>
            <a:r>
              <a:rPr lang="en-US" altLang="zh-CN" dirty="0"/>
              <a:t>Collection</a:t>
            </a:r>
            <a:r>
              <a:rPr lang="zh-CN" altLang="zh-CN" dirty="0"/>
              <a:t>，只是行为方式不同。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Set</a:t>
            </a:r>
            <a:r>
              <a:rPr lang="zh-CN" altLang="zh-CN" dirty="0"/>
              <a:t>不允许集合中存在重复项，如果试图将两个相同的元素加入同一个集合，则添加无效，</a:t>
            </a:r>
            <a:r>
              <a:rPr lang="en-US" altLang="zh-CN" dirty="0"/>
              <a:t>add()</a:t>
            </a:r>
            <a:r>
              <a:rPr lang="zh-CN" altLang="zh-CN" dirty="0"/>
              <a:t>方法返回</a:t>
            </a:r>
            <a:r>
              <a:rPr lang="en-US" altLang="zh-CN" dirty="0"/>
              <a:t>false</a:t>
            </a:r>
            <a:r>
              <a:rPr lang="zh-CN" altLang="zh-CN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8.3.1  Set</a:t>
            </a:r>
            <a:r>
              <a:rPr lang="zh-CN" altLang="zh-CN" dirty="0">
                <a:effectLst/>
              </a:rPr>
              <a:t>接口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2955925"/>
          </a:xfrm>
        </p:spPr>
        <p:txBody>
          <a:bodyPr/>
          <a:lstStyle/>
          <a:p>
            <a:r>
              <a:rPr lang="en-US" altLang="zh-CN" dirty="0"/>
              <a:t>Set</a:t>
            </a:r>
            <a:r>
              <a:rPr lang="zh-CN" altLang="zh-CN" dirty="0"/>
              <a:t>的实现类依赖添加对象的</a:t>
            </a:r>
            <a:r>
              <a:rPr lang="en-US" altLang="zh-CN" dirty="0"/>
              <a:t>equals()</a:t>
            </a:r>
            <a:r>
              <a:rPr lang="zh-CN" altLang="zh-CN" dirty="0"/>
              <a:t>方法检查对象的唯一性</a:t>
            </a:r>
            <a:endParaRPr lang="en-US" altLang="zh-CN" dirty="0"/>
          </a:p>
          <a:p>
            <a:pPr lvl="1"/>
            <a:r>
              <a:rPr lang="zh-CN" altLang="zh-CN" dirty="0"/>
              <a:t>只要两个对象使用</a:t>
            </a:r>
            <a:r>
              <a:rPr lang="en-US" altLang="zh-CN" dirty="0"/>
              <a:t>equals()</a:t>
            </a:r>
            <a:r>
              <a:rPr lang="zh-CN" altLang="zh-CN" dirty="0"/>
              <a:t>方法比较的结果为</a:t>
            </a:r>
            <a:r>
              <a:rPr lang="en-US" altLang="zh-CN" dirty="0"/>
              <a:t>true</a:t>
            </a:r>
            <a:r>
              <a:rPr lang="zh-CN" altLang="zh-CN" dirty="0"/>
              <a:t>，</a:t>
            </a:r>
            <a:r>
              <a:rPr lang="en-US" altLang="zh-CN" dirty="0"/>
              <a:t>Set</a:t>
            </a:r>
            <a:r>
              <a:rPr lang="zh-CN" altLang="zh-CN" dirty="0"/>
              <a:t>就会拒绝后一个对象的加入（哪怕它们实际上是不同的对象）；</a:t>
            </a:r>
            <a:endParaRPr lang="en-US" altLang="zh-CN" dirty="0"/>
          </a:p>
          <a:p>
            <a:pPr lvl="1"/>
            <a:r>
              <a:rPr lang="zh-CN" altLang="zh-CN" dirty="0"/>
              <a:t>只要两个对象使用</a:t>
            </a:r>
            <a:r>
              <a:rPr lang="en-US" altLang="zh-CN" dirty="0"/>
              <a:t>equals()</a:t>
            </a:r>
            <a:r>
              <a:rPr lang="zh-CN" altLang="zh-CN" dirty="0"/>
              <a:t>方法比较的结果为</a:t>
            </a:r>
            <a:r>
              <a:rPr lang="en-US" altLang="zh-CN" dirty="0"/>
              <a:t>false</a:t>
            </a:r>
            <a:r>
              <a:rPr lang="zh-CN" altLang="zh-CN" dirty="0"/>
              <a:t>，</a:t>
            </a:r>
            <a:r>
              <a:rPr lang="en-US" altLang="zh-CN" dirty="0"/>
              <a:t>Set</a:t>
            </a:r>
            <a:r>
              <a:rPr lang="zh-CN" altLang="zh-CN" dirty="0"/>
              <a:t>就会接纳后一个对象（哪怕它们实际上是相同的对象）。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8.3.1  Set</a:t>
            </a:r>
            <a:r>
              <a:rPr lang="zh-CN" altLang="zh-CN" dirty="0">
                <a:effectLst/>
              </a:rPr>
              <a:t>接口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411413" y="4508500"/>
            <a:ext cx="58324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zh-CN" sz="2400" dirty="0">
                <a:solidFill>
                  <a:srgbClr val="C00000"/>
                </a:solidFill>
                <a:ea typeface="黑体" pitchFamily="49" charset="-122"/>
              </a:rPr>
              <a:t>使用</a:t>
            </a:r>
            <a:r>
              <a:rPr lang="en-US" altLang="zh-CN" sz="2400" dirty="0">
                <a:solidFill>
                  <a:srgbClr val="C00000"/>
                </a:solidFill>
                <a:ea typeface="黑体" pitchFamily="49" charset="-122"/>
              </a:rPr>
              <a:t>Set</a:t>
            </a:r>
            <a:r>
              <a:rPr lang="zh-CN" altLang="zh-CN" sz="2400" dirty="0">
                <a:solidFill>
                  <a:srgbClr val="C00000"/>
                </a:solidFill>
                <a:ea typeface="黑体" pitchFamily="49" charset="-122"/>
              </a:rPr>
              <a:t>存放对象时，重写该对象所在类的</a:t>
            </a:r>
            <a:r>
              <a:rPr lang="en-US" altLang="zh-CN" sz="2400" dirty="0">
                <a:solidFill>
                  <a:srgbClr val="C00000"/>
                </a:solidFill>
                <a:ea typeface="黑体" pitchFamily="49" charset="-122"/>
              </a:rPr>
              <a:t>equals()</a:t>
            </a:r>
            <a:r>
              <a:rPr lang="zh-CN" altLang="zh-CN" sz="2400" dirty="0">
                <a:solidFill>
                  <a:srgbClr val="C00000"/>
                </a:solidFill>
                <a:ea typeface="黑体" pitchFamily="49" charset="-122"/>
              </a:rPr>
              <a:t>方法、制定正确的比较规则。</a:t>
            </a:r>
            <a:endParaRPr lang="zh-CN" altLang="en-US" sz="2400" dirty="0">
              <a:solidFill>
                <a:srgbClr val="C00000"/>
              </a:solidFill>
              <a:ea typeface="黑体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508500"/>
            <a:ext cx="1292225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"/>
          </p:nvPr>
        </p:nvSpPr>
        <p:spPr>
          <a:xfrm>
            <a:off x="336267" y="1270701"/>
            <a:ext cx="8229600" cy="507702"/>
          </a:xfrm>
        </p:spPr>
        <p:txBody>
          <a:bodyPr/>
          <a:lstStyle/>
          <a:p>
            <a:pPr marL="109537" indent="0">
              <a:buNone/>
            </a:pPr>
            <a:r>
              <a:rPr lang="zh-CN" altLang="zh-CN" dirty="0"/>
              <a:t>【例</a:t>
            </a:r>
            <a:r>
              <a:rPr lang="en-US" altLang="zh-CN" dirty="0"/>
              <a:t>8-4</a:t>
            </a:r>
            <a:r>
              <a:rPr lang="zh-CN" altLang="zh-CN" dirty="0"/>
              <a:t>】</a:t>
            </a:r>
            <a:r>
              <a:rPr lang="zh-CN" altLang="en-US" dirty="0"/>
              <a:t>示范</a:t>
            </a:r>
            <a:r>
              <a:rPr lang="en-US" altLang="zh-CN" dirty="0"/>
              <a:t>Set</a:t>
            </a:r>
            <a:r>
              <a:rPr lang="zh-CN" altLang="en-US" dirty="0"/>
              <a:t>的使用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8.3.1  Set</a:t>
            </a:r>
            <a:r>
              <a:rPr lang="zh-CN" altLang="zh-CN" dirty="0">
                <a:effectLst/>
              </a:rPr>
              <a:t>接口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575" y="1745901"/>
            <a:ext cx="8856984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import </a:t>
            </a:r>
            <a:r>
              <a:rPr lang="en-US" altLang="zh-CN" dirty="0" err="1"/>
              <a:t>java.util</a:t>
            </a:r>
            <a:r>
              <a:rPr lang="en-US" altLang="zh-CN" dirty="0"/>
              <a:t>.*;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class </a:t>
            </a:r>
            <a:r>
              <a:rPr lang="en-US" altLang="zh-CN" dirty="0" err="1"/>
              <a:t>SetDemo</a:t>
            </a:r>
            <a:r>
              <a:rPr lang="en-US" altLang="zh-CN" dirty="0"/>
              <a:t>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Set </a:t>
            </a:r>
            <a:r>
              <a:rPr lang="en-US" altLang="zh-CN" dirty="0" err="1"/>
              <a:t>set</a:t>
            </a:r>
            <a:r>
              <a:rPr lang="en-US" altLang="zh-CN" dirty="0"/>
              <a:t> = new </a:t>
            </a:r>
            <a:r>
              <a:rPr lang="en-US" altLang="zh-CN" dirty="0" err="1"/>
              <a:t>HashSet</a:t>
            </a:r>
            <a:r>
              <a:rPr lang="en-US" altLang="zh-CN" dirty="0"/>
              <a:t>();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set.add</a:t>
            </a:r>
            <a:r>
              <a:rPr lang="en-US" altLang="zh-CN" dirty="0"/>
              <a:t>("Java");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set.add</a:t>
            </a:r>
            <a:r>
              <a:rPr lang="en-US" altLang="zh-CN" dirty="0"/>
              <a:t>("Struts");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set.add</a:t>
            </a:r>
            <a:r>
              <a:rPr lang="en-US" altLang="zh-CN" dirty="0"/>
              <a:t>("Spring");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set.add</a:t>
            </a:r>
            <a:r>
              <a:rPr lang="en-US" altLang="zh-CN" dirty="0"/>
              <a:t>("Spring");	//</a:t>
            </a:r>
            <a:r>
              <a:rPr lang="zh-CN" altLang="en-US" dirty="0"/>
              <a:t>该元素将被拒绝添加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(set);	//</a:t>
            </a:r>
            <a:r>
              <a:rPr lang="zh-CN" altLang="en-US" dirty="0"/>
              <a:t>输出</a:t>
            </a:r>
            <a:r>
              <a:rPr lang="en-US" altLang="zh-CN" dirty="0"/>
              <a:t>[Struts, Spring, Java],</a:t>
            </a:r>
            <a:r>
              <a:rPr lang="zh-CN" altLang="en-US" dirty="0"/>
              <a:t>与添加的顺序无关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0896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16214"/>
          </a:xfrm>
        </p:spPr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en-US" altLang="zh-CN" b="1" dirty="0"/>
              <a:t>1</a:t>
            </a:r>
            <a:r>
              <a:rPr lang="zh-CN" altLang="zh-CN" b="1" dirty="0"/>
              <a:t>．</a:t>
            </a:r>
            <a:r>
              <a:rPr lang="en-US" altLang="zh-CN" b="1" dirty="0" err="1"/>
              <a:t>HashSet</a:t>
            </a:r>
            <a:r>
              <a:rPr lang="zh-CN" altLang="zh-CN" b="1" dirty="0"/>
              <a:t>的底层结构</a:t>
            </a:r>
          </a:p>
          <a:p>
            <a:pPr lvl="1"/>
            <a:r>
              <a:rPr lang="en-US" altLang="zh-CN" dirty="0" err="1"/>
              <a:t>HashSet</a:t>
            </a:r>
            <a:r>
              <a:rPr lang="zh-CN" altLang="zh-CN" dirty="0"/>
              <a:t>是</a:t>
            </a:r>
            <a:r>
              <a:rPr lang="en-US" altLang="zh-CN" dirty="0"/>
              <a:t>Set</a:t>
            </a:r>
            <a:r>
              <a:rPr lang="zh-CN" altLang="zh-CN" dirty="0"/>
              <a:t>的实现类，它基于一种著名的、可以实现快速查找的散列表（</a:t>
            </a:r>
            <a:r>
              <a:rPr lang="en-US" altLang="zh-CN" dirty="0"/>
              <a:t>Hash Table</a:t>
            </a:r>
            <a:r>
              <a:rPr lang="zh-CN" altLang="zh-CN" dirty="0"/>
              <a:t>）结构。</a:t>
            </a:r>
            <a:endParaRPr lang="en-US" altLang="zh-CN" dirty="0"/>
          </a:p>
          <a:p>
            <a:pPr lvl="1"/>
            <a:r>
              <a:rPr lang="zh-CN" altLang="zh-CN" dirty="0"/>
              <a:t>散列表采用按照对象的取值计算对象存储地址的策略，实现对象的“定位”存放，相应也提高了查找效率。</a:t>
            </a:r>
          </a:p>
          <a:p>
            <a:pPr marL="392113" lvl="1" indent="0">
              <a:buNone/>
            </a:pP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8.3.2  </a:t>
            </a:r>
            <a:r>
              <a:rPr lang="en-US" altLang="zh-CN" dirty="0" err="1">
                <a:effectLst/>
              </a:rPr>
              <a:t>HashSet</a:t>
            </a:r>
            <a:endParaRPr lang="zh-CN" altLang="en-US" dirty="0"/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45024"/>
            <a:ext cx="388937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99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16214"/>
          </a:xfrm>
        </p:spPr>
        <p:txBody>
          <a:bodyPr/>
          <a:lstStyle/>
          <a:p>
            <a:pPr lvl="1"/>
            <a:r>
              <a:rPr lang="zh-CN" altLang="zh-CN" dirty="0"/>
              <a:t>散列</a:t>
            </a:r>
            <a:r>
              <a:rPr lang="zh-CN" altLang="en-US" dirty="0"/>
              <a:t>码是采用散列函数为每个对象计算得到的一个整数，对象依照</a:t>
            </a:r>
            <a:r>
              <a:rPr lang="zh-CN" altLang="zh-CN" dirty="0"/>
              <a:t>散列</a:t>
            </a:r>
            <a:r>
              <a:rPr lang="zh-CN" altLang="en-US" dirty="0"/>
              <a:t>码存储在</a:t>
            </a:r>
            <a:r>
              <a:rPr lang="zh-CN" altLang="zh-CN" dirty="0"/>
              <a:t>散列表</a:t>
            </a:r>
            <a:r>
              <a:rPr lang="zh-CN" altLang="en-US" dirty="0"/>
              <a:t>（</a:t>
            </a:r>
            <a:r>
              <a:rPr lang="zh-CN" altLang="zh-CN" dirty="0"/>
              <a:t>哈希表</a:t>
            </a:r>
            <a:r>
              <a:rPr lang="zh-CN" altLang="en-US" dirty="0"/>
              <a:t>）中。</a:t>
            </a:r>
            <a:endParaRPr lang="en-US" altLang="zh-CN" dirty="0"/>
          </a:p>
          <a:p>
            <a:pPr lvl="1"/>
            <a:r>
              <a:rPr lang="zh-CN" altLang="en-US" dirty="0"/>
              <a:t>散列函数无论多么优秀，也会出现不同对象映像到相同散列码的情况，称为“冲突”，发生冲突的对象称为“同义词”</a:t>
            </a:r>
            <a:endParaRPr lang="en-US" altLang="zh-CN" dirty="0"/>
          </a:p>
          <a:p>
            <a:pPr lvl="1"/>
            <a:r>
              <a:rPr lang="en-US" altLang="zh-CN" dirty="0" err="1"/>
              <a:t>HashSet</a:t>
            </a:r>
            <a:r>
              <a:rPr lang="zh-CN" altLang="en-US" dirty="0"/>
              <a:t>解决冲突的方法称为“拉链法”，即冲突时，同义词存储在同一个链表中。</a:t>
            </a:r>
            <a:r>
              <a:rPr lang="en-US" altLang="zh-CN" dirty="0" err="1"/>
              <a:t>HashSet</a:t>
            </a:r>
            <a:r>
              <a:rPr lang="zh-CN" altLang="en-US" dirty="0"/>
              <a:t>的</a:t>
            </a:r>
            <a:r>
              <a:rPr lang="zh-CN" altLang="zh-CN" dirty="0"/>
              <a:t>散列表</a:t>
            </a:r>
            <a:r>
              <a:rPr lang="zh-CN" altLang="en-US" dirty="0"/>
              <a:t>结构是链表数组。</a:t>
            </a:r>
            <a:endParaRPr lang="en-US" altLang="zh-CN" dirty="0"/>
          </a:p>
          <a:p>
            <a:pPr marL="392113" lvl="1" indent="0">
              <a:buNone/>
            </a:pP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8.3.2  </a:t>
            </a:r>
            <a:r>
              <a:rPr lang="en-US" altLang="zh-CN" dirty="0" err="1">
                <a:effectLst/>
              </a:rPr>
              <a:t>HashSet</a:t>
            </a:r>
            <a:endParaRPr lang="zh-CN" altLang="en-US" dirty="0"/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106162"/>
            <a:ext cx="388937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25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为程序设计者封装了很多数据结构，它们位于</a:t>
            </a:r>
            <a:r>
              <a:rPr lang="en-US" altLang="zh-CN" dirty="0" err="1"/>
              <a:t>java.util</a:t>
            </a:r>
            <a:r>
              <a:rPr lang="zh-CN" altLang="zh-CN" dirty="0"/>
              <a:t>包下，称作</a:t>
            </a:r>
            <a:r>
              <a:rPr lang="en-US" altLang="zh-CN" dirty="0"/>
              <a:t>Java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C00000"/>
                </a:solidFill>
              </a:rPr>
              <a:t>集合类</a:t>
            </a:r>
            <a:r>
              <a:rPr lang="zh-CN" altLang="zh-CN" dirty="0"/>
              <a:t>，包括常用的各种数据结构：</a:t>
            </a:r>
            <a:r>
              <a:rPr lang="en-US" altLang="zh-CN" dirty="0"/>
              <a:t>List</a:t>
            </a:r>
            <a:r>
              <a:rPr lang="zh-CN" altLang="zh-CN" dirty="0"/>
              <a:t>表、</a:t>
            </a:r>
            <a:r>
              <a:rPr lang="en-US" altLang="zh-CN" dirty="0"/>
              <a:t>Set</a:t>
            </a:r>
            <a:r>
              <a:rPr lang="zh-CN" altLang="zh-CN" dirty="0"/>
              <a:t>集合、</a:t>
            </a:r>
            <a:r>
              <a:rPr lang="en-US" altLang="zh-CN" dirty="0"/>
              <a:t>Map</a:t>
            </a:r>
            <a:r>
              <a:rPr lang="zh-CN" altLang="zh-CN" dirty="0"/>
              <a:t>映射等。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从</a:t>
            </a:r>
            <a:r>
              <a:rPr lang="en-US" altLang="zh-CN" dirty="0"/>
              <a:t>Java SE 5.0</a:t>
            </a:r>
            <a:r>
              <a:rPr lang="zh-CN" altLang="zh-CN" dirty="0"/>
              <a:t>开始，这些集合类使用泛型进行了改写，集合中对象的数据类型可以被记住，使用者不必再担心对象存储至集合后就失去数据类型的信息。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Java</a:t>
            </a:r>
            <a:r>
              <a:rPr lang="zh-CN" altLang="en-US" dirty="0"/>
              <a:t>中的集合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en-US" altLang="zh-CN" b="1" dirty="0"/>
              <a:t>2</a:t>
            </a:r>
            <a:r>
              <a:rPr lang="zh-CN" altLang="zh-CN" b="1" dirty="0"/>
              <a:t>．散列码和</a:t>
            </a:r>
            <a:r>
              <a:rPr lang="en-US" altLang="zh-CN" b="1" dirty="0" err="1"/>
              <a:t>hashCode</a:t>
            </a:r>
            <a:r>
              <a:rPr lang="en-US" altLang="zh-CN" b="1" dirty="0"/>
              <a:t>()</a:t>
            </a:r>
            <a:r>
              <a:rPr lang="zh-CN" altLang="zh-CN" b="1" dirty="0"/>
              <a:t>方法</a:t>
            </a:r>
          </a:p>
          <a:p>
            <a:pPr lvl="1"/>
            <a:r>
              <a:rPr lang="zh-CN" altLang="zh-CN" dirty="0"/>
              <a:t>散列码是以某种方法从对象的属性字段产生的整数，</a:t>
            </a:r>
            <a:r>
              <a:rPr lang="en-US" altLang="zh-CN" dirty="0"/>
              <a:t>Object</a:t>
            </a:r>
            <a:r>
              <a:rPr lang="zh-CN" altLang="zh-CN" dirty="0"/>
              <a:t>类中的</a:t>
            </a:r>
            <a:r>
              <a:rPr lang="en-US" altLang="zh-CN" dirty="0" err="1"/>
              <a:t>hashCode</a:t>
            </a:r>
            <a:r>
              <a:rPr lang="en-US" altLang="zh-CN" dirty="0"/>
              <a:t>()</a:t>
            </a:r>
            <a:r>
              <a:rPr lang="zh-CN" altLang="zh-CN" dirty="0"/>
              <a:t>方法完成此任务。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8.3.2  </a:t>
            </a:r>
            <a:r>
              <a:rPr lang="en-US" altLang="zh-CN" dirty="0" err="1">
                <a:effectLst/>
              </a:rPr>
              <a:t>HashSet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699792" y="2636912"/>
            <a:ext cx="590391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2000" dirty="0">
                <a:ea typeface="黑体" pitchFamily="49" charset="-122"/>
              </a:rPr>
              <a:t>基本数据类型、</a:t>
            </a:r>
            <a:r>
              <a:rPr lang="en-US" altLang="zh-CN" sz="2000" dirty="0">
                <a:ea typeface="黑体" pitchFamily="49" charset="-122"/>
              </a:rPr>
              <a:t>String</a:t>
            </a:r>
            <a:r>
              <a:rPr lang="zh-CN" altLang="en-US" sz="2000" dirty="0">
                <a:ea typeface="黑体" pitchFamily="49" charset="-122"/>
              </a:rPr>
              <a:t>类的</a:t>
            </a:r>
            <a:r>
              <a:rPr lang="en-US" altLang="zh-CN" sz="2000" b="1" dirty="0" err="1"/>
              <a:t>hashCode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实现见表</a:t>
            </a:r>
            <a:r>
              <a:rPr lang="en-US" altLang="zh-CN" sz="2000" b="1" dirty="0"/>
              <a:t>8-1</a:t>
            </a:r>
            <a:r>
              <a:rPr lang="zh-CN" altLang="en-US" sz="2000" b="1" dirty="0"/>
              <a:t>等。</a:t>
            </a:r>
            <a:endParaRPr lang="en-US" altLang="zh-CN" sz="2000" b="1" dirty="0"/>
          </a:p>
          <a:p>
            <a:pPr marL="342900" indent="-342900">
              <a:buFont typeface="Arial" charset="0"/>
              <a:buChar char="•"/>
            </a:pPr>
            <a:endParaRPr lang="en-US" altLang="zh-CN" sz="2000" dirty="0">
              <a:ea typeface="黑体" pitchFamily="49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zh-CN" sz="2000" dirty="0">
                <a:ea typeface="黑体" pitchFamily="49" charset="-122"/>
              </a:rPr>
              <a:t>要将对象存储在基于散列结构的</a:t>
            </a:r>
            <a:r>
              <a:rPr lang="en-US" altLang="zh-CN" sz="2000" dirty="0" err="1">
                <a:ea typeface="黑体" pitchFamily="49" charset="-122"/>
              </a:rPr>
              <a:t>HashSet</a:t>
            </a:r>
            <a:r>
              <a:rPr lang="zh-CN" altLang="zh-CN" sz="2000" dirty="0">
                <a:ea typeface="黑体" pitchFamily="49" charset="-122"/>
              </a:rPr>
              <a:t>，自定义类必须按规则重写</a:t>
            </a:r>
            <a:r>
              <a:rPr lang="en-US" altLang="zh-CN" sz="2000" dirty="0">
                <a:ea typeface="黑体" pitchFamily="49" charset="-122"/>
              </a:rPr>
              <a:t>Object</a:t>
            </a:r>
            <a:r>
              <a:rPr lang="zh-CN" altLang="zh-CN" sz="2000" dirty="0">
                <a:ea typeface="黑体" pitchFamily="49" charset="-122"/>
              </a:rPr>
              <a:t>中的</a:t>
            </a:r>
            <a:r>
              <a:rPr lang="en-US" altLang="zh-CN" sz="2000" dirty="0" err="1">
                <a:ea typeface="黑体" pitchFamily="49" charset="-122"/>
              </a:rPr>
              <a:t>hashCode</a:t>
            </a:r>
            <a:r>
              <a:rPr lang="en-US" altLang="zh-CN" sz="2000" dirty="0">
                <a:ea typeface="黑体" pitchFamily="49" charset="-122"/>
              </a:rPr>
              <a:t>()</a:t>
            </a:r>
            <a:r>
              <a:rPr lang="zh-CN" altLang="zh-CN" sz="2000" dirty="0">
                <a:ea typeface="黑体" pitchFamily="49" charset="-122"/>
              </a:rPr>
              <a:t>方法。</a:t>
            </a:r>
            <a:endParaRPr lang="en-US" altLang="zh-CN" sz="2000" dirty="0">
              <a:ea typeface="黑体" pitchFamily="49" charset="-122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000" dirty="0">
              <a:ea typeface="黑体" pitchFamily="49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zh-CN" sz="2000" dirty="0">
                <a:ea typeface="黑体" pitchFamily="49" charset="-122"/>
              </a:rPr>
              <a:t>所谓的规则就是要</a:t>
            </a:r>
            <a:r>
              <a:rPr lang="zh-CN" altLang="zh-CN" sz="2000" dirty="0">
                <a:solidFill>
                  <a:srgbClr val="C00000"/>
                </a:solidFill>
                <a:ea typeface="黑体" pitchFamily="49" charset="-122"/>
              </a:rPr>
              <a:t>保证</a:t>
            </a:r>
            <a:r>
              <a:rPr lang="en-US" altLang="zh-CN" sz="2000" dirty="0" err="1">
                <a:solidFill>
                  <a:srgbClr val="C00000"/>
                </a:solidFill>
                <a:ea typeface="黑体" pitchFamily="49" charset="-122"/>
              </a:rPr>
              <a:t>hashCode</a:t>
            </a:r>
            <a:r>
              <a:rPr lang="en-US" altLang="zh-CN" sz="2000" dirty="0">
                <a:solidFill>
                  <a:srgbClr val="C00000"/>
                </a:solidFill>
                <a:ea typeface="黑体" pitchFamily="49" charset="-122"/>
              </a:rPr>
              <a:t>()</a:t>
            </a:r>
            <a:r>
              <a:rPr lang="zh-CN" altLang="zh-CN" sz="2000" dirty="0">
                <a:solidFill>
                  <a:srgbClr val="C00000"/>
                </a:solidFill>
                <a:ea typeface="黑体" pitchFamily="49" charset="-122"/>
              </a:rPr>
              <a:t>方法与重写的</a:t>
            </a:r>
            <a:r>
              <a:rPr lang="en-US" altLang="zh-CN" sz="2000" dirty="0">
                <a:solidFill>
                  <a:srgbClr val="C00000"/>
                </a:solidFill>
                <a:ea typeface="黑体" pitchFamily="49" charset="-122"/>
              </a:rPr>
              <a:t>equals()</a:t>
            </a:r>
            <a:r>
              <a:rPr lang="zh-CN" altLang="zh-CN" sz="2000" dirty="0">
                <a:solidFill>
                  <a:srgbClr val="C00000"/>
                </a:solidFill>
                <a:ea typeface="黑体" pitchFamily="49" charset="-122"/>
              </a:rPr>
              <a:t>方法完全兼容</a:t>
            </a:r>
            <a:r>
              <a:rPr lang="zh-CN" altLang="zh-CN" sz="2000" dirty="0">
                <a:ea typeface="黑体" pitchFamily="49" charset="-122"/>
              </a:rPr>
              <a:t>，即如果</a:t>
            </a:r>
            <a:r>
              <a:rPr lang="en-US" altLang="zh-CN" sz="2000" dirty="0" err="1">
                <a:ea typeface="黑体" pitchFamily="49" charset="-122"/>
              </a:rPr>
              <a:t>a.equals</a:t>
            </a:r>
            <a:r>
              <a:rPr lang="en-US" altLang="zh-CN" sz="2000" dirty="0">
                <a:ea typeface="黑体" pitchFamily="49" charset="-122"/>
              </a:rPr>
              <a:t>(b)</a:t>
            </a:r>
            <a:r>
              <a:rPr lang="zh-CN" altLang="zh-CN" sz="2000" dirty="0">
                <a:ea typeface="黑体" pitchFamily="49" charset="-122"/>
              </a:rPr>
              <a:t>为</a:t>
            </a:r>
            <a:r>
              <a:rPr lang="en-US" altLang="zh-CN" sz="2000" dirty="0">
                <a:ea typeface="黑体" pitchFamily="49" charset="-122"/>
              </a:rPr>
              <a:t>true</a:t>
            </a:r>
            <a:r>
              <a:rPr lang="zh-CN" altLang="zh-CN" sz="2000" dirty="0">
                <a:ea typeface="黑体" pitchFamily="49" charset="-122"/>
              </a:rPr>
              <a:t>，那么</a:t>
            </a:r>
            <a:r>
              <a:rPr lang="en-US" altLang="zh-CN" sz="2000" dirty="0">
                <a:ea typeface="黑体" pitchFamily="49" charset="-122"/>
              </a:rPr>
              <a:t>a</a:t>
            </a:r>
            <a:r>
              <a:rPr lang="zh-CN" altLang="zh-CN" sz="2000" dirty="0">
                <a:ea typeface="黑体" pitchFamily="49" charset="-122"/>
              </a:rPr>
              <a:t>和</a:t>
            </a:r>
            <a:r>
              <a:rPr lang="en-US" altLang="zh-CN" sz="2000" dirty="0">
                <a:ea typeface="黑体" pitchFamily="49" charset="-122"/>
              </a:rPr>
              <a:t>b</a:t>
            </a:r>
            <a:r>
              <a:rPr lang="zh-CN" altLang="zh-CN" sz="2000" dirty="0">
                <a:ea typeface="黑体" pitchFamily="49" charset="-122"/>
              </a:rPr>
              <a:t>也必须通过</a:t>
            </a:r>
            <a:r>
              <a:rPr lang="en-US" altLang="zh-CN" sz="2000" dirty="0" err="1">
                <a:ea typeface="黑体" pitchFamily="49" charset="-122"/>
              </a:rPr>
              <a:t>hashCode</a:t>
            </a:r>
            <a:r>
              <a:rPr lang="en-US" altLang="zh-CN" sz="2000" dirty="0">
                <a:ea typeface="黑体" pitchFamily="49" charset="-122"/>
              </a:rPr>
              <a:t>()</a:t>
            </a:r>
            <a:r>
              <a:rPr lang="zh-CN" altLang="zh-CN" sz="2000" dirty="0">
                <a:ea typeface="黑体" pitchFamily="49" charset="-122"/>
              </a:rPr>
              <a:t>方法得到相同的散列码。</a:t>
            </a:r>
            <a:endParaRPr lang="en-US" altLang="zh-CN" sz="2000" dirty="0">
              <a:ea typeface="黑体" pitchFamily="49" charset="-122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000" dirty="0">
              <a:ea typeface="黑体" pitchFamily="49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zh-CN" sz="2000" dirty="0">
                <a:ea typeface="黑体" pitchFamily="49" charset="-122"/>
              </a:rPr>
              <a:t>同时，还要保证计算散列码是快速的。</a:t>
            </a:r>
            <a:endParaRPr lang="zh-CN" altLang="en-US" sz="2000" dirty="0">
              <a:ea typeface="黑体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40050"/>
            <a:ext cx="1292225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b="1" dirty="0"/>
              <a:t>3</a:t>
            </a:r>
            <a:r>
              <a:rPr lang="zh-CN" altLang="zh-CN" b="1" dirty="0"/>
              <a:t>．向</a:t>
            </a:r>
            <a:r>
              <a:rPr lang="en-US" altLang="zh-CN" b="1" dirty="0" err="1"/>
              <a:t>HashSet</a:t>
            </a:r>
            <a:r>
              <a:rPr lang="zh-CN" altLang="zh-CN" b="1" dirty="0"/>
              <a:t>中添加元素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err="1"/>
              <a:t>HashSet</a:t>
            </a:r>
            <a:r>
              <a:rPr lang="zh-CN" altLang="zh-CN" dirty="0"/>
              <a:t>中不允许存在重复的元素，因此</a:t>
            </a:r>
            <a:r>
              <a:rPr lang="en-US" altLang="zh-CN" dirty="0"/>
              <a:t>add()</a:t>
            </a:r>
            <a:r>
              <a:rPr lang="zh-CN" altLang="zh-CN" dirty="0"/>
              <a:t>方法首先尝试查找要添加的对象，只有在该对象不存在的情况下才执行添加。</a:t>
            </a:r>
            <a:endParaRPr lang="en-US" altLang="zh-CN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altLang="zh-CN" dirty="0"/>
          </a:p>
          <a:p>
            <a:pPr marL="630936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zh-CN" sz="2200" dirty="0"/>
              <a:t>（</a:t>
            </a:r>
            <a:r>
              <a:rPr lang="en-US" altLang="zh-CN" sz="2200" dirty="0"/>
              <a:t>1</a:t>
            </a:r>
            <a:r>
              <a:rPr lang="zh-CN" altLang="zh-CN" sz="2200" dirty="0"/>
              <a:t>）依据自定义类的</a:t>
            </a:r>
            <a:r>
              <a:rPr lang="en-US" altLang="zh-CN" sz="2200" dirty="0" err="1"/>
              <a:t>hashCode</a:t>
            </a:r>
            <a:r>
              <a:rPr lang="en-US" altLang="zh-CN" sz="2200" dirty="0"/>
              <a:t>()</a:t>
            </a:r>
            <a:r>
              <a:rPr lang="zh-CN" altLang="zh-CN" sz="2200" dirty="0"/>
              <a:t>方法计算得到对象</a:t>
            </a:r>
            <a:r>
              <a:rPr lang="en-US" altLang="zh-CN" sz="2200" dirty="0" err="1"/>
              <a:t>obj</a:t>
            </a:r>
            <a:r>
              <a:rPr lang="zh-CN" altLang="zh-CN" sz="2200" dirty="0"/>
              <a:t>的散列码，它是一个整数。（</a:t>
            </a:r>
            <a:r>
              <a:rPr lang="zh-CN" altLang="zh-CN" sz="2200" dirty="0">
                <a:solidFill>
                  <a:srgbClr val="C00000"/>
                </a:solidFill>
              </a:rPr>
              <a:t>需要自定义类重写</a:t>
            </a:r>
            <a:r>
              <a:rPr lang="en-US" altLang="zh-CN" sz="2200" dirty="0" err="1">
                <a:solidFill>
                  <a:srgbClr val="C00000"/>
                </a:solidFill>
              </a:rPr>
              <a:t>hashCode</a:t>
            </a:r>
            <a:r>
              <a:rPr lang="en-US" altLang="zh-CN" sz="2200" dirty="0">
                <a:solidFill>
                  <a:srgbClr val="C00000"/>
                </a:solidFill>
              </a:rPr>
              <a:t>()</a:t>
            </a:r>
            <a:r>
              <a:rPr lang="zh-CN" altLang="zh-CN" sz="2200" dirty="0">
                <a:solidFill>
                  <a:srgbClr val="C00000"/>
                </a:solidFill>
              </a:rPr>
              <a:t>方法</a:t>
            </a:r>
            <a:r>
              <a:rPr lang="zh-CN" altLang="zh-CN" sz="2200" dirty="0"/>
              <a:t>）</a:t>
            </a:r>
          </a:p>
          <a:p>
            <a:pPr marL="630936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zh-CN" sz="2200" dirty="0"/>
              <a:t>（</a:t>
            </a:r>
            <a:r>
              <a:rPr lang="en-US" altLang="zh-CN" sz="2200" dirty="0"/>
              <a:t>2</a:t>
            </a:r>
            <a:r>
              <a:rPr lang="zh-CN" altLang="zh-CN" sz="2200" dirty="0"/>
              <a:t>）将散列码对表长求余，得到对象在散列表中的存储位置</a:t>
            </a:r>
            <a:r>
              <a:rPr lang="en-US" altLang="zh-CN" sz="2200" dirty="0"/>
              <a:t>p</a:t>
            </a:r>
            <a:r>
              <a:rPr lang="zh-CN" altLang="zh-CN" sz="2200" dirty="0"/>
              <a:t>。例如，表长为</a:t>
            </a:r>
            <a:r>
              <a:rPr lang="en-US" altLang="zh-CN" sz="2200" dirty="0"/>
              <a:t>16</a:t>
            </a:r>
            <a:r>
              <a:rPr lang="zh-CN" altLang="zh-CN" sz="2200" dirty="0"/>
              <a:t>时，散列码</a:t>
            </a:r>
            <a:r>
              <a:rPr lang="en-US" altLang="zh-CN" sz="2200" dirty="0"/>
              <a:t>%16</a:t>
            </a:r>
            <a:r>
              <a:rPr lang="zh-CN" altLang="zh-CN" sz="2200" dirty="0"/>
              <a:t>，映射为地址空间</a:t>
            </a:r>
            <a:r>
              <a:rPr lang="en-US" altLang="zh-CN" sz="2200" dirty="0"/>
              <a:t>0~15</a:t>
            </a:r>
            <a:r>
              <a:rPr lang="zh-CN" altLang="zh-CN" sz="2200" dirty="0"/>
              <a:t>。</a:t>
            </a:r>
          </a:p>
          <a:p>
            <a:pPr marL="630936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zh-CN" sz="2200" dirty="0"/>
              <a:t>（</a:t>
            </a:r>
            <a:r>
              <a:rPr lang="en-US" altLang="zh-CN" sz="2200" dirty="0"/>
              <a:t>3</a:t>
            </a:r>
            <a:r>
              <a:rPr lang="zh-CN" altLang="zh-CN" sz="2200" dirty="0"/>
              <a:t>）如果</a:t>
            </a:r>
            <a:r>
              <a:rPr lang="en-US" altLang="zh-CN" sz="2200" dirty="0"/>
              <a:t>p</a:t>
            </a:r>
            <a:r>
              <a:rPr lang="zh-CN" altLang="zh-CN" sz="2200" dirty="0"/>
              <a:t>位置不发生冲突，则将对象</a:t>
            </a:r>
            <a:r>
              <a:rPr lang="en-US" altLang="zh-CN" sz="2200" dirty="0" err="1"/>
              <a:t>obj</a:t>
            </a:r>
            <a:r>
              <a:rPr lang="zh-CN" altLang="zh-CN" sz="2200" dirty="0"/>
              <a:t>插入在</a:t>
            </a:r>
            <a:r>
              <a:rPr lang="en-US" altLang="zh-CN" sz="2200" dirty="0"/>
              <a:t>p</a:t>
            </a:r>
            <a:r>
              <a:rPr lang="zh-CN" altLang="zh-CN" sz="2200" dirty="0"/>
              <a:t>位置的链表中。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8.3.2  </a:t>
            </a:r>
            <a:r>
              <a:rPr lang="en-US" altLang="zh-CN" dirty="0" err="1">
                <a:effectLst/>
              </a:rPr>
              <a:t>HashSet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340768"/>
            <a:ext cx="8291264" cy="4525962"/>
          </a:xfrm>
        </p:spPr>
        <p:txBody>
          <a:bodyPr>
            <a:normAutofit/>
          </a:bodyPr>
          <a:lstStyle/>
          <a:p>
            <a:pPr marL="630936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zh-CN" sz="2200" dirty="0"/>
              <a:t>（</a:t>
            </a:r>
            <a:r>
              <a:rPr lang="en-US" altLang="zh-CN" sz="2200" dirty="0"/>
              <a:t>4</a:t>
            </a:r>
            <a:r>
              <a:rPr lang="zh-CN" altLang="zh-CN" sz="2200" dirty="0"/>
              <a:t>）如果</a:t>
            </a:r>
            <a:r>
              <a:rPr lang="en-US" altLang="zh-CN" sz="2200" dirty="0"/>
              <a:t>p</a:t>
            </a:r>
            <a:r>
              <a:rPr lang="zh-CN" altLang="zh-CN" sz="2200" dirty="0"/>
              <a:t>位置发生冲突，在</a:t>
            </a:r>
            <a:r>
              <a:rPr lang="en-US" altLang="zh-CN" sz="2200" dirty="0"/>
              <a:t>p</a:t>
            </a:r>
            <a:r>
              <a:rPr lang="zh-CN" altLang="zh-CN" sz="2200" dirty="0"/>
              <a:t>位置对应的链表中利用</a:t>
            </a:r>
            <a:endParaRPr lang="en-US" altLang="zh-CN" sz="2200" dirty="0"/>
          </a:p>
          <a:p>
            <a:pPr marL="630936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/>
              <a:t>equals()</a:t>
            </a:r>
            <a:r>
              <a:rPr lang="zh-CN" altLang="zh-CN" sz="2200" dirty="0"/>
              <a:t>方法查找是否已存在</a:t>
            </a:r>
            <a:r>
              <a:rPr lang="en-US" altLang="zh-CN" sz="2200" dirty="0" err="1"/>
              <a:t>obj</a:t>
            </a:r>
            <a:r>
              <a:rPr lang="zh-CN" altLang="zh-CN" sz="2200" dirty="0"/>
              <a:t>对象。</a:t>
            </a:r>
            <a:endParaRPr lang="en-US" altLang="zh-CN" sz="2200" dirty="0"/>
          </a:p>
          <a:p>
            <a:pPr marL="630936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zh-CN" sz="2200" dirty="0"/>
              <a:t>（</a:t>
            </a:r>
            <a:r>
              <a:rPr lang="zh-CN" altLang="zh-CN" sz="2200" dirty="0">
                <a:solidFill>
                  <a:srgbClr val="C00000"/>
                </a:solidFill>
              </a:rPr>
              <a:t>需要自定义类重写</a:t>
            </a:r>
            <a:r>
              <a:rPr lang="en-US" altLang="zh-CN" sz="2200" dirty="0">
                <a:solidFill>
                  <a:srgbClr val="C00000"/>
                </a:solidFill>
              </a:rPr>
              <a:t>equals()</a:t>
            </a:r>
            <a:r>
              <a:rPr lang="zh-CN" altLang="zh-CN" sz="2200" dirty="0">
                <a:solidFill>
                  <a:srgbClr val="C00000"/>
                </a:solidFill>
              </a:rPr>
              <a:t>方法，规则要与</a:t>
            </a:r>
            <a:r>
              <a:rPr lang="en-US" altLang="zh-CN" sz="2200" dirty="0" err="1">
                <a:solidFill>
                  <a:srgbClr val="C00000"/>
                </a:solidFill>
              </a:rPr>
              <a:t>hashCode</a:t>
            </a:r>
            <a:r>
              <a:rPr lang="en-US" altLang="zh-CN" sz="2200" dirty="0">
                <a:solidFill>
                  <a:srgbClr val="C00000"/>
                </a:solidFill>
              </a:rPr>
              <a:t>()</a:t>
            </a:r>
            <a:r>
              <a:rPr lang="zh-CN" altLang="zh-CN" sz="2200" dirty="0">
                <a:solidFill>
                  <a:srgbClr val="C00000"/>
                </a:solidFill>
              </a:rPr>
              <a:t>方法互相匹配</a:t>
            </a:r>
            <a:r>
              <a:rPr lang="zh-CN" altLang="zh-CN" sz="2200" dirty="0"/>
              <a:t>）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sz="2200" dirty="0"/>
              <a:t>1</a:t>
            </a:r>
            <a:r>
              <a:rPr lang="zh-CN" altLang="zh-CN" sz="2200" dirty="0"/>
              <a:t>）如果某个</a:t>
            </a:r>
            <a:r>
              <a:rPr lang="en-US" altLang="zh-CN" sz="2200" dirty="0"/>
              <a:t>equals()</a:t>
            </a:r>
            <a:r>
              <a:rPr lang="zh-CN" altLang="zh-CN" sz="2200" dirty="0"/>
              <a:t>比较的结果为</a:t>
            </a:r>
            <a:r>
              <a:rPr lang="en-US" altLang="zh-CN" sz="2200" dirty="0"/>
              <a:t>true</a:t>
            </a:r>
            <a:r>
              <a:rPr lang="zh-CN" altLang="zh-CN" sz="2200" dirty="0"/>
              <a:t>，说明</a:t>
            </a:r>
            <a:r>
              <a:rPr lang="en-US" altLang="zh-CN" sz="2200" dirty="0" err="1"/>
              <a:t>obj</a:t>
            </a:r>
            <a:r>
              <a:rPr lang="zh-CN" altLang="zh-CN" sz="2200" dirty="0"/>
              <a:t>对象已存在，将其舍弃。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sz="2200" dirty="0"/>
              <a:t>2</a:t>
            </a:r>
            <a:r>
              <a:rPr lang="zh-CN" altLang="zh-CN" sz="2200" dirty="0"/>
              <a:t>）如果与链表中所有对象的</a:t>
            </a:r>
            <a:r>
              <a:rPr lang="en-US" altLang="zh-CN" sz="2200" dirty="0"/>
              <a:t>equals()</a:t>
            </a:r>
            <a:r>
              <a:rPr lang="zh-CN" altLang="zh-CN" sz="2200" dirty="0"/>
              <a:t>比较的结果均为</a:t>
            </a:r>
            <a:r>
              <a:rPr lang="en-US" altLang="zh-CN" sz="2200" dirty="0"/>
              <a:t>false</a:t>
            </a:r>
            <a:r>
              <a:rPr lang="zh-CN" altLang="zh-CN" sz="2200" dirty="0"/>
              <a:t>，说明</a:t>
            </a:r>
            <a:r>
              <a:rPr lang="en-US" altLang="zh-CN" sz="2200" dirty="0" err="1"/>
              <a:t>obj</a:t>
            </a:r>
            <a:r>
              <a:rPr lang="zh-CN" altLang="zh-CN" sz="2200" dirty="0"/>
              <a:t>对象尚未存在，</a:t>
            </a:r>
            <a:r>
              <a:rPr lang="en-US" altLang="zh-CN" sz="2200" dirty="0" err="1"/>
              <a:t>obj</a:t>
            </a:r>
            <a:r>
              <a:rPr lang="zh-CN" altLang="zh-CN" sz="2200" dirty="0"/>
              <a:t>插入该链表。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8.3.2  </a:t>
            </a:r>
            <a:r>
              <a:rPr lang="en-US" altLang="zh-CN" dirty="0" err="1">
                <a:effectLst/>
              </a:rPr>
              <a:t>HashSet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112"/>
            <a:ext cx="388937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8-5</a:t>
            </a:r>
            <a:r>
              <a:rPr lang="zh-CN" altLang="zh-CN" sz="2400" dirty="0"/>
              <a:t>】定义一个</a:t>
            </a:r>
            <a:r>
              <a:rPr lang="en-US" altLang="zh-CN" sz="2400" dirty="0"/>
              <a:t>Student</a:t>
            </a:r>
            <a:r>
              <a:rPr lang="zh-CN" altLang="zh-CN" sz="2400" dirty="0"/>
              <a:t>类（具有</a:t>
            </a:r>
            <a:r>
              <a:rPr lang="en-US" altLang="zh-CN" sz="2400" dirty="0"/>
              <a:t>name</a:t>
            </a:r>
            <a:r>
              <a:rPr lang="zh-CN" altLang="zh-CN" sz="2400" dirty="0"/>
              <a:t>和</a:t>
            </a:r>
            <a:r>
              <a:rPr lang="en-US" altLang="zh-CN" sz="2400" dirty="0"/>
              <a:t>age</a:t>
            </a:r>
            <a:r>
              <a:rPr lang="zh-CN" altLang="zh-CN" sz="2400" dirty="0"/>
              <a:t>两个属性），向</a:t>
            </a:r>
            <a:r>
              <a:rPr lang="en-US" altLang="zh-CN" sz="2400" dirty="0" err="1"/>
              <a:t>HashSet</a:t>
            </a:r>
            <a:r>
              <a:rPr lang="zh-CN" altLang="zh-CN" sz="2400" dirty="0"/>
              <a:t>集合中添加几个</a:t>
            </a:r>
            <a:r>
              <a:rPr lang="en-US" altLang="zh-CN" sz="2400" dirty="0"/>
              <a:t>Student</a:t>
            </a:r>
            <a:r>
              <a:rPr lang="zh-CN" altLang="zh-CN" sz="2400" dirty="0"/>
              <a:t>对象，并打印该集合。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8.3.2  </a:t>
            </a:r>
            <a:r>
              <a:rPr lang="en-US" altLang="zh-CN" dirty="0" err="1">
                <a:effectLst/>
              </a:rPr>
              <a:t>HashSet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2573107"/>
            <a:ext cx="4464496" cy="42473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package chap8.example.set;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class Student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   private String name;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   private </a:t>
            </a:r>
            <a:r>
              <a:rPr lang="en-US" altLang="zh-CN" dirty="0" err="1"/>
              <a:t>int</a:t>
            </a:r>
            <a:r>
              <a:rPr lang="en-US" altLang="zh-CN" dirty="0"/>
              <a:t> age;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   public Student()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   public Student(String name, </a:t>
            </a:r>
            <a:r>
              <a:rPr lang="en-US" altLang="zh-CN" dirty="0" err="1"/>
              <a:t>int</a:t>
            </a:r>
            <a:r>
              <a:rPr lang="en-US" altLang="zh-CN" dirty="0"/>
              <a:t> age)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 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super();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this.name = name;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this.age</a:t>
            </a:r>
            <a:r>
              <a:rPr lang="en-US" altLang="zh-CN" dirty="0"/>
              <a:t> = age;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   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getAge</a:t>
            </a:r>
            <a:r>
              <a:rPr lang="en-US" altLang="zh-CN" dirty="0"/>
              <a:t>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return age;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  }</a:t>
            </a:r>
          </a:p>
        </p:txBody>
      </p:sp>
      <p:sp>
        <p:nvSpPr>
          <p:cNvPr id="5" name="矩形 4"/>
          <p:cNvSpPr/>
          <p:nvPr/>
        </p:nvSpPr>
        <p:spPr>
          <a:xfrm>
            <a:off x="4716016" y="2585195"/>
            <a:ext cx="4320480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void </a:t>
            </a:r>
            <a:r>
              <a:rPr lang="en-US" altLang="zh-CN" dirty="0" err="1"/>
              <a:t>setAge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age)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this.age</a:t>
            </a:r>
            <a:r>
              <a:rPr lang="en-US" altLang="zh-CN" dirty="0"/>
              <a:t> = age;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String </a:t>
            </a:r>
            <a:r>
              <a:rPr lang="en-US" altLang="zh-CN" dirty="0" err="1"/>
              <a:t>getName</a:t>
            </a:r>
            <a:r>
              <a:rPr lang="en-US" altLang="zh-CN" dirty="0"/>
              <a:t>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return name;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void </a:t>
            </a:r>
            <a:r>
              <a:rPr lang="en-US" altLang="zh-CN" dirty="0" err="1"/>
              <a:t>setName</a:t>
            </a:r>
            <a:r>
              <a:rPr lang="en-US" altLang="zh-CN" dirty="0"/>
              <a:t>(String name)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this.name = name;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7910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/>
          </p:cNvSpPr>
          <p:nvPr>
            <p:ph idx="1"/>
          </p:nvPr>
        </p:nvSpPr>
        <p:spPr>
          <a:xfrm>
            <a:off x="457200" y="1481139"/>
            <a:ext cx="8229600" cy="867741"/>
          </a:xfrm>
        </p:spPr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zh-CN" altLang="en-US" sz="2400" dirty="0"/>
              <a:t>两个</a:t>
            </a:r>
            <a:r>
              <a:rPr lang="en-US" altLang="zh-CN" sz="2400" dirty="0"/>
              <a:t>Student</a:t>
            </a:r>
            <a:r>
              <a:rPr lang="zh-CN" altLang="en-US" sz="2400" dirty="0"/>
              <a:t>对象相等的依据是</a:t>
            </a:r>
            <a:r>
              <a:rPr lang="en-US" altLang="zh-CN" sz="2400" dirty="0"/>
              <a:t>name</a:t>
            </a:r>
            <a:r>
              <a:rPr lang="zh-CN" altLang="en-US" sz="2400" dirty="0"/>
              <a:t>和</a:t>
            </a:r>
            <a:r>
              <a:rPr lang="en-US" altLang="zh-CN" sz="2400" dirty="0"/>
              <a:t>age</a:t>
            </a:r>
            <a:r>
              <a:rPr lang="zh-CN" altLang="en-US" sz="2400" dirty="0"/>
              <a:t>相同，重写</a:t>
            </a:r>
            <a:r>
              <a:rPr lang="en-US" altLang="zh-CN" sz="2400" dirty="0"/>
              <a:t>equals()</a:t>
            </a:r>
            <a:r>
              <a:rPr lang="zh-CN" altLang="en-US" sz="2400" dirty="0"/>
              <a:t>方法。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8.3.2  </a:t>
            </a:r>
            <a:r>
              <a:rPr lang="en-US" altLang="zh-CN" dirty="0" err="1">
                <a:effectLst/>
              </a:rPr>
              <a:t>HashSet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352" y="2276872"/>
            <a:ext cx="8712968" cy="42473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equals(Object </a:t>
            </a:r>
            <a:r>
              <a:rPr lang="en-US" altLang="zh-CN" dirty="0" err="1"/>
              <a:t>obj</a:t>
            </a:r>
            <a:r>
              <a:rPr lang="en-US" altLang="zh-CN" dirty="0"/>
              <a:t>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      if(</a:t>
            </a:r>
            <a:r>
              <a:rPr lang="en-US" altLang="zh-CN" dirty="0" err="1"/>
              <a:t>obj</a:t>
            </a:r>
            <a:r>
              <a:rPr lang="en-US" altLang="zh-CN" dirty="0"/>
              <a:t>==null)	return false;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      if(this==</a:t>
            </a:r>
            <a:r>
              <a:rPr lang="en-US" altLang="zh-CN" dirty="0" err="1"/>
              <a:t>obj</a:t>
            </a:r>
            <a:r>
              <a:rPr lang="en-US" altLang="zh-CN" dirty="0"/>
              <a:t>)	return true;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      if(</a:t>
            </a:r>
            <a:r>
              <a:rPr lang="en-US" altLang="zh-CN" dirty="0" err="1"/>
              <a:t>obj</a:t>
            </a:r>
            <a:r>
              <a:rPr lang="en-US" altLang="zh-CN" dirty="0"/>
              <a:t> </a:t>
            </a:r>
            <a:r>
              <a:rPr lang="en-US" altLang="zh-CN" dirty="0" err="1"/>
              <a:t>instanceof</a:t>
            </a:r>
            <a:r>
              <a:rPr lang="en-US" altLang="zh-CN" dirty="0"/>
              <a:t> Student){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Student </a:t>
            </a:r>
            <a:r>
              <a:rPr lang="en-US" altLang="zh-CN" dirty="0" err="1"/>
              <a:t>stu</a:t>
            </a:r>
            <a:r>
              <a:rPr lang="en-US" altLang="zh-CN" dirty="0"/>
              <a:t> = (Student)</a:t>
            </a:r>
            <a:r>
              <a:rPr lang="en-US" altLang="zh-CN" dirty="0" err="1"/>
              <a:t>obj</a:t>
            </a:r>
            <a:r>
              <a:rPr lang="en-US" altLang="zh-CN" dirty="0"/>
              <a:t>; //</a:t>
            </a:r>
            <a:r>
              <a:rPr lang="zh-CN" altLang="en-US" dirty="0"/>
              <a:t>对象相等的依据是</a:t>
            </a:r>
            <a:r>
              <a:rPr lang="en-US" altLang="zh-CN" dirty="0"/>
              <a:t>id</a:t>
            </a:r>
            <a:r>
              <a:rPr lang="zh-CN" altLang="en-US" dirty="0"/>
              <a:t>和</a:t>
            </a:r>
            <a:r>
              <a:rPr lang="en-US" altLang="zh-CN" dirty="0"/>
              <a:t>name</a:t>
            </a:r>
            <a:r>
              <a:rPr lang="zh-CN" altLang="en-US" dirty="0"/>
              <a:t>都相同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	</a:t>
            </a:r>
            <a:r>
              <a:rPr lang="en-US" altLang="zh-CN" dirty="0"/>
              <a:t>return </a:t>
            </a:r>
            <a:r>
              <a:rPr lang="en-US" altLang="zh-CN" dirty="0" err="1"/>
              <a:t>this.name.equals</a:t>
            </a:r>
            <a:r>
              <a:rPr lang="en-US" altLang="zh-CN" dirty="0"/>
              <a:t>(stu.name) &amp;&amp; </a:t>
            </a:r>
            <a:r>
              <a:rPr lang="en-US" altLang="zh-CN" dirty="0" err="1"/>
              <a:t>this.age</a:t>
            </a:r>
            <a:r>
              <a:rPr lang="en-US" altLang="zh-CN" dirty="0"/>
              <a:t>==</a:t>
            </a:r>
            <a:r>
              <a:rPr lang="en-US" altLang="zh-CN" dirty="0" err="1"/>
              <a:t>stu.age</a:t>
            </a:r>
            <a:r>
              <a:rPr lang="en-US" altLang="zh-CN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       }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       return false;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hashCode</a:t>
            </a:r>
            <a:r>
              <a:rPr lang="en-US" altLang="zh-CN" dirty="0"/>
              <a:t>(){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return  </a:t>
            </a:r>
            <a:r>
              <a:rPr lang="en-US" altLang="zh-CN" dirty="0" err="1"/>
              <a:t>name.hashCode</a:t>
            </a:r>
            <a:r>
              <a:rPr lang="en-US" altLang="zh-CN" dirty="0"/>
              <a:t>()^age^0x5f2ab673;   //</a:t>
            </a:r>
            <a:r>
              <a:rPr lang="zh-CN" altLang="en-US" dirty="0"/>
              <a:t>散列方法</a:t>
            </a:r>
            <a:r>
              <a:rPr lang="en-US" altLang="zh-CN" dirty="0"/>
              <a:t>:</a:t>
            </a:r>
            <a:r>
              <a:rPr lang="zh-CN" altLang="en-US" dirty="0"/>
              <a:t>原始散列码与大数值异或运算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	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8.3.2  </a:t>
            </a:r>
            <a:r>
              <a:rPr lang="en-US" altLang="zh-CN" dirty="0" err="1">
                <a:effectLst/>
              </a:rPr>
              <a:t>HashSet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352" y="1052736"/>
            <a:ext cx="8899144" cy="56323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package chap8.example.set;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import </a:t>
            </a:r>
            <a:r>
              <a:rPr lang="en-US" altLang="zh-CN" dirty="0" err="1"/>
              <a:t>java.util</a:t>
            </a:r>
            <a:r>
              <a:rPr lang="en-US" altLang="zh-CN" dirty="0"/>
              <a:t>.*;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class </a:t>
            </a:r>
            <a:r>
              <a:rPr lang="en-US" altLang="zh-CN" dirty="0" err="1"/>
              <a:t>HashSetDemo</a:t>
            </a:r>
            <a:r>
              <a:rPr lang="en-US" altLang="zh-CN" dirty="0"/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Set </a:t>
            </a:r>
            <a:r>
              <a:rPr lang="en-US" altLang="zh-CN" dirty="0" err="1"/>
              <a:t>set</a:t>
            </a:r>
            <a:r>
              <a:rPr lang="en-US" altLang="zh-CN" dirty="0"/>
              <a:t> = new </a:t>
            </a:r>
            <a:r>
              <a:rPr lang="en-US" altLang="zh-CN" dirty="0" err="1"/>
              <a:t>HashSet</a:t>
            </a:r>
            <a:r>
              <a:rPr lang="en-US" altLang="zh-CN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set.add</a:t>
            </a:r>
            <a:r>
              <a:rPr lang="en-US" altLang="zh-CN" dirty="0"/>
              <a:t>(new Student("Lucy",20));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set.add</a:t>
            </a:r>
            <a:r>
              <a:rPr lang="en-US" altLang="zh-CN" dirty="0"/>
              <a:t>(new Student("Hellen",19));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set.add</a:t>
            </a:r>
            <a:r>
              <a:rPr lang="en-US" altLang="zh-CN" dirty="0"/>
              <a:t>(new Student("Andrew",21));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set.add</a:t>
            </a:r>
            <a:r>
              <a:rPr lang="en-US" altLang="zh-CN" dirty="0"/>
              <a:t>(new Student("Andrew",19));	//</a:t>
            </a:r>
            <a:r>
              <a:rPr lang="zh-CN" altLang="en-US" dirty="0"/>
              <a:t>没有与之完全相同的对象，存储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		</a:t>
            </a:r>
            <a:r>
              <a:rPr lang="en-US" altLang="zh-CN" dirty="0" err="1"/>
              <a:t>set.add</a:t>
            </a:r>
            <a:r>
              <a:rPr lang="en-US" altLang="zh-CN" dirty="0"/>
              <a:t>(new Student("Andrew",21));	//</a:t>
            </a:r>
            <a:r>
              <a:rPr lang="zh-CN" altLang="en-US" dirty="0"/>
              <a:t>该对象已存在，被舍弃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		</a:t>
            </a:r>
            <a:r>
              <a:rPr lang="en-US" altLang="zh-CN" dirty="0"/>
              <a:t>for(Object </a:t>
            </a:r>
            <a:r>
              <a:rPr lang="en-US" altLang="zh-CN" dirty="0" err="1"/>
              <a:t>obj</a:t>
            </a:r>
            <a:r>
              <a:rPr lang="en-US" altLang="zh-CN" dirty="0"/>
              <a:t>: set){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Student </a:t>
            </a:r>
            <a:r>
              <a:rPr lang="en-US" altLang="zh-CN" dirty="0" err="1"/>
              <a:t>stu</a:t>
            </a:r>
            <a:r>
              <a:rPr lang="en-US" altLang="zh-CN" dirty="0"/>
              <a:t> = (Student)</a:t>
            </a:r>
            <a:r>
              <a:rPr lang="en-US" altLang="zh-CN" dirty="0" err="1"/>
              <a:t>obj</a:t>
            </a:r>
            <a:r>
              <a:rPr lang="en-US" altLang="zh-CN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stu.getName</a:t>
            </a:r>
            <a:r>
              <a:rPr lang="en-US" altLang="zh-CN" dirty="0"/>
              <a:t>()+","+</a:t>
            </a:r>
            <a:r>
              <a:rPr lang="en-US" altLang="zh-CN" dirty="0" err="1"/>
              <a:t>stu.getAge</a:t>
            </a:r>
            <a:r>
              <a:rPr lang="en-US" altLang="zh-CN" dirty="0"/>
              <a:t>());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3563888" y="5484718"/>
            <a:ext cx="175368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Hellen,19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Andrew,19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Andrew,21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Lucy,20</a:t>
            </a:r>
          </a:p>
        </p:txBody>
      </p:sp>
    </p:spTree>
    <p:extLst>
      <p:ext uri="{BB962C8B-B14F-4D97-AF65-F5344CB8AC3E}">
        <p14:creationId xmlns:p14="http://schemas.microsoft.com/office/powerpoint/2010/main" val="153140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b="1" dirty="0"/>
              <a:t>1</a:t>
            </a:r>
            <a:r>
              <a:rPr lang="zh-CN" altLang="zh-CN" b="1" dirty="0"/>
              <a:t>．</a:t>
            </a:r>
            <a:r>
              <a:rPr lang="en-US" altLang="zh-CN" b="1" dirty="0" err="1"/>
              <a:t>TreeSet</a:t>
            </a:r>
            <a:r>
              <a:rPr lang="zh-CN" altLang="zh-CN" b="1" dirty="0"/>
              <a:t>的底层结构</a:t>
            </a:r>
            <a:endParaRPr lang="en-US" altLang="zh-CN" b="1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zh-CN" altLang="zh-CN" b="1" dirty="0"/>
          </a:p>
          <a:p>
            <a:pPr marL="567816" indent="-457200" fontAlgn="auto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 err="1"/>
              <a:t>TreeSet</a:t>
            </a:r>
            <a:r>
              <a:rPr lang="zh-CN" altLang="zh-CN" dirty="0"/>
              <a:t>如其名字一样，是一种基于树的集合。</a:t>
            </a:r>
            <a:r>
              <a:rPr lang="en-US" altLang="zh-CN" dirty="0" err="1"/>
              <a:t>TreeSet</a:t>
            </a:r>
            <a:r>
              <a:rPr lang="zh-CN" altLang="zh-CN" dirty="0"/>
              <a:t>是</a:t>
            </a:r>
            <a:r>
              <a:rPr lang="en-US" altLang="zh-CN" dirty="0"/>
              <a:t>Set</a:t>
            </a:r>
            <a:r>
              <a:rPr lang="zh-CN" altLang="zh-CN" dirty="0"/>
              <a:t>接口的实现类，秉承了</a:t>
            </a:r>
            <a:r>
              <a:rPr lang="en-US" altLang="zh-CN" dirty="0"/>
              <a:t>Set</a:t>
            </a:r>
            <a:r>
              <a:rPr lang="zh-CN" altLang="zh-CN" dirty="0"/>
              <a:t>不记录对象在集合中出现顺序的特点。</a:t>
            </a:r>
            <a:endParaRPr lang="en-US" altLang="zh-CN" dirty="0"/>
          </a:p>
          <a:p>
            <a:pPr marL="567816" indent="-457200" fontAlgn="auto">
              <a:spcBef>
                <a:spcPts val="324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567816" indent="-457200" fontAlgn="auto">
              <a:spcBef>
                <a:spcPts val="324"/>
              </a:spcBef>
              <a:spcAft>
                <a:spcPts val="0"/>
              </a:spcAft>
              <a:defRPr/>
            </a:pPr>
            <a:r>
              <a:rPr lang="zh-CN" altLang="zh-CN" dirty="0"/>
              <a:t>但是它最终建立的是一个有序集合，对象可以按照任意顺序插入集合，而对该集合进行迭代时，各个对象将自动以排序后的顺序出现。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altLang="zh-CN" dirty="0"/>
          </a:p>
          <a:p>
            <a:pPr marL="393192" lvl="1" indent="0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8.3.3  </a:t>
            </a:r>
            <a:r>
              <a:rPr lang="en-US" altLang="zh-CN" dirty="0" err="1">
                <a:effectLst/>
              </a:rPr>
              <a:t>TreeSet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8-6</a:t>
            </a:r>
            <a:r>
              <a:rPr lang="zh-CN" altLang="zh-CN" sz="2400" dirty="0"/>
              <a:t>】</a:t>
            </a:r>
            <a:r>
              <a:rPr lang="zh-CN" altLang="en-US" sz="2400" dirty="0"/>
              <a:t>向</a:t>
            </a:r>
            <a:r>
              <a:rPr lang="en-US" altLang="zh-CN" sz="2400" dirty="0" err="1"/>
              <a:t>TreeSet</a:t>
            </a:r>
            <a:r>
              <a:rPr lang="zh-CN" altLang="en-US" sz="2400" dirty="0"/>
              <a:t>中插入</a:t>
            </a:r>
            <a:r>
              <a:rPr lang="en-US" altLang="zh-CN" sz="2400" dirty="0"/>
              <a:t>3</a:t>
            </a:r>
            <a:r>
              <a:rPr lang="zh-CN" altLang="en-US" sz="2400" dirty="0"/>
              <a:t>个字符串，然后输出集合中的所有元素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8.3.3  </a:t>
            </a:r>
            <a:r>
              <a:rPr lang="en-US" altLang="zh-CN" dirty="0" err="1">
                <a:effectLst/>
              </a:rPr>
              <a:t>TreeSet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2348880"/>
            <a:ext cx="8784976" cy="42473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import </a:t>
            </a:r>
            <a:r>
              <a:rPr lang="en-US" altLang="zh-CN" dirty="0" err="1"/>
              <a:t>java.util</a:t>
            </a:r>
            <a:r>
              <a:rPr lang="en-US" altLang="zh-CN" dirty="0"/>
              <a:t>.*;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class </a:t>
            </a:r>
            <a:r>
              <a:rPr lang="en-US" altLang="zh-CN" dirty="0" err="1"/>
              <a:t>TreeSetDemo</a:t>
            </a:r>
            <a:r>
              <a:rPr lang="en-US" altLang="zh-CN" dirty="0"/>
              <a:t>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Set </a:t>
            </a:r>
            <a:r>
              <a:rPr lang="en-US" altLang="zh-CN" dirty="0" err="1"/>
              <a:t>set</a:t>
            </a:r>
            <a:r>
              <a:rPr lang="en-US" altLang="zh-CN" dirty="0"/>
              <a:t> = new </a:t>
            </a:r>
            <a:r>
              <a:rPr lang="en-US" altLang="zh-CN" dirty="0" err="1"/>
              <a:t>TreeSet</a:t>
            </a:r>
            <a:r>
              <a:rPr lang="en-US" altLang="zh-CN" dirty="0"/>
              <a:t>();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set.add</a:t>
            </a:r>
            <a:r>
              <a:rPr lang="en-US" altLang="zh-CN" dirty="0"/>
              <a:t>("Lucy");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set.add</a:t>
            </a:r>
            <a:r>
              <a:rPr lang="en-US" altLang="zh-CN" dirty="0"/>
              <a:t>("</a:t>
            </a:r>
            <a:r>
              <a:rPr lang="en-US" altLang="zh-CN" dirty="0" err="1"/>
              <a:t>Hellen</a:t>
            </a:r>
            <a:r>
              <a:rPr lang="en-US" altLang="zh-CN" dirty="0"/>
              <a:t>");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set.add</a:t>
            </a:r>
            <a:r>
              <a:rPr lang="en-US" altLang="zh-CN" dirty="0"/>
              <a:t>("Andrew ");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(set);	//</a:t>
            </a:r>
            <a:r>
              <a:rPr lang="zh-CN" altLang="en-US" dirty="0"/>
              <a:t>输出</a:t>
            </a:r>
            <a:r>
              <a:rPr lang="en-US" altLang="zh-CN" dirty="0"/>
              <a:t>[</a:t>
            </a:r>
            <a:r>
              <a:rPr lang="en-US" altLang="zh-CN" dirty="0" err="1"/>
              <a:t>Andrew,Hellen</a:t>
            </a:r>
            <a:r>
              <a:rPr lang="en-US" altLang="zh-CN" dirty="0"/>
              <a:t>, Jimmy]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1267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0504" indent="-342900" fontAlgn="auto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 err="1"/>
              <a:t>TreeSet</a:t>
            </a:r>
            <a:r>
              <a:rPr lang="zh-CN" altLang="en-US" dirty="0"/>
              <a:t>的数据结构是红黑树，一种保持左右比较平衡的二叉平衡树</a:t>
            </a:r>
            <a:r>
              <a:rPr lang="zh-CN" altLang="zh-CN" dirty="0"/>
              <a:t>。</a:t>
            </a:r>
            <a:endParaRPr lang="en-US" altLang="zh-CN" dirty="0"/>
          </a:p>
          <a:p>
            <a:pPr marL="480504" indent="-342900" fontAlgn="auto">
              <a:spcBef>
                <a:spcPts val="324"/>
              </a:spcBef>
              <a:spcAft>
                <a:spcPts val="0"/>
              </a:spcAft>
              <a:defRPr/>
            </a:pPr>
            <a:r>
              <a:rPr lang="zh-CN" altLang="en-US" dirty="0"/>
              <a:t>维持“左小右大”的有序性</a:t>
            </a:r>
            <a:endParaRPr lang="en-US" altLang="zh-CN" dirty="0"/>
          </a:p>
          <a:p>
            <a:pPr marL="480504" indent="-342900" fontAlgn="auto">
              <a:spcBef>
                <a:spcPts val="324"/>
              </a:spcBef>
              <a:spcAft>
                <a:spcPts val="0"/>
              </a:spcAft>
              <a:defRPr/>
            </a:pPr>
            <a:r>
              <a:rPr lang="zh-CN" altLang="en-US" dirty="0"/>
              <a:t>进行“左根右”的中序遍历，实现升序排序。</a:t>
            </a:r>
            <a:endParaRPr lang="en-US" altLang="zh-CN" dirty="0"/>
          </a:p>
          <a:p>
            <a:pPr marL="393192" lvl="1" indent="0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8.3.3  </a:t>
            </a:r>
            <a:r>
              <a:rPr lang="en-US" altLang="zh-CN" dirty="0" err="1">
                <a:effectLst/>
              </a:rPr>
              <a:t>TreeSet</a:t>
            </a:r>
            <a:endParaRPr lang="zh-CN" altLang="en-US" dirty="0"/>
          </a:p>
        </p:txBody>
      </p:sp>
      <p:pic>
        <p:nvPicPr>
          <p:cNvPr id="3789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7488238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887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en-US" altLang="zh-CN" b="1" dirty="0"/>
              <a:t>2</a:t>
            </a:r>
            <a:r>
              <a:rPr lang="zh-CN" altLang="zh-CN" b="1" dirty="0"/>
              <a:t>．</a:t>
            </a:r>
            <a:r>
              <a:rPr lang="en-US" altLang="zh-CN" b="1" dirty="0" err="1"/>
              <a:t>TreeSet</a:t>
            </a:r>
            <a:r>
              <a:rPr lang="zh-CN" altLang="zh-CN" b="1" dirty="0"/>
              <a:t>中对象的比较方法</a:t>
            </a:r>
            <a:endParaRPr lang="en-US" altLang="zh-CN" b="1" dirty="0"/>
          </a:p>
          <a:p>
            <a:pPr lvl="1"/>
            <a:r>
              <a:rPr lang="zh-CN" altLang="zh-CN" dirty="0"/>
              <a:t>有一部分类已实现了</a:t>
            </a:r>
            <a:r>
              <a:rPr lang="en-US" altLang="zh-CN" dirty="0" err="1"/>
              <a:t>java.lang.Comparable</a:t>
            </a:r>
            <a:r>
              <a:rPr lang="zh-CN" altLang="zh-CN" dirty="0"/>
              <a:t>接口，如基本类型的包装类、</a:t>
            </a:r>
            <a:r>
              <a:rPr lang="en-US" altLang="zh-CN" dirty="0"/>
              <a:t>String</a:t>
            </a:r>
            <a:r>
              <a:rPr lang="zh-CN" altLang="zh-CN" dirty="0"/>
              <a:t>类等，它们在</a:t>
            </a:r>
            <a:r>
              <a:rPr lang="en-US" altLang="zh-CN" dirty="0" err="1"/>
              <a:t>compareTo</a:t>
            </a:r>
            <a:r>
              <a:rPr lang="en-US" altLang="zh-CN" dirty="0"/>
              <a:t>()</a:t>
            </a:r>
            <a:r>
              <a:rPr lang="zh-CN" altLang="zh-CN" dirty="0"/>
              <a:t>方法中定义好了比较对象的规则。像这样的对象可以直接插入</a:t>
            </a:r>
            <a:r>
              <a:rPr lang="en-US" altLang="zh-CN" dirty="0" err="1"/>
              <a:t>TreeSet</a:t>
            </a:r>
            <a:r>
              <a:rPr lang="zh-CN" altLang="zh-CN" dirty="0"/>
              <a:t>集合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zh-CN" altLang="zh-CN" sz="2000" dirty="0"/>
              <a:t>【例</a:t>
            </a:r>
            <a:r>
              <a:rPr lang="en-US" altLang="zh-CN" sz="2000" dirty="0"/>
              <a:t>8-6</a:t>
            </a:r>
            <a:r>
              <a:rPr lang="zh-CN" altLang="zh-CN" sz="2000" dirty="0"/>
              <a:t>】</a:t>
            </a:r>
            <a:r>
              <a:rPr lang="zh-CN" altLang="en-US" sz="2000" dirty="0"/>
              <a:t>中向</a:t>
            </a:r>
            <a:r>
              <a:rPr lang="en-US" altLang="zh-CN" sz="2000" dirty="0" err="1"/>
              <a:t>TreeSet</a:t>
            </a:r>
            <a:r>
              <a:rPr lang="zh-CN" altLang="en-US" sz="2000" dirty="0"/>
              <a:t>加入的是</a:t>
            </a:r>
            <a:r>
              <a:rPr lang="en-US" altLang="zh-CN" sz="2000" dirty="0"/>
              <a:t>String</a:t>
            </a:r>
            <a:r>
              <a:rPr lang="zh-CN" altLang="en-US" sz="2000" dirty="0"/>
              <a:t>对象，按照字符的</a:t>
            </a:r>
            <a:r>
              <a:rPr lang="en-US" altLang="zh-CN" sz="2000" dirty="0"/>
              <a:t>Unicode</a:t>
            </a:r>
            <a:r>
              <a:rPr lang="zh-CN" altLang="en-US" sz="2000" dirty="0"/>
              <a:t>编码值进行升序排序。</a:t>
            </a:r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r>
              <a:rPr lang="zh-CN" altLang="zh-CN" dirty="0"/>
              <a:t>使用</a:t>
            </a:r>
            <a:r>
              <a:rPr lang="en-US" altLang="zh-CN" dirty="0" err="1"/>
              <a:t>TreeSet</a:t>
            </a:r>
            <a:r>
              <a:rPr lang="zh-CN" altLang="zh-CN" dirty="0"/>
              <a:t>存储</a:t>
            </a:r>
            <a:r>
              <a:rPr lang="zh-CN" altLang="en-US" dirty="0">
                <a:solidFill>
                  <a:srgbClr val="C00000"/>
                </a:solidFill>
              </a:rPr>
              <a:t>自定义类</a:t>
            </a:r>
            <a:r>
              <a:rPr lang="zh-CN" altLang="zh-CN" dirty="0">
                <a:solidFill>
                  <a:srgbClr val="C00000"/>
                </a:solidFill>
              </a:rPr>
              <a:t>对象</a:t>
            </a:r>
            <a:r>
              <a:rPr lang="zh-CN" altLang="zh-CN" dirty="0"/>
              <a:t>时，对象所在类要实现</a:t>
            </a:r>
            <a:r>
              <a:rPr lang="en-US" altLang="zh-CN" dirty="0"/>
              <a:t>Comparable</a:t>
            </a:r>
            <a:r>
              <a:rPr lang="zh-CN" altLang="zh-CN" dirty="0"/>
              <a:t>接口，在</a:t>
            </a:r>
            <a:r>
              <a:rPr lang="en-US" altLang="zh-CN" dirty="0" err="1"/>
              <a:t>compareTo</a:t>
            </a:r>
            <a:r>
              <a:rPr lang="en-US" altLang="zh-CN" dirty="0"/>
              <a:t>()</a:t>
            </a:r>
            <a:r>
              <a:rPr lang="zh-CN" altLang="zh-CN" dirty="0"/>
              <a:t>方法中定义对象比较的规则。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8.3.3  </a:t>
            </a:r>
            <a:r>
              <a:rPr lang="en-US" altLang="zh-CN" dirty="0" err="1">
                <a:effectLst/>
              </a:rPr>
              <a:t>TreeSet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8.1  Java</a:t>
            </a:r>
            <a:r>
              <a:rPr lang="zh-CN" altLang="zh-CN" dirty="0">
                <a:effectLst/>
              </a:rPr>
              <a:t>中的集合框架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8-7</a:t>
            </a:r>
            <a:r>
              <a:rPr lang="zh-CN" altLang="zh-CN" sz="2400" dirty="0"/>
              <a:t>】</a:t>
            </a:r>
            <a:r>
              <a:rPr lang="zh-CN" altLang="en-US" sz="2400" dirty="0"/>
              <a:t>向</a:t>
            </a:r>
            <a:r>
              <a:rPr lang="en-US" altLang="zh-CN" sz="2400" dirty="0" err="1"/>
              <a:t>TreeSet</a:t>
            </a:r>
            <a:r>
              <a:rPr lang="zh-CN" altLang="en-US" sz="2400" dirty="0"/>
              <a:t>中加入几个</a:t>
            </a:r>
            <a:r>
              <a:rPr lang="en-US" altLang="zh-CN" sz="2400" dirty="0"/>
              <a:t>Student</a:t>
            </a:r>
            <a:r>
              <a:rPr lang="zh-CN" altLang="en-US" sz="2400" dirty="0"/>
              <a:t>对象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8.3.3  </a:t>
            </a:r>
            <a:r>
              <a:rPr lang="en-US" altLang="zh-CN" dirty="0" err="1">
                <a:effectLst/>
              </a:rPr>
              <a:t>TreeSet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988840"/>
            <a:ext cx="8928992" cy="4662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import </a:t>
            </a:r>
            <a:r>
              <a:rPr lang="en-US" altLang="zh-CN" dirty="0" err="1"/>
              <a:t>java.util.Set</a:t>
            </a:r>
            <a:r>
              <a:rPr lang="en-US" altLang="zh-CN" dirty="0"/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import </a:t>
            </a:r>
            <a:r>
              <a:rPr lang="en-US" altLang="zh-CN" dirty="0" err="1"/>
              <a:t>java.util.TreeSet</a:t>
            </a:r>
            <a:r>
              <a:rPr lang="en-US" altLang="zh-CN" dirty="0"/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class TreeSetDemo1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Set </a:t>
            </a:r>
            <a:r>
              <a:rPr lang="en-US" altLang="zh-CN" dirty="0" err="1"/>
              <a:t>set</a:t>
            </a:r>
            <a:r>
              <a:rPr lang="en-US" altLang="zh-CN" dirty="0"/>
              <a:t> = new </a:t>
            </a:r>
            <a:r>
              <a:rPr lang="en-US" altLang="zh-CN" dirty="0" err="1"/>
              <a:t>TreeSet</a:t>
            </a:r>
            <a:r>
              <a:rPr lang="en-US" altLang="zh-CN" dirty="0"/>
              <a:t>();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set.add</a:t>
            </a:r>
            <a:r>
              <a:rPr lang="en-US" altLang="zh-CN" dirty="0"/>
              <a:t>(new Student("Lucy",20));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set.add</a:t>
            </a:r>
            <a:r>
              <a:rPr lang="en-US" altLang="zh-CN" dirty="0"/>
              <a:t>(new Student(“Hellen”,21)); //</a:t>
            </a:r>
            <a:r>
              <a:rPr lang="zh-CN" altLang="en-US" dirty="0"/>
              <a:t>抛出异常，不知道如何比较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		</a:t>
            </a:r>
            <a:r>
              <a:rPr lang="en-US" altLang="zh-CN" dirty="0" err="1"/>
              <a:t>set.add</a:t>
            </a:r>
            <a:r>
              <a:rPr lang="en-US" altLang="zh-CN" dirty="0"/>
              <a:t>(new Student("Jimmy",19));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set.toString</a:t>
            </a:r>
            <a:r>
              <a:rPr lang="en-US" altLang="zh-CN" dirty="0"/>
              <a:t>());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901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792088"/>
          </a:xfrm>
        </p:spPr>
        <p:txBody>
          <a:bodyPr/>
          <a:lstStyle/>
          <a:p>
            <a:pPr marL="109538" indent="0">
              <a:buNone/>
            </a:pPr>
            <a:r>
              <a:rPr lang="en-US" altLang="zh-CN" sz="2000" dirty="0"/>
              <a:t>Student</a:t>
            </a:r>
            <a:r>
              <a:rPr lang="zh-CN" altLang="en-US" sz="2000" dirty="0"/>
              <a:t>类实现</a:t>
            </a:r>
            <a:r>
              <a:rPr lang="en-US" altLang="zh-CN" sz="2000" dirty="0"/>
              <a:t>Comparable</a:t>
            </a:r>
            <a:r>
              <a:rPr lang="zh-CN" altLang="en-US" sz="2000" dirty="0"/>
              <a:t>接口，在</a:t>
            </a:r>
            <a:r>
              <a:rPr lang="en-US" altLang="zh-CN" sz="2000" dirty="0" err="1"/>
              <a:t>compareTo</a:t>
            </a:r>
            <a:r>
              <a:rPr lang="en-US" altLang="zh-CN" sz="2000" dirty="0"/>
              <a:t>()</a:t>
            </a:r>
            <a:r>
              <a:rPr lang="zh-CN" altLang="en-US" sz="2000" dirty="0"/>
              <a:t>中定义比较规则：</a:t>
            </a:r>
            <a:r>
              <a:rPr lang="en-US" altLang="zh-CN" sz="2000" dirty="0"/>
              <a:t>Student</a:t>
            </a:r>
            <a:r>
              <a:rPr lang="zh-CN" altLang="en-US" sz="2000" dirty="0"/>
              <a:t>对象的</a:t>
            </a:r>
            <a:r>
              <a:rPr lang="en-US" altLang="zh-CN" sz="2000" dirty="0"/>
              <a:t>name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8.3.3  </a:t>
            </a:r>
            <a:r>
              <a:rPr lang="en-US" altLang="zh-CN" dirty="0" err="1">
                <a:effectLst/>
              </a:rPr>
              <a:t>TreeSet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781658"/>
            <a:ext cx="8784976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class Student implements Comparable{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private String name;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private </a:t>
            </a:r>
            <a:r>
              <a:rPr lang="en-US" altLang="zh-CN" dirty="0" err="1"/>
              <a:t>int</a:t>
            </a:r>
            <a:r>
              <a:rPr lang="en-US" altLang="zh-CN" dirty="0"/>
              <a:t> age;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compareTo</a:t>
            </a:r>
            <a:r>
              <a:rPr lang="en-US" altLang="zh-CN" dirty="0"/>
              <a:t>(Object </a:t>
            </a:r>
            <a:r>
              <a:rPr lang="en-US" altLang="zh-CN" dirty="0" err="1"/>
              <a:t>obj</a:t>
            </a:r>
            <a:r>
              <a:rPr lang="en-US" altLang="zh-CN" dirty="0"/>
              <a:t>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if(</a:t>
            </a:r>
            <a:r>
              <a:rPr lang="en-US" altLang="zh-CN" dirty="0" err="1"/>
              <a:t>obj</a:t>
            </a:r>
            <a:r>
              <a:rPr lang="en-US" altLang="zh-CN" dirty="0"/>
              <a:t> </a:t>
            </a:r>
            <a:r>
              <a:rPr lang="en-US" altLang="zh-CN" dirty="0" err="1"/>
              <a:t>instanceof</a:t>
            </a:r>
            <a:r>
              <a:rPr lang="en-US" altLang="zh-CN" dirty="0"/>
              <a:t> Student){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Student </a:t>
            </a:r>
            <a:r>
              <a:rPr lang="en-US" altLang="zh-CN" dirty="0" err="1"/>
              <a:t>stu</a:t>
            </a:r>
            <a:r>
              <a:rPr lang="en-US" altLang="zh-CN" dirty="0"/>
              <a:t> = (Student)</a:t>
            </a:r>
            <a:r>
              <a:rPr lang="en-US" altLang="zh-CN" dirty="0" err="1"/>
              <a:t>obj</a:t>
            </a:r>
            <a:r>
              <a:rPr lang="en-US" altLang="zh-CN" dirty="0"/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return </a:t>
            </a:r>
            <a:r>
              <a:rPr lang="en-US" altLang="zh-CN" dirty="0" err="1"/>
              <a:t>this.name.compareTo</a:t>
            </a:r>
            <a:r>
              <a:rPr lang="en-US" altLang="zh-CN" dirty="0"/>
              <a:t>(stu.name);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this</a:t>
            </a:r>
            <a:r>
              <a:rPr lang="zh-CN" altLang="en-US" dirty="0"/>
              <a:t>位于</a:t>
            </a:r>
            <a:r>
              <a:rPr lang="en-US" altLang="zh-CN" dirty="0" err="1"/>
              <a:t>obj</a:t>
            </a:r>
            <a:r>
              <a:rPr lang="zh-CN" altLang="en-US" dirty="0"/>
              <a:t>的前面，返回负整数；相同，返回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r>
              <a:rPr lang="en-US" altLang="zh-CN" dirty="0"/>
              <a:t> this</a:t>
            </a:r>
            <a:r>
              <a:rPr lang="zh-CN" altLang="en-US" dirty="0"/>
              <a:t>位于</a:t>
            </a:r>
            <a:r>
              <a:rPr lang="en-US" altLang="zh-CN" dirty="0" err="1"/>
              <a:t>obj</a:t>
            </a:r>
            <a:r>
              <a:rPr lang="zh-CN" altLang="en-US" dirty="0"/>
              <a:t>的后面，返回正整数；</a:t>
            </a:r>
            <a:endParaRPr lang="en-US" altLang="zh-CN" dirty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return 0;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｝</a:t>
            </a: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4609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8.3.3  </a:t>
            </a:r>
            <a:r>
              <a:rPr lang="en-US" altLang="zh-CN" dirty="0" err="1">
                <a:effectLst/>
              </a:rPr>
              <a:t>TreeSet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124744"/>
            <a:ext cx="8784976" cy="56323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import </a:t>
            </a:r>
            <a:r>
              <a:rPr lang="en-US" altLang="zh-CN" dirty="0" err="1"/>
              <a:t>java.util.Iterator</a:t>
            </a:r>
            <a:r>
              <a:rPr lang="en-US" altLang="zh-CN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import </a:t>
            </a:r>
            <a:r>
              <a:rPr lang="en-US" altLang="zh-CN" dirty="0" err="1"/>
              <a:t>java.util.Set</a:t>
            </a:r>
            <a:r>
              <a:rPr lang="en-US" altLang="zh-CN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import </a:t>
            </a:r>
            <a:r>
              <a:rPr lang="en-US" altLang="zh-CN" dirty="0" err="1"/>
              <a:t>java.util.TreeSet</a:t>
            </a:r>
            <a:r>
              <a:rPr lang="en-US" altLang="zh-CN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class TreeSetDemo2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Set </a:t>
            </a:r>
            <a:r>
              <a:rPr lang="en-US" altLang="zh-CN" dirty="0" err="1"/>
              <a:t>set</a:t>
            </a:r>
            <a:r>
              <a:rPr lang="en-US" altLang="zh-CN" dirty="0"/>
              <a:t> = new </a:t>
            </a:r>
            <a:r>
              <a:rPr lang="en-US" altLang="zh-CN" dirty="0" err="1"/>
              <a:t>TreeSet</a:t>
            </a:r>
            <a:r>
              <a:rPr lang="en-US" altLang="zh-CN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set.add</a:t>
            </a:r>
            <a:r>
              <a:rPr lang="en-US" altLang="zh-CN" dirty="0"/>
              <a:t>(new Student("Lucy",20));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set.add</a:t>
            </a:r>
            <a:r>
              <a:rPr lang="en-US" altLang="zh-CN" dirty="0"/>
              <a:t>(new Student("Hellen",21));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set.add</a:t>
            </a:r>
            <a:r>
              <a:rPr lang="en-US" altLang="zh-CN" dirty="0"/>
              <a:t>(new Student("Andrew",19));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set.add</a:t>
            </a:r>
            <a:r>
              <a:rPr lang="en-US" altLang="zh-CN" dirty="0"/>
              <a:t>(new Student(“Andrew”,20)); //</a:t>
            </a:r>
            <a:r>
              <a:rPr lang="zh-CN" altLang="en-US" dirty="0"/>
              <a:t>对象相同，被舍弃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set.add</a:t>
            </a:r>
            <a:r>
              <a:rPr lang="en-US" altLang="zh-CN" dirty="0"/>
              <a:t>(new Student("Andrew",20)); //</a:t>
            </a:r>
            <a:r>
              <a:rPr lang="zh-CN" altLang="en-US" dirty="0"/>
              <a:t>对象相同，被舍弃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//</a:t>
            </a:r>
            <a:r>
              <a:rPr lang="zh-CN" altLang="en-US" dirty="0"/>
              <a:t>用迭代器输出集合中的元素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		</a:t>
            </a:r>
            <a:r>
              <a:rPr lang="en-US" altLang="zh-CN" dirty="0"/>
              <a:t>Iterator it = </a:t>
            </a:r>
            <a:r>
              <a:rPr lang="en-US" altLang="zh-CN" dirty="0" err="1"/>
              <a:t>set.iterator</a:t>
            </a:r>
            <a:r>
              <a:rPr lang="en-US" altLang="zh-CN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while(</a:t>
            </a:r>
            <a:r>
              <a:rPr lang="en-US" altLang="zh-CN" dirty="0" err="1"/>
              <a:t>it.hasNext</a:t>
            </a:r>
            <a:r>
              <a:rPr lang="en-US" altLang="zh-CN" dirty="0"/>
              <a:t>()){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Student </a:t>
            </a:r>
            <a:r>
              <a:rPr lang="en-US" altLang="zh-CN" dirty="0" err="1"/>
              <a:t>stu</a:t>
            </a:r>
            <a:r>
              <a:rPr lang="en-US" altLang="zh-CN" dirty="0"/>
              <a:t> = (Student)</a:t>
            </a:r>
            <a:r>
              <a:rPr lang="en-US" altLang="zh-CN" dirty="0" err="1"/>
              <a:t>it.next</a:t>
            </a:r>
            <a:r>
              <a:rPr lang="en-US" altLang="zh-CN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stu.getName</a:t>
            </a:r>
            <a:r>
              <a:rPr lang="en-US" altLang="zh-CN" dirty="0"/>
              <a:t>()+","+</a:t>
            </a:r>
            <a:r>
              <a:rPr lang="en-US" altLang="zh-CN" dirty="0" err="1"/>
              <a:t>stu.getAge</a:t>
            </a:r>
            <a:r>
              <a:rPr lang="en-US" altLang="zh-CN" dirty="0"/>
              <a:t>());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}		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851920" y="5733256"/>
            <a:ext cx="1753685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Andrew,19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Hellen,21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Lucy,20</a:t>
            </a:r>
          </a:p>
        </p:txBody>
      </p:sp>
    </p:spTree>
    <p:extLst>
      <p:ext uri="{BB962C8B-B14F-4D97-AF65-F5344CB8AC3E}">
        <p14:creationId xmlns:p14="http://schemas.microsoft.com/office/powerpoint/2010/main" val="23412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/>
          </p:cNvSpPr>
          <p:nvPr>
            <p:ph idx="1"/>
          </p:nvPr>
        </p:nvSpPr>
        <p:spPr>
          <a:xfrm>
            <a:off x="457200" y="1262035"/>
            <a:ext cx="8229600" cy="504056"/>
          </a:xfrm>
        </p:spPr>
        <p:txBody>
          <a:bodyPr/>
          <a:lstStyle/>
          <a:p>
            <a:pPr marL="109538" indent="0">
              <a:buNone/>
            </a:pPr>
            <a:r>
              <a:rPr lang="zh-CN" altLang="en-US" sz="2000" dirty="0"/>
              <a:t>修改</a:t>
            </a:r>
            <a:r>
              <a:rPr lang="en-US" altLang="zh-CN" sz="2000" dirty="0" err="1"/>
              <a:t>compareTo</a:t>
            </a:r>
            <a:r>
              <a:rPr lang="en-US" altLang="zh-CN" sz="2000" dirty="0"/>
              <a:t>()</a:t>
            </a:r>
            <a:r>
              <a:rPr lang="zh-CN" altLang="en-US" sz="2000" dirty="0"/>
              <a:t>中定义比较规则：现比较</a:t>
            </a:r>
            <a:r>
              <a:rPr lang="en-US" altLang="zh-CN" sz="2000" dirty="0"/>
              <a:t>name</a:t>
            </a:r>
            <a:r>
              <a:rPr lang="zh-CN" altLang="en-US" sz="2000" dirty="0"/>
              <a:t>，相同再比较</a:t>
            </a:r>
            <a:r>
              <a:rPr lang="en-US" altLang="zh-CN" sz="2000" dirty="0"/>
              <a:t>age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8.3.3  </a:t>
            </a:r>
            <a:r>
              <a:rPr lang="en-US" altLang="zh-CN" dirty="0" err="1">
                <a:effectLst/>
              </a:rPr>
              <a:t>TreeSet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781658"/>
            <a:ext cx="8784976" cy="4628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compareTo</a:t>
            </a:r>
            <a:r>
              <a:rPr lang="en-US" altLang="zh-CN" dirty="0"/>
              <a:t>(Object </a:t>
            </a:r>
            <a:r>
              <a:rPr lang="en-US" altLang="zh-CN" dirty="0" err="1"/>
              <a:t>obj</a:t>
            </a:r>
            <a:r>
              <a:rPr lang="en-US" altLang="zh-CN" dirty="0"/>
              <a:t>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if(</a:t>
            </a:r>
            <a:r>
              <a:rPr lang="en-US" altLang="zh-CN" dirty="0" err="1"/>
              <a:t>obj</a:t>
            </a:r>
            <a:r>
              <a:rPr lang="en-US" altLang="zh-CN" dirty="0"/>
              <a:t> </a:t>
            </a:r>
            <a:r>
              <a:rPr lang="en-US" altLang="zh-CN" dirty="0" err="1"/>
              <a:t>instanceof</a:t>
            </a:r>
            <a:r>
              <a:rPr lang="en-US" altLang="zh-CN" dirty="0"/>
              <a:t> Student){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Student </a:t>
            </a:r>
            <a:r>
              <a:rPr lang="en-US" altLang="zh-CN" dirty="0" err="1"/>
              <a:t>stu</a:t>
            </a:r>
            <a:r>
              <a:rPr lang="en-US" altLang="zh-CN" dirty="0"/>
              <a:t> = (Student)</a:t>
            </a:r>
            <a:r>
              <a:rPr lang="en-US" altLang="zh-CN" dirty="0" err="1"/>
              <a:t>obj</a:t>
            </a:r>
            <a:r>
              <a:rPr lang="en-US" altLang="zh-CN" dirty="0"/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if(</a:t>
            </a:r>
            <a:r>
              <a:rPr lang="en-US" altLang="zh-CN" dirty="0" err="1"/>
              <a:t>this.name.equals</a:t>
            </a:r>
            <a:r>
              <a:rPr lang="en-US" altLang="zh-CN" dirty="0"/>
              <a:t>(stu.name)){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return </a:t>
            </a:r>
            <a:r>
              <a:rPr lang="en-US" altLang="zh-CN" dirty="0" err="1"/>
              <a:t>this.age-stu.age</a:t>
            </a:r>
            <a:r>
              <a:rPr lang="en-US" altLang="zh-CN" dirty="0"/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}else{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return </a:t>
            </a:r>
            <a:r>
              <a:rPr lang="en-US" altLang="zh-CN" dirty="0" err="1"/>
              <a:t>this.name.compareTo</a:t>
            </a:r>
            <a:r>
              <a:rPr lang="en-US" altLang="zh-CN" dirty="0"/>
              <a:t>(stu.name);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return 0;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	</a:t>
            </a:r>
          </a:p>
        </p:txBody>
      </p:sp>
      <p:sp>
        <p:nvSpPr>
          <p:cNvPr id="5" name="矩形 4"/>
          <p:cNvSpPr/>
          <p:nvPr/>
        </p:nvSpPr>
        <p:spPr>
          <a:xfrm>
            <a:off x="4427984" y="4941168"/>
            <a:ext cx="175368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Andrew,19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Andrew,20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Hellen,21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Lucy,20</a:t>
            </a:r>
          </a:p>
        </p:txBody>
      </p:sp>
    </p:spTree>
    <p:extLst>
      <p:ext uri="{BB962C8B-B14F-4D97-AF65-F5344CB8AC3E}">
        <p14:creationId xmlns:p14="http://schemas.microsoft.com/office/powerpoint/2010/main" val="7888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en-US" altLang="zh-CN" b="1" dirty="0"/>
              <a:t>3</a:t>
            </a:r>
            <a:r>
              <a:rPr lang="zh-CN" altLang="zh-CN" b="1" dirty="0"/>
              <a:t>．</a:t>
            </a:r>
            <a:r>
              <a:rPr lang="zh-CN" altLang="en-US" b="1" dirty="0"/>
              <a:t>向</a:t>
            </a:r>
            <a:r>
              <a:rPr lang="en-US" altLang="zh-CN" b="1" dirty="0" err="1"/>
              <a:t>TreeSet</a:t>
            </a:r>
            <a:r>
              <a:rPr lang="zh-CN" altLang="en-US" b="1" dirty="0"/>
              <a:t>注入比较器</a:t>
            </a:r>
            <a:endParaRPr lang="en-US" altLang="zh-CN" b="1" dirty="0"/>
          </a:p>
          <a:p>
            <a:pPr marL="109538" indent="0">
              <a:buFont typeface="Wingdings 3" pitchFamily="18" charset="2"/>
              <a:buNone/>
            </a:pPr>
            <a:endParaRPr lang="en-US" altLang="zh-CN" b="1" dirty="0"/>
          </a:p>
          <a:p>
            <a:pPr marL="566738" indent="-457200"/>
            <a:r>
              <a:rPr lang="en-US" altLang="zh-CN" dirty="0" err="1"/>
              <a:t>java.lang.Comparable</a:t>
            </a:r>
            <a:r>
              <a:rPr lang="zh-CN" altLang="zh-CN" dirty="0"/>
              <a:t>接口</a:t>
            </a:r>
            <a:r>
              <a:rPr lang="zh-CN" altLang="en-US" dirty="0"/>
              <a:t>定义比较规则有局限性</a:t>
            </a:r>
            <a:endParaRPr lang="en-US" altLang="zh-CN" dirty="0"/>
          </a:p>
          <a:p>
            <a:pPr lvl="1"/>
            <a:r>
              <a:rPr lang="zh-CN" altLang="en-US" sz="2400" dirty="0"/>
              <a:t>该接口只能实现一次</a:t>
            </a:r>
            <a:endParaRPr lang="en-US" altLang="zh-CN" sz="2400" dirty="0"/>
          </a:p>
          <a:p>
            <a:pPr lvl="1"/>
            <a:r>
              <a:rPr lang="zh-CN" altLang="en-US" sz="2400" dirty="0"/>
              <a:t>不能同时定义不同的排序规则，例如</a:t>
            </a:r>
            <a:r>
              <a:rPr lang="en-US" altLang="zh-CN" sz="2400" dirty="0"/>
              <a:t>name</a:t>
            </a:r>
            <a:r>
              <a:rPr lang="zh-CN" altLang="en-US" sz="2400" dirty="0"/>
              <a:t>排序、</a:t>
            </a:r>
            <a:r>
              <a:rPr lang="en-US" altLang="zh-CN" sz="2400" dirty="0"/>
              <a:t>age</a:t>
            </a:r>
            <a:r>
              <a:rPr lang="zh-CN" altLang="en-US" sz="2400" dirty="0"/>
              <a:t>排序、</a:t>
            </a:r>
            <a:r>
              <a:rPr lang="en-US" altLang="zh-CN" sz="2400" dirty="0"/>
              <a:t>name</a:t>
            </a:r>
            <a:r>
              <a:rPr lang="zh-CN" altLang="en-US" sz="2400" dirty="0"/>
              <a:t>和</a:t>
            </a:r>
            <a:r>
              <a:rPr lang="en-US" altLang="zh-CN" sz="2400" dirty="0"/>
              <a:t>age</a:t>
            </a:r>
            <a:r>
              <a:rPr lang="zh-CN" altLang="en-US" sz="2400" dirty="0"/>
              <a:t>排序。</a:t>
            </a:r>
            <a:endParaRPr lang="en-US" altLang="zh-CN" sz="2400" dirty="0"/>
          </a:p>
          <a:p>
            <a:pPr lvl="2"/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java.util.Comparator</a:t>
            </a:r>
            <a:r>
              <a:rPr lang="zh-CN" altLang="en-US" dirty="0"/>
              <a:t>接口为自定义类创建多个比较器类，通过</a:t>
            </a:r>
            <a:r>
              <a:rPr lang="en-US" altLang="zh-CN" dirty="0" err="1"/>
              <a:t>TreeSet</a:t>
            </a:r>
            <a:r>
              <a:rPr lang="zh-CN" altLang="en-US" dirty="0"/>
              <a:t>类的构造方法将比较器对象注入。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8.3.3  </a:t>
            </a:r>
            <a:r>
              <a:rPr lang="en-US" altLang="zh-CN" dirty="0" err="1">
                <a:effectLst/>
              </a:rPr>
              <a:t>TreeSet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4172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/>
          </p:cNvSpPr>
          <p:nvPr>
            <p:ph idx="1"/>
          </p:nvPr>
        </p:nvSpPr>
        <p:spPr>
          <a:xfrm>
            <a:off x="0" y="1124744"/>
            <a:ext cx="9036496" cy="576064"/>
          </a:xfrm>
        </p:spPr>
        <p:txBody>
          <a:bodyPr/>
          <a:lstStyle/>
          <a:p>
            <a:pPr marL="109538" indent="0">
              <a:buNone/>
            </a:pPr>
            <a:r>
              <a:rPr lang="zh-CN" altLang="zh-CN" sz="1800" dirty="0"/>
              <a:t>【例</a:t>
            </a:r>
            <a:r>
              <a:rPr lang="en-US" altLang="zh-CN" sz="1800" dirty="0"/>
              <a:t>8-8</a:t>
            </a:r>
            <a:r>
              <a:rPr lang="zh-CN" altLang="zh-CN" sz="1800" dirty="0"/>
              <a:t>】</a:t>
            </a:r>
            <a:r>
              <a:rPr lang="zh-CN" altLang="en-US" sz="1800" dirty="0"/>
              <a:t>为</a:t>
            </a:r>
            <a:r>
              <a:rPr lang="en-US" altLang="zh-CN" sz="1800" dirty="0"/>
              <a:t>Student</a:t>
            </a:r>
            <a:r>
              <a:rPr lang="zh-CN" altLang="en-US" sz="1800" dirty="0"/>
              <a:t>类定义两个比较器</a:t>
            </a:r>
            <a:r>
              <a:rPr lang="en-US" altLang="zh-CN" sz="1800" dirty="0" err="1"/>
              <a:t>ComparatorName</a:t>
            </a:r>
            <a:r>
              <a:rPr lang="zh-CN" altLang="en-US" sz="1800" dirty="0"/>
              <a:t>、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ComparatorNameAge</a:t>
            </a:r>
            <a:r>
              <a:rPr lang="zh-CN" altLang="zh-CN" sz="1800" dirty="0"/>
              <a:t>。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8.3.3  </a:t>
            </a:r>
            <a:r>
              <a:rPr lang="en-US" altLang="zh-CN" dirty="0" err="1">
                <a:effectLst/>
              </a:rPr>
              <a:t>TreeSet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177" y="1628800"/>
            <a:ext cx="8928992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import </a:t>
            </a:r>
            <a:r>
              <a:rPr lang="en-US" altLang="zh-CN" dirty="0" err="1"/>
              <a:t>java.util.Comparator</a:t>
            </a:r>
            <a:r>
              <a:rPr lang="en-US" altLang="zh-CN" dirty="0"/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class </a:t>
            </a:r>
            <a:r>
              <a:rPr lang="en-US" altLang="zh-CN" dirty="0" err="1"/>
              <a:t>ComparatorName</a:t>
            </a:r>
            <a:r>
              <a:rPr lang="en-US" altLang="zh-CN" dirty="0"/>
              <a:t> implements Comparator{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</a:t>
            </a:r>
            <a:r>
              <a:rPr lang="en-US" altLang="zh-CN" dirty="0" err="1"/>
              <a:t>int</a:t>
            </a:r>
            <a:r>
              <a:rPr lang="en-US" altLang="zh-CN" dirty="0"/>
              <a:t> compare(Object obj1, Object obj2)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if(obj1 </a:t>
            </a:r>
            <a:r>
              <a:rPr lang="en-US" altLang="zh-CN" dirty="0" err="1"/>
              <a:t>instanceof</a:t>
            </a:r>
            <a:r>
              <a:rPr lang="en-US" altLang="zh-CN" dirty="0"/>
              <a:t> Student &amp;&amp; obj2 </a:t>
            </a:r>
            <a:r>
              <a:rPr lang="en-US" altLang="zh-CN" dirty="0" err="1"/>
              <a:t>instanceof</a:t>
            </a:r>
            <a:r>
              <a:rPr lang="en-US" altLang="zh-CN" dirty="0"/>
              <a:t> Student){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Student s1=(Student)obj1;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Student s2=(Student)obj2;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return s1.getName().</a:t>
            </a:r>
            <a:r>
              <a:rPr lang="en-US" altLang="zh-CN" dirty="0" err="1"/>
              <a:t>compareTo</a:t>
            </a:r>
            <a:r>
              <a:rPr lang="en-US" altLang="zh-CN" dirty="0"/>
              <a:t>(s2.getName());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//</a:t>
            </a:r>
            <a:r>
              <a:rPr lang="zh-CN" altLang="en-US" dirty="0"/>
              <a:t>按</a:t>
            </a:r>
            <a:r>
              <a:rPr lang="en-US" altLang="zh-CN" dirty="0"/>
              <a:t>name</a:t>
            </a:r>
            <a:r>
              <a:rPr lang="zh-CN" altLang="en-US" dirty="0"/>
              <a:t>进行比较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		</a:t>
            </a:r>
            <a:r>
              <a:rPr lang="en-US" altLang="zh-CN" dirty="0"/>
              <a:t>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return 0;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5837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/>
          </p:cNvSpPr>
          <p:nvPr>
            <p:ph idx="1"/>
          </p:nvPr>
        </p:nvSpPr>
        <p:spPr>
          <a:xfrm>
            <a:off x="0" y="1124744"/>
            <a:ext cx="9036496" cy="576064"/>
          </a:xfrm>
        </p:spPr>
        <p:txBody>
          <a:bodyPr/>
          <a:lstStyle/>
          <a:p>
            <a:pPr marL="109538" indent="0">
              <a:buNone/>
            </a:pPr>
            <a:r>
              <a:rPr lang="zh-CN" altLang="zh-CN" sz="1800" dirty="0"/>
              <a:t>【例</a:t>
            </a:r>
            <a:r>
              <a:rPr lang="en-US" altLang="zh-CN" sz="1800" dirty="0"/>
              <a:t>8-8</a:t>
            </a:r>
            <a:r>
              <a:rPr lang="zh-CN" altLang="zh-CN" sz="1800" dirty="0"/>
              <a:t>】</a:t>
            </a:r>
            <a:r>
              <a:rPr lang="zh-CN" altLang="en-US" sz="1800" dirty="0"/>
              <a:t>为</a:t>
            </a:r>
            <a:r>
              <a:rPr lang="en-US" altLang="zh-CN" sz="1800" dirty="0"/>
              <a:t>Student</a:t>
            </a:r>
            <a:r>
              <a:rPr lang="zh-CN" altLang="en-US" sz="1800" dirty="0"/>
              <a:t>类定义两个比较器</a:t>
            </a:r>
            <a:r>
              <a:rPr lang="en-US" altLang="zh-CN" sz="1800" dirty="0" err="1"/>
              <a:t>ComparatorName</a:t>
            </a:r>
            <a:r>
              <a:rPr lang="zh-CN" altLang="en-US" sz="1800" dirty="0"/>
              <a:t>、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ComparatorNameAge</a:t>
            </a:r>
            <a:r>
              <a:rPr lang="zh-CN" altLang="zh-CN" sz="1800" dirty="0"/>
              <a:t>。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8.3.3  </a:t>
            </a:r>
            <a:r>
              <a:rPr lang="en-US" altLang="zh-CN" dirty="0" err="1">
                <a:effectLst/>
              </a:rPr>
              <a:t>TreeSet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177" y="1628800"/>
            <a:ext cx="8928992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import </a:t>
            </a:r>
            <a:r>
              <a:rPr lang="en-US" altLang="zh-CN" sz="1600" dirty="0" err="1"/>
              <a:t>java.util.Comparator</a:t>
            </a:r>
            <a:r>
              <a:rPr lang="en-US" altLang="zh-CN" sz="16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public class </a:t>
            </a:r>
            <a:r>
              <a:rPr lang="en-US" altLang="zh-CN" sz="1600" dirty="0" err="1"/>
              <a:t>ComparatorNameAge</a:t>
            </a:r>
            <a:r>
              <a:rPr lang="en-US" altLang="zh-CN" sz="1600" dirty="0"/>
              <a:t>  implements Comparator{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public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compare(Object obj1, Object obj2)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if(obj1 </a:t>
            </a:r>
            <a:r>
              <a:rPr lang="en-US" altLang="zh-CN" sz="1600" dirty="0" err="1"/>
              <a:t>instanceof</a:t>
            </a:r>
            <a:r>
              <a:rPr lang="en-US" altLang="zh-CN" sz="1600" dirty="0"/>
              <a:t> Student &amp;&amp; obj2 </a:t>
            </a:r>
            <a:r>
              <a:rPr lang="en-US" altLang="zh-CN" sz="1600" dirty="0" err="1"/>
              <a:t>instanceof</a:t>
            </a:r>
            <a:r>
              <a:rPr lang="en-US" altLang="zh-CN" sz="1600" dirty="0"/>
              <a:t> Student){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	Student s1=(Student)obj1;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	Student s2=(Student)obj2;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	if(s1.getName().equals(s2.getName())){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		return s1.getAge()-s2.getAge();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//name</a:t>
            </a:r>
            <a:r>
              <a:rPr lang="zh-CN" altLang="en-US" sz="1600" dirty="0"/>
              <a:t>相同时按</a:t>
            </a:r>
            <a:r>
              <a:rPr lang="en-US" altLang="zh-CN" sz="1600" dirty="0"/>
              <a:t>age</a:t>
            </a:r>
            <a:r>
              <a:rPr lang="zh-CN" altLang="en-US" sz="1600" dirty="0"/>
              <a:t>升序排列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			</a:t>
            </a:r>
            <a:r>
              <a:rPr lang="en-US" altLang="zh-CN" sz="1600" dirty="0"/>
              <a:t>}else{	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		return s1.getName().</a:t>
            </a:r>
            <a:r>
              <a:rPr lang="en-US" altLang="zh-CN" sz="1600" dirty="0" err="1"/>
              <a:t>compareTo</a:t>
            </a:r>
            <a:r>
              <a:rPr lang="en-US" altLang="zh-CN" sz="1600" dirty="0"/>
              <a:t>(s2.getName());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//</a:t>
            </a:r>
            <a:r>
              <a:rPr lang="zh-CN" altLang="en-US" sz="1600" dirty="0"/>
              <a:t>按</a:t>
            </a:r>
            <a:r>
              <a:rPr lang="en-US" altLang="zh-CN" sz="1600" dirty="0"/>
              <a:t>name</a:t>
            </a:r>
            <a:r>
              <a:rPr lang="zh-CN" altLang="en-US" sz="1600" dirty="0"/>
              <a:t>升序排列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			</a:t>
            </a:r>
            <a:r>
              <a:rPr lang="en-US" altLang="zh-CN" sz="1600" dirty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return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6273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8.3.3  </a:t>
            </a:r>
            <a:r>
              <a:rPr lang="en-US" altLang="zh-CN" dirty="0" err="1">
                <a:effectLst/>
              </a:rPr>
              <a:t>TreeSet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526" y="1196752"/>
            <a:ext cx="8928992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import </a:t>
            </a:r>
            <a:r>
              <a:rPr lang="en-US" altLang="zh-CN" sz="1600" dirty="0" err="1"/>
              <a:t>java.util.Comparator</a:t>
            </a:r>
            <a:r>
              <a:rPr lang="en-US" altLang="zh-CN" sz="16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public class </a:t>
            </a:r>
            <a:r>
              <a:rPr lang="en-US" altLang="zh-CN" sz="1600" dirty="0" err="1"/>
              <a:t>ComparatorNameAge</a:t>
            </a:r>
            <a:r>
              <a:rPr lang="en-US" altLang="zh-CN" sz="1600" dirty="0"/>
              <a:t>  implements Comparator{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public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compare(Object obj1, Object obj2)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if(obj1 </a:t>
            </a:r>
            <a:r>
              <a:rPr lang="en-US" altLang="zh-CN" sz="1600" dirty="0" err="1"/>
              <a:t>instanceof</a:t>
            </a:r>
            <a:r>
              <a:rPr lang="en-US" altLang="zh-CN" sz="1600" dirty="0"/>
              <a:t> Student &amp;&amp; obj2 </a:t>
            </a:r>
            <a:r>
              <a:rPr lang="en-US" altLang="zh-CN" sz="1600" dirty="0" err="1"/>
              <a:t>instanceof</a:t>
            </a:r>
            <a:r>
              <a:rPr lang="en-US" altLang="zh-CN" sz="1600" dirty="0"/>
              <a:t> Student){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	Student s1=(Student)obj1;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	Student s2=(Student)obj2;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	if(s1.getName().equals(s2.getName())){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		return s1.getAge()-s2.getAge();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//name</a:t>
            </a:r>
            <a:r>
              <a:rPr lang="zh-CN" altLang="en-US" sz="1600" dirty="0"/>
              <a:t>相同时按</a:t>
            </a:r>
            <a:r>
              <a:rPr lang="en-US" altLang="zh-CN" sz="1600" dirty="0"/>
              <a:t>age</a:t>
            </a:r>
            <a:r>
              <a:rPr lang="zh-CN" altLang="en-US" sz="1600" dirty="0"/>
              <a:t>升序排列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			</a:t>
            </a:r>
            <a:r>
              <a:rPr lang="en-US" altLang="zh-CN" sz="1600" dirty="0"/>
              <a:t>}else{	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		return s1.getName().</a:t>
            </a:r>
            <a:r>
              <a:rPr lang="en-US" altLang="zh-CN" sz="1600" dirty="0" err="1"/>
              <a:t>compareTo</a:t>
            </a:r>
            <a:r>
              <a:rPr lang="en-US" altLang="zh-CN" sz="1600" dirty="0"/>
              <a:t>(s2.getName());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//</a:t>
            </a:r>
            <a:r>
              <a:rPr lang="zh-CN" altLang="en-US" sz="1600" dirty="0"/>
              <a:t>按</a:t>
            </a:r>
            <a:r>
              <a:rPr lang="en-US" altLang="zh-CN" sz="1600" dirty="0"/>
              <a:t>name</a:t>
            </a:r>
            <a:r>
              <a:rPr lang="zh-CN" altLang="en-US" sz="1600" dirty="0"/>
              <a:t>升序排列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			</a:t>
            </a:r>
            <a:r>
              <a:rPr lang="en-US" altLang="zh-CN" sz="1600" dirty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return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368457" y="5864498"/>
            <a:ext cx="691276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Set </a:t>
            </a:r>
            <a:r>
              <a:rPr lang="en-US" altLang="zh-CN" dirty="0" err="1"/>
              <a:t>set</a:t>
            </a:r>
            <a:r>
              <a:rPr lang="en-US" altLang="zh-CN" dirty="0"/>
              <a:t> = new </a:t>
            </a:r>
            <a:r>
              <a:rPr lang="en-US" altLang="zh-CN" dirty="0" err="1"/>
              <a:t>TreeSet</a:t>
            </a:r>
            <a:r>
              <a:rPr lang="en-US" altLang="zh-CN" dirty="0"/>
              <a:t>(new </a:t>
            </a:r>
            <a:r>
              <a:rPr lang="en-US" altLang="zh-CN" dirty="0" err="1"/>
              <a:t>ComparatorName</a:t>
            </a:r>
            <a:r>
              <a:rPr lang="en-US" altLang="zh-CN" dirty="0"/>
              <a:t> ());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或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Set </a:t>
            </a:r>
            <a:r>
              <a:rPr lang="en-US" altLang="zh-CN" dirty="0" err="1"/>
              <a:t>set</a:t>
            </a:r>
            <a:r>
              <a:rPr lang="en-US" altLang="zh-CN" dirty="0"/>
              <a:t> = new </a:t>
            </a:r>
            <a:r>
              <a:rPr lang="en-US" altLang="zh-CN" dirty="0" err="1"/>
              <a:t>TreeSet</a:t>
            </a:r>
            <a:r>
              <a:rPr lang="en-US" altLang="zh-CN" dirty="0"/>
              <a:t>(new </a:t>
            </a:r>
            <a:r>
              <a:rPr lang="en-US" altLang="zh-CN" dirty="0" err="1"/>
              <a:t>ComparatorNameAge</a:t>
            </a:r>
            <a:r>
              <a:rPr lang="en-US" altLang="zh-CN" dirty="0"/>
              <a:t> ());</a:t>
            </a:r>
          </a:p>
        </p:txBody>
      </p:sp>
    </p:spTree>
    <p:extLst>
      <p:ext uri="{BB962C8B-B14F-4D97-AF65-F5344CB8AC3E}">
        <p14:creationId xmlns:p14="http://schemas.microsoft.com/office/powerpoint/2010/main" val="324198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en-US" altLang="zh-CN" dirty="0"/>
              <a:t>4</a:t>
            </a:r>
            <a:r>
              <a:rPr lang="zh-CN" altLang="zh-CN" dirty="0"/>
              <a:t>．</a:t>
            </a:r>
            <a:r>
              <a:rPr lang="en-US" altLang="zh-CN" dirty="0" err="1"/>
              <a:t>HashSet</a:t>
            </a:r>
            <a:r>
              <a:rPr lang="zh-CN" altLang="zh-CN" dirty="0"/>
              <a:t>和</a:t>
            </a:r>
            <a:r>
              <a:rPr lang="en-US" altLang="zh-CN" dirty="0" err="1"/>
              <a:t>TreeSet</a:t>
            </a:r>
            <a:r>
              <a:rPr lang="zh-CN" altLang="zh-CN" dirty="0"/>
              <a:t>的选用</a:t>
            </a:r>
          </a:p>
          <a:p>
            <a:pPr lvl="1"/>
            <a:r>
              <a:rPr lang="zh-CN" altLang="en-US" dirty="0"/>
              <a:t>原则：</a:t>
            </a:r>
            <a:r>
              <a:rPr lang="zh-CN" altLang="zh-CN" dirty="0"/>
              <a:t>取决于集合中存放的对象，如果不需要对对象进行排序，那么就没有理由在排序上花费不必要的开销，使用</a:t>
            </a:r>
            <a:r>
              <a:rPr lang="en-US" altLang="zh-CN" dirty="0" err="1"/>
              <a:t>HashSet</a:t>
            </a:r>
            <a:r>
              <a:rPr lang="zh-CN" altLang="zh-CN" dirty="0"/>
              <a:t>即可。</a:t>
            </a:r>
            <a:endParaRPr lang="en-US" altLang="zh-CN" dirty="0"/>
          </a:p>
          <a:p>
            <a:pPr lvl="1"/>
            <a:endParaRPr lang="zh-CN" altLang="zh-CN" dirty="0"/>
          </a:p>
          <a:p>
            <a:pPr lvl="1"/>
            <a:r>
              <a:rPr lang="zh-CN" altLang="zh-CN" dirty="0"/>
              <a:t>散列的规则通常更容易定义，只需要打散排列各个对象就行。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TreeSet</a:t>
            </a:r>
            <a:r>
              <a:rPr lang="zh-CN" altLang="zh-CN" dirty="0"/>
              <a:t>要求任何两个对象都必须具有可比性，可是在有的应用中比较的规则会很难定义。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8.3.3  </a:t>
            </a:r>
            <a:r>
              <a:rPr lang="en-US" altLang="zh-CN" dirty="0" err="1">
                <a:effectLst/>
              </a:rPr>
              <a:t>TreeSet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348"/>
          </a:xfrm>
        </p:spPr>
        <p:txBody>
          <a:bodyPr/>
          <a:lstStyle/>
          <a:p>
            <a:r>
              <a:rPr lang="en-US" altLang="zh-CN" sz="2400" dirty="0"/>
              <a:t>Map</a:t>
            </a:r>
            <a:r>
              <a:rPr lang="zh-CN" altLang="zh-CN" sz="2400" dirty="0"/>
              <a:t>用于保存具有映射关系的数据，它们以键值对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key,value</a:t>
            </a:r>
            <a:r>
              <a:rPr lang="en-US" altLang="zh-CN" sz="2400" dirty="0"/>
              <a:t>&gt;</a:t>
            </a:r>
            <a:r>
              <a:rPr lang="zh-CN" altLang="zh-CN" sz="2400" dirty="0"/>
              <a:t>的形式存在，</a:t>
            </a:r>
            <a:r>
              <a:rPr lang="en-US" altLang="zh-CN" sz="2400" dirty="0"/>
              <a:t>key</a:t>
            </a:r>
            <a:r>
              <a:rPr lang="zh-CN" altLang="zh-CN" sz="2400" dirty="0"/>
              <a:t>与</a:t>
            </a:r>
            <a:r>
              <a:rPr lang="en-US" altLang="zh-CN" sz="2400" dirty="0"/>
              <a:t>value</a:t>
            </a:r>
            <a:r>
              <a:rPr lang="zh-CN" altLang="zh-CN" sz="2400" dirty="0"/>
              <a:t>之间存在一对一的关系，多组键值对信息存放于</a:t>
            </a:r>
            <a:r>
              <a:rPr lang="en-US" altLang="zh-CN" sz="2400" dirty="0"/>
              <a:t>Map</a:t>
            </a:r>
            <a:r>
              <a:rPr lang="zh-CN" altLang="zh-CN" sz="2400" dirty="0"/>
              <a:t>集合中。</a:t>
            </a:r>
            <a:endParaRPr lang="en-US" altLang="zh-CN" sz="2400" dirty="0"/>
          </a:p>
          <a:p>
            <a:pPr marL="109537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Map</a:t>
            </a:r>
            <a:r>
              <a:rPr lang="zh-CN" altLang="zh-CN" sz="2400" dirty="0"/>
              <a:t>集合将键、值分别存放，键的集合用</a:t>
            </a:r>
            <a:r>
              <a:rPr lang="en-US" altLang="zh-CN" sz="2400" dirty="0"/>
              <a:t>Set</a:t>
            </a:r>
            <a:r>
              <a:rPr lang="zh-CN" altLang="zh-CN" sz="2400" dirty="0"/>
              <a:t>存储，不允许重复、无序；值的集合用</a:t>
            </a:r>
            <a:r>
              <a:rPr lang="en-US" altLang="zh-CN" sz="2400" dirty="0"/>
              <a:t>List</a:t>
            </a:r>
            <a:r>
              <a:rPr lang="zh-CN" altLang="zh-CN" sz="2400" dirty="0"/>
              <a:t>存储，与</a:t>
            </a:r>
            <a:r>
              <a:rPr lang="en-US" altLang="zh-CN" sz="2400" dirty="0"/>
              <a:t>Set</a:t>
            </a:r>
            <a:r>
              <a:rPr lang="zh-CN" altLang="zh-CN" sz="2400" dirty="0"/>
              <a:t>对应、可以重复、有序</a:t>
            </a:r>
            <a:r>
              <a:rPr lang="zh-CN" altLang="en-US" sz="2400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8.4  Map</a:t>
            </a:r>
            <a:r>
              <a:rPr lang="zh-CN" altLang="zh-CN" dirty="0">
                <a:effectLst/>
              </a:rPr>
              <a:t>及其实现类</a:t>
            </a:r>
            <a:endParaRPr lang="zh-CN" altLang="en-US" dirty="0"/>
          </a:p>
        </p:txBody>
      </p:sp>
      <p:pic>
        <p:nvPicPr>
          <p:cNvPr id="4198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27822"/>
            <a:ext cx="3960812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zh-CN"/>
              <a:t>集合框架的根是两个接口：</a:t>
            </a:r>
            <a:r>
              <a:rPr lang="en-US" altLang="zh-CN"/>
              <a:t>Collection</a:t>
            </a:r>
            <a:r>
              <a:rPr lang="zh-CN" altLang="zh-CN"/>
              <a:t>和</a:t>
            </a:r>
            <a:r>
              <a:rPr lang="en-US" altLang="zh-CN"/>
              <a:t>Map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8.1.1  </a:t>
            </a:r>
            <a:r>
              <a:rPr lang="zh-CN" altLang="zh-CN" dirty="0">
                <a:effectLst/>
              </a:rPr>
              <a:t>集合框架的常用部分</a:t>
            </a:r>
          </a:p>
        </p:txBody>
      </p:sp>
      <p:pic>
        <p:nvPicPr>
          <p:cNvPr id="1536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565400"/>
            <a:ext cx="4465638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468563"/>
            <a:ext cx="3816350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651718"/>
          </a:xfrm>
        </p:spPr>
        <p:txBody>
          <a:bodyPr/>
          <a:lstStyle/>
          <a:p>
            <a:r>
              <a:rPr lang="en-US" altLang="zh-CN" dirty="0"/>
              <a:t>Map</a:t>
            </a:r>
            <a:r>
              <a:rPr lang="zh-CN" altLang="zh-CN" dirty="0"/>
              <a:t>接口中的常用方法</a:t>
            </a:r>
            <a:r>
              <a:rPr lang="zh-CN" altLang="en-US" dirty="0"/>
              <a:t>：</a:t>
            </a:r>
            <a:r>
              <a:rPr lang="zh-CN" altLang="en-US" sz="2400" dirty="0"/>
              <a:t>查看</a:t>
            </a:r>
            <a:r>
              <a:rPr lang="en-US" altLang="zh-CN" sz="2400" dirty="0"/>
              <a:t>API</a:t>
            </a:r>
            <a:r>
              <a:rPr lang="zh-CN" altLang="en-US" sz="2400" dirty="0"/>
              <a:t>文档</a:t>
            </a:r>
            <a:endParaRPr lang="en-US" altLang="zh-CN" sz="2400" dirty="0"/>
          </a:p>
          <a:p>
            <a:endParaRPr lang="en-US" altLang="zh-CN" sz="2400" dirty="0"/>
          </a:p>
          <a:p>
            <a:pPr marL="109537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8.4.1  Map</a:t>
            </a:r>
            <a:r>
              <a:rPr lang="zh-CN" altLang="zh-CN" dirty="0">
                <a:effectLst/>
              </a:rPr>
              <a:t>接口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7504" y="1916832"/>
            <a:ext cx="8928992" cy="48936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import </a:t>
            </a:r>
            <a:r>
              <a:rPr lang="en-US" altLang="zh-CN" sz="1600" dirty="0" err="1"/>
              <a:t>java.util</a:t>
            </a:r>
            <a:r>
              <a:rPr lang="en-US" altLang="zh-CN" sz="1600" dirty="0"/>
              <a:t>.*;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public class </a:t>
            </a:r>
            <a:r>
              <a:rPr lang="en-US" altLang="zh-CN" sz="1600" dirty="0" err="1"/>
              <a:t>MapDemo</a:t>
            </a:r>
            <a:r>
              <a:rPr lang="en-US" altLang="zh-CN" sz="1600" dirty="0"/>
              <a:t>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Map </a:t>
            </a:r>
            <a:r>
              <a:rPr lang="en-US" altLang="zh-CN" sz="1600" dirty="0" err="1"/>
              <a:t>map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HashMap</a:t>
            </a:r>
            <a:r>
              <a:rPr lang="en-US" altLang="zh-CN" sz="1600" dirty="0"/>
              <a:t>();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</a:t>
            </a:r>
            <a:r>
              <a:rPr lang="en-US" altLang="zh-CN" sz="1600" dirty="0" err="1"/>
              <a:t>map.put</a:t>
            </a:r>
            <a:r>
              <a:rPr lang="en-US" altLang="zh-CN" sz="1600" dirty="0"/>
              <a:t>("1", "song");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</a:t>
            </a:r>
            <a:r>
              <a:rPr lang="en-US" altLang="zh-CN" sz="1600" dirty="0" err="1"/>
              <a:t>map.put</a:t>
            </a:r>
            <a:r>
              <a:rPr lang="en-US" altLang="zh-CN" sz="1600" dirty="0"/>
              <a:t>("2", "</a:t>
            </a:r>
            <a:r>
              <a:rPr lang="en-US" altLang="zh-CN" sz="1600" dirty="0" err="1"/>
              <a:t>zhang</a:t>
            </a:r>
            <a:r>
              <a:rPr lang="en-US" altLang="zh-CN" sz="1600" dirty="0"/>
              <a:t>");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</a:t>
            </a:r>
            <a:r>
              <a:rPr lang="en-US" altLang="zh-CN" sz="1600" dirty="0" err="1"/>
              <a:t>map.put</a:t>
            </a:r>
            <a:r>
              <a:rPr lang="en-US" altLang="zh-CN" sz="1600" dirty="0"/>
              <a:t>("3", "</a:t>
            </a:r>
            <a:r>
              <a:rPr lang="en-US" altLang="zh-CN" sz="1600" dirty="0" err="1"/>
              <a:t>andrew</a:t>
            </a:r>
            <a:r>
              <a:rPr lang="en-US" altLang="zh-CN" sz="1600" dirty="0"/>
              <a:t>");	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Collection c = </a:t>
            </a:r>
            <a:r>
              <a:rPr lang="en-US" altLang="zh-CN" sz="1600" dirty="0" err="1"/>
              <a:t>map.values</a:t>
            </a:r>
            <a:r>
              <a:rPr lang="en-US" altLang="zh-CN" sz="1600" dirty="0"/>
              <a:t>();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(c);	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Set </a:t>
            </a:r>
            <a:r>
              <a:rPr lang="en-US" altLang="zh-CN" sz="1600" dirty="0" err="1"/>
              <a:t>set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map.keySet</a:t>
            </a:r>
            <a:r>
              <a:rPr lang="en-US" altLang="zh-CN" sz="1600" dirty="0"/>
              <a:t>();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(set);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Map</a:t>
            </a:r>
            <a:r>
              <a:rPr lang="zh-CN" altLang="zh-CN" sz="2400" dirty="0"/>
              <a:t>接口</a:t>
            </a:r>
            <a:r>
              <a:rPr lang="zh-CN" altLang="en-US" sz="2400" dirty="0"/>
              <a:t>的两个主要实现类：散列映射表（</a:t>
            </a:r>
            <a:r>
              <a:rPr lang="en-US" altLang="zh-CN" sz="2400" dirty="0" err="1"/>
              <a:t>HashMap</a:t>
            </a:r>
            <a:r>
              <a:rPr lang="zh-CN" altLang="en-US" sz="2400" dirty="0"/>
              <a:t>）和树映射表（</a:t>
            </a:r>
            <a:r>
              <a:rPr lang="en-US" altLang="zh-CN" sz="2400" dirty="0" err="1"/>
              <a:t>TreeMap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109537" indent="0">
              <a:buNone/>
            </a:pPr>
            <a:endParaRPr lang="en-US" altLang="zh-CN" sz="2400" dirty="0"/>
          </a:p>
          <a:p>
            <a:pPr lvl="1"/>
            <a:r>
              <a:rPr lang="en-US" altLang="zh-CN" dirty="0" err="1"/>
              <a:t>HashMap</a:t>
            </a:r>
            <a:r>
              <a:rPr lang="zh-CN" altLang="en-US" dirty="0"/>
              <a:t>只能对键进行散列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TreeMap</a:t>
            </a:r>
            <a:r>
              <a:rPr lang="zh-CN" altLang="en-US" dirty="0"/>
              <a:t>只能对键进行比较排序</a:t>
            </a:r>
          </a:p>
          <a:p>
            <a:pPr marL="109537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8.4.1  Map</a:t>
            </a:r>
            <a:r>
              <a:rPr lang="zh-CN" altLang="zh-CN" dirty="0">
                <a:effectLst/>
              </a:rPr>
              <a:t>接口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39317"/>
            <a:ext cx="811212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34644" y="1556792"/>
            <a:ext cx="6480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400" dirty="0">
                <a:ea typeface="黑体" pitchFamily="49" charset="-122"/>
              </a:rPr>
              <a:t>事实上，</a:t>
            </a:r>
            <a:r>
              <a:rPr lang="en-US" altLang="zh-CN" sz="2400" dirty="0">
                <a:ea typeface="黑体" pitchFamily="49" charset="-122"/>
              </a:rPr>
              <a:t>Java</a:t>
            </a:r>
            <a:r>
              <a:rPr lang="zh-CN" altLang="zh-CN" sz="2400" dirty="0">
                <a:ea typeface="黑体" pitchFamily="49" charset="-122"/>
              </a:rPr>
              <a:t>是先实现了</a:t>
            </a:r>
            <a:r>
              <a:rPr lang="en-US" altLang="zh-CN" sz="2400" dirty="0">
                <a:ea typeface="黑体" pitchFamily="49" charset="-122"/>
              </a:rPr>
              <a:t>Map</a:t>
            </a:r>
            <a:r>
              <a:rPr lang="zh-CN" altLang="zh-CN" sz="2400" dirty="0">
                <a:ea typeface="黑体" pitchFamily="49" charset="-122"/>
              </a:rPr>
              <a:t>，然后通过包装一个所有</a:t>
            </a:r>
            <a:r>
              <a:rPr lang="en-US" altLang="zh-CN" sz="2400" dirty="0">
                <a:ea typeface="黑体" pitchFamily="49" charset="-122"/>
              </a:rPr>
              <a:t>value</a:t>
            </a:r>
            <a:r>
              <a:rPr lang="zh-CN" altLang="zh-CN" sz="2400" dirty="0">
                <a:ea typeface="黑体" pitchFamily="49" charset="-122"/>
              </a:rPr>
              <a:t>都为</a:t>
            </a:r>
            <a:r>
              <a:rPr lang="en-US" altLang="zh-CN" sz="2400" dirty="0">
                <a:ea typeface="黑体" pitchFamily="49" charset="-122"/>
              </a:rPr>
              <a:t>null</a:t>
            </a:r>
            <a:r>
              <a:rPr lang="zh-CN" altLang="zh-CN" sz="2400" dirty="0">
                <a:ea typeface="黑体" pitchFamily="49" charset="-122"/>
              </a:rPr>
              <a:t>的</a:t>
            </a:r>
            <a:r>
              <a:rPr lang="en-US" altLang="zh-CN" sz="2400" dirty="0">
                <a:ea typeface="黑体" pitchFamily="49" charset="-122"/>
              </a:rPr>
              <a:t>Map</a:t>
            </a:r>
            <a:r>
              <a:rPr lang="zh-CN" altLang="zh-CN" sz="2400" dirty="0">
                <a:ea typeface="黑体" pitchFamily="49" charset="-122"/>
              </a:rPr>
              <a:t>实现了</a:t>
            </a:r>
            <a:r>
              <a:rPr lang="en-US" altLang="zh-CN" sz="2400" dirty="0">
                <a:ea typeface="黑体" pitchFamily="49" charset="-122"/>
              </a:rPr>
              <a:t>Set</a:t>
            </a:r>
            <a:r>
              <a:rPr lang="zh-CN" altLang="zh-CN" sz="2400" dirty="0">
                <a:ea typeface="黑体" pitchFamily="49" charset="-122"/>
              </a:rPr>
              <a:t>，在底层只有</a:t>
            </a:r>
            <a:r>
              <a:rPr lang="en-US" altLang="zh-CN" sz="2400" dirty="0">
                <a:ea typeface="黑体" pitchFamily="49" charset="-122"/>
              </a:rPr>
              <a:t>Map</a:t>
            </a:r>
            <a:r>
              <a:rPr lang="zh-CN" altLang="zh-CN" sz="2400" dirty="0">
                <a:ea typeface="黑体" pitchFamily="49" charset="-122"/>
              </a:rPr>
              <a:t>。</a:t>
            </a:r>
            <a:endParaRPr lang="zh-CN" altLang="en-US" sz="2400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3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b="1" dirty="0"/>
              <a:t>1.HashMap</a:t>
            </a:r>
            <a:r>
              <a:rPr lang="zh-CN" altLang="en-US" b="1" dirty="0"/>
              <a:t>的使用</a:t>
            </a:r>
            <a:endParaRPr lang="en-US" altLang="zh-CN" b="1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zh-CN" dirty="0"/>
              <a:t>【例</a:t>
            </a:r>
            <a:r>
              <a:rPr lang="en-US" altLang="zh-CN" dirty="0"/>
              <a:t>8-9</a:t>
            </a:r>
            <a:r>
              <a:rPr lang="zh-CN" altLang="zh-CN" dirty="0"/>
              <a:t>】假设有一份学生名单，键是学生的</a:t>
            </a:r>
            <a:r>
              <a:rPr lang="en-US" altLang="zh-CN" dirty="0"/>
              <a:t>id</a:t>
            </a:r>
            <a:r>
              <a:rPr lang="zh-CN" altLang="zh-CN" dirty="0"/>
              <a:t>，值是</a:t>
            </a:r>
            <a:r>
              <a:rPr lang="en-US" altLang="zh-CN" dirty="0"/>
              <a:t>Student</a:t>
            </a:r>
            <a:r>
              <a:rPr lang="zh-CN" altLang="zh-CN" dirty="0"/>
              <a:t>对象（包括</a:t>
            </a:r>
            <a:r>
              <a:rPr lang="en-US" altLang="zh-CN" dirty="0"/>
              <a:t>name</a:t>
            </a:r>
            <a:r>
              <a:rPr lang="zh-CN" altLang="zh-CN" dirty="0"/>
              <a:t>和</a:t>
            </a:r>
            <a:r>
              <a:rPr lang="en-US" altLang="zh-CN" dirty="0"/>
              <a:t>age</a:t>
            </a:r>
            <a:r>
              <a:rPr lang="zh-CN" altLang="zh-CN" dirty="0"/>
              <a:t>信息）。建立</a:t>
            </a:r>
            <a:r>
              <a:rPr lang="en-US" altLang="zh-CN" dirty="0" err="1"/>
              <a:t>HashMap</a:t>
            </a:r>
            <a:r>
              <a:rPr lang="zh-CN" altLang="zh-CN" dirty="0"/>
              <a:t>对学生信息进行管理。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8.4.2  </a:t>
            </a:r>
            <a:r>
              <a:rPr lang="en-US" altLang="zh-CN" dirty="0" err="1">
                <a:effectLst/>
              </a:rPr>
              <a:t>HashMap</a:t>
            </a:r>
            <a:endParaRPr lang="zh-CN" altLang="zh-CN" dirty="0">
              <a:effectLst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700338" y="3284538"/>
            <a:ext cx="62641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 err="1">
                <a:ea typeface="黑体" pitchFamily="49" charset="-122"/>
              </a:rPr>
              <a:t>HashMap</a:t>
            </a:r>
            <a:r>
              <a:rPr lang="zh-CN" altLang="zh-CN" sz="2400" dirty="0">
                <a:ea typeface="黑体" pitchFamily="49" charset="-122"/>
              </a:rPr>
              <a:t>的键在使用时，需要遵守与</a:t>
            </a:r>
            <a:r>
              <a:rPr lang="en-US" altLang="zh-CN" sz="2400" dirty="0" err="1">
                <a:ea typeface="黑体" pitchFamily="49" charset="-122"/>
              </a:rPr>
              <a:t>HashSet</a:t>
            </a:r>
            <a:r>
              <a:rPr lang="zh-CN" altLang="zh-CN" sz="2400" dirty="0">
                <a:ea typeface="黑体" pitchFamily="49" charset="-122"/>
              </a:rPr>
              <a:t>一样的规则：</a:t>
            </a:r>
            <a:endParaRPr lang="en-US" altLang="zh-CN" sz="2400" dirty="0">
              <a:ea typeface="黑体" pitchFamily="49" charset="-122"/>
            </a:endParaRPr>
          </a:p>
          <a:p>
            <a:endParaRPr lang="en-US" altLang="zh-CN" sz="2400" dirty="0">
              <a:ea typeface="黑体" pitchFamily="49" charset="-122"/>
            </a:endParaRPr>
          </a:p>
          <a:p>
            <a:r>
              <a:rPr lang="zh-CN" altLang="zh-CN" sz="2400" dirty="0">
                <a:ea typeface="黑体" pitchFamily="49" charset="-122"/>
              </a:rPr>
              <a:t>如果需要重写</a:t>
            </a:r>
            <a:r>
              <a:rPr lang="en-US" altLang="zh-CN" sz="2400" dirty="0">
                <a:ea typeface="黑体" pitchFamily="49" charset="-122"/>
              </a:rPr>
              <a:t>equals()</a:t>
            </a:r>
            <a:r>
              <a:rPr lang="zh-CN" altLang="zh-CN" sz="2400" dirty="0">
                <a:ea typeface="黑体" pitchFamily="49" charset="-122"/>
              </a:rPr>
              <a:t>方法，那么同时重写</a:t>
            </a:r>
            <a:r>
              <a:rPr lang="en-US" altLang="zh-CN" sz="2400" dirty="0" err="1">
                <a:ea typeface="黑体" pitchFamily="49" charset="-122"/>
              </a:rPr>
              <a:t>hashCode</a:t>
            </a:r>
            <a:r>
              <a:rPr lang="en-US" altLang="zh-CN" sz="2400" dirty="0">
                <a:ea typeface="黑体" pitchFamily="49" charset="-122"/>
              </a:rPr>
              <a:t>()</a:t>
            </a:r>
            <a:r>
              <a:rPr lang="zh-CN" altLang="zh-CN" sz="2400" dirty="0">
                <a:ea typeface="黑体" pitchFamily="49" charset="-122"/>
              </a:rPr>
              <a:t>方法，并保证两个方法判断标准是一致的，因为</a:t>
            </a:r>
            <a:r>
              <a:rPr lang="en-US" altLang="zh-CN" sz="2400" dirty="0" err="1">
                <a:ea typeface="黑体" pitchFamily="49" charset="-122"/>
              </a:rPr>
              <a:t>HashMap</a:t>
            </a:r>
            <a:r>
              <a:rPr lang="zh-CN" altLang="zh-CN" sz="2400" dirty="0">
                <a:ea typeface="黑体" pitchFamily="49" charset="-122"/>
              </a:rPr>
              <a:t>的键集就是一个</a:t>
            </a:r>
            <a:r>
              <a:rPr lang="en-US" altLang="zh-CN" sz="2400" dirty="0">
                <a:ea typeface="黑体" pitchFamily="49" charset="-122"/>
              </a:rPr>
              <a:t>Set</a:t>
            </a:r>
            <a:r>
              <a:rPr lang="zh-CN" altLang="zh-CN" sz="2400" dirty="0">
                <a:ea typeface="黑体" pitchFamily="49" charset="-122"/>
              </a:rPr>
              <a:t>。</a:t>
            </a:r>
            <a:endParaRPr lang="zh-CN" altLang="en-US" sz="2400" dirty="0">
              <a:ea typeface="黑体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379788"/>
            <a:ext cx="12922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8.4.1  Map</a:t>
            </a:r>
            <a:r>
              <a:rPr lang="zh-CN" altLang="zh-CN" dirty="0">
                <a:effectLst/>
              </a:rPr>
              <a:t>接口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7504" y="1340768"/>
            <a:ext cx="8928992" cy="52629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import </a:t>
            </a:r>
            <a:r>
              <a:rPr lang="en-US" altLang="zh-CN" sz="1600" dirty="0" err="1"/>
              <a:t>java.util</a:t>
            </a:r>
            <a:r>
              <a:rPr lang="en-US" altLang="zh-CN" sz="1600" dirty="0"/>
              <a:t>.*;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public class </a:t>
            </a:r>
            <a:r>
              <a:rPr lang="en-US" altLang="zh-CN" sz="1600" dirty="0" err="1"/>
              <a:t>HashMapDemo</a:t>
            </a:r>
            <a:r>
              <a:rPr lang="en-US" altLang="zh-CN" sz="1600" dirty="0"/>
              <a:t>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    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Map </a:t>
            </a:r>
            <a:r>
              <a:rPr lang="en-US" altLang="zh-CN" sz="1600" dirty="0" err="1"/>
              <a:t>map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HashMap</a:t>
            </a:r>
            <a:r>
              <a:rPr lang="en-US" altLang="zh-CN" sz="1600" dirty="0"/>
              <a:t>();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</a:t>
            </a:r>
            <a:r>
              <a:rPr lang="en-US" altLang="zh-CN" sz="1600" dirty="0" err="1"/>
              <a:t>map.put</a:t>
            </a:r>
            <a:r>
              <a:rPr lang="en-US" altLang="zh-CN" sz="1600" dirty="0"/>
              <a:t>("001",new Student("Lucy",20));	//(1)</a:t>
            </a:r>
            <a:r>
              <a:rPr lang="zh-CN" altLang="en-US" sz="1600" dirty="0"/>
              <a:t>向</a:t>
            </a:r>
            <a:r>
              <a:rPr lang="en-US" altLang="zh-CN" sz="1600" dirty="0" err="1"/>
              <a:t>HashMap</a:t>
            </a:r>
            <a:r>
              <a:rPr lang="zh-CN" altLang="en-US" sz="1600" dirty="0"/>
              <a:t>中添加键值对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	</a:t>
            </a:r>
            <a:r>
              <a:rPr lang="en-US" altLang="zh-CN" sz="1600" dirty="0" err="1"/>
              <a:t>map.put</a:t>
            </a:r>
            <a:r>
              <a:rPr lang="en-US" altLang="zh-CN" sz="1600" dirty="0"/>
              <a:t>("002",new Student("Hellen",19));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</a:t>
            </a:r>
            <a:r>
              <a:rPr lang="en-US" altLang="zh-CN" sz="1600" dirty="0" err="1"/>
              <a:t>map.put</a:t>
            </a:r>
            <a:r>
              <a:rPr lang="en-US" altLang="zh-CN" sz="1600" dirty="0"/>
              <a:t>("003",new Student("Andrew",21));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</a:t>
            </a:r>
            <a:r>
              <a:rPr lang="en-US" altLang="zh-CN" sz="1600" dirty="0" err="1"/>
              <a:t>map.put</a:t>
            </a:r>
            <a:r>
              <a:rPr lang="en-US" altLang="zh-CN" sz="1600" dirty="0"/>
              <a:t>("001",new Student("Jimmy",19));	//</a:t>
            </a:r>
            <a:r>
              <a:rPr lang="zh-CN" altLang="en-US" sz="1600" dirty="0"/>
              <a:t>键重复，覆盖原键值对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	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	</a:t>
            </a:r>
            <a:r>
              <a:rPr lang="en-US" altLang="zh-CN" sz="1600" dirty="0"/>
              <a:t>Student s1 = (Student)</a:t>
            </a:r>
            <a:r>
              <a:rPr lang="en-US" altLang="zh-CN" sz="1600" dirty="0" err="1"/>
              <a:t>map.get</a:t>
            </a:r>
            <a:r>
              <a:rPr lang="en-US" altLang="zh-CN" sz="1600" dirty="0"/>
              <a:t>("001");	//(2)</a:t>
            </a:r>
            <a:r>
              <a:rPr lang="zh-CN" altLang="en-US" sz="1600" dirty="0"/>
              <a:t>按键读取数据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(s1.getName()+","+s1.getAge());	//</a:t>
            </a:r>
            <a:r>
              <a:rPr lang="zh-CN" altLang="en-US" sz="1600" dirty="0"/>
              <a:t>输出</a:t>
            </a:r>
            <a:r>
              <a:rPr lang="en-US" altLang="zh-CN" sz="1600" dirty="0"/>
              <a:t>Jimmy,19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      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45241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zh-CN" altLang="zh-CN" b="1" dirty="0"/>
              <a:t>．</a:t>
            </a:r>
            <a:r>
              <a:rPr lang="en-US" altLang="zh-CN" b="1" dirty="0" err="1"/>
              <a:t>HashMap</a:t>
            </a:r>
            <a:r>
              <a:rPr lang="zh-CN" altLang="zh-CN" b="1" dirty="0"/>
              <a:t>迭代的方法</a:t>
            </a:r>
            <a:endParaRPr lang="en-US" altLang="zh-CN" b="1" dirty="0"/>
          </a:p>
          <a:p>
            <a:endParaRPr lang="zh-CN" altLang="zh-CN" b="1" dirty="0"/>
          </a:p>
          <a:p>
            <a:pPr lvl="1"/>
            <a:r>
              <a:rPr lang="en-US" altLang="zh-CN" dirty="0"/>
              <a:t>Map</a:t>
            </a:r>
            <a:r>
              <a:rPr lang="zh-CN" altLang="zh-CN" dirty="0"/>
              <a:t>的迭代方法较</a:t>
            </a:r>
            <a:r>
              <a:rPr lang="en-US" altLang="zh-CN" dirty="0"/>
              <a:t>List</a:t>
            </a:r>
            <a:r>
              <a:rPr lang="zh-CN" altLang="zh-CN" dirty="0"/>
              <a:t>和</a:t>
            </a:r>
            <a:r>
              <a:rPr lang="en-US" altLang="zh-CN" dirty="0"/>
              <a:t>Set</a:t>
            </a:r>
            <a:r>
              <a:rPr lang="zh-CN" altLang="zh-CN" dirty="0"/>
              <a:t>稍微复杂些，因为它本身是不能迭代的（未实现</a:t>
            </a:r>
            <a:r>
              <a:rPr lang="en-US" altLang="zh-CN" dirty="0" err="1"/>
              <a:t>Iterable</a:t>
            </a:r>
            <a:r>
              <a:rPr lang="zh-CN" altLang="zh-CN" dirty="0"/>
              <a:t>接口，不能用迭代器访问）。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但从</a:t>
            </a:r>
            <a:r>
              <a:rPr lang="en-US" altLang="zh-CN" dirty="0"/>
              <a:t>Map</a:t>
            </a:r>
            <a:r>
              <a:rPr lang="zh-CN" altLang="zh-CN" dirty="0"/>
              <a:t>出发可以得到三个集合，即键集合、值集合、以及键值对集合，它们都可以被迭代。</a:t>
            </a:r>
            <a:endParaRPr lang="en-US" altLang="zh-CN" dirty="0"/>
          </a:p>
          <a:p>
            <a:pPr lvl="1"/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8.4.2  </a:t>
            </a:r>
            <a:r>
              <a:rPr lang="en-US" altLang="zh-CN" dirty="0" err="1">
                <a:effectLst/>
              </a:rPr>
              <a:t>HashMap</a:t>
            </a:r>
            <a:endParaRPr lang="zh-CN" altLang="zh-CN" dirty="0">
              <a:effectLst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192" lvl="1" indent="0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）按键集合迭代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zh-CN" dirty="0"/>
              <a:t>使用</a:t>
            </a:r>
            <a:r>
              <a:rPr lang="en-US" altLang="zh-CN" dirty="0" err="1"/>
              <a:t>keySet</a:t>
            </a:r>
            <a:r>
              <a:rPr lang="en-US" altLang="zh-CN" dirty="0"/>
              <a:t>()</a:t>
            </a:r>
            <a:r>
              <a:rPr lang="zh-CN" altLang="zh-CN" dirty="0"/>
              <a:t>方法可以从</a:t>
            </a:r>
            <a:r>
              <a:rPr lang="en-US" altLang="zh-CN" dirty="0"/>
              <a:t>Map</a:t>
            </a:r>
            <a:r>
              <a:rPr lang="zh-CN" altLang="zh-CN" dirty="0"/>
              <a:t>获取键集，因为键集是</a:t>
            </a:r>
            <a:r>
              <a:rPr lang="en-US" altLang="zh-CN" dirty="0"/>
              <a:t>Set</a:t>
            </a:r>
            <a:r>
              <a:rPr lang="zh-CN" altLang="zh-CN" dirty="0"/>
              <a:t>，所以可以使用迭代器。在迭代过程中，使用</a:t>
            </a:r>
            <a:r>
              <a:rPr lang="en-US" altLang="zh-CN" dirty="0"/>
              <a:t>get()</a:t>
            </a:r>
            <a:r>
              <a:rPr lang="zh-CN" altLang="zh-CN" dirty="0"/>
              <a:t>方法从</a:t>
            </a:r>
            <a:r>
              <a:rPr lang="en-US" altLang="zh-CN" dirty="0"/>
              <a:t>Map</a:t>
            </a:r>
            <a:r>
              <a:rPr lang="zh-CN" altLang="zh-CN" dirty="0"/>
              <a:t>中按</a:t>
            </a:r>
            <a:r>
              <a:rPr lang="en-US" altLang="zh-CN" dirty="0"/>
              <a:t>key</a:t>
            </a:r>
            <a:r>
              <a:rPr lang="zh-CN" altLang="zh-CN" dirty="0"/>
              <a:t>获取到</a:t>
            </a:r>
            <a:r>
              <a:rPr lang="en-US" altLang="zh-CN" dirty="0"/>
              <a:t>value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8.4.2  </a:t>
            </a:r>
            <a:r>
              <a:rPr lang="en-US" altLang="zh-CN" dirty="0" err="1">
                <a:effectLst/>
              </a:rPr>
              <a:t>HashMap</a:t>
            </a:r>
            <a:endParaRPr lang="zh-CN" altLang="zh-CN" dirty="0"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950" y="3255963"/>
            <a:ext cx="9001125" cy="20304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Set keys = </a:t>
            </a:r>
            <a:r>
              <a:rPr lang="en-US" altLang="zh-CN" dirty="0" err="1"/>
              <a:t>map.keySet</a:t>
            </a:r>
            <a:r>
              <a:rPr lang="en-US" altLang="zh-CN" dirty="0"/>
              <a:t>();	//(1)</a:t>
            </a:r>
            <a:r>
              <a:rPr lang="zh-CN" altLang="zh-CN" dirty="0"/>
              <a:t>取出</a:t>
            </a:r>
            <a:r>
              <a:rPr lang="en-US" altLang="zh-CN" dirty="0"/>
              <a:t>map</a:t>
            </a:r>
            <a:r>
              <a:rPr lang="zh-CN" altLang="zh-CN" dirty="0"/>
              <a:t>中的键集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Iterator it = </a:t>
            </a:r>
            <a:r>
              <a:rPr lang="en-US" altLang="zh-CN" dirty="0" err="1"/>
              <a:t>keys.iterator</a:t>
            </a:r>
            <a:r>
              <a:rPr lang="en-US" altLang="zh-CN" dirty="0"/>
              <a:t>();	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while</a:t>
            </a:r>
            <a:r>
              <a:rPr lang="en-US" altLang="zh-CN" dirty="0"/>
              <a:t>(</a:t>
            </a:r>
            <a:r>
              <a:rPr lang="en-US" altLang="zh-CN" dirty="0" err="1"/>
              <a:t>it.hasNext</a:t>
            </a:r>
            <a:r>
              <a:rPr lang="en-US" altLang="zh-CN" dirty="0"/>
              <a:t>()){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String key = (String)</a:t>
            </a:r>
            <a:r>
              <a:rPr lang="en-US" altLang="zh-CN" dirty="0" err="1"/>
              <a:t>it.next</a:t>
            </a:r>
            <a:r>
              <a:rPr lang="en-US" altLang="zh-CN" dirty="0"/>
              <a:t>();	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Student </a:t>
            </a:r>
            <a:r>
              <a:rPr lang="en-US" altLang="zh-CN" dirty="0" err="1"/>
              <a:t>stu</a:t>
            </a:r>
            <a:r>
              <a:rPr lang="en-US" altLang="zh-CN" dirty="0"/>
              <a:t> = (Student)</a:t>
            </a:r>
            <a:r>
              <a:rPr lang="en-US" altLang="zh-CN" dirty="0" err="1"/>
              <a:t>map.get</a:t>
            </a:r>
            <a:r>
              <a:rPr lang="en-US" altLang="zh-CN" dirty="0"/>
              <a:t>(key);  //(2)</a:t>
            </a:r>
            <a:r>
              <a:rPr lang="zh-CN" altLang="zh-CN" dirty="0"/>
              <a:t>按键从</a:t>
            </a:r>
            <a:r>
              <a:rPr lang="en-US" altLang="zh-CN" dirty="0"/>
              <a:t>map</a:t>
            </a:r>
            <a:r>
              <a:rPr lang="zh-CN" altLang="zh-CN" dirty="0"/>
              <a:t>中获取对应的值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(key+":"+"("+</a:t>
            </a:r>
            <a:r>
              <a:rPr lang="en-US" altLang="zh-CN" dirty="0" err="1"/>
              <a:t>stu.getName</a:t>
            </a:r>
            <a:r>
              <a:rPr lang="en-US" altLang="zh-CN" dirty="0"/>
              <a:t>()+","+</a:t>
            </a:r>
            <a:r>
              <a:rPr lang="en-US" altLang="zh-CN" dirty="0" err="1"/>
              <a:t>stu.getAge</a:t>
            </a:r>
            <a:r>
              <a:rPr lang="en-US" altLang="zh-CN" dirty="0"/>
              <a:t>()+")");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）迭代值集合</a:t>
            </a:r>
          </a:p>
          <a:p>
            <a:pPr lvl="1"/>
            <a:r>
              <a:rPr lang="zh-CN" altLang="zh-CN" sz="2400" dirty="0"/>
              <a:t>值集合是一个</a:t>
            </a:r>
            <a:r>
              <a:rPr lang="en-US" altLang="zh-CN" sz="2400" dirty="0"/>
              <a:t>Collection</a:t>
            </a:r>
            <a:r>
              <a:rPr lang="zh-CN" altLang="zh-CN" sz="2400" dirty="0"/>
              <a:t>，它有序、按照键集合中的每个键的排列次序与之一一对应，可以重复，用</a:t>
            </a:r>
            <a:r>
              <a:rPr lang="en-US" altLang="zh-CN" sz="2400" dirty="0"/>
              <a:t>values()</a:t>
            </a:r>
            <a:r>
              <a:rPr lang="zh-CN" altLang="zh-CN" sz="2400" dirty="0"/>
              <a:t>方法即可获取到。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zh-CN" sz="2400" dirty="0"/>
              <a:t>但失去了键的对应关系，直接对值集合通常没有什么意义。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8.4.2  </a:t>
            </a:r>
            <a:r>
              <a:rPr lang="en-US" altLang="zh-CN" dirty="0" err="1">
                <a:effectLst/>
              </a:rPr>
              <a:t>HashMap</a:t>
            </a:r>
            <a:endParaRPr lang="zh-CN" altLang="zh-CN" dirty="0">
              <a:effectLst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None/>
            </a:pPr>
            <a:r>
              <a:rPr lang="zh-CN" altLang="zh-CN" sz="2800" dirty="0"/>
              <a:t>（</a:t>
            </a:r>
            <a:r>
              <a:rPr lang="en-US" altLang="zh-CN" sz="2800" dirty="0"/>
              <a:t>3</a:t>
            </a:r>
            <a:r>
              <a:rPr lang="zh-CN" altLang="zh-CN" sz="2800" dirty="0"/>
              <a:t>）迭代键值对集合</a:t>
            </a:r>
          </a:p>
          <a:p>
            <a:pPr lvl="1"/>
            <a:r>
              <a:rPr lang="en-US" altLang="zh-CN" sz="2400" dirty="0"/>
              <a:t>Map</a:t>
            </a:r>
            <a:r>
              <a:rPr lang="zh-CN" altLang="zh-CN" sz="2400" dirty="0"/>
              <a:t>内部定义了一个</a:t>
            </a:r>
            <a:r>
              <a:rPr lang="en-US" altLang="zh-CN" sz="2400" dirty="0"/>
              <a:t>Entry</a:t>
            </a:r>
            <a:r>
              <a:rPr lang="zh-CN" altLang="zh-CN" sz="2400" dirty="0"/>
              <a:t>类，它封装了一个键值对。</a:t>
            </a:r>
            <a:endParaRPr lang="en-US" altLang="zh-CN" sz="2400" dirty="0"/>
          </a:p>
          <a:p>
            <a:pPr lvl="1"/>
            <a:r>
              <a:rPr lang="zh-CN" altLang="zh-CN" sz="2400" dirty="0"/>
              <a:t>使用</a:t>
            </a:r>
            <a:r>
              <a:rPr lang="en-US" altLang="zh-CN" sz="2400" dirty="0"/>
              <a:t>Map</a:t>
            </a:r>
            <a:r>
              <a:rPr lang="zh-CN" altLang="zh-CN" sz="2400" dirty="0"/>
              <a:t>的</a:t>
            </a:r>
            <a:r>
              <a:rPr lang="en-US" altLang="zh-CN" sz="2400" dirty="0" err="1"/>
              <a:t>entrySet</a:t>
            </a:r>
            <a:r>
              <a:rPr lang="en-US" altLang="zh-CN" sz="2400" dirty="0"/>
              <a:t>()</a:t>
            </a:r>
            <a:r>
              <a:rPr lang="zh-CN" altLang="zh-CN" sz="2400" dirty="0"/>
              <a:t>方法可以获取键值对集合。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8.4.2  </a:t>
            </a:r>
            <a:r>
              <a:rPr lang="en-US" altLang="zh-CN" dirty="0" err="1">
                <a:effectLst/>
              </a:rPr>
              <a:t>HashMap</a:t>
            </a:r>
            <a:endParaRPr lang="zh-CN" altLang="zh-CN" dirty="0"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972" y="2996952"/>
            <a:ext cx="9001125" cy="33816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Set </a:t>
            </a:r>
            <a:r>
              <a:rPr lang="en-US" altLang="zh-CN" dirty="0" err="1"/>
              <a:t>entrySet</a:t>
            </a:r>
            <a:r>
              <a:rPr lang="en-US" altLang="zh-CN" dirty="0"/>
              <a:t> = </a:t>
            </a:r>
            <a:r>
              <a:rPr lang="en-US" altLang="zh-CN" dirty="0" err="1"/>
              <a:t>map.entrySet</a:t>
            </a:r>
            <a:r>
              <a:rPr lang="en-US" altLang="zh-CN" dirty="0"/>
              <a:t>();	//</a:t>
            </a:r>
            <a:r>
              <a:rPr lang="zh-CN" altLang="zh-CN" dirty="0"/>
              <a:t>从</a:t>
            </a:r>
            <a:r>
              <a:rPr lang="en-US" altLang="zh-CN" dirty="0"/>
              <a:t>map</a:t>
            </a:r>
            <a:r>
              <a:rPr lang="zh-CN" altLang="zh-CN" dirty="0"/>
              <a:t>获取键值对集合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Iterator it = </a:t>
            </a:r>
            <a:r>
              <a:rPr lang="en-US" altLang="zh-CN" dirty="0" err="1"/>
              <a:t>entrySet.iterator</a:t>
            </a:r>
            <a:r>
              <a:rPr lang="en-US" altLang="zh-CN" dirty="0"/>
              <a:t>();</a:t>
            </a:r>
            <a:endParaRPr lang="zh-CN" altLang="zh-CN" dirty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while</a:t>
            </a:r>
            <a:r>
              <a:rPr lang="en-US" altLang="zh-CN" dirty="0"/>
              <a:t>(</a:t>
            </a:r>
            <a:r>
              <a:rPr lang="en-US" altLang="zh-CN" dirty="0" err="1"/>
              <a:t>it.hasNext</a:t>
            </a:r>
            <a:r>
              <a:rPr lang="en-US" altLang="zh-CN" dirty="0"/>
              <a:t>()){</a:t>
            </a:r>
            <a:endParaRPr lang="zh-CN" altLang="zh-CN" dirty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Entry </a:t>
            </a:r>
            <a:r>
              <a:rPr lang="en-US" altLang="zh-CN" dirty="0" err="1"/>
              <a:t>entry</a:t>
            </a:r>
            <a:r>
              <a:rPr lang="en-US" altLang="zh-CN" dirty="0"/>
              <a:t> = (Entry)</a:t>
            </a:r>
            <a:r>
              <a:rPr lang="en-US" altLang="zh-CN" dirty="0" err="1"/>
              <a:t>it.next</a:t>
            </a:r>
            <a:r>
              <a:rPr lang="en-US" altLang="zh-CN" dirty="0"/>
              <a:t>();	//</a:t>
            </a:r>
            <a:r>
              <a:rPr lang="zh-CN" altLang="zh-CN" dirty="0"/>
              <a:t>获取一个键值对对象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String key = (String)</a:t>
            </a:r>
            <a:r>
              <a:rPr lang="en-US" altLang="zh-CN" dirty="0" err="1"/>
              <a:t>entry.getKey</a:t>
            </a:r>
            <a:r>
              <a:rPr lang="en-US" altLang="zh-CN" dirty="0"/>
              <a:t>();	//</a:t>
            </a:r>
            <a:r>
              <a:rPr lang="zh-CN" altLang="zh-CN" dirty="0"/>
              <a:t>从键值对中获取</a:t>
            </a:r>
            <a:r>
              <a:rPr lang="en-US" altLang="zh-CN" dirty="0"/>
              <a:t>key	</a:t>
            </a:r>
            <a:endParaRPr lang="zh-CN" altLang="zh-CN" dirty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Student </a:t>
            </a:r>
            <a:r>
              <a:rPr lang="en-US" altLang="zh-CN" dirty="0" err="1"/>
              <a:t>stu</a:t>
            </a:r>
            <a:r>
              <a:rPr lang="en-US" altLang="zh-CN" dirty="0"/>
              <a:t> = (Student)</a:t>
            </a:r>
            <a:r>
              <a:rPr lang="en-US" altLang="zh-CN" dirty="0" err="1"/>
              <a:t>entry.getValue</a:t>
            </a:r>
            <a:r>
              <a:rPr lang="en-US" altLang="zh-CN" dirty="0"/>
              <a:t>();	//</a:t>
            </a:r>
            <a:r>
              <a:rPr lang="zh-CN" altLang="zh-CN" dirty="0"/>
              <a:t>从键值对中获取</a:t>
            </a:r>
            <a:r>
              <a:rPr lang="en-US" altLang="zh-CN" dirty="0"/>
              <a:t>value</a:t>
            </a:r>
            <a:endParaRPr lang="zh-CN" altLang="zh-CN" dirty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(key+":"+"("+</a:t>
            </a:r>
            <a:r>
              <a:rPr lang="en-US" altLang="zh-CN" dirty="0" err="1"/>
              <a:t>stu.getName</a:t>
            </a:r>
            <a:r>
              <a:rPr lang="en-US" altLang="zh-CN" dirty="0"/>
              <a:t>()+","+</a:t>
            </a:r>
            <a:r>
              <a:rPr lang="en-US" altLang="zh-CN" dirty="0" err="1"/>
              <a:t>stu.getAge</a:t>
            </a:r>
            <a:r>
              <a:rPr lang="en-US" altLang="zh-CN" dirty="0"/>
              <a:t>()+")");</a:t>
            </a:r>
            <a:endParaRPr lang="zh-CN" altLang="zh-CN" dirty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en-US" altLang="zh-CN" b="1"/>
              <a:t>1</a:t>
            </a:r>
            <a:r>
              <a:rPr lang="zh-CN" altLang="zh-CN" b="1"/>
              <a:t>．</a:t>
            </a:r>
            <a:r>
              <a:rPr lang="en-US" altLang="zh-CN" b="1"/>
              <a:t>Hashtable</a:t>
            </a:r>
            <a:endParaRPr lang="zh-CN" altLang="zh-CN" b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8.4.3  </a:t>
            </a:r>
            <a:r>
              <a:rPr lang="en-US" altLang="zh-CN" dirty="0" err="1">
                <a:effectLst/>
              </a:rPr>
              <a:t>Hashtable</a:t>
            </a:r>
            <a:r>
              <a:rPr lang="zh-CN" altLang="zh-CN" dirty="0">
                <a:effectLst/>
              </a:rPr>
              <a:t>及其子类</a:t>
            </a:r>
            <a:r>
              <a:rPr lang="en-US" altLang="zh-CN" dirty="0">
                <a:effectLst/>
              </a:rPr>
              <a:t>Properties</a:t>
            </a:r>
            <a:endParaRPr lang="zh-CN" altLang="en-US" dirty="0"/>
          </a:p>
        </p:txBody>
      </p:sp>
      <p:sp>
        <p:nvSpPr>
          <p:cNvPr id="5" name="爆炸形 2 4"/>
          <p:cNvSpPr/>
          <p:nvPr/>
        </p:nvSpPr>
        <p:spPr>
          <a:xfrm>
            <a:off x="3059113" y="1817688"/>
            <a:ext cx="5761037" cy="194468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err="1"/>
              <a:t>HashTable</a:t>
            </a:r>
            <a:endParaRPr lang="zh-CN" altLang="en-US" sz="3200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12613" y="3551640"/>
            <a:ext cx="7488237" cy="328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ea typeface="黑体" pitchFamily="49" charset="-122"/>
              </a:rPr>
              <a:t>JDK 1.0</a:t>
            </a:r>
            <a:r>
              <a:rPr lang="zh-CN" altLang="zh-CN" sz="2000" dirty="0">
                <a:ea typeface="黑体" pitchFamily="49" charset="-122"/>
              </a:rPr>
              <a:t>时代</a:t>
            </a:r>
            <a:r>
              <a:rPr lang="zh-CN" altLang="en-US" sz="2000" dirty="0">
                <a:ea typeface="黑体" pitchFamily="49" charset="-122"/>
              </a:rPr>
              <a:t>的命名疏忽，</a:t>
            </a:r>
            <a:r>
              <a:rPr lang="zh-CN" altLang="zh-CN" sz="2000" dirty="0">
                <a:ea typeface="黑体" pitchFamily="49" charset="-122"/>
              </a:rPr>
              <a:t>延续到现在。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err="1">
                <a:ea typeface="黑体" pitchFamily="49" charset="-122"/>
              </a:rPr>
              <a:t>Hashtable</a:t>
            </a:r>
            <a:r>
              <a:rPr lang="zh-CN" altLang="zh-CN" sz="2000" dirty="0">
                <a:ea typeface="黑体" pitchFamily="49" charset="-122"/>
              </a:rPr>
              <a:t>的历史已经非常悠久，它与后来的</a:t>
            </a:r>
            <a:r>
              <a:rPr lang="en-US" altLang="zh-CN" sz="2000" dirty="0" err="1">
                <a:ea typeface="黑体" pitchFamily="49" charset="-122"/>
              </a:rPr>
              <a:t>HashMap</a:t>
            </a:r>
            <a:r>
              <a:rPr lang="zh-CN" altLang="zh-CN" sz="2000" dirty="0">
                <a:ea typeface="黑体" pitchFamily="49" charset="-122"/>
              </a:rPr>
              <a:t>几乎相同，它的优势在于它是多线程安全的。</a:t>
            </a:r>
            <a:endParaRPr lang="en-US" altLang="zh-CN" sz="2000" dirty="0">
              <a:ea typeface="黑体" pitchFamily="49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zh-CN" sz="2000" dirty="0">
                <a:solidFill>
                  <a:srgbClr val="C00000"/>
                </a:solidFill>
                <a:ea typeface="黑体" pitchFamily="49" charset="-122"/>
              </a:rPr>
              <a:t>但是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，</a:t>
            </a:r>
            <a:r>
              <a:rPr lang="zh-CN" altLang="zh-CN" sz="2000" dirty="0">
                <a:ea typeface="黑体" pitchFamily="49" charset="-122"/>
              </a:rPr>
              <a:t>现在即使要保证</a:t>
            </a:r>
            <a:r>
              <a:rPr lang="en-US" altLang="zh-CN" sz="2000" dirty="0">
                <a:ea typeface="黑体" pitchFamily="49" charset="-122"/>
              </a:rPr>
              <a:t>Map</a:t>
            </a:r>
            <a:r>
              <a:rPr lang="zh-CN" altLang="zh-CN" sz="2000" dirty="0">
                <a:ea typeface="黑体" pitchFamily="49" charset="-122"/>
              </a:rPr>
              <a:t>集合的线程安全，也可以不使用</a:t>
            </a:r>
            <a:r>
              <a:rPr lang="en-US" altLang="zh-CN" sz="2000" dirty="0" err="1">
                <a:ea typeface="黑体" pitchFamily="49" charset="-122"/>
              </a:rPr>
              <a:t>Hashtable</a:t>
            </a:r>
            <a:r>
              <a:rPr lang="zh-CN" altLang="zh-CN" sz="2000" dirty="0">
                <a:ea typeface="黑体" pitchFamily="49" charset="-122"/>
              </a:rPr>
              <a:t>，后面将介绍的</a:t>
            </a:r>
            <a:r>
              <a:rPr lang="en-US" altLang="zh-CN" sz="2000" dirty="0">
                <a:ea typeface="黑体" pitchFamily="49" charset="-122"/>
              </a:rPr>
              <a:t>Collections</a:t>
            </a:r>
            <a:r>
              <a:rPr lang="zh-CN" altLang="zh-CN" sz="2000" dirty="0">
                <a:ea typeface="黑体" pitchFamily="49" charset="-122"/>
              </a:rPr>
              <a:t>工具类可以将</a:t>
            </a:r>
            <a:r>
              <a:rPr lang="en-US" altLang="zh-CN" sz="2000" dirty="0" err="1">
                <a:ea typeface="黑体" pitchFamily="49" charset="-122"/>
              </a:rPr>
              <a:t>HashMap</a:t>
            </a:r>
            <a:r>
              <a:rPr lang="zh-CN" altLang="zh-CN" sz="2000" dirty="0">
                <a:ea typeface="黑体" pitchFamily="49" charset="-122"/>
              </a:rPr>
              <a:t>包装成线程安全的。</a:t>
            </a:r>
            <a:r>
              <a:rPr lang="zh-CN" altLang="zh-CN" sz="2000" dirty="0">
                <a:solidFill>
                  <a:srgbClr val="C00000"/>
                </a:solidFill>
                <a:ea typeface="黑体" pitchFamily="49" charset="-122"/>
              </a:rPr>
              <a:t>所以，</a:t>
            </a:r>
            <a:r>
              <a:rPr lang="en-US" altLang="zh-CN" sz="2000" dirty="0" err="1">
                <a:ea typeface="黑体" pitchFamily="49" charset="-122"/>
              </a:rPr>
              <a:t>Hashtable</a:t>
            </a:r>
            <a:r>
              <a:rPr lang="zh-CN" altLang="zh-CN" sz="2000" dirty="0">
                <a:ea typeface="黑体" pitchFamily="49" charset="-122"/>
              </a:rPr>
              <a:t>终究是要被冷落，终究要退出历史的舞台。</a:t>
            </a:r>
            <a:endParaRPr lang="zh-CN" altLang="en-US" sz="2000" dirty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en-US" altLang="zh-CN" b="1" dirty="0"/>
              <a:t>2</a:t>
            </a:r>
            <a:r>
              <a:rPr lang="zh-CN" altLang="zh-CN" b="1" dirty="0"/>
              <a:t>．</a:t>
            </a:r>
            <a:r>
              <a:rPr lang="en-US" altLang="zh-CN" b="1" dirty="0"/>
              <a:t>Properties</a:t>
            </a:r>
            <a:endParaRPr lang="zh-CN" altLang="zh-CN" b="1" dirty="0"/>
          </a:p>
          <a:p>
            <a:pPr lvl="1"/>
            <a:r>
              <a:rPr lang="en-US" altLang="zh-CN" dirty="0"/>
              <a:t>Properties</a:t>
            </a:r>
            <a:r>
              <a:rPr lang="zh-CN" altLang="zh-CN" dirty="0"/>
              <a:t>是</a:t>
            </a:r>
            <a:r>
              <a:rPr lang="en-US" altLang="zh-CN" dirty="0" err="1"/>
              <a:t>Hashtable</a:t>
            </a:r>
            <a:r>
              <a:rPr lang="zh-CN" altLang="zh-CN" dirty="0"/>
              <a:t>的子类，它也实现了</a:t>
            </a:r>
            <a:r>
              <a:rPr lang="en-US" altLang="zh-CN" dirty="0"/>
              <a:t>Map</a:t>
            </a:r>
            <a:r>
              <a:rPr lang="zh-CN" altLang="zh-CN" dirty="0"/>
              <a:t>接口。</a:t>
            </a:r>
          </a:p>
          <a:p>
            <a:pPr lvl="1"/>
            <a:r>
              <a:rPr lang="zh-CN" altLang="en-US" dirty="0"/>
              <a:t>用途：</a:t>
            </a:r>
            <a:r>
              <a:rPr lang="zh-CN" altLang="zh-CN" dirty="0"/>
              <a:t>处理属性文件。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8.4.3  </a:t>
            </a:r>
            <a:r>
              <a:rPr lang="en-US" altLang="zh-CN" dirty="0" err="1">
                <a:effectLst/>
              </a:rPr>
              <a:t>Hashtable</a:t>
            </a:r>
            <a:r>
              <a:rPr lang="zh-CN" altLang="zh-CN" dirty="0">
                <a:effectLst/>
              </a:rPr>
              <a:t>及其子类</a:t>
            </a:r>
            <a:r>
              <a:rPr lang="en-US" altLang="zh-CN" dirty="0">
                <a:effectLst/>
              </a:rPr>
              <a:t>Properties</a:t>
            </a:r>
            <a:endParaRPr lang="zh-CN" altLang="en-US" dirty="0"/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1042988" y="3068638"/>
            <a:ext cx="7777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marL="0" lvl="1"/>
            <a:r>
              <a:rPr lang="zh-CN" altLang="zh-CN" sz="2000" dirty="0"/>
              <a:t>配置文件</a:t>
            </a:r>
            <a:r>
              <a:rPr lang="zh-CN" altLang="en-US" sz="2000" dirty="0"/>
              <a:t>：</a:t>
            </a:r>
            <a:r>
              <a:rPr lang="zh-CN" altLang="zh-CN" sz="2000" dirty="0"/>
              <a:t>属性名</a:t>
            </a:r>
            <a:r>
              <a:rPr lang="en-US" altLang="zh-CN" sz="2000" dirty="0"/>
              <a:t>=</a:t>
            </a:r>
            <a:r>
              <a:rPr lang="zh-CN" altLang="zh-CN" sz="2000" dirty="0"/>
              <a:t>属性值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042988" y="4116388"/>
            <a:ext cx="4572000" cy="647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/>
              <a:t>server=192.168.0.11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/>
              <a:t>port=8080</a:t>
            </a:r>
            <a:endParaRPr lang="zh-CN" altLang="zh-CN" b="1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42988" y="3716338"/>
            <a:ext cx="3370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lvl="1"/>
            <a:r>
              <a:rPr lang="zh-CN" altLang="en-US" sz="2000">
                <a:ea typeface="黑体" pitchFamily="49" charset="-122"/>
              </a:rPr>
              <a:t>文件</a:t>
            </a:r>
            <a:r>
              <a:rPr lang="en-US" altLang="zh-CN" sz="2000">
                <a:ea typeface="黑体" pitchFamily="49" charset="-122"/>
              </a:rPr>
              <a:t>ipConfig.properties</a:t>
            </a:r>
            <a:r>
              <a:rPr lang="zh-CN" altLang="en-US" sz="2000">
                <a:ea typeface="黑体" pitchFamily="49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2327275" y="1481138"/>
            <a:ext cx="6359525" cy="1299790"/>
          </a:xfrm>
        </p:spPr>
        <p:txBody>
          <a:bodyPr/>
          <a:lstStyle/>
          <a:p>
            <a:r>
              <a:rPr lang="zh-CN" altLang="zh-CN" dirty="0"/>
              <a:t>集合与数组有一个明显的不同，就是在</a:t>
            </a:r>
            <a:r>
              <a:rPr lang="en-US" altLang="zh-CN" dirty="0"/>
              <a:t>Java</a:t>
            </a:r>
            <a:r>
              <a:rPr lang="zh-CN" altLang="zh-CN" dirty="0"/>
              <a:t>的集合中只能存储对象，而不能存储基本类型的数据。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8.1.1  </a:t>
            </a:r>
            <a:r>
              <a:rPr lang="zh-CN" altLang="zh-CN" dirty="0">
                <a:effectLst/>
              </a:rPr>
              <a:t>集合框架的常用部分</a:t>
            </a:r>
            <a:endParaRPr lang="zh-CN" altLang="en-US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185896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1">
            <a:extLst>
              <a:ext uri="{FF2B5EF4-FFF2-40B4-BE49-F238E27FC236}">
                <a16:creationId xmlns:a16="http://schemas.microsoft.com/office/drawing/2014/main" id="{CBB958BE-EDAC-4400-A5BA-130BC8153170}"/>
              </a:ext>
            </a:extLst>
          </p:cNvPr>
          <p:cNvSpPr txBox="1">
            <a:spLocks/>
          </p:cNvSpPr>
          <p:nvPr/>
        </p:nvSpPr>
        <p:spPr bwMode="auto">
          <a:xfrm>
            <a:off x="827584" y="3140968"/>
            <a:ext cx="7776864" cy="129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dirty="0"/>
              <a:t>Collection</a:t>
            </a:r>
            <a:r>
              <a:rPr lang="zh-CN" altLang="en-US" dirty="0"/>
              <a:t>接口定义了操作集合元素的方法</a:t>
            </a:r>
            <a:endParaRPr lang="en-US" altLang="zh-CN" dirty="0"/>
          </a:p>
          <a:p>
            <a:pPr marL="109537" indent="0">
              <a:buNone/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add(Object obj)</a:t>
            </a:r>
          </a:p>
          <a:p>
            <a:pPr marL="109537" indent="0">
              <a:buNone/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addAll</a:t>
            </a:r>
            <a:r>
              <a:rPr lang="en-US" altLang="zh-CN" sz="2000" dirty="0"/>
              <a:t>(Collection c)</a:t>
            </a:r>
          </a:p>
          <a:p>
            <a:pPr marL="109537" indent="0">
              <a:buNone/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remove(Object obj)</a:t>
            </a:r>
            <a:br>
              <a:rPr lang="en-US" altLang="zh-CN" sz="2000" dirty="0"/>
            </a:b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removeAll</a:t>
            </a:r>
            <a:r>
              <a:rPr lang="en-US" altLang="zh-CN" sz="2000" dirty="0"/>
              <a:t>(Collection c)</a:t>
            </a:r>
          </a:p>
          <a:p>
            <a:pPr marL="109537" indent="0">
              <a:buNone/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contains(Object obj)</a:t>
            </a:r>
          </a:p>
          <a:p>
            <a:pPr marL="109537" indent="0">
              <a:buNone/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containsAll</a:t>
            </a:r>
            <a:r>
              <a:rPr lang="en-US" altLang="zh-CN" sz="2000" dirty="0"/>
              <a:t>(Collection c)</a:t>
            </a:r>
          </a:p>
          <a:p>
            <a:pPr marL="109537" indent="0">
              <a:buNone/>
            </a:pPr>
            <a:endParaRPr lang="en-US" altLang="zh-CN" sz="2000" dirty="0"/>
          </a:p>
          <a:p>
            <a:pPr marL="109537" indent="0">
              <a:buNone/>
            </a:pPr>
            <a:endParaRPr lang="en-US" altLang="zh-CN" sz="2000" dirty="0"/>
          </a:p>
          <a:p>
            <a:pPr marL="109537" indent="0">
              <a:buNone/>
            </a:pPr>
            <a:endParaRPr lang="en-US" altLang="zh-CN" dirty="0"/>
          </a:p>
          <a:p>
            <a:pPr marL="109537" indent="0">
              <a:buNone/>
            </a:pPr>
            <a:endParaRPr lang="en-US" altLang="zh-CN" dirty="0"/>
          </a:p>
          <a:p>
            <a:pPr marL="109537" indent="0">
              <a:buNone/>
            </a:pPr>
            <a:endParaRPr lang="en-US" altLang="zh-CN" dirty="0"/>
          </a:p>
          <a:p>
            <a:pPr marL="109537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493DB8-A068-43BE-B0C2-48E6062D7319}"/>
              </a:ext>
            </a:extLst>
          </p:cNvPr>
          <p:cNvSpPr/>
          <p:nvPr/>
        </p:nvSpPr>
        <p:spPr>
          <a:xfrm>
            <a:off x="5148064" y="3625150"/>
            <a:ext cx="38884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7" indent="0">
              <a:buNone/>
            </a:pPr>
            <a:r>
              <a:rPr lang="en-US" altLang="zh-CN" sz="2000" dirty="0"/>
              <a:t>void clear()</a:t>
            </a:r>
          </a:p>
          <a:p>
            <a:pPr marL="109537" indent="0">
              <a:buNone/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isEmpty</a:t>
            </a:r>
            <a:r>
              <a:rPr lang="en-US" altLang="zh-CN" sz="2000" dirty="0"/>
              <a:t>()</a:t>
            </a:r>
          </a:p>
          <a:p>
            <a:pPr marL="109537" indent="0">
              <a:buNone/>
            </a:pPr>
            <a:r>
              <a:rPr lang="en-US" altLang="zh-CN" sz="2000" dirty="0"/>
              <a:t>int size()</a:t>
            </a:r>
          </a:p>
          <a:p>
            <a:pPr marL="109537" indent="0">
              <a:buNone/>
            </a:pPr>
            <a:r>
              <a:rPr lang="en-US" altLang="zh-CN" sz="2000" dirty="0"/>
              <a:t>Object[] </a:t>
            </a:r>
            <a:r>
              <a:rPr lang="en-US" altLang="zh-CN" sz="2000" dirty="0" err="1"/>
              <a:t>toArray</a:t>
            </a:r>
            <a:r>
              <a:rPr lang="en-US" altLang="zh-CN" sz="2000" dirty="0"/>
              <a:t>()</a:t>
            </a:r>
          </a:p>
          <a:p>
            <a:pPr marL="109537" indent="0">
              <a:buNone/>
            </a:pPr>
            <a:r>
              <a:rPr lang="en-US" altLang="zh-CN" sz="2000" dirty="0"/>
              <a:t>Iterator  iterator()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zh-CN" altLang="zh-CN" sz="2400"/>
              <a:t>【例</a:t>
            </a:r>
            <a:r>
              <a:rPr lang="en-US" altLang="zh-CN" sz="2400"/>
              <a:t>8-10</a:t>
            </a:r>
            <a:r>
              <a:rPr lang="zh-CN" altLang="zh-CN" sz="2400"/>
              <a:t>】读取项目中的配置文件</a:t>
            </a:r>
            <a:r>
              <a:rPr lang="en-US" altLang="zh-CN" sz="2400"/>
              <a:t>"ipConfig.properties"</a:t>
            </a:r>
            <a:r>
              <a:rPr lang="zh-CN" altLang="zh-CN" sz="240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8.4.3  </a:t>
            </a:r>
            <a:r>
              <a:rPr lang="en-US" altLang="zh-CN" dirty="0" err="1">
                <a:effectLst/>
              </a:rPr>
              <a:t>Hashtable</a:t>
            </a:r>
            <a:r>
              <a:rPr lang="zh-CN" altLang="zh-CN" dirty="0">
                <a:effectLst/>
              </a:rPr>
              <a:t>及其子类</a:t>
            </a:r>
            <a:r>
              <a:rPr lang="en-US" altLang="zh-CN" dirty="0">
                <a:effectLst/>
              </a:rPr>
              <a:t>Properties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2133600"/>
            <a:ext cx="8784976" cy="4801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import java.io.*;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import </a:t>
            </a:r>
            <a:r>
              <a:rPr lang="en-US" altLang="zh-CN" dirty="0" err="1"/>
              <a:t>java.util</a:t>
            </a:r>
            <a:r>
              <a:rPr lang="en-US" altLang="zh-CN" dirty="0"/>
              <a:t>.*;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class </a:t>
            </a:r>
            <a:r>
              <a:rPr lang="en-US" altLang="zh-CN" dirty="0" err="1"/>
              <a:t>PropertiesDemo</a:t>
            </a:r>
            <a:r>
              <a:rPr lang="en-US" altLang="zh-CN" dirty="0"/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throws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FileNotFoundException,IOException</a:t>
            </a:r>
            <a:r>
              <a:rPr lang="en-US" altLang="zh-CN" dirty="0"/>
              <a:t>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Properties pro = </a:t>
            </a:r>
            <a:r>
              <a:rPr lang="en-US" altLang="zh-CN" b="1" dirty="0"/>
              <a:t>new</a:t>
            </a:r>
            <a:r>
              <a:rPr lang="en-US" altLang="zh-CN" dirty="0"/>
              <a:t> Properties();  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//1.</a:t>
            </a:r>
            <a:r>
              <a:rPr lang="zh-CN" altLang="zh-CN" dirty="0"/>
              <a:t>创建一个指向配置文件的输入流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FileInputStream</a:t>
            </a:r>
            <a:r>
              <a:rPr lang="en-US" altLang="zh-CN" dirty="0"/>
              <a:t> </a:t>
            </a:r>
            <a:r>
              <a:rPr lang="en-US" altLang="zh-CN" dirty="0" err="1"/>
              <a:t>fis</a:t>
            </a:r>
            <a:r>
              <a:rPr lang="en-US" altLang="zh-CN" dirty="0"/>
              <a:t>  = </a:t>
            </a:r>
            <a:r>
              <a:rPr lang="en-US" altLang="zh-CN" b="1" dirty="0"/>
              <a:t>new</a:t>
            </a:r>
            <a:r>
              <a:rPr lang="en-US" altLang="zh-CN" dirty="0"/>
              <a:t> </a:t>
            </a:r>
            <a:r>
              <a:rPr lang="en-US" altLang="zh-CN" dirty="0" err="1"/>
              <a:t>FileInputStream</a:t>
            </a:r>
            <a:r>
              <a:rPr lang="en-US" altLang="zh-CN" dirty="0"/>
              <a:t>("</a:t>
            </a:r>
            <a:r>
              <a:rPr lang="en-US" altLang="zh-CN" dirty="0" err="1"/>
              <a:t>ipConfig.properties</a:t>
            </a:r>
            <a:r>
              <a:rPr lang="en-US" altLang="zh-CN" dirty="0"/>
              <a:t>");			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 //2.</a:t>
            </a:r>
            <a:r>
              <a:rPr lang="zh-CN" altLang="zh-CN" dirty="0"/>
              <a:t>读取配置文件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pro.load</a:t>
            </a:r>
            <a:r>
              <a:rPr lang="en-US" altLang="zh-CN" dirty="0"/>
              <a:t>(</a:t>
            </a:r>
            <a:r>
              <a:rPr lang="en-US" altLang="zh-CN" dirty="0" err="1"/>
              <a:t>fis</a:t>
            </a:r>
            <a:r>
              <a:rPr lang="en-US" altLang="zh-CN" dirty="0"/>
              <a:t>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	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//</a:t>
            </a:r>
            <a:r>
              <a:rPr lang="zh-CN" altLang="zh-CN" dirty="0"/>
              <a:t>按属性名字获取属性值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("server </a:t>
            </a:r>
            <a:r>
              <a:rPr lang="en-US" altLang="zh-CN" dirty="0" err="1"/>
              <a:t>ip</a:t>
            </a:r>
            <a:r>
              <a:rPr lang="en-US" altLang="zh-CN" dirty="0"/>
              <a:t>:"+ </a:t>
            </a:r>
            <a:r>
              <a:rPr lang="en-US" altLang="zh-CN" dirty="0" err="1"/>
              <a:t>pro.getProperty</a:t>
            </a:r>
            <a:r>
              <a:rPr lang="en-US" altLang="zh-CN" dirty="0"/>
              <a:t>("server"));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("port:"+ </a:t>
            </a:r>
            <a:r>
              <a:rPr lang="en-US" altLang="zh-CN" dirty="0" err="1"/>
              <a:t>pro.getProperty</a:t>
            </a:r>
            <a:r>
              <a:rPr lang="en-US" altLang="zh-CN" dirty="0"/>
              <a:t>("port"));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   ｝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	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1"/>
          <p:cNvSpPr>
            <a:spLocks noGrp="1"/>
          </p:cNvSpPr>
          <p:nvPr>
            <p:ph idx="1"/>
          </p:nvPr>
        </p:nvSpPr>
        <p:spPr>
          <a:xfrm>
            <a:off x="1187624" y="3284984"/>
            <a:ext cx="7056784" cy="651718"/>
          </a:xfrm>
        </p:spPr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zh-CN" altLang="en-US" sz="3600" dirty="0"/>
              <a:t>泛型让集合记住元素的数据类型！</a:t>
            </a:r>
            <a:endParaRPr lang="zh-CN" altLang="zh-CN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8.5 </a:t>
            </a:r>
            <a:r>
              <a:rPr lang="zh-CN" altLang="en-US" dirty="0">
                <a:effectLst/>
              </a:rPr>
              <a:t>泛型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7884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342900"/>
            <a:r>
              <a:rPr lang="zh-CN" altLang="en-US" sz="2400" dirty="0"/>
              <a:t>什么类型的对象都可以仍在集合中。一旦将一个对象放入</a:t>
            </a:r>
            <a:r>
              <a:rPr lang="en-US" altLang="zh-CN" sz="2400" dirty="0"/>
              <a:t>Java</a:t>
            </a:r>
            <a:r>
              <a:rPr lang="zh-CN" altLang="en-US" sz="2400" dirty="0"/>
              <a:t>集合中，集合就忘记对象的类型，所有的对象都被当作</a:t>
            </a:r>
            <a:r>
              <a:rPr lang="en-US" altLang="zh-CN" sz="2400" dirty="0"/>
              <a:t>Object</a:t>
            </a:r>
            <a:r>
              <a:rPr lang="zh-CN" altLang="en-US" sz="2400" dirty="0"/>
              <a:t>处理。</a:t>
            </a:r>
            <a:endParaRPr lang="en-US" altLang="zh-CN" sz="2400" dirty="0"/>
          </a:p>
          <a:p>
            <a:pPr marL="452438" indent="-342900"/>
            <a:endParaRPr lang="en-US" altLang="zh-CN" sz="2400" dirty="0"/>
          </a:p>
          <a:p>
            <a:pPr marL="452438" indent="-342900"/>
            <a:endParaRPr lang="en-US" altLang="zh-CN" sz="2400" dirty="0"/>
          </a:p>
          <a:p>
            <a:pPr marL="109538" indent="0">
              <a:buNone/>
            </a:pPr>
            <a:endParaRPr lang="en-US" altLang="zh-CN" sz="2400" dirty="0"/>
          </a:p>
          <a:p>
            <a:pPr marL="452438" indent="-342900"/>
            <a:r>
              <a:rPr lang="zh-CN" altLang="en-US" sz="2400" dirty="0"/>
              <a:t>当从集合中取出对象后，就需要进行强制类型转换</a:t>
            </a:r>
            <a:endParaRPr lang="en-US" altLang="zh-CN" sz="2400" dirty="0"/>
          </a:p>
          <a:p>
            <a:pPr marL="452438" indent="-342900"/>
            <a:endParaRPr lang="en-US" altLang="zh-CN" sz="2400" dirty="0"/>
          </a:p>
          <a:p>
            <a:pPr marL="452438" indent="-342900"/>
            <a:endParaRPr lang="en-US" altLang="zh-CN" sz="2400" dirty="0"/>
          </a:p>
          <a:p>
            <a:pPr marL="452438" indent="-342900"/>
            <a:r>
              <a:rPr lang="zh-CN" altLang="en-US" sz="2400" dirty="0"/>
              <a:t>编译器不检查强制类型转换的正确性，执行时遇到非法强转，抛出异常，代码可靠性低。</a:t>
            </a:r>
            <a:endParaRPr lang="en-US" altLang="zh-CN" sz="2400" dirty="0"/>
          </a:p>
          <a:p>
            <a:pPr marL="109538" indent="0">
              <a:buFont typeface="Wingdings 3" pitchFamily="18" charset="2"/>
              <a:buNone/>
            </a:pPr>
            <a:endParaRPr lang="zh-CN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8.5.1 </a:t>
            </a:r>
            <a:r>
              <a:rPr lang="zh-CN" altLang="en-US" dirty="0">
                <a:effectLst/>
              </a:rPr>
              <a:t>泛型的意义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1640" y="2708920"/>
            <a:ext cx="45720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/>
              <a:t>List </a:t>
            </a:r>
            <a:r>
              <a:rPr lang="en-US" altLang="zh-CN" b="1" i="1" dirty="0" err="1"/>
              <a:t>list</a:t>
            </a:r>
            <a:r>
              <a:rPr lang="en-US" altLang="zh-CN" b="1" i="1" dirty="0"/>
              <a:t> = new </a:t>
            </a:r>
            <a:r>
              <a:rPr lang="en-US" altLang="zh-CN" b="1" i="1" dirty="0" err="1"/>
              <a:t>ArrayList</a:t>
            </a:r>
            <a:r>
              <a:rPr lang="en-US" altLang="zh-CN" b="1" i="1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 err="1"/>
              <a:t>List.add</a:t>
            </a:r>
            <a:r>
              <a:rPr lang="en-US" altLang="zh-CN" b="1" i="1" dirty="0"/>
              <a:t>(“apple”);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 err="1"/>
              <a:t>List.add</a:t>
            </a:r>
            <a:r>
              <a:rPr lang="en-US" altLang="zh-CN" b="1" i="1" dirty="0"/>
              <a:t>(100);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 err="1"/>
              <a:t>List.add</a:t>
            </a:r>
            <a:r>
              <a:rPr lang="en-US" altLang="zh-CN" b="1" i="1" dirty="0"/>
              <a:t>(new Student());</a:t>
            </a:r>
            <a:endParaRPr lang="zh-CN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4225178"/>
            <a:ext cx="45720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/>
              <a:t>for(Object </a:t>
            </a:r>
            <a:r>
              <a:rPr lang="en-US" altLang="zh-CN" b="1" i="1" dirty="0" err="1"/>
              <a:t>obj:list</a:t>
            </a:r>
            <a:r>
              <a:rPr lang="en-US" altLang="zh-CN" b="1" i="1" dirty="0"/>
              <a:t>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/>
              <a:t>	Student </a:t>
            </a:r>
            <a:r>
              <a:rPr lang="en-US" altLang="zh-CN" b="1" i="1" dirty="0" err="1"/>
              <a:t>stu</a:t>
            </a:r>
            <a:r>
              <a:rPr lang="en-US" altLang="zh-CN" b="1" i="1" dirty="0"/>
              <a:t> = (Student)</a:t>
            </a:r>
            <a:r>
              <a:rPr lang="en-US" altLang="zh-CN" b="1" i="1" dirty="0" err="1"/>
              <a:t>obj</a:t>
            </a:r>
            <a:r>
              <a:rPr lang="en-US" altLang="zh-CN" b="1" i="1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461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342900"/>
            <a:r>
              <a:rPr lang="zh-CN" altLang="en-US" sz="2400" dirty="0"/>
              <a:t>泛型让集合记住元素的数据类型。</a:t>
            </a:r>
            <a:endParaRPr lang="zh-CN" altLang="zh-CN" sz="2400" dirty="0"/>
          </a:p>
          <a:p>
            <a:pPr marL="109538" indent="0">
              <a:buFont typeface="Wingdings 3" pitchFamily="18" charset="2"/>
              <a:buNone/>
            </a:pPr>
            <a:endParaRPr lang="zh-CN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8.5.2 </a:t>
            </a:r>
            <a:r>
              <a:rPr lang="zh-CN" altLang="en-US" dirty="0">
                <a:effectLst/>
              </a:rPr>
              <a:t>认识和使用泛型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7586" y="2780928"/>
            <a:ext cx="6480720" cy="13042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/>
              <a:t>List  &lt;String&gt; list = new </a:t>
            </a:r>
            <a:r>
              <a:rPr lang="en-US" altLang="zh-CN" b="1" i="1" dirty="0" err="1"/>
              <a:t>ArrayList</a:t>
            </a:r>
            <a:r>
              <a:rPr lang="en-US" altLang="zh-CN" b="1" i="1" dirty="0"/>
              <a:t> &lt;String&gt;  ();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/>
              <a:t>String s = </a:t>
            </a:r>
            <a:r>
              <a:rPr lang="en-US" altLang="zh-CN" b="1" i="1" dirty="0" err="1"/>
              <a:t>list.get</a:t>
            </a:r>
            <a:r>
              <a:rPr lang="en-US" altLang="zh-CN" b="1" i="1" dirty="0"/>
              <a:t>(0);//</a:t>
            </a:r>
            <a:r>
              <a:rPr lang="zh-CN" altLang="en-US" b="1" i="1" dirty="0"/>
              <a:t>不需要强转</a:t>
            </a:r>
            <a:endParaRPr lang="en-US" altLang="zh-CN" b="1" i="1" dirty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 err="1"/>
              <a:t>List.add</a:t>
            </a:r>
            <a:r>
              <a:rPr lang="en-US" altLang="zh-CN" b="1" i="1" dirty="0"/>
              <a:t>(new Student());//</a:t>
            </a:r>
            <a:r>
              <a:rPr lang="zh-CN" altLang="en-US" b="1" i="1" dirty="0"/>
              <a:t>编译器提示错误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367287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8.5.2 </a:t>
            </a:r>
            <a:r>
              <a:rPr lang="zh-CN" altLang="en-US" dirty="0">
                <a:effectLst/>
              </a:rPr>
              <a:t>认识和使用泛型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628800"/>
            <a:ext cx="8928992" cy="5355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java.util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public class Demo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public static void main(String[]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List&lt;String&gt; list = new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&lt;String&gt;();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list.add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("apple");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list.add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("banana");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list.add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("peach");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for(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i=0; i&lt;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list.size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(); i++){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	String s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list.get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(i); //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不需要强转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Iterator&lt;String&gt; it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list.iterator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();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的泛型传递给迭代器，为迭代器加泛型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while(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it.hasNext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	String s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it.next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();	//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不需要强转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651718"/>
          </a:xfrm>
        </p:spPr>
        <p:txBody>
          <a:bodyPr/>
          <a:lstStyle/>
          <a:p>
            <a:pPr marL="109537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8-11</a:t>
            </a:r>
            <a:r>
              <a:rPr lang="zh-CN" altLang="zh-CN" sz="2800" dirty="0"/>
              <a:t>】</a:t>
            </a:r>
            <a:r>
              <a:rPr lang="zh-CN" altLang="en-US" sz="2800" dirty="0"/>
              <a:t>泛型使用示例。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55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342900"/>
            <a:endParaRPr lang="en-US" altLang="zh-CN" sz="2400" dirty="0">
              <a:effectLst/>
            </a:endParaRPr>
          </a:p>
          <a:p>
            <a:pPr marL="452438" indent="-342900"/>
            <a:r>
              <a:rPr lang="en-US" altLang="zh-CN" sz="2400" dirty="0" err="1">
                <a:effectLst/>
              </a:rPr>
              <a:t>Java.util.Collections</a:t>
            </a:r>
            <a:r>
              <a:rPr lang="zh-CN" altLang="en-US" sz="2400" dirty="0">
                <a:effectLst/>
              </a:rPr>
              <a:t>是</a:t>
            </a:r>
            <a:r>
              <a:rPr lang="en-US" altLang="zh-CN" sz="2400" dirty="0">
                <a:effectLst/>
              </a:rPr>
              <a:t>Java</a:t>
            </a:r>
            <a:r>
              <a:rPr lang="zh-CN" altLang="en-US" sz="2400" dirty="0">
                <a:effectLst/>
              </a:rPr>
              <a:t>提供的对</a:t>
            </a:r>
            <a:r>
              <a:rPr lang="en-US" altLang="zh-CN" sz="2400" dirty="0">
                <a:effectLst/>
              </a:rPr>
              <a:t>List</a:t>
            </a:r>
            <a:r>
              <a:rPr lang="zh-CN" altLang="en-US" sz="2400" dirty="0">
                <a:effectLst/>
              </a:rPr>
              <a:t>、</a:t>
            </a:r>
            <a:r>
              <a:rPr lang="en-US" altLang="zh-CN" sz="2400" dirty="0">
                <a:effectLst/>
              </a:rPr>
              <a:t>Set</a:t>
            </a:r>
            <a:r>
              <a:rPr lang="zh-CN" altLang="en-US" sz="2400" dirty="0">
                <a:effectLst/>
              </a:rPr>
              <a:t>、</a:t>
            </a:r>
            <a:r>
              <a:rPr lang="en-US" altLang="zh-CN" sz="2400" dirty="0">
                <a:effectLst/>
              </a:rPr>
              <a:t>Map</a:t>
            </a:r>
            <a:r>
              <a:rPr lang="zh-CN" altLang="en-US" sz="2400" dirty="0"/>
              <a:t>等集合的工具类</a:t>
            </a:r>
            <a:endParaRPr lang="en-US" altLang="zh-CN" sz="2400" dirty="0"/>
          </a:p>
          <a:p>
            <a:pPr marL="452438" indent="-342900"/>
            <a:endParaRPr lang="en-US" altLang="zh-CN" sz="2400" dirty="0"/>
          </a:p>
          <a:p>
            <a:pPr marL="452438" indent="-342900"/>
            <a:endParaRPr lang="en-US" altLang="zh-CN" sz="2400" dirty="0"/>
          </a:p>
          <a:p>
            <a:pPr marL="452438" indent="-342900"/>
            <a:r>
              <a:rPr lang="zh-CN" altLang="en-US" sz="2400" dirty="0"/>
              <a:t>提供了大量的静态方法，是对集合类功能的补充。</a:t>
            </a:r>
            <a:endParaRPr lang="zh-CN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8.6 Collections</a:t>
            </a:r>
            <a:r>
              <a:rPr lang="zh-CN" altLang="en-US" dirty="0">
                <a:effectLst/>
              </a:rPr>
              <a:t>集合工具类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2158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8.7  </a:t>
            </a:r>
            <a:r>
              <a:rPr lang="zh-CN" altLang="zh-CN" dirty="0">
                <a:effectLst/>
              </a:rPr>
              <a:t>回首</a:t>
            </a:r>
            <a:r>
              <a:rPr lang="en-US" altLang="zh-CN" dirty="0">
                <a:effectLst/>
              </a:rPr>
              <a:t>Java</a:t>
            </a:r>
            <a:r>
              <a:rPr lang="zh-CN" altLang="zh-CN" dirty="0">
                <a:effectLst/>
              </a:rPr>
              <a:t>集合框架</a:t>
            </a:r>
            <a:endParaRPr lang="zh-CN" altLang="en-US" dirty="0"/>
          </a:p>
        </p:txBody>
      </p:sp>
      <p:pic>
        <p:nvPicPr>
          <p:cNvPr id="5222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84313"/>
            <a:ext cx="820896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778386"/>
              </p:ext>
            </p:extLst>
          </p:nvPr>
        </p:nvGraphicFramePr>
        <p:xfrm>
          <a:off x="250825" y="1341438"/>
          <a:ext cx="8713787" cy="5183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74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接口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实现类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存储方式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优点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缺点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其他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123"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List </a:t>
                      </a:r>
                      <a:endParaRPr lang="zh-CN" sz="1600" dirty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有序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ArrayList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数组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按位置索引存取快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插入、删除、查找慢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LinkedList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双链表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插入、删除快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按位置存取、查找慢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718"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Set </a:t>
                      </a:r>
                      <a:endParaRPr lang="zh-CN" sz="160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无序</a:t>
                      </a: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HashSet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散列表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插入、删除、查找快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需重写</a:t>
                      </a:r>
                      <a:r>
                        <a:rPr lang="en-US" sz="1600">
                          <a:effectLst/>
                        </a:rPr>
                        <a:t>equals()</a:t>
                      </a:r>
                      <a:r>
                        <a:rPr lang="zh-CN" sz="1600">
                          <a:effectLst/>
                        </a:rPr>
                        <a:t>和</a:t>
                      </a:r>
                      <a:r>
                        <a:rPr lang="en-US" sz="1600">
                          <a:effectLst/>
                        </a:rPr>
                        <a:t>hashCode()</a:t>
                      </a:r>
                      <a:r>
                        <a:rPr lang="zh-CN" sz="1600">
                          <a:effectLst/>
                        </a:rPr>
                        <a:t>方法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95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TreeSet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二叉排序树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插入、删除、查找快</a:t>
                      </a: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有序排列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速度慢于</a:t>
                      </a:r>
                      <a:r>
                        <a:rPr lang="en-US" sz="1600" dirty="0" err="1">
                          <a:effectLst/>
                        </a:rPr>
                        <a:t>HashSet</a:t>
                      </a:r>
                      <a:endParaRPr lang="zh-CN" sz="1600" dirty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需制定比较规则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8185">
                <a:tc row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Map </a:t>
                      </a:r>
                      <a:endParaRPr lang="zh-CN" sz="160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映像</a:t>
                      </a: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HashMap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散列表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插入、删除、查找快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迭代效率较低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键需重写</a:t>
                      </a:r>
                      <a:r>
                        <a:rPr lang="en-US" sz="1600" dirty="0">
                          <a:effectLst/>
                        </a:rPr>
                        <a:t>equals()</a:t>
                      </a:r>
                      <a:r>
                        <a:rPr lang="zh-CN" sz="1600" dirty="0">
                          <a:effectLst/>
                        </a:rPr>
                        <a:t>和</a:t>
                      </a:r>
                      <a:r>
                        <a:rPr lang="en-US" sz="1600" dirty="0" err="1">
                          <a:effectLst/>
                        </a:rPr>
                        <a:t>hashCode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r>
                        <a:rPr lang="zh-CN" sz="1600" dirty="0">
                          <a:effectLst/>
                        </a:rPr>
                        <a:t>方法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Properties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散列表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读取属性文件便利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键、值均为</a:t>
                      </a:r>
                      <a:r>
                        <a:rPr lang="en-US" sz="1600" dirty="0">
                          <a:effectLst/>
                        </a:rPr>
                        <a:t>String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76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TreeMap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二叉排序树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插入、删除、查找快</a:t>
                      </a: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键值有序排列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速度慢于</a:t>
                      </a:r>
                      <a:r>
                        <a:rPr lang="en-US" sz="1600">
                          <a:effectLst/>
                        </a:rPr>
                        <a:t>HashMap</a:t>
                      </a:r>
                      <a:endParaRPr lang="zh-CN" sz="160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迭代效率低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键需制定比较规则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8.7  </a:t>
            </a:r>
            <a:r>
              <a:rPr lang="zh-CN" altLang="zh-CN" dirty="0">
                <a:effectLst/>
              </a:rPr>
              <a:t>回首</a:t>
            </a:r>
            <a:r>
              <a:rPr lang="en-US" altLang="zh-CN" dirty="0">
                <a:effectLst/>
              </a:rPr>
              <a:t>Java</a:t>
            </a:r>
            <a:r>
              <a:rPr lang="zh-CN" altLang="zh-CN" dirty="0">
                <a:effectLst/>
              </a:rPr>
              <a:t>集合框架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7663" y="404813"/>
            <a:ext cx="7608887" cy="6224587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本章思维导图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2132012"/>
          </a:xfrm>
        </p:spPr>
        <p:txBody>
          <a:bodyPr/>
          <a:lstStyle/>
          <a:p>
            <a:r>
              <a:rPr lang="en-US" altLang="zh-CN" dirty="0"/>
              <a:t>Collection</a:t>
            </a:r>
            <a:r>
              <a:rPr lang="zh-CN" altLang="zh-CN" dirty="0"/>
              <a:t>接口</a:t>
            </a:r>
            <a:r>
              <a:rPr lang="zh-CN" altLang="en-US" dirty="0"/>
              <a:t>中</a:t>
            </a:r>
            <a:r>
              <a:rPr lang="zh-CN" altLang="zh-CN" dirty="0"/>
              <a:t>的</a:t>
            </a:r>
            <a:r>
              <a:rPr lang="en-US" altLang="zh-CN" dirty="0"/>
              <a:t>iterator()</a:t>
            </a:r>
            <a:r>
              <a:rPr lang="zh-CN" altLang="zh-CN" dirty="0"/>
              <a:t>方法</a:t>
            </a:r>
            <a:endParaRPr lang="en-US" altLang="zh-CN" dirty="0"/>
          </a:p>
          <a:p>
            <a:pPr lvl="1"/>
            <a:r>
              <a:rPr lang="zh-CN" altLang="zh-CN" dirty="0"/>
              <a:t>“遍历”</a:t>
            </a:r>
            <a:r>
              <a:rPr lang="zh-CN" altLang="en-US" dirty="0"/>
              <a:t>：</a:t>
            </a:r>
            <a:r>
              <a:rPr lang="zh-CN" altLang="zh-CN" dirty="0"/>
              <a:t>按照某种次序将集合中的元素全部访问到，且每个元素只访问一次。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Iterator  iterator()</a:t>
            </a:r>
            <a:r>
              <a:rPr lang="zh-CN" altLang="zh-CN" dirty="0"/>
              <a:t>方法</a:t>
            </a:r>
            <a:r>
              <a:rPr lang="zh-CN" altLang="en-US" dirty="0"/>
              <a:t>：</a:t>
            </a:r>
            <a:r>
              <a:rPr lang="zh-CN" altLang="zh-CN" dirty="0"/>
              <a:t>用于获取迭代器，从而遍历</a:t>
            </a:r>
            <a:r>
              <a:rPr lang="en-US" altLang="zh-CN" dirty="0"/>
              <a:t>Collection</a:t>
            </a:r>
            <a:r>
              <a:rPr lang="zh-CN" altLang="zh-CN" dirty="0"/>
              <a:t>中的所有元素。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8.1.2  </a:t>
            </a:r>
            <a:r>
              <a:rPr lang="zh-CN" altLang="zh-CN" dirty="0">
                <a:effectLst/>
              </a:rPr>
              <a:t>迭代器</a:t>
            </a:r>
            <a:r>
              <a:rPr lang="en-US" altLang="zh-CN" dirty="0">
                <a:effectLst/>
              </a:rPr>
              <a:t>Iterator</a:t>
            </a:r>
            <a:r>
              <a:rPr lang="zh-CN" altLang="zh-CN" dirty="0">
                <a:effectLst/>
              </a:rPr>
              <a:t>接口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771775" y="4010288"/>
            <a:ext cx="57610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000" dirty="0">
                <a:ea typeface="黑体" pitchFamily="49" charset="-122"/>
              </a:rPr>
              <a:t>iterator()</a:t>
            </a:r>
            <a:r>
              <a:rPr lang="zh-CN" altLang="zh-CN" sz="2000" dirty="0">
                <a:ea typeface="黑体" pitchFamily="49" charset="-122"/>
              </a:rPr>
              <a:t>方法</a:t>
            </a:r>
            <a:r>
              <a:rPr lang="zh-CN" altLang="en-US" sz="2000" dirty="0">
                <a:ea typeface="黑体" pitchFamily="49" charset="-122"/>
              </a:rPr>
              <a:t>是</a:t>
            </a:r>
            <a:r>
              <a:rPr lang="en-US" altLang="zh-CN" sz="2000" dirty="0">
                <a:ea typeface="黑体" pitchFamily="49" charset="-122"/>
              </a:rPr>
              <a:t>Collection</a:t>
            </a:r>
            <a:r>
              <a:rPr lang="zh-CN" altLang="zh-CN" sz="2000" dirty="0">
                <a:ea typeface="黑体" pitchFamily="49" charset="-122"/>
              </a:rPr>
              <a:t>从</a:t>
            </a:r>
            <a:r>
              <a:rPr lang="en-US" altLang="zh-CN" sz="2000" dirty="0" err="1">
                <a:solidFill>
                  <a:srgbClr val="C00000"/>
                </a:solidFill>
                <a:ea typeface="黑体" pitchFamily="49" charset="-122"/>
              </a:rPr>
              <a:t>Iterable</a:t>
            </a:r>
            <a:r>
              <a:rPr lang="zh-CN" altLang="zh-CN" sz="2000" dirty="0">
                <a:ea typeface="黑体" pitchFamily="49" charset="-122"/>
              </a:rPr>
              <a:t>接口继承而来的，用于返回一个迭代器</a:t>
            </a:r>
            <a:r>
              <a:rPr lang="en-US" altLang="zh-CN" sz="2000" dirty="0">
                <a:ea typeface="黑体" pitchFamily="49" charset="-122"/>
              </a:rPr>
              <a:t>Iterator</a:t>
            </a:r>
            <a:r>
              <a:rPr lang="zh-CN" altLang="zh-CN" sz="2000" dirty="0">
                <a:ea typeface="黑体" pitchFamily="49" charset="-122"/>
              </a:rPr>
              <a:t>对象。</a:t>
            </a:r>
            <a:endParaRPr lang="en-US" altLang="zh-CN" sz="2000" dirty="0">
              <a:ea typeface="黑体" pitchFamily="49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000" dirty="0">
              <a:ea typeface="黑体" pitchFamily="49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>
                <a:solidFill>
                  <a:srgbClr val="C00000"/>
                </a:solidFill>
                <a:ea typeface="黑体" pitchFamily="49" charset="-122"/>
              </a:rPr>
              <a:t>Iterator</a:t>
            </a:r>
            <a:r>
              <a:rPr lang="zh-CN" altLang="zh-CN" sz="2000" dirty="0">
                <a:ea typeface="黑体" pitchFamily="49" charset="-122"/>
              </a:rPr>
              <a:t>接口，作为</a:t>
            </a:r>
            <a:r>
              <a:rPr lang="en-US" altLang="zh-CN" sz="2000" dirty="0">
                <a:ea typeface="黑体" pitchFamily="49" charset="-122"/>
              </a:rPr>
              <a:t>Java</a:t>
            </a:r>
            <a:r>
              <a:rPr lang="zh-CN" altLang="zh-CN" sz="2000" dirty="0">
                <a:ea typeface="黑体" pitchFamily="49" charset="-122"/>
              </a:rPr>
              <a:t>集合框架的成员，它的作用不是存放对象，而是遍历集合中的元素，所以</a:t>
            </a:r>
            <a:r>
              <a:rPr lang="en-US" altLang="zh-CN" sz="2000" dirty="0">
                <a:ea typeface="黑体" pitchFamily="49" charset="-122"/>
              </a:rPr>
              <a:t>Iterator</a:t>
            </a:r>
            <a:r>
              <a:rPr lang="zh-CN" altLang="zh-CN" sz="2000" dirty="0">
                <a:ea typeface="黑体" pitchFamily="49" charset="-122"/>
              </a:rPr>
              <a:t>对象被称作迭代器。</a:t>
            </a:r>
            <a:endParaRPr lang="zh-CN" altLang="en-US" sz="2000" dirty="0">
              <a:ea typeface="黑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964250"/>
            <a:ext cx="1612900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/>
              <a:t>Iterator</a:t>
            </a:r>
            <a:r>
              <a:rPr lang="zh-CN" altLang="zh-CN" dirty="0"/>
              <a:t>接口</a:t>
            </a:r>
            <a:r>
              <a:rPr lang="zh-CN" altLang="en-US" dirty="0"/>
              <a:t>中的方法</a:t>
            </a:r>
            <a:endParaRPr lang="en-US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next()</a:t>
            </a:r>
            <a:endParaRPr lang="zh-CN" altLang="zh-CN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/>
              <a:t>Object next()</a:t>
            </a:r>
            <a:r>
              <a:rPr lang="zh-CN" altLang="zh-CN" dirty="0"/>
              <a:t>。迭代器会记录迭代位置的变更，它使用</a:t>
            </a:r>
            <a:r>
              <a:rPr lang="en-US" altLang="zh-CN" dirty="0"/>
              <a:t>next()</a:t>
            </a:r>
            <a:r>
              <a:rPr lang="zh-CN" altLang="zh-CN" dirty="0"/>
              <a:t>方法将迭代位置向下一个元素移动，并返回刚刚越过的那个元素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8.1.2  </a:t>
            </a:r>
            <a:r>
              <a:rPr lang="zh-CN" altLang="zh-CN" dirty="0">
                <a:effectLst/>
              </a:rPr>
              <a:t>迭代器</a:t>
            </a:r>
            <a:r>
              <a:rPr lang="en-US" altLang="zh-CN" dirty="0">
                <a:effectLst/>
              </a:rPr>
              <a:t>Iterator</a:t>
            </a:r>
            <a:r>
              <a:rPr lang="zh-CN" altLang="zh-CN" dirty="0">
                <a:effectLst/>
              </a:rPr>
              <a:t>接口</a:t>
            </a:r>
            <a:endParaRPr lang="zh-CN" altLang="en-US" dirty="0"/>
          </a:p>
        </p:txBody>
      </p:sp>
      <p:pic>
        <p:nvPicPr>
          <p:cNvPr id="1843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789363"/>
            <a:ext cx="5400675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hasNext</a:t>
            </a:r>
            <a:r>
              <a:rPr lang="en-US" altLang="zh-CN" dirty="0"/>
              <a:t>()</a:t>
            </a:r>
            <a:endParaRPr lang="zh-CN" altLang="zh-CN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hasNext</a:t>
            </a:r>
            <a:r>
              <a:rPr lang="en-US" altLang="zh-CN" dirty="0"/>
              <a:t>()</a:t>
            </a:r>
            <a:r>
              <a:rPr lang="zh-CN" altLang="zh-CN" dirty="0"/>
              <a:t>：如果集合中还有未被遍历的元素，返回</a:t>
            </a:r>
            <a:r>
              <a:rPr lang="en-US" altLang="zh-CN" dirty="0"/>
              <a:t>true</a:t>
            </a:r>
            <a:r>
              <a:rPr lang="zh-CN" altLang="zh-CN" dirty="0"/>
              <a:t>，即迭代器还可以继续向后移动的时候返回</a:t>
            </a:r>
            <a:r>
              <a:rPr lang="en-US" altLang="zh-CN" dirty="0"/>
              <a:t>true</a:t>
            </a:r>
            <a:r>
              <a:rPr lang="zh-CN" altLang="zh-CN" dirty="0"/>
              <a:t>。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altLang="zh-CN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zh-CN" dirty="0"/>
              <a:t>遍历时，在</a:t>
            </a:r>
            <a:r>
              <a:rPr lang="en-US" altLang="zh-CN" dirty="0" err="1"/>
              <a:t>hasNext</a:t>
            </a:r>
            <a:r>
              <a:rPr lang="en-US" altLang="zh-CN" dirty="0"/>
              <a:t>()</a:t>
            </a:r>
            <a:r>
              <a:rPr lang="zh-CN" altLang="zh-CN" dirty="0"/>
              <a:t>方法的控制下，通过反复调用</a:t>
            </a:r>
            <a:r>
              <a:rPr lang="en-US" altLang="zh-CN" dirty="0"/>
              <a:t>next()</a:t>
            </a:r>
            <a:r>
              <a:rPr lang="zh-CN" altLang="zh-CN" dirty="0"/>
              <a:t>方法，逐个访问集合中的各个元素。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8.1.2  </a:t>
            </a:r>
            <a:r>
              <a:rPr lang="zh-CN" altLang="zh-CN" dirty="0">
                <a:effectLst/>
              </a:rPr>
              <a:t>迭代器</a:t>
            </a:r>
            <a:r>
              <a:rPr lang="en-US" altLang="zh-CN" dirty="0">
                <a:effectLst/>
              </a:rPr>
              <a:t>Iterator</a:t>
            </a:r>
            <a:r>
              <a:rPr lang="zh-CN" altLang="zh-CN" dirty="0">
                <a:effectLst/>
              </a:rPr>
              <a:t>接口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4340</TotalTime>
  <Words>3976</Words>
  <Application>Microsoft Office PowerPoint</Application>
  <PresentationFormat>全屏显示(4:3)</PresentationFormat>
  <Paragraphs>715</Paragraphs>
  <Slides>68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9" baseType="lpstr">
      <vt:lpstr>仿宋_GB2312</vt:lpstr>
      <vt:lpstr>黑体</vt:lpstr>
      <vt:lpstr>宋体</vt:lpstr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聚合</vt:lpstr>
      <vt:lpstr>第8章  集合</vt:lpstr>
      <vt:lpstr>本章知识点</vt:lpstr>
      <vt:lpstr>Java中的集合</vt:lpstr>
      <vt:lpstr>8.1  Java中的集合框架</vt:lpstr>
      <vt:lpstr>8.1.1  集合框架的常用部分</vt:lpstr>
      <vt:lpstr>8.1.1  集合框架的常用部分</vt:lpstr>
      <vt:lpstr>8.1.2  迭代器Iterator接口</vt:lpstr>
      <vt:lpstr>8.1.2  迭代器Iterator接口</vt:lpstr>
      <vt:lpstr>8.1.2  迭代器Iterator接口</vt:lpstr>
      <vt:lpstr>8.1.2  迭代器Iterator接口</vt:lpstr>
      <vt:lpstr>8.1.2  迭代器Iterator接口</vt:lpstr>
      <vt:lpstr>8.1.2  迭代器Iterator接口</vt:lpstr>
      <vt:lpstr>8.2  List及其实现类</vt:lpstr>
      <vt:lpstr>8.2.1  List接口</vt:lpstr>
      <vt:lpstr>8.2.1  List接口</vt:lpstr>
      <vt:lpstr>8.2.1  List接口</vt:lpstr>
      <vt:lpstr>8.2.1  List接口</vt:lpstr>
      <vt:lpstr>8.2.2  ArrayList</vt:lpstr>
      <vt:lpstr>8.2.2  ArrayList</vt:lpstr>
      <vt:lpstr>8.2.2  ArrayList</vt:lpstr>
      <vt:lpstr>8.2.2  ArrayList</vt:lpstr>
      <vt:lpstr>8.2.3  LinkedList</vt:lpstr>
      <vt:lpstr>8.2.3  LinkedList</vt:lpstr>
      <vt:lpstr>8.3  Set及其实现类</vt:lpstr>
      <vt:lpstr>8.3.1  Set接口</vt:lpstr>
      <vt:lpstr>8.3.1  Set接口</vt:lpstr>
      <vt:lpstr>8.3.1  Set接口</vt:lpstr>
      <vt:lpstr>8.3.2  HashSet</vt:lpstr>
      <vt:lpstr>8.3.2  HashSet</vt:lpstr>
      <vt:lpstr>8.3.2  HashSet</vt:lpstr>
      <vt:lpstr>8.3.2  HashSet</vt:lpstr>
      <vt:lpstr>8.3.2  HashSet</vt:lpstr>
      <vt:lpstr>8.3.2  HashSet</vt:lpstr>
      <vt:lpstr>8.3.2  HashSet</vt:lpstr>
      <vt:lpstr>8.3.2  HashSet</vt:lpstr>
      <vt:lpstr>8.3.3  TreeSet</vt:lpstr>
      <vt:lpstr>8.3.3  TreeSet</vt:lpstr>
      <vt:lpstr>8.3.3  TreeSet</vt:lpstr>
      <vt:lpstr>8.3.3  TreeSet</vt:lpstr>
      <vt:lpstr>8.3.3  TreeSet</vt:lpstr>
      <vt:lpstr>8.3.3  TreeSet</vt:lpstr>
      <vt:lpstr>8.3.3  TreeSet</vt:lpstr>
      <vt:lpstr>8.3.3  TreeSet</vt:lpstr>
      <vt:lpstr>8.3.3  TreeSet</vt:lpstr>
      <vt:lpstr>8.3.3  TreeSet</vt:lpstr>
      <vt:lpstr>8.3.3  TreeSet</vt:lpstr>
      <vt:lpstr>8.3.3  TreeSet</vt:lpstr>
      <vt:lpstr>8.3.3  TreeSet</vt:lpstr>
      <vt:lpstr>8.4  Map及其实现类</vt:lpstr>
      <vt:lpstr>8.4.1  Map接口</vt:lpstr>
      <vt:lpstr>8.4.1  Map接口</vt:lpstr>
      <vt:lpstr>8.4.2  HashMap</vt:lpstr>
      <vt:lpstr>8.4.1  Map接口</vt:lpstr>
      <vt:lpstr>8.4.2  HashMap</vt:lpstr>
      <vt:lpstr>8.4.2  HashMap</vt:lpstr>
      <vt:lpstr>8.4.2  HashMap</vt:lpstr>
      <vt:lpstr>8.4.2  HashMap</vt:lpstr>
      <vt:lpstr>8.4.3  Hashtable及其子类Properties</vt:lpstr>
      <vt:lpstr>8.4.3  Hashtable及其子类Properties</vt:lpstr>
      <vt:lpstr>8.4.3  Hashtable及其子类Properties</vt:lpstr>
      <vt:lpstr>8.5 泛型</vt:lpstr>
      <vt:lpstr>8.5.1 泛型的意义</vt:lpstr>
      <vt:lpstr>8.5.2 认识和使用泛型</vt:lpstr>
      <vt:lpstr>8.5.2 认识和使用泛型</vt:lpstr>
      <vt:lpstr>8.6 Collections集合工具类</vt:lpstr>
      <vt:lpstr>8.7  回首Java集合框架</vt:lpstr>
      <vt:lpstr>8.7  回首Java集合框架</vt:lpstr>
      <vt:lpstr>本章思维导图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song</dc:creator>
  <cp:lastModifiedBy>dewen w</cp:lastModifiedBy>
  <cp:revision>299</cp:revision>
  <dcterms:created xsi:type="dcterms:W3CDTF">2016-03-09T01:10:05Z</dcterms:created>
  <dcterms:modified xsi:type="dcterms:W3CDTF">2018-05-03T09:12:53Z</dcterms:modified>
</cp:coreProperties>
</file>