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36"/>
  </p:notesMasterIdLst>
  <p:sldIdLst>
    <p:sldId id="258" r:id="rId2"/>
    <p:sldId id="260" r:id="rId3"/>
    <p:sldId id="353" r:id="rId4"/>
    <p:sldId id="432" r:id="rId5"/>
    <p:sldId id="433" r:id="rId6"/>
    <p:sldId id="434" r:id="rId7"/>
    <p:sldId id="435" r:id="rId8"/>
    <p:sldId id="436" r:id="rId9"/>
    <p:sldId id="437" r:id="rId10"/>
    <p:sldId id="438" r:id="rId11"/>
    <p:sldId id="439" r:id="rId12"/>
    <p:sldId id="440" r:id="rId13"/>
    <p:sldId id="441" r:id="rId14"/>
    <p:sldId id="442" r:id="rId15"/>
    <p:sldId id="443" r:id="rId16"/>
    <p:sldId id="457" r:id="rId17"/>
    <p:sldId id="458" r:id="rId18"/>
    <p:sldId id="459" r:id="rId19"/>
    <p:sldId id="444" r:id="rId20"/>
    <p:sldId id="460" r:id="rId21"/>
    <p:sldId id="445" r:id="rId22"/>
    <p:sldId id="447" r:id="rId23"/>
    <p:sldId id="448" r:id="rId24"/>
    <p:sldId id="461" r:id="rId25"/>
    <p:sldId id="462" r:id="rId26"/>
    <p:sldId id="449" r:id="rId27"/>
    <p:sldId id="450" r:id="rId28"/>
    <p:sldId id="451" r:id="rId29"/>
    <p:sldId id="452" r:id="rId30"/>
    <p:sldId id="453" r:id="rId31"/>
    <p:sldId id="463" r:id="rId32"/>
    <p:sldId id="454" r:id="rId33"/>
    <p:sldId id="455" r:id="rId34"/>
    <p:sldId id="456"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charset="-122"/>
        <a:cs typeface="+mn-cs"/>
      </a:defRPr>
    </a:lvl5pPr>
    <a:lvl6pPr marL="2286000" algn="l" defTabSz="914400" rtl="0" eaLnBrk="1" latinLnBrk="0" hangingPunct="1">
      <a:defRPr kern="1200">
        <a:solidFill>
          <a:schemeClr val="tx1"/>
        </a:solidFill>
        <a:latin typeface="Lucida Sans Unicode" pitchFamily="34" charset="0"/>
        <a:ea typeface="宋体" charset="-122"/>
        <a:cs typeface="+mn-cs"/>
      </a:defRPr>
    </a:lvl6pPr>
    <a:lvl7pPr marL="2743200" algn="l" defTabSz="914400" rtl="0" eaLnBrk="1" latinLnBrk="0" hangingPunct="1">
      <a:defRPr kern="1200">
        <a:solidFill>
          <a:schemeClr val="tx1"/>
        </a:solidFill>
        <a:latin typeface="Lucida Sans Unicode" pitchFamily="34" charset="0"/>
        <a:ea typeface="宋体" charset="-122"/>
        <a:cs typeface="+mn-cs"/>
      </a:defRPr>
    </a:lvl7pPr>
    <a:lvl8pPr marL="3200400" algn="l" defTabSz="914400" rtl="0" eaLnBrk="1" latinLnBrk="0" hangingPunct="1">
      <a:defRPr kern="1200">
        <a:solidFill>
          <a:schemeClr val="tx1"/>
        </a:solidFill>
        <a:latin typeface="Lucida Sans Unicode" pitchFamily="34" charset="0"/>
        <a:ea typeface="宋体" charset="-122"/>
        <a:cs typeface="+mn-cs"/>
      </a:defRPr>
    </a:lvl8pPr>
    <a:lvl9pPr marL="3657600" algn="l" defTabSz="914400" rtl="0" eaLnBrk="1" latinLnBrk="0" hangingPunct="1">
      <a:defRPr kern="1200">
        <a:solidFill>
          <a:schemeClr val="tx1"/>
        </a:solidFill>
        <a:latin typeface="Lucida Sans Unicode"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54" autoAdjust="0"/>
  </p:normalViewPr>
  <p:slideViewPr>
    <p:cSldViewPr>
      <p:cViewPr varScale="1">
        <p:scale>
          <a:sx n="89" d="100"/>
          <a:sy n="89" d="100"/>
        </p:scale>
        <p:origin x="1638" y="96"/>
      </p:cViewPr>
      <p:guideLst>
        <p:guide orient="horz" pos="2160"/>
        <p:guide pos="2880"/>
      </p:guideLst>
    </p:cSldViewPr>
  </p:slideViewPr>
  <p:notesTextViewPr>
    <p:cViewPr>
      <p:scale>
        <a:sx n="1" d="1"/>
        <a:sy n="1" d="1"/>
      </p:scale>
      <p:origin x="0" y="0"/>
    </p:cViewPr>
  </p:notesTextViewPr>
  <p:sorterViewPr>
    <p:cViewPr>
      <p:scale>
        <a:sx n="150" d="100"/>
        <a:sy n="150" d="100"/>
      </p:scale>
      <p:origin x="0" y="88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A64B0EF-B209-482B-A963-FB0F65F184E4}" type="datetimeFigureOut">
              <a:rPr lang="zh-CN" altLang="en-US"/>
              <a:pPr>
                <a:defRPr/>
              </a:pPr>
              <a:t>2018/5/7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D939392-5393-41EA-A35D-124BDB972545}" type="slidenum">
              <a:rPr lang="zh-CN" altLang="en-US"/>
              <a:pPr>
                <a:defRPr/>
              </a:pPr>
              <a:t>‹#›</a:t>
            </a:fld>
            <a:endParaRPr lang="zh-CN" altLang="en-US"/>
          </a:p>
        </p:txBody>
      </p:sp>
    </p:spTree>
    <p:extLst>
      <p:ext uri="{BB962C8B-B14F-4D97-AF65-F5344CB8AC3E}">
        <p14:creationId xmlns:p14="http://schemas.microsoft.com/office/powerpoint/2010/main" val="34487039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FD55F490-940D-46CB-AF91-3F77032C2E27}" type="slidenum">
              <a:rPr lang="zh-CN" altLang="en-US">
                <a:latin typeface="Calibri" pitchFamily="34" charset="0"/>
                <a:ea typeface="宋体" charset="-122"/>
              </a:rPr>
              <a:pPr fontAlgn="base">
                <a:spcBef>
                  <a:spcPct val="0"/>
                </a:spcBef>
                <a:spcAft>
                  <a:spcPct val="0"/>
                </a:spcAft>
              </a:pPr>
              <a:t>1</a:t>
            </a:fld>
            <a:endParaRPr lang="en-US" altLang="zh-CN">
              <a:latin typeface="Calibri" pitchFamily="34" charset="0"/>
              <a:ea typeface="宋体" charset="-122"/>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C205D04B-B94D-4805-A5D8-A0C31623F6AC}" type="slidenum">
              <a:rPr lang="zh-CN" altLang="en-US">
                <a:latin typeface="Calibri" pitchFamily="34" charset="0"/>
                <a:ea typeface="宋体" charset="-122"/>
              </a:rPr>
              <a:pPr fontAlgn="base">
                <a:spcBef>
                  <a:spcPct val="0"/>
                </a:spcBef>
                <a:spcAft>
                  <a:spcPct val="0"/>
                </a:spcAft>
              </a:pPr>
              <a:t>17</a:t>
            </a:fld>
            <a:endParaRPr lang="zh-CN" altLang="en-US">
              <a:latin typeface="Calibri" pitchFamily="34"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C205D04B-B94D-4805-A5D8-A0C31623F6AC}" type="slidenum">
              <a:rPr lang="zh-CN" altLang="en-US">
                <a:latin typeface="Calibri" pitchFamily="34" charset="0"/>
                <a:ea typeface="宋体" charset="-122"/>
              </a:rPr>
              <a:pPr fontAlgn="base">
                <a:spcBef>
                  <a:spcPct val="0"/>
                </a:spcBef>
                <a:spcAft>
                  <a:spcPct val="0"/>
                </a:spcAft>
              </a:pPr>
              <a:t>18</a:t>
            </a:fld>
            <a:endParaRPr lang="zh-CN" altLang="en-US">
              <a:latin typeface="Calibri" pitchFamily="34"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30EE30E2-5440-4729-B91C-B3BDE2F7C349}" type="slidenum">
              <a:rPr lang="zh-CN" altLang="en-US">
                <a:latin typeface="Calibri" pitchFamily="34" charset="0"/>
                <a:ea typeface="宋体" charset="-122"/>
              </a:rPr>
              <a:pPr fontAlgn="base">
                <a:spcBef>
                  <a:spcPct val="0"/>
                </a:spcBef>
                <a:spcAft>
                  <a:spcPct val="0"/>
                </a:spcAft>
              </a:pPr>
              <a:t>21</a:t>
            </a:fld>
            <a:endParaRPr lang="zh-CN" altLang="en-US">
              <a:latin typeface="Calibri" pitchFamily="34"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939392-5393-41EA-A35D-124BDB972545}" type="slidenum">
              <a:rPr lang="zh-CN" altLang="en-US" smtClean="0"/>
              <a:pPr>
                <a:defRPr/>
              </a:pPr>
              <a:t>2</a:t>
            </a:fld>
            <a:endParaRPr lang="zh-CN" altLang="en-US"/>
          </a:p>
        </p:txBody>
      </p:sp>
    </p:spTree>
    <p:extLst>
      <p:ext uri="{BB962C8B-B14F-4D97-AF65-F5344CB8AC3E}">
        <p14:creationId xmlns:p14="http://schemas.microsoft.com/office/powerpoint/2010/main" val="325748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5C6EC340-72E2-4E3F-B215-4892F2DFDEDF}" type="slidenum">
              <a:rPr lang="zh-CN" altLang="en-US">
                <a:latin typeface="Calibri" pitchFamily="34" charset="0"/>
                <a:ea typeface="宋体" charset="-122"/>
              </a:rPr>
              <a:pPr fontAlgn="base">
                <a:spcBef>
                  <a:spcPct val="0"/>
                </a:spcBef>
                <a:spcAft>
                  <a:spcPct val="0"/>
                </a:spcAft>
              </a:pPr>
              <a:t>5</a:t>
            </a:fld>
            <a:endParaRPr lang="zh-CN" altLang="en-US">
              <a:latin typeface="Calibri" pitchFamily="34"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E2D44E82-2A04-4CDB-AADF-8F398D203443}" type="slidenum">
              <a:rPr lang="zh-CN" altLang="en-US">
                <a:latin typeface="Calibri" pitchFamily="34" charset="0"/>
                <a:ea typeface="宋体" charset="-122"/>
              </a:rPr>
              <a:pPr fontAlgn="base">
                <a:spcBef>
                  <a:spcPct val="0"/>
                </a:spcBef>
                <a:spcAft>
                  <a:spcPct val="0"/>
                </a:spcAft>
              </a:pPr>
              <a:t>6</a:t>
            </a:fld>
            <a:endParaRPr lang="zh-CN" altLang="en-US">
              <a:latin typeface="Calibri" pitchFamily="34"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26107278-9DFE-45C9-847F-83CA25B5FEB0}" type="slidenum">
              <a:rPr lang="zh-CN" altLang="en-US">
                <a:latin typeface="Calibri" pitchFamily="34" charset="0"/>
                <a:ea typeface="宋体" charset="-122"/>
              </a:rPr>
              <a:pPr fontAlgn="base">
                <a:spcBef>
                  <a:spcPct val="0"/>
                </a:spcBef>
                <a:spcAft>
                  <a:spcPct val="0"/>
                </a:spcAft>
              </a:pPr>
              <a:t>7</a:t>
            </a:fld>
            <a:endParaRPr lang="zh-CN" altLang="en-US">
              <a:latin typeface="Calibri" pitchFamily="34"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423E9B8D-DB6E-4EC4-BAE6-AFCE45C03A5B}" type="slidenum">
              <a:rPr lang="zh-CN" altLang="en-US">
                <a:latin typeface="Calibri" pitchFamily="34" charset="0"/>
                <a:ea typeface="宋体" charset="-122"/>
              </a:rPr>
              <a:pPr fontAlgn="base">
                <a:spcBef>
                  <a:spcPct val="0"/>
                </a:spcBef>
                <a:spcAft>
                  <a:spcPct val="0"/>
                </a:spcAft>
              </a:pPr>
              <a:t>8</a:t>
            </a:fld>
            <a:endParaRPr lang="zh-CN" altLang="en-US">
              <a:latin typeface="Calibri" pitchFamily="34"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992E6826-17D1-4DB0-A2A4-0B7B9BD5322D}" type="slidenum">
              <a:rPr lang="zh-CN" altLang="en-US">
                <a:latin typeface="Calibri" pitchFamily="34" charset="0"/>
                <a:ea typeface="宋体" charset="-122"/>
              </a:rPr>
              <a:pPr fontAlgn="base">
                <a:spcBef>
                  <a:spcPct val="0"/>
                </a:spcBef>
                <a:spcAft>
                  <a:spcPct val="0"/>
                </a:spcAft>
              </a:pPr>
              <a:t>9</a:t>
            </a:fld>
            <a:endParaRPr lang="zh-CN" altLang="en-US">
              <a:latin typeface="Calibri" pitchFamily="34"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C205D04B-B94D-4805-A5D8-A0C31623F6AC}" type="slidenum">
              <a:rPr lang="zh-CN" altLang="en-US">
                <a:latin typeface="Calibri" pitchFamily="34" charset="0"/>
                <a:ea typeface="宋体" charset="-122"/>
              </a:rPr>
              <a:pPr fontAlgn="base">
                <a:spcBef>
                  <a:spcPct val="0"/>
                </a:spcBef>
                <a:spcAft>
                  <a:spcPct val="0"/>
                </a:spcAft>
              </a:pPr>
              <a:t>15</a:t>
            </a:fld>
            <a:endParaRPr lang="zh-CN" altLang="en-US">
              <a:latin typeface="Calibri" pitchFamily="34"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C205D04B-B94D-4805-A5D8-A0C31623F6AC}" type="slidenum">
              <a:rPr lang="zh-CN" altLang="en-US">
                <a:latin typeface="Calibri" pitchFamily="34" charset="0"/>
                <a:ea typeface="宋体" charset="-122"/>
              </a:rPr>
              <a:pPr fontAlgn="base">
                <a:spcBef>
                  <a:spcPct val="0"/>
                </a:spcBef>
                <a:spcAft>
                  <a:spcPct val="0"/>
                </a:spcAft>
              </a:pPr>
              <a:t>16</a:t>
            </a:fld>
            <a:endParaRPr lang="zh-CN" altLang="en-US">
              <a:latin typeface="Calibri" pitchFamily="34"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603D33A2-907C-49DF-8754-B33D654AE8D6}" type="datetimeFigureOut">
              <a:rPr lang="zh-CN" altLang="en-US"/>
              <a:pPr>
                <a:defRPr/>
              </a:pPr>
              <a:t>2018/5/7</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29573493-330E-40DB-841A-60C148159F14}" type="slidenum">
              <a:rPr lang="zh-CN" altLang="en-US"/>
              <a:pPr>
                <a:defRPr/>
              </a:pPr>
              <a:t>‹#›</a:t>
            </a:fld>
            <a:endParaRPr lang="zh-CN" altLang="en-US"/>
          </a:p>
        </p:txBody>
      </p:sp>
    </p:spTree>
    <p:extLst>
      <p:ext uri="{BB962C8B-B14F-4D97-AF65-F5344CB8AC3E}">
        <p14:creationId xmlns:p14="http://schemas.microsoft.com/office/powerpoint/2010/main" val="266303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A128D7BC-D4FD-4ED7-9ADF-2EB0F483DD9C}" type="datetimeFigureOut">
              <a:rPr lang="zh-CN" altLang="en-US"/>
              <a:pPr>
                <a:defRPr/>
              </a:pPr>
              <a:t>2018/5/7</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26EC1DC3-0698-4C03-8A5B-EB028525F56C}" type="slidenum">
              <a:rPr lang="zh-CN" altLang="en-US"/>
              <a:pPr>
                <a:defRPr/>
              </a:pPr>
              <a:t>‹#›</a:t>
            </a:fld>
            <a:endParaRPr lang="zh-CN" altLang="en-US"/>
          </a:p>
        </p:txBody>
      </p:sp>
    </p:spTree>
    <p:extLst>
      <p:ext uri="{BB962C8B-B14F-4D97-AF65-F5344CB8AC3E}">
        <p14:creationId xmlns:p14="http://schemas.microsoft.com/office/powerpoint/2010/main" val="281946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9E98CB94-D4A3-4DE2-9A01-6927DF48DADF}" type="datetimeFigureOut">
              <a:rPr lang="zh-CN" altLang="en-US"/>
              <a:pPr>
                <a:defRPr/>
              </a:pPr>
              <a:t>2018/5/7</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2A77838D-A649-4FE3-9794-2246D796449C}" type="slidenum">
              <a:rPr lang="zh-CN" altLang="en-US"/>
              <a:pPr>
                <a:defRPr/>
              </a:pPr>
              <a:t>‹#›</a:t>
            </a:fld>
            <a:endParaRPr lang="zh-CN" altLang="en-US"/>
          </a:p>
        </p:txBody>
      </p:sp>
    </p:spTree>
    <p:extLst>
      <p:ext uri="{BB962C8B-B14F-4D97-AF65-F5344CB8AC3E}">
        <p14:creationId xmlns:p14="http://schemas.microsoft.com/office/powerpoint/2010/main" val="79122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524000"/>
            <a:ext cx="40957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59338" y="1524000"/>
            <a:ext cx="40957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3F01DCB4-8C6F-412C-A5B1-9137BA90392E}" type="slidenum">
              <a:rPr lang="zh-CN" altLang="en-US"/>
              <a:pPr>
                <a:defRPr/>
              </a:pPr>
              <a:t>‹#›</a:t>
            </a:fld>
            <a:endParaRPr lang="en-US" altLang="zh-CN"/>
          </a:p>
        </p:txBody>
      </p:sp>
    </p:spTree>
    <p:extLst>
      <p:ext uri="{BB962C8B-B14F-4D97-AF65-F5344CB8AC3E}">
        <p14:creationId xmlns:p14="http://schemas.microsoft.com/office/powerpoint/2010/main" val="231954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23BE4EE1-01F1-4E46-9B50-D30A24758F07}" type="datetimeFigureOut">
              <a:rPr lang="zh-CN" altLang="en-US"/>
              <a:pPr>
                <a:defRPr/>
              </a:pPr>
              <a:t>2018/5/7</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26DB9545-7244-4714-BF8F-C7C5A24CDFE2}" type="slidenum">
              <a:rPr lang="zh-CN" altLang="en-US"/>
              <a:pPr>
                <a:defRPr/>
              </a:pPr>
              <a:t>‹#›</a:t>
            </a:fld>
            <a:endParaRPr lang="zh-CN" altLang="en-US"/>
          </a:p>
        </p:txBody>
      </p:sp>
    </p:spTree>
    <p:extLst>
      <p:ext uri="{BB962C8B-B14F-4D97-AF65-F5344CB8AC3E}">
        <p14:creationId xmlns:p14="http://schemas.microsoft.com/office/powerpoint/2010/main" val="19399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4FD0D3A0-9937-461B-96BC-C6B8C0DAB71A}" type="datetimeFigureOut">
              <a:rPr lang="zh-CN" altLang="en-US"/>
              <a:pPr>
                <a:defRPr/>
              </a:pPr>
              <a:t>2018/5/7</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3F66158E-C564-43B2-AED4-C1A261B6BA5A}" type="slidenum">
              <a:rPr lang="zh-CN" altLang="en-US"/>
              <a:pPr>
                <a:defRPr/>
              </a:pPr>
              <a:t>‹#›</a:t>
            </a:fld>
            <a:endParaRPr lang="zh-CN" altLang="en-US"/>
          </a:p>
        </p:txBody>
      </p:sp>
    </p:spTree>
    <p:extLst>
      <p:ext uri="{BB962C8B-B14F-4D97-AF65-F5344CB8AC3E}">
        <p14:creationId xmlns:p14="http://schemas.microsoft.com/office/powerpoint/2010/main" val="32898700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2EC675ED-8871-422A-8B99-E6308DC35E05}" type="datetimeFigureOut">
              <a:rPr lang="zh-CN" altLang="en-US"/>
              <a:pPr>
                <a:defRPr/>
              </a:pPr>
              <a:t>2018/5/7</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22794428-BD45-4AB9-8153-FAFDEA9AFD89}" type="slidenum">
              <a:rPr lang="zh-CN" altLang="en-US"/>
              <a:pPr>
                <a:defRPr/>
              </a:pPr>
              <a:t>‹#›</a:t>
            </a:fld>
            <a:endParaRPr lang="zh-CN" altLang="en-US"/>
          </a:p>
        </p:txBody>
      </p:sp>
    </p:spTree>
    <p:extLst>
      <p:ext uri="{BB962C8B-B14F-4D97-AF65-F5344CB8AC3E}">
        <p14:creationId xmlns:p14="http://schemas.microsoft.com/office/powerpoint/2010/main" val="67290140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22D30079-700A-4085-8303-071615ED79B2}" type="datetimeFigureOut">
              <a:rPr lang="zh-CN" altLang="en-US"/>
              <a:pPr>
                <a:defRPr/>
              </a:pPr>
              <a:t>2018/5/7</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9A0A06E1-A4E2-41F2-AAF6-8261ADEA3F5F}" type="slidenum">
              <a:rPr lang="zh-CN" altLang="en-US"/>
              <a:pPr>
                <a:defRPr/>
              </a:pPr>
              <a:t>‹#›</a:t>
            </a:fld>
            <a:endParaRPr lang="zh-CN" altLang="en-US"/>
          </a:p>
        </p:txBody>
      </p:sp>
    </p:spTree>
    <p:extLst>
      <p:ext uri="{BB962C8B-B14F-4D97-AF65-F5344CB8AC3E}">
        <p14:creationId xmlns:p14="http://schemas.microsoft.com/office/powerpoint/2010/main" val="378482621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1B756502-E7EB-4A2E-9B8F-8524982D8D2A}" type="datetimeFigureOut">
              <a:rPr lang="zh-CN" altLang="en-US"/>
              <a:pPr>
                <a:defRPr/>
              </a:pPr>
              <a:t>2018/5/7</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A8FC695A-53FD-4096-9B10-DF965EF5290A}" type="slidenum">
              <a:rPr lang="zh-CN" altLang="en-US"/>
              <a:pPr>
                <a:defRPr/>
              </a:pPr>
              <a:t>‹#›</a:t>
            </a:fld>
            <a:endParaRPr lang="zh-CN" altLang="en-US"/>
          </a:p>
        </p:txBody>
      </p:sp>
    </p:spTree>
    <p:extLst>
      <p:ext uri="{BB962C8B-B14F-4D97-AF65-F5344CB8AC3E}">
        <p14:creationId xmlns:p14="http://schemas.microsoft.com/office/powerpoint/2010/main" val="427750835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004F860-9ED8-4662-B0EE-A8BD3FBDF360}" type="datetimeFigureOut">
              <a:rPr lang="zh-CN" altLang="en-US"/>
              <a:pPr>
                <a:defRPr/>
              </a:pPr>
              <a:t>2018/5/7</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1DDA118-27E7-4B58-A563-F7447E874FD5}" type="slidenum">
              <a:rPr lang="zh-CN" altLang="en-US"/>
              <a:pPr>
                <a:defRPr/>
              </a:pPr>
              <a:t>‹#›</a:t>
            </a:fld>
            <a:endParaRPr lang="zh-CN" altLang="en-US"/>
          </a:p>
        </p:txBody>
      </p:sp>
    </p:spTree>
    <p:extLst>
      <p:ext uri="{BB962C8B-B14F-4D97-AF65-F5344CB8AC3E}">
        <p14:creationId xmlns:p14="http://schemas.microsoft.com/office/powerpoint/2010/main" val="8380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6A980F28-C713-4919-BB23-E014E96A4E12}" type="datetimeFigureOut">
              <a:rPr lang="zh-CN" altLang="en-US"/>
              <a:pPr>
                <a:defRPr/>
              </a:pPr>
              <a:t>2018/5/7</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01E8DD6D-717C-44FE-BEB7-2B9C1C847619}" type="slidenum">
              <a:rPr lang="zh-CN" altLang="en-US"/>
              <a:pPr>
                <a:defRPr/>
              </a:pPr>
              <a:t>‹#›</a:t>
            </a:fld>
            <a:endParaRPr lang="zh-CN" altLang="en-US"/>
          </a:p>
        </p:txBody>
      </p:sp>
    </p:spTree>
    <p:extLst>
      <p:ext uri="{BB962C8B-B14F-4D97-AF65-F5344CB8AC3E}">
        <p14:creationId xmlns:p14="http://schemas.microsoft.com/office/powerpoint/2010/main" val="331195389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22548D05-193A-4FB5-848D-CCFFA5C71157}" type="datetimeFigureOut">
              <a:rPr lang="zh-CN" altLang="en-US"/>
              <a:pPr>
                <a:defRPr/>
              </a:pPr>
              <a:t>2018/5/7</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61F77512-94D6-42A0-A2E6-D8F36623ED5C}" type="slidenum">
              <a:rPr lang="zh-CN" altLang="en-US"/>
              <a:pPr>
                <a:defRPr/>
              </a:pPr>
              <a:t>‹#›</a:t>
            </a:fld>
            <a:endParaRPr lang="zh-CN" altLang="en-US"/>
          </a:p>
        </p:txBody>
      </p:sp>
    </p:spTree>
    <p:extLst>
      <p:ext uri="{BB962C8B-B14F-4D97-AF65-F5344CB8AC3E}">
        <p14:creationId xmlns:p14="http://schemas.microsoft.com/office/powerpoint/2010/main" val="24585232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4E8F4042-7A13-41C1-BEB1-71C8E3AEC725}" type="datetimeFigureOut">
              <a:rPr lang="zh-CN" altLang="en-US"/>
              <a:pPr>
                <a:defRPr/>
              </a:pPr>
              <a:t>2018/5/7</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C1BDDF23-2125-4C3A-B975-A2FBEA18CAA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33" r:id="rId1"/>
    <p:sldLayoutId id="2147484029" r:id="rId2"/>
    <p:sldLayoutId id="2147484034" r:id="rId3"/>
    <p:sldLayoutId id="2147484035" r:id="rId4"/>
    <p:sldLayoutId id="2147484036" r:id="rId5"/>
    <p:sldLayoutId id="2147484037" r:id="rId6"/>
    <p:sldLayoutId id="2147484030" r:id="rId7"/>
    <p:sldLayoutId id="2147484038" r:id="rId8"/>
    <p:sldLayoutId id="2147484039" r:id="rId9"/>
    <p:sldLayoutId id="2147484031" r:id="rId10"/>
    <p:sldLayoutId id="2147484032" r:id="rId11"/>
    <p:sldLayoutId id="2147484040" r:id="rId12"/>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773238"/>
            <a:ext cx="7772400" cy="1462087"/>
          </a:xfrm>
        </p:spPr>
        <p:txBody>
          <a:bodyPr/>
          <a:lstStyle/>
          <a:p>
            <a:pPr algn="ctr" fontAlgn="auto">
              <a:spcAft>
                <a:spcPts val="0"/>
              </a:spcAft>
              <a:defRPr/>
            </a:pPr>
            <a:r>
              <a:rPr lang="zh-CN" altLang="zh-CN" sz="4400" dirty="0">
                <a:effectLst/>
              </a:rPr>
              <a:t>第</a:t>
            </a:r>
            <a:r>
              <a:rPr lang="en-US" altLang="zh-CN" sz="4400" dirty="0">
                <a:effectLst/>
              </a:rPr>
              <a:t>9</a:t>
            </a:r>
            <a:r>
              <a:rPr lang="zh-CN" altLang="zh-CN" sz="4400" dirty="0">
                <a:effectLst/>
              </a:rPr>
              <a:t>章  异常处理</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pPr algn="ctr" fontAlgn="auto">
              <a:spcAft>
                <a:spcPts val="0"/>
              </a:spcAft>
              <a:defRPr/>
            </a:pPr>
            <a:r>
              <a:rPr lang="en-US" altLang="zh-CN" dirty="0"/>
              <a:t>9.2  </a:t>
            </a:r>
            <a:r>
              <a:rPr lang="zh-CN" altLang="zh-CN" dirty="0"/>
              <a:t>异常的捕获和处理</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23988"/>
            <a:ext cx="8229600" cy="4525962"/>
          </a:xfrm>
        </p:spPr>
        <p:txBody>
          <a:bodyPr>
            <a:normAutofit/>
          </a:bodyPr>
          <a:lstStyle/>
          <a:p>
            <a:pPr marL="109728" indent="0" fontAlgn="auto">
              <a:spcAft>
                <a:spcPts val="0"/>
              </a:spcAft>
              <a:buFont typeface="Wingdings 3"/>
              <a:buNone/>
              <a:defRPr/>
            </a:pPr>
            <a:r>
              <a:rPr lang="zh-CN" altLang="zh-CN" sz="2000" dirty="0"/>
              <a:t>【例</a:t>
            </a:r>
            <a:r>
              <a:rPr lang="en-US" altLang="zh-CN" sz="2000" dirty="0"/>
              <a:t>9-1</a:t>
            </a:r>
            <a:r>
              <a:rPr lang="zh-CN" altLang="zh-CN" sz="2000" dirty="0"/>
              <a:t>】按“</a:t>
            </a:r>
            <a:r>
              <a:rPr lang="en-US" altLang="zh-CN" sz="2000" dirty="0" err="1"/>
              <a:t>yyyy</a:t>
            </a:r>
            <a:r>
              <a:rPr lang="en-US" altLang="zh-CN" sz="2000" dirty="0"/>
              <a:t>-MM-</a:t>
            </a:r>
            <a:r>
              <a:rPr lang="en-US" altLang="zh-CN" sz="2000" dirty="0" err="1"/>
              <a:t>dd</a:t>
            </a:r>
            <a:r>
              <a:rPr lang="zh-CN" altLang="zh-CN" sz="2000" dirty="0"/>
              <a:t>”格式输入一个人的生日并打印输出。</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9.2.1  try-catch-finally</a:t>
            </a:r>
            <a:r>
              <a:rPr lang="zh-CN" altLang="zh-CN" dirty="0">
                <a:effectLst/>
              </a:rPr>
              <a:t>语句</a:t>
            </a:r>
            <a:endParaRPr lang="zh-CN" altLang="en-US" dirty="0"/>
          </a:p>
        </p:txBody>
      </p:sp>
      <p:sp>
        <p:nvSpPr>
          <p:cNvPr id="4" name="矩形 3"/>
          <p:cNvSpPr/>
          <p:nvPr/>
        </p:nvSpPr>
        <p:spPr>
          <a:xfrm>
            <a:off x="107504" y="1772816"/>
            <a:ext cx="8928992" cy="50783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en-US" altLang="zh-CN" dirty="0"/>
              <a:t>import </a:t>
            </a:r>
            <a:r>
              <a:rPr lang="en-US" altLang="zh-CN" dirty="0" err="1"/>
              <a:t>java.text.ParseException</a:t>
            </a:r>
            <a:r>
              <a:rPr lang="en-US" altLang="zh-CN" dirty="0"/>
              <a:t>;</a:t>
            </a:r>
          </a:p>
          <a:p>
            <a:pPr fontAlgn="auto">
              <a:spcBef>
                <a:spcPts val="0"/>
              </a:spcBef>
              <a:spcAft>
                <a:spcPts val="0"/>
              </a:spcAft>
              <a:defRPr/>
            </a:pPr>
            <a:r>
              <a:rPr lang="en-US" altLang="zh-CN" dirty="0"/>
              <a:t>import </a:t>
            </a:r>
            <a:r>
              <a:rPr lang="en-US" altLang="zh-CN" dirty="0" err="1"/>
              <a:t>java.text.SimpleDateFormat</a:t>
            </a:r>
            <a:r>
              <a:rPr lang="en-US" altLang="zh-CN" dirty="0"/>
              <a:t>;</a:t>
            </a:r>
          </a:p>
          <a:p>
            <a:pPr fontAlgn="auto">
              <a:spcBef>
                <a:spcPts val="0"/>
              </a:spcBef>
              <a:spcAft>
                <a:spcPts val="0"/>
              </a:spcAft>
              <a:defRPr/>
            </a:pPr>
            <a:r>
              <a:rPr lang="en-US" altLang="zh-CN" dirty="0"/>
              <a:t>import </a:t>
            </a:r>
            <a:r>
              <a:rPr lang="en-US" altLang="zh-CN" dirty="0" err="1"/>
              <a:t>java.util.Date</a:t>
            </a:r>
            <a:r>
              <a:rPr lang="en-US" altLang="zh-CN" dirty="0"/>
              <a:t>;</a:t>
            </a:r>
          </a:p>
          <a:p>
            <a:pPr fontAlgn="auto">
              <a:spcBef>
                <a:spcPts val="0"/>
              </a:spcBef>
              <a:spcAft>
                <a:spcPts val="0"/>
              </a:spcAft>
              <a:defRPr/>
            </a:pPr>
            <a:r>
              <a:rPr lang="en-US" altLang="zh-CN" dirty="0"/>
              <a:t>import </a:t>
            </a:r>
            <a:r>
              <a:rPr lang="en-US" altLang="zh-CN" dirty="0" err="1"/>
              <a:t>java.util.Scanner</a:t>
            </a:r>
            <a:r>
              <a:rPr lang="en-US" altLang="zh-CN" dirty="0"/>
              <a:t>;</a:t>
            </a:r>
          </a:p>
          <a:p>
            <a:pPr fontAlgn="auto">
              <a:spcBef>
                <a:spcPts val="0"/>
              </a:spcBef>
              <a:spcAft>
                <a:spcPts val="0"/>
              </a:spcAft>
              <a:defRPr/>
            </a:pPr>
            <a:r>
              <a:rPr lang="en-US" altLang="zh-CN" dirty="0"/>
              <a:t>public class </a:t>
            </a:r>
            <a:r>
              <a:rPr lang="en-US" altLang="zh-CN" dirty="0" err="1"/>
              <a:t>ExceptionDemo</a:t>
            </a:r>
            <a:r>
              <a:rPr lang="en-US" altLang="zh-CN" dirty="0"/>
              <a:t> {</a:t>
            </a:r>
          </a:p>
          <a:p>
            <a:pPr fontAlgn="auto">
              <a:spcBef>
                <a:spcPts val="0"/>
              </a:spcBef>
              <a:spcAft>
                <a:spcPts val="0"/>
              </a:spcAft>
              <a:defRPr/>
            </a:pPr>
            <a:r>
              <a:rPr lang="en-US" altLang="zh-CN" b="1" dirty="0"/>
              <a:t>    </a:t>
            </a:r>
            <a:r>
              <a:rPr lang="en-US" altLang="zh-CN" dirty="0"/>
              <a:t>public static void main(String[] </a:t>
            </a:r>
            <a:r>
              <a:rPr lang="en-US" altLang="zh-CN" dirty="0" err="1"/>
              <a:t>args</a:t>
            </a:r>
            <a:r>
              <a:rPr lang="en-US" altLang="zh-CN" dirty="0"/>
              <a:t>) {</a:t>
            </a:r>
            <a:endParaRPr lang="zh-CN" altLang="zh-CN" dirty="0"/>
          </a:p>
          <a:p>
            <a:pPr fontAlgn="auto">
              <a:spcBef>
                <a:spcPts val="0"/>
              </a:spcBef>
              <a:spcAft>
                <a:spcPts val="0"/>
              </a:spcAft>
              <a:defRPr/>
            </a:pPr>
            <a:r>
              <a:rPr lang="en-US" altLang="zh-CN" dirty="0"/>
              <a:t>	Scanner </a:t>
            </a:r>
            <a:r>
              <a:rPr lang="en-US" altLang="zh-CN" dirty="0" err="1"/>
              <a:t>scn</a:t>
            </a:r>
            <a:r>
              <a:rPr lang="en-US" altLang="zh-CN" dirty="0"/>
              <a:t>  = </a:t>
            </a:r>
            <a:r>
              <a:rPr lang="en-US" altLang="zh-CN" b="1" dirty="0"/>
              <a:t>new</a:t>
            </a:r>
            <a:r>
              <a:rPr lang="en-US" altLang="zh-CN" dirty="0"/>
              <a:t> Scanner(System.</a:t>
            </a:r>
            <a:r>
              <a:rPr lang="en-US" altLang="zh-CN" i="1" dirty="0"/>
              <a:t>in</a:t>
            </a:r>
            <a:r>
              <a:rPr lang="en-US" altLang="zh-CN" dirty="0"/>
              <a:t>);</a:t>
            </a:r>
            <a:endParaRPr lang="zh-CN" altLang="zh-CN" dirty="0"/>
          </a:p>
          <a:p>
            <a:pPr fontAlgn="auto">
              <a:spcBef>
                <a:spcPts val="0"/>
              </a:spcBef>
              <a:spcAft>
                <a:spcPts val="0"/>
              </a:spcAft>
              <a:defRPr/>
            </a:pPr>
            <a:r>
              <a:rPr lang="en-US" altLang="zh-CN" dirty="0"/>
              <a:t>	</a:t>
            </a:r>
            <a:r>
              <a:rPr lang="en-US" altLang="zh-CN" dirty="0" err="1"/>
              <a:t>SimpleDateFormat</a:t>
            </a:r>
            <a:r>
              <a:rPr lang="en-US" altLang="zh-CN" dirty="0"/>
              <a:t> </a:t>
            </a:r>
            <a:r>
              <a:rPr lang="en-US" altLang="zh-CN" dirty="0" err="1"/>
              <a:t>sdf</a:t>
            </a:r>
            <a:r>
              <a:rPr lang="en-US" altLang="zh-CN" dirty="0"/>
              <a:t> = </a:t>
            </a:r>
            <a:r>
              <a:rPr lang="en-US" altLang="zh-CN" b="1" dirty="0"/>
              <a:t>new</a:t>
            </a:r>
            <a:r>
              <a:rPr lang="en-US" altLang="zh-CN" dirty="0"/>
              <a:t>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a:t>
            </a:r>
            <a:endParaRPr lang="zh-CN" altLang="zh-CN" dirty="0"/>
          </a:p>
          <a:p>
            <a:pPr fontAlgn="auto">
              <a:spcBef>
                <a:spcPts val="0"/>
              </a:spcBef>
              <a:spcAft>
                <a:spcPts val="0"/>
              </a:spcAft>
              <a:defRPr/>
            </a:pPr>
            <a:r>
              <a:rPr lang="en-US" altLang="zh-CN" dirty="0"/>
              <a:t>	</a:t>
            </a:r>
            <a:r>
              <a:rPr lang="en-US" altLang="zh-CN" dirty="0" err="1"/>
              <a:t>System.</a:t>
            </a:r>
            <a:r>
              <a:rPr lang="en-US" altLang="zh-CN" i="1" dirty="0" err="1"/>
              <a:t>out</a:t>
            </a:r>
            <a:r>
              <a:rPr lang="en-US" altLang="zh-CN" dirty="0" err="1"/>
              <a:t>.print</a:t>
            </a:r>
            <a:r>
              <a:rPr lang="en-US" altLang="zh-CN" dirty="0"/>
              <a:t>("</a:t>
            </a:r>
            <a:r>
              <a:rPr lang="zh-CN" altLang="zh-CN" dirty="0"/>
              <a:t>输入生日</a:t>
            </a:r>
            <a:r>
              <a:rPr lang="en-US" altLang="zh-CN" dirty="0"/>
              <a:t>(</a:t>
            </a:r>
            <a:r>
              <a:rPr lang="en-US" altLang="zh-CN" dirty="0" err="1"/>
              <a:t>yyyy</a:t>
            </a:r>
            <a:r>
              <a:rPr lang="en-US" altLang="zh-CN" dirty="0"/>
              <a:t>-MM-</a:t>
            </a:r>
            <a:r>
              <a:rPr lang="en-US" altLang="zh-CN" dirty="0" err="1"/>
              <a:t>dd</a:t>
            </a:r>
            <a:r>
              <a:rPr lang="en-US" altLang="zh-CN" dirty="0"/>
              <a:t>):");</a:t>
            </a:r>
            <a:endParaRPr lang="zh-CN" altLang="zh-CN" dirty="0"/>
          </a:p>
          <a:p>
            <a:pPr fontAlgn="auto">
              <a:spcBef>
                <a:spcPts val="0"/>
              </a:spcBef>
              <a:spcAft>
                <a:spcPts val="0"/>
              </a:spcAft>
              <a:defRPr/>
            </a:pPr>
            <a:r>
              <a:rPr lang="en-US" altLang="zh-CN" dirty="0"/>
              <a:t>	String </a:t>
            </a:r>
            <a:r>
              <a:rPr lang="en-US" altLang="zh-CN" dirty="0" err="1"/>
              <a:t>birthStr</a:t>
            </a:r>
            <a:r>
              <a:rPr lang="en-US" altLang="zh-CN" dirty="0"/>
              <a:t> = </a:t>
            </a:r>
            <a:r>
              <a:rPr lang="en-US" altLang="zh-CN" dirty="0" err="1"/>
              <a:t>scn.next</a:t>
            </a:r>
            <a:r>
              <a:rPr lang="en-US" altLang="zh-CN" dirty="0"/>
              <a:t>();	</a:t>
            </a:r>
            <a:endParaRPr lang="zh-CN" altLang="zh-CN" dirty="0"/>
          </a:p>
          <a:p>
            <a:pPr fontAlgn="auto">
              <a:spcBef>
                <a:spcPts val="0"/>
              </a:spcBef>
              <a:spcAft>
                <a:spcPts val="0"/>
              </a:spcAft>
              <a:defRPr/>
            </a:pPr>
            <a:r>
              <a:rPr lang="en-US" altLang="zh-CN" dirty="0"/>
              <a:t>	</a:t>
            </a:r>
            <a:r>
              <a:rPr lang="en-US" altLang="zh-CN" b="1" dirty="0">
                <a:solidFill>
                  <a:srgbClr val="C00000"/>
                </a:solidFill>
              </a:rPr>
              <a:t>try</a:t>
            </a:r>
            <a:r>
              <a:rPr lang="en-US" altLang="zh-CN" dirty="0">
                <a:solidFill>
                  <a:srgbClr val="C00000"/>
                </a:solidFill>
              </a:rPr>
              <a:t> {</a:t>
            </a:r>
            <a:r>
              <a:rPr lang="en-US" altLang="zh-CN" dirty="0"/>
              <a:t>		</a:t>
            </a:r>
            <a:endParaRPr lang="zh-CN" altLang="zh-CN" dirty="0"/>
          </a:p>
          <a:p>
            <a:pPr fontAlgn="auto">
              <a:spcBef>
                <a:spcPts val="0"/>
              </a:spcBef>
              <a:spcAft>
                <a:spcPts val="0"/>
              </a:spcAft>
              <a:defRPr/>
            </a:pPr>
            <a:r>
              <a:rPr lang="en-US" altLang="zh-CN" dirty="0"/>
              <a:t>	   Date birth = </a:t>
            </a:r>
            <a:r>
              <a:rPr lang="en-US" altLang="zh-CN" dirty="0" err="1"/>
              <a:t>sdf.parse</a:t>
            </a:r>
            <a:r>
              <a:rPr lang="en-US" altLang="zh-CN" dirty="0"/>
              <a:t>(</a:t>
            </a:r>
            <a:r>
              <a:rPr lang="en-US" altLang="zh-CN" dirty="0" err="1"/>
              <a:t>birthStr</a:t>
            </a:r>
            <a:r>
              <a:rPr lang="en-US" altLang="zh-CN" dirty="0"/>
              <a:t>);   //</a:t>
            </a:r>
            <a:r>
              <a:rPr lang="zh-CN" altLang="zh-CN" dirty="0"/>
              <a:t>如果</a:t>
            </a:r>
            <a:r>
              <a:rPr lang="en-US" altLang="zh-CN" dirty="0" err="1"/>
              <a:t>birthStr</a:t>
            </a:r>
            <a:r>
              <a:rPr lang="zh-CN" altLang="zh-CN" dirty="0"/>
              <a:t>不可解析</a:t>
            </a:r>
            <a:r>
              <a:rPr lang="en-US" altLang="zh-CN" dirty="0"/>
              <a:t>, </a:t>
            </a:r>
            <a:r>
              <a:rPr lang="zh-CN" altLang="zh-CN" dirty="0"/>
              <a:t>就抛出异常</a:t>
            </a:r>
          </a:p>
          <a:p>
            <a:pPr fontAlgn="auto">
              <a:spcBef>
                <a:spcPts val="0"/>
              </a:spcBef>
              <a:spcAft>
                <a:spcPts val="0"/>
              </a:spcAft>
              <a:defRPr/>
            </a:pPr>
            <a:r>
              <a:rPr lang="en-US" altLang="zh-CN" dirty="0"/>
              <a:t>	    </a:t>
            </a:r>
            <a:r>
              <a:rPr lang="en-US" altLang="zh-CN" dirty="0" err="1"/>
              <a:t>System.</a:t>
            </a:r>
            <a:r>
              <a:rPr lang="en-US" altLang="zh-CN" i="1" dirty="0" err="1"/>
              <a:t>out</a:t>
            </a:r>
            <a:r>
              <a:rPr lang="en-US" altLang="zh-CN" dirty="0" err="1"/>
              <a:t>.println</a:t>
            </a:r>
            <a:r>
              <a:rPr lang="en-US" altLang="zh-CN" dirty="0"/>
              <a:t>("</a:t>
            </a:r>
            <a:r>
              <a:rPr lang="zh-CN" altLang="zh-CN" dirty="0"/>
              <a:t>生日</a:t>
            </a:r>
            <a:r>
              <a:rPr lang="en-US" altLang="zh-CN" dirty="0"/>
              <a:t>:"+</a:t>
            </a:r>
            <a:r>
              <a:rPr lang="en-US" altLang="zh-CN" dirty="0" err="1"/>
              <a:t>sdf.format</a:t>
            </a:r>
            <a:r>
              <a:rPr lang="en-US" altLang="zh-CN" dirty="0"/>
              <a:t>(birth));</a:t>
            </a:r>
            <a:endParaRPr lang="zh-CN" altLang="zh-CN" dirty="0"/>
          </a:p>
          <a:p>
            <a:pPr fontAlgn="auto">
              <a:spcBef>
                <a:spcPts val="0"/>
              </a:spcBef>
              <a:spcAft>
                <a:spcPts val="0"/>
              </a:spcAft>
              <a:defRPr/>
            </a:pPr>
            <a:r>
              <a:rPr lang="en-US" altLang="zh-CN" dirty="0"/>
              <a:t>	</a:t>
            </a:r>
            <a:r>
              <a:rPr lang="en-US" altLang="zh-CN" dirty="0">
                <a:solidFill>
                  <a:srgbClr val="C00000"/>
                </a:solidFill>
              </a:rPr>
              <a:t>} </a:t>
            </a:r>
            <a:r>
              <a:rPr lang="en-US" altLang="zh-CN" b="1" dirty="0">
                <a:solidFill>
                  <a:srgbClr val="C00000"/>
                </a:solidFill>
              </a:rPr>
              <a:t>catch</a:t>
            </a:r>
            <a:r>
              <a:rPr lang="en-US" altLang="zh-CN" dirty="0">
                <a:solidFill>
                  <a:srgbClr val="C00000"/>
                </a:solidFill>
              </a:rPr>
              <a:t> </a:t>
            </a:r>
            <a:r>
              <a:rPr lang="en-US" altLang="zh-CN" dirty="0"/>
              <a:t>(</a:t>
            </a:r>
            <a:r>
              <a:rPr lang="en-US" altLang="zh-CN" dirty="0" err="1"/>
              <a:t>ParseException</a:t>
            </a:r>
            <a:r>
              <a:rPr lang="en-US" altLang="zh-CN" dirty="0"/>
              <a:t> e) { //</a:t>
            </a:r>
            <a:r>
              <a:rPr lang="zh-CN" altLang="zh-CN" dirty="0"/>
              <a:t>捕获异常</a:t>
            </a:r>
          </a:p>
          <a:p>
            <a:pPr fontAlgn="auto">
              <a:spcBef>
                <a:spcPts val="0"/>
              </a:spcBef>
              <a:spcAft>
                <a:spcPts val="0"/>
              </a:spcAft>
              <a:defRPr/>
            </a:pPr>
            <a:r>
              <a:rPr lang="en-US" altLang="zh-CN" dirty="0"/>
              <a:t>		</a:t>
            </a:r>
            <a:r>
              <a:rPr lang="en-US" altLang="zh-CN" dirty="0" err="1"/>
              <a:t>System.</a:t>
            </a:r>
            <a:r>
              <a:rPr lang="en-US" altLang="zh-CN" i="1" dirty="0" err="1"/>
              <a:t>out</a:t>
            </a:r>
            <a:r>
              <a:rPr lang="en-US" altLang="zh-CN" dirty="0" err="1"/>
              <a:t>.println</a:t>
            </a:r>
            <a:r>
              <a:rPr lang="en-US" altLang="zh-CN" dirty="0"/>
              <a:t>("</a:t>
            </a:r>
            <a:r>
              <a:rPr lang="zh-CN" altLang="zh-CN" dirty="0"/>
              <a:t>日期格式错</a:t>
            </a:r>
            <a:r>
              <a:rPr lang="en-US" altLang="zh-CN" dirty="0"/>
              <a:t>!");</a:t>
            </a:r>
            <a:endParaRPr lang="zh-CN" altLang="zh-CN" dirty="0"/>
          </a:p>
          <a:p>
            <a:pPr fontAlgn="auto">
              <a:spcBef>
                <a:spcPts val="0"/>
              </a:spcBef>
              <a:spcAft>
                <a:spcPts val="0"/>
              </a:spcAft>
              <a:defRPr/>
            </a:pPr>
            <a:r>
              <a:rPr lang="en-US" altLang="zh-CN" dirty="0"/>
              <a:t>		</a:t>
            </a:r>
            <a:r>
              <a:rPr lang="en-US" altLang="zh-CN" dirty="0" err="1"/>
              <a:t>e.printStackTrace</a:t>
            </a:r>
            <a:r>
              <a:rPr lang="en-US" altLang="zh-CN" dirty="0"/>
              <a:t>();</a:t>
            </a:r>
            <a:endParaRPr lang="zh-CN" altLang="zh-CN" dirty="0"/>
          </a:p>
          <a:p>
            <a:pPr fontAlgn="auto">
              <a:spcBef>
                <a:spcPts val="0"/>
              </a:spcBef>
              <a:spcAft>
                <a:spcPts val="0"/>
              </a:spcAft>
              <a:defRPr/>
            </a:pPr>
            <a:r>
              <a:rPr lang="en-US" altLang="zh-CN" dirty="0"/>
              <a:t>	</a:t>
            </a:r>
            <a:r>
              <a:rPr lang="en-US" altLang="zh-CN" dirty="0">
                <a:solidFill>
                  <a:srgbClr val="C00000"/>
                </a:solidFill>
              </a:rPr>
              <a:t>}</a:t>
            </a:r>
            <a:endParaRPr lang="zh-CN" altLang="zh-CN" dirty="0">
              <a:solidFill>
                <a:srgbClr val="C00000"/>
              </a:solidFill>
            </a:endParaRPr>
          </a:p>
          <a:p>
            <a:pPr fontAlgn="auto">
              <a:spcBef>
                <a:spcPts val="0"/>
              </a:spcBef>
              <a:spcAft>
                <a:spcPts val="0"/>
              </a:spcAft>
              <a:defRPr/>
            </a:pPr>
            <a:r>
              <a:rPr lang="en-US" altLang="zh-CN" dirty="0"/>
              <a:t>}</a:t>
            </a:r>
            <a:endParaRPr lang="zh-CN" altLang="zh-CN" dirty="0"/>
          </a:p>
        </p:txBody>
      </p:sp>
      <p:sp>
        <p:nvSpPr>
          <p:cNvPr id="6" name="矩形 5"/>
          <p:cNvSpPr/>
          <p:nvPr/>
        </p:nvSpPr>
        <p:spPr>
          <a:xfrm>
            <a:off x="143508" y="3068960"/>
            <a:ext cx="8856984"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t>输入生日</a:t>
            </a:r>
            <a:r>
              <a:rPr lang="en-US" altLang="zh-CN" dirty="0"/>
              <a:t>(</a:t>
            </a:r>
            <a:r>
              <a:rPr lang="en-US" altLang="zh-CN" dirty="0" err="1"/>
              <a:t>yyyy</a:t>
            </a:r>
            <a:r>
              <a:rPr lang="en-US" altLang="zh-CN" dirty="0"/>
              <a:t>-MM-</a:t>
            </a:r>
            <a:r>
              <a:rPr lang="en-US" altLang="zh-CN" dirty="0" err="1"/>
              <a:t>dd</a:t>
            </a:r>
            <a:r>
              <a:rPr lang="en-US" altLang="zh-CN" dirty="0"/>
              <a:t>):2001</a:t>
            </a:r>
          </a:p>
          <a:p>
            <a:r>
              <a:rPr lang="zh-CN" altLang="en-US" dirty="0"/>
              <a:t>日期格式错</a:t>
            </a:r>
            <a:r>
              <a:rPr lang="en-US" altLang="zh-CN" dirty="0"/>
              <a:t>!</a:t>
            </a:r>
          </a:p>
          <a:p>
            <a:r>
              <a:rPr lang="en-US" altLang="zh-CN" u="sng" dirty="0" err="1"/>
              <a:t>java.text.ParseException</a:t>
            </a:r>
            <a:r>
              <a:rPr lang="en-US" altLang="zh-CN" u="sng" dirty="0"/>
              <a:t>: </a:t>
            </a:r>
            <a:r>
              <a:rPr lang="en-US" altLang="zh-CN" u="sng" dirty="0" err="1"/>
              <a:t>Unparseable</a:t>
            </a:r>
            <a:r>
              <a:rPr lang="en-US" altLang="zh-CN" u="sng" dirty="0"/>
              <a:t> date: "2001"</a:t>
            </a:r>
          </a:p>
          <a:p>
            <a:r>
              <a:rPr lang="en-US" altLang="zh-CN" dirty="0"/>
              <a:t>at </a:t>
            </a:r>
            <a:r>
              <a:rPr lang="en-US" altLang="zh-CN" dirty="0" err="1"/>
              <a:t>java.text.DateFormat.parse</a:t>
            </a:r>
            <a:r>
              <a:rPr lang="en-US" altLang="zh-CN" dirty="0"/>
              <a:t>(Unknown Source)</a:t>
            </a:r>
          </a:p>
          <a:p>
            <a:r>
              <a:rPr lang="en-US" altLang="zh-CN" dirty="0"/>
              <a:t>at chap4.example.hotel.Client.main(</a:t>
            </a:r>
            <a:r>
              <a:rPr lang="en-US" altLang="zh-CN" u="sng" dirty="0"/>
              <a:t>Client.java:16)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a:xfrm>
            <a:off x="457200" y="1423988"/>
            <a:ext cx="8229600" cy="4525962"/>
          </a:xfrm>
        </p:spPr>
        <p:txBody>
          <a:bodyPr/>
          <a:lstStyle/>
          <a:p>
            <a:pPr marL="109538" indent="0">
              <a:buFont typeface="Wingdings 3" pitchFamily="18" charset="2"/>
              <a:buNone/>
            </a:pPr>
            <a:r>
              <a:rPr lang="zh-CN" altLang="zh-CN" dirty="0"/>
              <a:t>（</a:t>
            </a:r>
            <a:r>
              <a:rPr lang="en-US" altLang="zh-CN" dirty="0"/>
              <a:t>1</a:t>
            </a:r>
            <a:r>
              <a:rPr lang="zh-CN" altLang="zh-CN" dirty="0"/>
              <a:t>）</a:t>
            </a:r>
            <a:r>
              <a:rPr lang="en-US" altLang="zh-CN" dirty="0"/>
              <a:t>try</a:t>
            </a:r>
            <a:r>
              <a:rPr lang="zh-CN" altLang="zh-CN" dirty="0"/>
              <a:t>语句块</a:t>
            </a:r>
            <a:endParaRPr lang="en-US" altLang="zh-CN" dirty="0"/>
          </a:p>
          <a:p>
            <a:pPr marL="109538" indent="0">
              <a:buFont typeface="Wingdings 3" pitchFamily="18" charset="2"/>
              <a:buNone/>
            </a:pPr>
            <a:endParaRPr lang="zh-CN" altLang="zh-CN" dirty="0"/>
          </a:p>
          <a:p>
            <a:pPr lvl="1"/>
            <a:r>
              <a:rPr lang="zh-CN" altLang="zh-CN" dirty="0"/>
              <a:t>将可能产生异常的代码放在</a:t>
            </a:r>
            <a:r>
              <a:rPr lang="en-US" altLang="zh-CN" dirty="0"/>
              <a:t>try</a:t>
            </a:r>
            <a:r>
              <a:rPr lang="zh-CN" altLang="zh-CN" dirty="0"/>
              <a:t>语句块中尝试执行，异常发生之后的代码不会被执行。</a:t>
            </a:r>
            <a:endParaRPr lang="en-US" altLang="zh-CN" dirty="0"/>
          </a:p>
          <a:p>
            <a:pPr lvl="1"/>
            <a:endParaRPr lang="zh-CN" altLang="zh-CN" dirty="0"/>
          </a:p>
          <a:p>
            <a:pPr lvl="1"/>
            <a:r>
              <a:rPr lang="zh-CN" altLang="zh-CN" dirty="0"/>
              <a:t>在程序执行过程中，该段代码可能会产生并抛出一种或几种异常，这些异常都由它后面的</a:t>
            </a:r>
            <a:r>
              <a:rPr lang="en-US" altLang="zh-CN" dirty="0"/>
              <a:t>catch</a:t>
            </a:r>
            <a:r>
              <a:rPr lang="zh-CN" altLang="zh-CN" dirty="0"/>
              <a:t>负责捕获、处理。</a:t>
            </a:r>
            <a:endParaRPr lang="en-US" altLang="zh-CN" dirty="0"/>
          </a:p>
          <a:p>
            <a:pPr lvl="1"/>
            <a:endParaRPr lang="en-US" altLang="zh-CN" dirty="0"/>
          </a:p>
          <a:p>
            <a:pPr lvl="1"/>
            <a:r>
              <a:rPr lang="zh-CN" altLang="zh-CN" dirty="0"/>
              <a:t>所以一个</a:t>
            </a:r>
            <a:r>
              <a:rPr lang="en-US" altLang="zh-CN" dirty="0"/>
              <a:t>try</a:t>
            </a:r>
            <a:r>
              <a:rPr lang="zh-CN" altLang="zh-CN" dirty="0"/>
              <a:t>语句块后面可以跟多个</a:t>
            </a:r>
            <a:r>
              <a:rPr lang="en-US" altLang="zh-CN" dirty="0"/>
              <a:t>catch</a:t>
            </a:r>
            <a:r>
              <a:rPr lang="zh-CN" altLang="zh-CN" dirty="0"/>
              <a:t>语句块（从语法的角度也可以一个</a:t>
            </a:r>
            <a:r>
              <a:rPr lang="en-US" altLang="zh-CN" dirty="0"/>
              <a:t>catch</a:t>
            </a:r>
            <a:r>
              <a:rPr lang="zh-CN" altLang="zh-CN" dirty="0"/>
              <a:t>都没有）。</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9.2.1  try-catch-finally</a:t>
            </a:r>
            <a:r>
              <a:rPr lang="zh-CN" altLang="zh-CN" dirty="0">
                <a:effectLst/>
              </a:rPr>
              <a:t>语句</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457200" y="1423988"/>
            <a:ext cx="8229600" cy="4525962"/>
          </a:xfrm>
        </p:spPr>
        <p:txBody>
          <a:bodyPr/>
          <a:lstStyle/>
          <a:p>
            <a:pPr marL="109538" indent="0">
              <a:buFont typeface="Wingdings 3" pitchFamily="18" charset="2"/>
              <a:buNone/>
            </a:pPr>
            <a:r>
              <a:rPr lang="zh-CN" altLang="zh-CN" dirty="0"/>
              <a:t>（</a:t>
            </a:r>
            <a:r>
              <a:rPr lang="en-US" altLang="zh-CN" dirty="0"/>
              <a:t>2</a:t>
            </a:r>
            <a:r>
              <a:rPr lang="zh-CN" altLang="zh-CN" dirty="0"/>
              <a:t>）</a:t>
            </a:r>
            <a:r>
              <a:rPr lang="en-US" altLang="zh-CN" dirty="0"/>
              <a:t>catch</a:t>
            </a:r>
            <a:r>
              <a:rPr lang="zh-CN" altLang="zh-CN" dirty="0"/>
              <a:t>语句块</a:t>
            </a:r>
          </a:p>
          <a:p>
            <a:pPr lvl="1"/>
            <a:r>
              <a:rPr lang="zh-CN" altLang="zh-CN" dirty="0"/>
              <a:t>每个</a:t>
            </a:r>
            <a:r>
              <a:rPr lang="en-US" altLang="zh-CN" dirty="0"/>
              <a:t>catch</a:t>
            </a:r>
            <a:r>
              <a:rPr lang="zh-CN" altLang="zh-CN" dirty="0"/>
              <a:t>语句块捕获、处理一种类型的异常。当异常发生时，程序会中断正常的流程，离开</a:t>
            </a:r>
            <a:r>
              <a:rPr lang="en-US" altLang="zh-CN" dirty="0"/>
              <a:t>try</a:t>
            </a:r>
            <a:r>
              <a:rPr lang="zh-CN" altLang="zh-CN" dirty="0"/>
              <a:t>语句块去执行相应的</a:t>
            </a:r>
            <a:r>
              <a:rPr lang="en-US" altLang="zh-CN" dirty="0"/>
              <a:t>catch</a:t>
            </a:r>
            <a:r>
              <a:rPr lang="zh-CN" altLang="zh-CN" dirty="0"/>
              <a:t>语句块。</a:t>
            </a:r>
            <a:endParaRPr lang="en-US" altLang="zh-CN" dirty="0"/>
          </a:p>
          <a:p>
            <a:pPr lvl="1"/>
            <a:endParaRPr lang="zh-CN" altLang="zh-CN" dirty="0"/>
          </a:p>
          <a:p>
            <a:pPr lvl="1"/>
            <a:r>
              <a:rPr lang="zh-CN" altLang="zh-CN" dirty="0"/>
              <a:t>在</a:t>
            </a:r>
            <a:r>
              <a:rPr lang="en-US" altLang="zh-CN" dirty="0"/>
              <a:t>catch</a:t>
            </a:r>
            <a:r>
              <a:rPr lang="zh-CN" altLang="zh-CN" dirty="0"/>
              <a:t>中声明了异常对象（如</a:t>
            </a:r>
            <a:r>
              <a:rPr lang="en-US" altLang="zh-CN" dirty="0" err="1"/>
              <a:t>ParseException</a:t>
            </a:r>
            <a:r>
              <a:rPr lang="en-US" altLang="zh-CN" dirty="0"/>
              <a:t> e</a:t>
            </a:r>
            <a:r>
              <a:rPr lang="zh-CN" altLang="zh-CN" dirty="0"/>
              <a:t>），异常对象封装了异常事件的相关信息，在</a:t>
            </a:r>
            <a:r>
              <a:rPr lang="en-US" altLang="zh-CN" dirty="0"/>
              <a:t>catch</a:t>
            </a:r>
            <a:r>
              <a:rPr lang="zh-CN" altLang="zh-CN" dirty="0"/>
              <a:t>语句块中可以使用这个对象获取这些信息，常用方法包括：</a:t>
            </a:r>
          </a:p>
          <a:p>
            <a:pPr lvl="2"/>
            <a:r>
              <a:rPr lang="en-US" altLang="zh-CN" dirty="0" err="1"/>
              <a:t>getMessage</a:t>
            </a:r>
            <a:r>
              <a:rPr lang="en-US" altLang="zh-CN" dirty="0"/>
              <a:t>()</a:t>
            </a:r>
            <a:r>
              <a:rPr lang="zh-CN" altLang="zh-CN" dirty="0"/>
              <a:t>：返回该异常的详细描述字符串。</a:t>
            </a:r>
          </a:p>
          <a:p>
            <a:pPr lvl="2"/>
            <a:r>
              <a:rPr lang="en-US" altLang="zh-CN" dirty="0" err="1"/>
              <a:t>printStackTrace</a:t>
            </a:r>
            <a:r>
              <a:rPr lang="en-US" altLang="zh-CN" dirty="0"/>
              <a:t>()</a:t>
            </a:r>
            <a:r>
              <a:rPr lang="zh-CN" altLang="zh-CN" dirty="0"/>
              <a:t>：将异常事件的跟踪栈信息输出。</a:t>
            </a:r>
          </a:p>
        </p:txBody>
      </p:sp>
      <p:sp>
        <p:nvSpPr>
          <p:cNvPr id="3" name="标题 2"/>
          <p:cNvSpPr>
            <a:spLocks noGrp="1"/>
          </p:cNvSpPr>
          <p:nvPr>
            <p:ph type="title"/>
          </p:nvPr>
        </p:nvSpPr>
        <p:spPr/>
        <p:txBody>
          <a:bodyPr/>
          <a:lstStyle/>
          <a:p>
            <a:pPr fontAlgn="auto">
              <a:spcAft>
                <a:spcPts val="0"/>
              </a:spcAft>
              <a:defRPr/>
            </a:pPr>
            <a:r>
              <a:rPr lang="en-US" altLang="zh-CN" dirty="0">
                <a:effectLst/>
              </a:rPr>
              <a:t>9.2.1  try-catch-finally</a:t>
            </a:r>
            <a:r>
              <a:rPr lang="zh-CN" altLang="zh-CN" dirty="0">
                <a:effectLst/>
              </a:rPr>
              <a:t>语句</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p:txBody>
          <a:bodyPr/>
          <a:lstStyle/>
          <a:p>
            <a:pPr marL="109538" indent="0">
              <a:buFont typeface="Wingdings 3" pitchFamily="18" charset="2"/>
              <a:buNone/>
            </a:pPr>
            <a:r>
              <a:rPr lang="zh-CN" altLang="zh-CN" dirty="0"/>
              <a:t>（</a:t>
            </a:r>
            <a:r>
              <a:rPr lang="en-US" altLang="zh-CN" dirty="0"/>
              <a:t>3</a:t>
            </a:r>
            <a:r>
              <a:rPr lang="zh-CN" altLang="zh-CN" dirty="0"/>
              <a:t>）</a:t>
            </a:r>
            <a:r>
              <a:rPr lang="en-US" altLang="zh-CN" dirty="0"/>
              <a:t>finally</a:t>
            </a:r>
            <a:r>
              <a:rPr lang="zh-CN" altLang="zh-CN" dirty="0"/>
              <a:t>语句块</a:t>
            </a:r>
            <a:endParaRPr lang="en-US" altLang="zh-CN" dirty="0"/>
          </a:p>
          <a:p>
            <a:pPr marL="109538" indent="0">
              <a:buFont typeface="Wingdings 3" pitchFamily="18" charset="2"/>
              <a:buNone/>
            </a:pPr>
            <a:endParaRPr lang="zh-CN" altLang="zh-CN" dirty="0"/>
          </a:p>
          <a:p>
            <a:pPr lvl="1"/>
            <a:r>
              <a:rPr lang="en-US" altLang="zh-CN" dirty="0"/>
              <a:t>finally</a:t>
            </a:r>
            <a:r>
              <a:rPr lang="zh-CN" altLang="zh-CN" dirty="0"/>
              <a:t>语句块为可选，一旦出现，无论</a:t>
            </a:r>
            <a:r>
              <a:rPr lang="en-US" altLang="zh-CN" dirty="0"/>
              <a:t>try</a:t>
            </a:r>
            <a:r>
              <a:rPr lang="zh-CN" altLang="zh-CN" dirty="0"/>
              <a:t>语句块是否抛出异常，</a:t>
            </a:r>
            <a:r>
              <a:rPr lang="en-US" altLang="zh-CN" dirty="0"/>
              <a:t>finally</a:t>
            </a:r>
            <a:r>
              <a:rPr lang="zh-CN" altLang="zh-CN" dirty="0"/>
              <a:t>代码块都要被执行。</a:t>
            </a:r>
            <a:endParaRPr lang="en-US" altLang="zh-CN" dirty="0"/>
          </a:p>
          <a:p>
            <a:pPr lvl="1"/>
            <a:endParaRPr lang="en-US" altLang="zh-CN" dirty="0"/>
          </a:p>
          <a:p>
            <a:pPr lvl="1"/>
            <a:r>
              <a:rPr lang="en-US" altLang="zh-CN" dirty="0"/>
              <a:t>finally</a:t>
            </a:r>
            <a:r>
              <a:rPr lang="zh-CN" altLang="zh-CN" dirty="0"/>
              <a:t>语句块为异常处理提供统一的善后处理，使流程转到其他部分之前，能够对程序的状态进行统一的管理。</a:t>
            </a:r>
            <a:endParaRPr lang="en-US" altLang="zh-CN" dirty="0"/>
          </a:p>
          <a:p>
            <a:pPr lvl="1"/>
            <a:endParaRPr lang="en-US" altLang="zh-CN" dirty="0"/>
          </a:p>
          <a:p>
            <a:pPr lvl="1"/>
            <a:r>
              <a:rPr lang="zh-CN" altLang="zh-CN" dirty="0"/>
              <a:t>通常在</a:t>
            </a:r>
            <a:r>
              <a:rPr lang="en-US" altLang="zh-CN" dirty="0"/>
              <a:t>finally</a:t>
            </a:r>
            <a:r>
              <a:rPr lang="zh-CN" altLang="zh-CN" dirty="0"/>
              <a:t>语句块中进行资源释放的工作，如关闭已打开的文件、关闭数据库连接等。</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9.2.1  try-catch-finally</a:t>
            </a:r>
            <a:r>
              <a:rPr lang="zh-CN" altLang="zh-CN" dirty="0">
                <a:effectLst/>
              </a:rPr>
              <a:t>语句</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457200" y="1196752"/>
            <a:ext cx="8229600" cy="720080"/>
          </a:xfrm>
        </p:spPr>
        <p:txBody>
          <a:bodyPr/>
          <a:lstStyle/>
          <a:p>
            <a:pPr marL="109538" indent="0">
              <a:buFont typeface="Wingdings 3" pitchFamily="18" charset="2"/>
              <a:buNone/>
            </a:pPr>
            <a:r>
              <a:rPr lang="zh-CN" altLang="zh-CN" sz="2000" dirty="0"/>
              <a:t>【例</a:t>
            </a:r>
            <a:r>
              <a:rPr lang="en-US" altLang="zh-CN" sz="2000" dirty="0"/>
              <a:t>9-2</a:t>
            </a:r>
            <a:r>
              <a:rPr lang="zh-CN" altLang="zh-CN" sz="2000" dirty="0"/>
              <a:t>】使用</a:t>
            </a:r>
            <a:r>
              <a:rPr lang="en-US" altLang="zh-CN" sz="2000" dirty="0"/>
              <a:t>Properties</a:t>
            </a:r>
            <a:r>
              <a:rPr lang="zh-CN" altLang="zh-CN" sz="2000" dirty="0"/>
              <a:t>读取配置文件</a:t>
            </a:r>
            <a:r>
              <a:rPr lang="en-US" altLang="zh-CN" sz="2000" dirty="0" err="1"/>
              <a:t>ipConfig.properties</a:t>
            </a:r>
            <a:r>
              <a:rPr lang="zh-CN" altLang="zh-CN" sz="2000" dirty="0"/>
              <a:t>，并进行异常的捕获、处理。</a:t>
            </a:r>
            <a:endParaRPr lang="zh-CN" altLang="en-US" sz="2000" dirty="0"/>
          </a:p>
        </p:txBody>
      </p:sp>
      <p:sp>
        <p:nvSpPr>
          <p:cNvPr id="3" name="标题 2"/>
          <p:cNvSpPr>
            <a:spLocks noGrp="1"/>
          </p:cNvSpPr>
          <p:nvPr>
            <p:ph type="title"/>
          </p:nvPr>
        </p:nvSpPr>
        <p:spPr/>
        <p:txBody>
          <a:bodyPr/>
          <a:lstStyle/>
          <a:p>
            <a:pPr fontAlgn="auto">
              <a:spcAft>
                <a:spcPts val="0"/>
              </a:spcAft>
              <a:defRPr/>
            </a:pPr>
            <a:r>
              <a:rPr lang="en-US" altLang="zh-CN" dirty="0">
                <a:effectLst/>
              </a:rPr>
              <a:t>9.2.1  try-catch-finally</a:t>
            </a:r>
            <a:r>
              <a:rPr lang="zh-CN" altLang="zh-CN" dirty="0">
                <a:effectLst/>
              </a:rPr>
              <a:t>语句</a:t>
            </a:r>
            <a:endParaRPr lang="zh-CN" altLang="en-US" dirty="0"/>
          </a:p>
        </p:txBody>
      </p:sp>
      <p:sp>
        <p:nvSpPr>
          <p:cNvPr id="4" name="矩形 3"/>
          <p:cNvSpPr/>
          <p:nvPr/>
        </p:nvSpPr>
        <p:spPr>
          <a:xfrm>
            <a:off x="72008" y="1919729"/>
            <a:ext cx="8964488"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altLang="zh-CN" sz="1600" dirty="0"/>
              <a:t>import java.io.*;</a:t>
            </a:r>
          </a:p>
          <a:p>
            <a:pPr>
              <a:lnSpc>
                <a:spcPct val="150000"/>
              </a:lnSpc>
            </a:pPr>
            <a:r>
              <a:rPr lang="en-US" altLang="zh-CN" sz="1600" dirty="0"/>
              <a:t>import </a:t>
            </a:r>
            <a:r>
              <a:rPr lang="en-US" altLang="zh-CN" sz="1600" dirty="0" err="1"/>
              <a:t>java.util</a:t>
            </a:r>
            <a:r>
              <a:rPr lang="en-US" altLang="zh-CN" sz="1600" dirty="0"/>
              <a:t>.*;</a:t>
            </a:r>
          </a:p>
          <a:p>
            <a:pPr>
              <a:lnSpc>
                <a:spcPct val="150000"/>
              </a:lnSpc>
            </a:pPr>
            <a:r>
              <a:rPr lang="en-US" altLang="zh-CN" sz="1600" dirty="0"/>
              <a:t>public class ExceptionDemo2 {</a:t>
            </a:r>
          </a:p>
          <a:p>
            <a:pPr>
              <a:lnSpc>
                <a:spcPct val="150000"/>
              </a:lnSpc>
            </a:pPr>
            <a:r>
              <a:rPr lang="en-US" altLang="zh-CN" sz="1600" dirty="0"/>
              <a:t>	public static void main(String[] </a:t>
            </a:r>
            <a:r>
              <a:rPr lang="en-US" altLang="zh-CN" sz="1600" dirty="0" err="1"/>
              <a:t>args</a:t>
            </a:r>
            <a:r>
              <a:rPr lang="en-US" altLang="zh-CN" sz="1600" dirty="0"/>
              <a:t>){</a:t>
            </a:r>
          </a:p>
          <a:p>
            <a:pPr>
              <a:lnSpc>
                <a:spcPct val="150000"/>
              </a:lnSpc>
            </a:pPr>
            <a:r>
              <a:rPr lang="en-US" altLang="zh-CN" sz="1600" dirty="0"/>
              <a:t>		Properties pro = new Properties();  </a:t>
            </a:r>
          </a:p>
          <a:p>
            <a:pPr>
              <a:lnSpc>
                <a:spcPct val="150000"/>
              </a:lnSpc>
            </a:pPr>
            <a:r>
              <a:rPr lang="en-US" altLang="zh-CN" sz="1600" dirty="0"/>
              <a:t>		</a:t>
            </a:r>
            <a:r>
              <a:rPr lang="en-US" altLang="zh-CN" sz="1600" dirty="0" err="1"/>
              <a:t>FileInputStream</a:t>
            </a:r>
            <a:r>
              <a:rPr lang="en-US" altLang="zh-CN" sz="1600" dirty="0"/>
              <a:t> </a:t>
            </a:r>
            <a:r>
              <a:rPr lang="en-US" altLang="zh-CN" sz="1600" dirty="0" err="1"/>
              <a:t>fis</a:t>
            </a:r>
            <a:r>
              <a:rPr lang="en-US" altLang="zh-CN" sz="1600" dirty="0"/>
              <a:t>  = null;</a:t>
            </a:r>
          </a:p>
          <a:p>
            <a:pPr>
              <a:lnSpc>
                <a:spcPct val="150000"/>
              </a:lnSpc>
            </a:pPr>
            <a:r>
              <a:rPr lang="en-US" altLang="zh-CN" sz="1600" dirty="0"/>
              <a:t>		try {</a:t>
            </a:r>
          </a:p>
          <a:p>
            <a:pPr>
              <a:lnSpc>
                <a:spcPct val="150000"/>
              </a:lnSpc>
            </a:pPr>
            <a:r>
              <a:rPr lang="en-US" altLang="zh-CN" sz="1600" dirty="0"/>
              <a:t>//</a:t>
            </a:r>
            <a:r>
              <a:rPr lang="zh-CN" altLang="en-US" sz="1600" dirty="0"/>
              <a:t>创建一个指向配置文件的输入流</a:t>
            </a:r>
          </a:p>
          <a:p>
            <a:pPr>
              <a:lnSpc>
                <a:spcPct val="150000"/>
              </a:lnSpc>
            </a:pPr>
            <a:r>
              <a:rPr lang="zh-CN" altLang="en-US" sz="1600" dirty="0"/>
              <a:t>			</a:t>
            </a:r>
            <a:r>
              <a:rPr lang="en-US" altLang="zh-CN" sz="1600" dirty="0" err="1"/>
              <a:t>fis</a:t>
            </a:r>
            <a:r>
              <a:rPr lang="en-US" altLang="zh-CN" sz="1600" dirty="0"/>
              <a:t>  = new </a:t>
            </a:r>
            <a:r>
              <a:rPr lang="en-US" altLang="zh-CN" sz="1600" dirty="0" err="1"/>
              <a:t>FileInputStream</a:t>
            </a:r>
            <a:r>
              <a:rPr lang="en-US" altLang="zh-CN" sz="1600" dirty="0"/>
              <a:t>("</a:t>
            </a:r>
            <a:r>
              <a:rPr lang="en-US" altLang="zh-CN" sz="1600" dirty="0" err="1"/>
              <a:t>ipConfig.properties</a:t>
            </a:r>
            <a:r>
              <a:rPr lang="en-US" altLang="zh-CN" sz="1600" dirty="0"/>
              <a:t>");			</a:t>
            </a:r>
          </a:p>
          <a:p>
            <a:pPr>
              <a:lnSpc>
                <a:spcPct val="150000"/>
              </a:lnSpc>
            </a:pPr>
            <a:r>
              <a:rPr lang="en-US" altLang="zh-CN" sz="1600" dirty="0"/>
              <a:t>		} catch (</a:t>
            </a:r>
            <a:r>
              <a:rPr lang="en-US" altLang="zh-CN" sz="1600" dirty="0" err="1"/>
              <a:t>FileNotFoundException</a:t>
            </a:r>
            <a:r>
              <a:rPr lang="en-US" altLang="zh-CN" sz="1600" dirty="0"/>
              <a:t> e) {</a:t>
            </a:r>
          </a:p>
          <a:p>
            <a:pPr>
              <a:lnSpc>
                <a:spcPct val="150000"/>
              </a:lnSpc>
            </a:pPr>
            <a:r>
              <a:rPr lang="en-US" altLang="zh-CN" sz="1600" dirty="0"/>
              <a:t>			</a:t>
            </a:r>
            <a:r>
              <a:rPr lang="en-US" altLang="zh-CN" sz="1600" dirty="0" err="1"/>
              <a:t>System.out.println</a:t>
            </a:r>
            <a:r>
              <a:rPr lang="en-US" altLang="zh-CN" sz="1600" dirty="0"/>
              <a:t>("</a:t>
            </a:r>
            <a:r>
              <a:rPr lang="zh-CN" altLang="en-US" sz="1600" dirty="0"/>
              <a:t>配置文件找不到</a:t>
            </a:r>
            <a:r>
              <a:rPr lang="en-US" altLang="zh-CN" sz="1600" dirty="0"/>
              <a:t>...");</a:t>
            </a:r>
          </a:p>
          <a:p>
            <a:pPr>
              <a:lnSpc>
                <a:spcPct val="150000"/>
              </a:lnSpc>
            </a:pPr>
            <a:r>
              <a:rPr lang="en-US" altLang="zh-CN" sz="1600" dirty="0"/>
              <a:t>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9.2.1  try-catch-finally</a:t>
            </a:r>
            <a:r>
              <a:rPr lang="zh-CN" altLang="zh-CN" dirty="0">
                <a:effectLst/>
              </a:rPr>
              <a:t>语句</a:t>
            </a:r>
            <a:endParaRPr lang="zh-CN" altLang="en-US" dirty="0"/>
          </a:p>
        </p:txBody>
      </p:sp>
      <p:sp>
        <p:nvSpPr>
          <p:cNvPr id="5" name="矩形 4"/>
          <p:cNvSpPr/>
          <p:nvPr/>
        </p:nvSpPr>
        <p:spPr>
          <a:xfrm>
            <a:off x="254089" y="1412776"/>
            <a:ext cx="8710399" cy="504368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lnSpc>
                <a:spcPct val="150000"/>
              </a:lnSpc>
              <a:spcBef>
                <a:spcPts val="0"/>
              </a:spcBef>
              <a:spcAft>
                <a:spcPts val="0"/>
              </a:spcAft>
              <a:defRPr/>
            </a:pPr>
            <a:r>
              <a:rPr lang="en-US" altLang="zh-CN" dirty="0"/>
              <a:t>		try{</a:t>
            </a:r>
          </a:p>
          <a:p>
            <a:pPr fontAlgn="auto">
              <a:lnSpc>
                <a:spcPct val="150000"/>
              </a:lnSpc>
              <a:spcBef>
                <a:spcPts val="0"/>
              </a:spcBef>
              <a:spcAft>
                <a:spcPts val="0"/>
              </a:spcAft>
              <a:defRPr/>
            </a:pPr>
            <a:r>
              <a:rPr lang="en-US" altLang="zh-CN" dirty="0"/>
              <a:t>//</a:t>
            </a:r>
            <a:r>
              <a:rPr lang="zh-CN" altLang="en-US" dirty="0"/>
              <a:t>读取配置文件</a:t>
            </a:r>
          </a:p>
          <a:p>
            <a:pPr fontAlgn="auto">
              <a:lnSpc>
                <a:spcPct val="150000"/>
              </a:lnSpc>
              <a:spcBef>
                <a:spcPts val="0"/>
              </a:spcBef>
              <a:spcAft>
                <a:spcPts val="0"/>
              </a:spcAft>
              <a:defRPr/>
            </a:pPr>
            <a:r>
              <a:rPr lang="zh-CN" altLang="en-US" dirty="0"/>
              <a:t>			</a:t>
            </a:r>
            <a:r>
              <a:rPr lang="en-US" altLang="zh-CN" dirty="0" err="1"/>
              <a:t>pro.load</a:t>
            </a:r>
            <a:r>
              <a:rPr lang="en-US" altLang="zh-CN" dirty="0"/>
              <a:t>(</a:t>
            </a:r>
            <a:r>
              <a:rPr lang="en-US" altLang="zh-CN" dirty="0" err="1"/>
              <a:t>fis</a:t>
            </a:r>
            <a:r>
              <a:rPr lang="en-US" altLang="zh-CN" dirty="0"/>
              <a:t>);</a:t>
            </a:r>
          </a:p>
          <a:p>
            <a:pPr fontAlgn="auto">
              <a:lnSpc>
                <a:spcPct val="150000"/>
              </a:lnSpc>
              <a:spcBef>
                <a:spcPts val="0"/>
              </a:spcBef>
              <a:spcAft>
                <a:spcPts val="0"/>
              </a:spcAft>
              <a:defRPr/>
            </a:pPr>
            <a:r>
              <a:rPr lang="en-US" altLang="zh-CN" dirty="0"/>
              <a:t>		}catch (</a:t>
            </a:r>
            <a:r>
              <a:rPr lang="en-US" altLang="zh-CN" dirty="0" err="1"/>
              <a:t>IOException</a:t>
            </a:r>
            <a:r>
              <a:rPr lang="en-US" altLang="zh-CN" dirty="0"/>
              <a:t> e) {</a:t>
            </a:r>
          </a:p>
          <a:p>
            <a:pPr fontAlgn="auto">
              <a:lnSpc>
                <a:spcPct val="150000"/>
              </a:lnSpc>
              <a:spcBef>
                <a:spcPts val="0"/>
              </a:spcBef>
              <a:spcAft>
                <a:spcPts val="0"/>
              </a:spcAft>
              <a:defRPr/>
            </a:pPr>
            <a:r>
              <a:rPr lang="en-US" altLang="zh-CN" dirty="0"/>
              <a:t>			</a:t>
            </a:r>
            <a:r>
              <a:rPr lang="en-US" altLang="zh-CN" dirty="0" err="1"/>
              <a:t>System.out.println</a:t>
            </a:r>
            <a:r>
              <a:rPr lang="en-US" altLang="zh-CN" dirty="0"/>
              <a:t>("</a:t>
            </a:r>
            <a:r>
              <a:rPr lang="zh-CN" altLang="en-US" dirty="0"/>
              <a:t>文件读写出现问题</a:t>
            </a:r>
            <a:r>
              <a:rPr lang="en-US" altLang="zh-CN" dirty="0"/>
              <a:t>...");</a:t>
            </a:r>
          </a:p>
          <a:p>
            <a:pPr fontAlgn="auto">
              <a:lnSpc>
                <a:spcPct val="150000"/>
              </a:lnSpc>
              <a:spcBef>
                <a:spcPts val="0"/>
              </a:spcBef>
              <a:spcAft>
                <a:spcPts val="0"/>
              </a:spcAft>
              <a:defRPr/>
            </a:pPr>
            <a:r>
              <a:rPr lang="en-US" altLang="zh-CN" dirty="0"/>
              <a:t>// </a:t>
            </a:r>
            <a:r>
              <a:rPr lang="zh-CN" altLang="en-US" dirty="0"/>
              <a:t>处理文件读写中出现的问题</a:t>
            </a:r>
          </a:p>
          <a:p>
            <a:pPr fontAlgn="auto">
              <a:lnSpc>
                <a:spcPct val="150000"/>
              </a:lnSpc>
              <a:spcBef>
                <a:spcPts val="0"/>
              </a:spcBef>
              <a:spcAft>
                <a:spcPts val="0"/>
              </a:spcAft>
              <a:defRPr/>
            </a:pPr>
            <a:r>
              <a:rPr lang="zh-CN" altLang="en-US" dirty="0"/>
              <a:t>		</a:t>
            </a:r>
            <a:r>
              <a:rPr lang="en-US" altLang="zh-CN" dirty="0"/>
              <a:t>}	</a:t>
            </a:r>
          </a:p>
          <a:p>
            <a:pPr fontAlgn="auto">
              <a:lnSpc>
                <a:spcPct val="150000"/>
              </a:lnSpc>
              <a:spcBef>
                <a:spcPts val="0"/>
              </a:spcBef>
              <a:spcAft>
                <a:spcPts val="0"/>
              </a:spcAft>
              <a:defRPr/>
            </a:pPr>
            <a:r>
              <a:rPr lang="en-US" altLang="zh-CN" dirty="0"/>
              <a:t> //</a:t>
            </a:r>
            <a:r>
              <a:rPr lang="zh-CN" altLang="en-US" dirty="0"/>
              <a:t>按属性名字获取属性值</a:t>
            </a:r>
          </a:p>
          <a:p>
            <a:pPr fontAlgn="auto">
              <a:lnSpc>
                <a:spcPct val="150000"/>
              </a:lnSpc>
              <a:spcBef>
                <a:spcPts val="0"/>
              </a:spcBef>
              <a:spcAft>
                <a:spcPts val="0"/>
              </a:spcAft>
              <a:defRPr/>
            </a:pPr>
            <a:r>
              <a:rPr lang="zh-CN" altLang="en-US" dirty="0"/>
              <a:t>		</a:t>
            </a:r>
            <a:r>
              <a:rPr lang="en-US" altLang="zh-CN" dirty="0" err="1"/>
              <a:t>System.out.println</a:t>
            </a:r>
            <a:r>
              <a:rPr lang="en-US" altLang="zh-CN" dirty="0"/>
              <a:t>("server </a:t>
            </a:r>
            <a:r>
              <a:rPr lang="en-US" altLang="zh-CN" dirty="0" err="1"/>
              <a:t>ip</a:t>
            </a:r>
            <a:r>
              <a:rPr lang="en-US" altLang="zh-CN" dirty="0"/>
              <a:t>:"+ </a:t>
            </a:r>
            <a:r>
              <a:rPr lang="en-US" altLang="zh-CN" dirty="0" err="1"/>
              <a:t>pro.getProperty</a:t>
            </a:r>
            <a:r>
              <a:rPr lang="en-US" altLang="zh-CN" dirty="0"/>
              <a:t>("server"));</a:t>
            </a:r>
          </a:p>
          <a:p>
            <a:pPr fontAlgn="auto">
              <a:lnSpc>
                <a:spcPct val="150000"/>
              </a:lnSpc>
              <a:spcBef>
                <a:spcPts val="0"/>
              </a:spcBef>
              <a:spcAft>
                <a:spcPts val="0"/>
              </a:spcAft>
              <a:defRPr/>
            </a:pPr>
            <a:r>
              <a:rPr lang="en-US" altLang="zh-CN" dirty="0"/>
              <a:t>		</a:t>
            </a:r>
            <a:r>
              <a:rPr lang="en-US" altLang="zh-CN" dirty="0" err="1"/>
              <a:t>System.out.println</a:t>
            </a:r>
            <a:r>
              <a:rPr lang="en-US" altLang="zh-CN" dirty="0"/>
              <a:t>("port:"+ </a:t>
            </a:r>
            <a:r>
              <a:rPr lang="en-US" altLang="zh-CN" dirty="0" err="1"/>
              <a:t>pro.getProperty</a:t>
            </a:r>
            <a:r>
              <a:rPr lang="en-US" altLang="zh-CN" dirty="0"/>
              <a:t>("port"));</a:t>
            </a:r>
          </a:p>
          <a:p>
            <a:pPr fontAlgn="auto">
              <a:lnSpc>
                <a:spcPct val="150000"/>
              </a:lnSpc>
              <a:spcBef>
                <a:spcPts val="0"/>
              </a:spcBef>
              <a:spcAft>
                <a:spcPts val="0"/>
              </a:spcAft>
              <a:defRPr/>
            </a:pPr>
            <a:r>
              <a:rPr lang="en-US" altLang="zh-CN" dirty="0"/>
              <a:t>	}</a:t>
            </a:r>
          </a:p>
          <a:p>
            <a:pPr fontAlgn="auto">
              <a:lnSpc>
                <a:spcPct val="150000"/>
              </a:lnSpc>
              <a:spcBef>
                <a:spcPts val="0"/>
              </a:spcBef>
              <a:spcAft>
                <a:spcPts val="0"/>
              </a:spcAft>
              <a:defRPr/>
            </a:pPr>
            <a:r>
              <a:rPr lang="en-US" altLang="zh-CN" dirty="0"/>
              <a:t>}</a:t>
            </a:r>
          </a:p>
        </p:txBody>
      </p:sp>
    </p:spTree>
    <p:extLst>
      <p:ext uri="{BB962C8B-B14F-4D97-AF65-F5344CB8AC3E}">
        <p14:creationId xmlns:p14="http://schemas.microsoft.com/office/powerpoint/2010/main" val="88211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72008" y="1196752"/>
            <a:ext cx="8964488" cy="720080"/>
          </a:xfrm>
        </p:spPr>
        <p:txBody>
          <a:bodyPr/>
          <a:lstStyle/>
          <a:p>
            <a:pPr marL="109538" indent="0">
              <a:buFont typeface="Wingdings 3" pitchFamily="18" charset="2"/>
              <a:buNone/>
            </a:pPr>
            <a:r>
              <a:rPr lang="zh-CN" altLang="en-US" sz="2000" dirty="0"/>
              <a:t>代码存在关联，应放在同一个</a:t>
            </a:r>
            <a:r>
              <a:rPr lang="en-US" altLang="zh-CN" sz="2000" dirty="0"/>
              <a:t>try</a:t>
            </a:r>
            <a:r>
              <a:rPr lang="zh-CN" altLang="en-US" sz="2000" dirty="0"/>
              <a:t>中。</a:t>
            </a:r>
            <a:endParaRPr lang="en-US" altLang="zh-CN" sz="2000" dirty="0"/>
          </a:p>
          <a:p>
            <a:pPr marL="109538" indent="0">
              <a:buFont typeface="Wingdings 3" pitchFamily="18" charset="2"/>
              <a:buNone/>
            </a:pPr>
            <a:r>
              <a:rPr lang="zh-CN" altLang="en-US" sz="2000" dirty="0"/>
              <a:t>存在多个</a:t>
            </a:r>
            <a:r>
              <a:rPr lang="en-US" altLang="zh-CN" sz="2000" dirty="0"/>
              <a:t>catch</a:t>
            </a:r>
            <a:r>
              <a:rPr lang="zh-CN" altLang="en-US" sz="2000" dirty="0"/>
              <a:t>，先捕获子类异常，再捕获父类异常。</a:t>
            </a:r>
          </a:p>
        </p:txBody>
      </p:sp>
      <p:sp>
        <p:nvSpPr>
          <p:cNvPr id="3" name="标题 2"/>
          <p:cNvSpPr>
            <a:spLocks noGrp="1"/>
          </p:cNvSpPr>
          <p:nvPr>
            <p:ph type="title"/>
          </p:nvPr>
        </p:nvSpPr>
        <p:spPr/>
        <p:txBody>
          <a:bodyPr/>
          <a:lstStyle/>
          <a:p>
            <a:pPr fontAlgn="auto">
              <a:spcAft>
                <a:spcPts val="0"/>
              </a:spcAft>
              <a:defRPr/>
            </a:pPr>
            <a:r>
              <a:rPr lang="en-US" altLang="zh-CN" dirty="0">
                <a:effectLst/>
              </a:rPr>
              <a:t>9.2.1  try-catch-finally</a:t>
            </a:r>
            <a:r>
              <a:rPr lang="zh-CN" altLang="zh-CN" dirty="0">
                <a:effectLst/>
              </a:rPr>
              <a:t>语句</a:t>
            </a:r>
            <a:endParaRPr lang="zh-CN" altLang="en-US" dirty="0"/>
          </a:p>
        </p:txBody>
      </p:sp>
      <p:sp>
        <p:nvSpPr>
          <p:cNvPr id="4" name="矩形 3"/>
          <p:cNvSpPr/>
          <p:nvPr/>
        </p:nvSpPr>
        <p:spPr>
          <a:xfrm>
            <a:off x="72008" y="1919729"/>
            <a:ext cx="8964488" cy="415498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altLang="zh-CN" sz="1600" dirty="0"/>
              <a:t>import java.io.*;</a:t>
            </a:r>
          </a:p>
          <a:p>
            <a:pPr>
              <a:lnSpc>
                <a:spcPct val="150000"/>
              </a:lnSpc>
            </a:pPr>
            <a:r>
              <a:rPr lang="en-US" altLang="zh-CN" sz="1600" dirty="0"/>
              <a:t>import </a:t>
            </a:r>
            <a:r>
              <a:rPr lang="en-US" altLang="zh-CN" sz="1600" dirty="0" err="1"/>
              <a:t>java.util</a:t>
            </a:r>
            <a:r>
              <a:rPr lang="en-US" altLang="zh-CN" sz="1600" dirty="0"/>
              <a:t>.*;</a:t>
            </a:r>
          </a:p>
          <a:p>
            <a:pPr>
              <a:lnSpc>
                <a:spcPct val="150000"/>
              </a:lnSpc>
            </a:pPr>
            <a:r>
              <a:rPr lang="en-US" altLang="zh-CN" sz="1600" dirty="0"/>
              <a:t>public class ExceptionDemo22 {</a:t>
            </a:r>
          </a:p>
          <a:p>
            <a:pPr>
              <a:lnSpc>
                <a:spcPct val="150000"/>
              </a:lnSpc>
            </a:pPr>
            <a:r>
              <a:rPr lang="en-US" altLang="zh-CN" sz="1600" dirty="0"/>
              <a:t>	public static void main(String[] </a:t>
            </a:r>
            <a:r>
              <a:rPr lang="en-US" altLang="zh-CN" sz="1600" dirty="0" err="1"/>
              <a:t>args</a:t>
            </a:r>
            <a:r>
              <a:rPr lang="en-US" altLang="zh-CN" sz="1600" dirty="0"/>
              <a:t>){</a:t>
            </a:r>
          </a:p>
          <a:p>
            <a:pPr>
              <a:lnSpc>
                <a:spcPct val="150000"/>
              </a:lnSpc>
            </a:pPr>
            <a:r>
              <a:rPr lang="en-US" altLang="zh-CN" sz="1600" dirty="0"/>
              <a:t>		Properties pro = new Properties();  </a:t>
            </a:r>
          </a:p>
          <a:p>
            <a:pPr>
              <a:lnSpc>
                <a:spcPct val="150000"/>
              </a:lnSpc>
            </a:pPr>
            <a:r>
              <a:rPr lang="en-US" altLang="zh-CN" sz="1600" dirty="0"/>
              <a:t>		</a:t>
            </a:r>
            <a:r>
              <a:rPr lang="en-US" altLang="zh-CN" sz="1600" dirty="0" err="1"/>
              <a:t>FileInputStream</a:t>
            </a:r>
            <a:r>
              <a:rPr lang="en-US" altLang="zh-CN" sz="1600" dirty="0"/>
              <a:t> </a:t>
            </a:r>
            <a:r>
              <a:rPr lang="en-US" altLang="zh-CN" sz="1600" dirty="0" err="1"/>
              <a:t>fis</a:t>
            </a:r>
            <a:r>
              <a:rPr lang="en-US" altLang="zh-CN" sz="1600" dirty="0"/>
              <a:t>  = null;</a:t>
            </a:r>
          </a:p>
          <a:p>
            <a:pPr>
              <a:lnSpc>
                <a:spcPct val="150000"/>
              </a:lnSpc>
            </a:pPr>
            <a:r>
              <a:rPr lang="en-US" altLang="zh-CN" sz="1600" dirty="0"/>
              <a:t>		try {</a:t>
            </a:r>
          </a:p>
          <a:p>
            <a:pPr>
              <a:lnSpc>
                <a:spcPct val="150000"/>
              </a:lnSpc>
            </a:pPr>
            <a:r>
              <a:rPr lang="en-US" altLang="zh-CN" sz="1600" dirty="0"/>
              <a:t>			//1.</a:t>
            </a:r>
            <a:r>
              <a:rPr lang="zh-CN" altLang="en-US" sz="1600" dirty="0"/>
              <a:t>创建一个指向配置文件的输入流</a:t>
            </a:r>
          </a:p>
          <a:p>
            <a:pPr>
              <a:lnSpc>
                <a:spcPct val="150000"/>
              </a:lnSpc>
            </a:pPr>
            <a:r>
              <a:rPr lang="zh-CN" altLang="en-US" sz="1600" dirty="0"/>
              <a:t>			</a:t>
            </a:r>
            <a:r>
              <a:rPr lang="en-US" altLang="zh-CN" sz="1600" dirty="0" err="1"/>
              <a:t>fis</a:t>
            </a:r>
            <a:r>
              <a:rPr lang="en-US" altLang="zh-CN" sz="1600" dirty="0"/>
              <a:t>  = new </a:t>
            </a:r>
            <a:r>
              <a:rPr lang="en-US" altLang="zh-CN" sz="1600" dirty="0" err="1"/>
              <a:t>FileInputStream</a:t>
            </a:r>
            <a:r>
              <a:rPr lang="en-US" altLang="zh-CN" sz="1600" dirty="0"/>
              <a:t>("</a:t>
            </a:r>
            <a:r>
              <a:rPr lang="en-US" altLang="zh-CN" sz="1600" dirty="0" err="1"/>
              <a:t>ipConfig.properties</a:t>
            </a:r>
            <a:r>
              <a:rPr lang="en-US" altLang="zh-CN" sz="1600" dirty="0"/>
              <a:t>");	</a:t>
            </a:r>
          </a:p>
          <a:p>
            <a:pPr>
              <a:lnSpc>
                <a:spcPct val="150000"/>
              </a:lnSpc>
            </a:pPr>
            <a:r>
              <a:rPr lang="en-US" altLang="zh-CN" sz="1600" dirty="0"/>
              <a:t>			 //2.</a:t>
            </a:r>
            <a:r>
              <a:rPr lang="zh-CN" altLang="en-US" sz="1600" dirty="0"/>
              <a:t>读取配置文件</a:t>
            </a:r>
          </a:p>
          <a:p>
            <a:pPr>
              <a:lnSpc>
                <a:spcPct val="150000"/>
              </a:lnSpc>
            </a:pPr>
            <a:r>
              <a:rPr lang="zh-CN" altLang="en-US" sz="1600" dirty="0"/>
              <a:t>			</a:t>
            </a:r>
            <a:r>
              <a:rPr lang="en-US" altLang="zh-CN" sz="1600" dirty="0" err="1"/>
              <a:t>pro.load</a:t>
            </a:r>
            <a:r>
              <a:rPr lang="en-US" altLang="zh-CN" sz="1600" dirty="0"/>
              <a:t>(</a:t>
            </a:r>
            <a:r>
              <a:rPr lang="en-US" altLang="zh-CN" sz="1600" dirty="0" err="1"/>
              <a:t>fis</a:t>
            </a:r>
            <a:r>
              <a:rPr lang="en-US" altLang="zh-CN" sz="1600" dirty="0"/>
              <a:t>);</a:t>
            </a:r>
          </a:p>
        </p:txBody>
      </p:sp>
    </p:spTree>
    <p:extLst>
      <p:ext uri="{BB962C8B-B14F-4D97-AF65-F5344CB8AC3E}">
        <p14:creationId xmlns:p14="http://schemas.microsoft.com/office/powerpoint/2010/main" val="126692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9.2.1  try-catch-finally</a:t>
            </a:r>
            <a:r>
              <a:rPr lang="zh-CN" altLang="zh-CN" dirty="0">
                <a:effectLst/>
              </a:rPr>
              <a:t>语句</a:t>
            </a:r>
            <a:endParaRPr lang="zh-CN" altLang="en-US" dirty="0"/>
          </a:p>
        </p:txBody>
      </p:sp>
      <p:sp>
        <p:nvSpPr>
          <p:cNvPr id="5" name="矩形 4"/>
          <p:cNvSpPr/>
          <p:nvPr/>
        </p:nvSpPr>
        <p:spPr>
          <a:xfrm>
            <a:off x="254089" y="1412776"/>
            <a:ext cx="8710399" cy="535531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en-US" altLang="zh-CN" dirty="0"/>
              <a:t>   } catch (</a:t>
            </a:r>
            <a:r>
              <a:rPr lang="en-US" altLang="zh-CN" dirty="0" err="1"/>
              <a:t>FileNotFoundException</a:t>
            </a:r>
            <a:r>
              <a:rPr lang="en-US" altLang="zh-CN" dirty="0"/>
              <a:t> e) {</a:t>
            </a:r>
          </a:p>
          <a:p>
            <a:pPr fontAlgn="auto">
              <a:spcBef>
                <a:spcPts val="0"/>
              </a:spcBef>
              <a:spcAft>
                <a:spcPts val="0"/>
              </a:spcAft>
              <a:defRPr/>
            </a:pPr>
            <a:r>
              <a:rPr lang="en-US" altLang="zh-CN" dirty="0"/>
              <a:t>	</a:t>
            </a:r>
            <a:r>
              <a:rPr lang="en-US" altLang="zh-CN" dirty="0" err="1"/>
              <a:t>System.out.println</a:t>
            </a:r>
            <a:r>
              <a:rPr lang="en-US" altLang="zh-CN" dirty="0"/>
              <a:t>("</a:t>
            </a:r>
            <a:r>
              <a:rPr lang="zh-CN" altLang="en-US" dirty="0"/>
              <a:t>配置文件找不到</a:t>
            </a:r>
            <a:r>
              <a:rPr lang="en-US" altLang="zh-CN" dirty="0"/>
              <a:t>...");</a:t>
            </a:r>
          </a:p>
          <a:p>
            <a:pPr fontAlgn="auto">
              <a:spcBef>
                <a:spcPts val="0"/>
              </a:spcBef>
              <a:spcAft>
                <a:spcPts val="0"/>
              </a:spcAft>
              <a:defRPr/>
            </a:pPr>
            <a:r>
              <a:rPr lang="en-US" altLang="zh-CN" dirty="0"/>
              <a:t>   } catch (</a:t>
            </a:r>
            <a:r>
              <a:rPr lang="en-US" altLang="zh-CN" dirty="0" err="1"/>
              <a:t>IOException</a:t>
            </a:r>
            <a:r>
              <a:rPr lang="en-US" altLang="zh-CN" dirty="0"/>
              <a:t> e) {</a:t>
            </a:r>
          </a:p>
          <a:p>
            <a:pPr fontAlgn="auto">
              <a:spcBef>
                <a:spcPts val="0"/>
              </a:spcBef>
              <a:spcAft>
                <a:spcPts val="0"/>
              </a:spcAft>
              <a:defRPr/>
            </a:pPr>
            <a:r>
              <a:rPr lang="en-US" altLang="zh-CN" dirty="0"/>
              <a:t>	</a:t>
            </a:r>
            <a:r>
              <a:rPr lang="en-US" altLang="zh-CN" dirty="0" err="1"/>
              <a:t>System.out.println</a:t>
            </a:r>
            <a:r>
              <a:rPr lang="en-US" altLang="zh-CN" dirty="0"/>
              <a:t>("</a:t>
            </a:r>
            <a:r>
              <a:rPr lang="zh-CN" altLang="en-US" dirty="0"/>
              <a:t>文件读写出现问题</a:t>
            </a:r>
            <a:r>
              <a:rPr lang="en-US" altLang="zh-CN" dirty="0"/>
              <a:t>...");// </a:t>
            </a:r>
            <a:r>
              <a:rPr lang="zh-CN" altLang="en-US" dirty="0"/>
              <a:t>处理文件读写中出现的问题</a:t>
            </a:r>
          </a:p>
          <a:p>
            <a:pPr fontAlgn="auto">
              <a:spcBef>
                <a:spcPts val="0"/>
              </a:spcBef>
              <a:spcAft>
                <a:spcPts val="0"/>
              </a:spcAft>
              <a:defRPr/>
            </a:pPr>
            <a:r>
              <a:rPr lang="en-US" altLang="zh-CN" dirty="0"/>
              <a:t>   } finally{</a:t>
            </a:r>
          </a:p>
          <a:p>
            <a:pPr fontAlgn="auto">
              <a:spcBef>
                <a:spcPts val="0"/>
              </a:spcBef>
              <a:spcAft>
                <a:spcPts val="0"/>
              </a:spcAft>
              <a:defRPr/>
            </a:pPr>
            <a:r>
              <a:rPr lang="en-US" altLang="zh-CN" dirty="0"/>
              <a:t>	if(</a:t>
            </a:r>
            <a:r>
              <a:rPr lang="en-US" altLang="zh-CN" dirty="0" err="1"/>
              <a:t>fis</a:t>
            </a:r>
            <a:r>
              <a:rPr lang="en-US" altLang="zh-CN" dirty="0"/>
              <a:t>!=null){</a:t>
            </a:r>
          </a:p>
          <a:p>
            <a:pPr fontAlgn="auto">
              <a:spcBef>
                <a:spcPts val="0"/>
              </a:spcBef>
              <a:spcAft>
                <a:spcPts val="0"/>
              </a:spcAft>
              <a:defRPr/>
            </a:pPr>
            <a:r>
              <a:rPr lang="en-US" altLang="zh-CN" dirty="0"/>
              <a:t>		try {</a:t>
            </a:r>
          </a:p>
          <a:p>
            <a:pPr fontAlgn="auto">
              <a:spcBef>
                <a:spcPts val="0"/>
              </a:spcBef>
              <a:spcAft>
                <a:spcPts val="0"/>
              </a:spcAft>
              <a:defRPr/>
            </a:pPr>
            <a:r>
              <a:rPr lang="en-US" altLang="zh-CN" dirty="0"/>
              <a:t>			</a:t>
            </a:r>
            <a:r>
              <a:rPr lang="en-US" altLang="zh-CN" dirty="0" err="1"/>
              <a:t>fis.close</a:t>
            </a:r>
            <a:r>
              <a:rPr lang="en-US" altLang="zh-CN" dirty="0"/>
              <a:t>();</a:t>
            </a:r>
          </a:p>
          <a:p>
            <a:pPr fontAlgn="auto">
              <a:spcBef>
                <a:spcPts val="0"/>
              </a:spcBef>
              <a:spcAft>
                <a:spcPts val="0"/>
              </a:spcAft>
              <a:defRPr/>
            </a:pPr>
            <a:r>
              <a:rPr lang="en-US" altLang="zh-CN" dirty="0"/>
              <a:t>		} catch (</a:t>
            </a:r>
            <a:r>
              <a:rPr lang="en-US" altLang="zh-CN" dirty="0" err="1"/>
              <a:t>IOException</a:t>
            </a:r>
            <a:r>
              <a:rPr lang="en-US" altLang="zh-CN" dirty="0"/>
              <a:t> e) {</a:t>
            </a:r>
          </a:p>
          <a:p>
            <a:pPr fontAlgn="auto">
              <a:spcBef>
                <a:spcPts val="0"/>
              </a:spcBef>
              <a:spcAft>
                <a:spcPts val="0"/>
              </a:spcAft>
              <a:defRPr/>
            </a:pPr>
            <a:r>
              <a:rPr lang="en-US" altLang="zh-CN" dirty="0"/>
              <a:t>			</a:t>
            </a:r>
            <a:r>
              <a:rPr lang="en-US" altLang="zh-CN" dirty="0" err="1"/>
              <a:t>System.out.println</a:t>
            </a:r>
            <a:r>
              <a:rPr lang="en-US" altLang="zh-CN" dirty="0"/>
              <a:t>("</a:t>
            </a:r>
            <a:r>
              <a:rPr lang="zh-CN" altLang="en-US" dirty="0"/>
              <a:t>文件关闭出现问题</a:t>
            </a:r>
            <a:r>
              <a:rPr lang="en-US" altLang="zh-CN" dirty="0"/>
              <a:t>...");</a:t>
            </a:r>
          </a:p>
          <a:p>
            <a:pPr fontAlgn="auto">
              <a:spcBef>
                <a:spcPts val="0"/>
              </a:spcBef>
              <a:spcAft>
                <a:spcPts val="0"/>
              </a:spcAft>
              <a:defRPr/>
            </a:pPr>
            <a:r>
              <a:rPr lang="en-US" altLang="zh-CN" dirty="0"/>
              <a:t>			</a:t>
            </a:r>
            <a:r>
              <a:rPr lang="en-US" altLang="zh-CN" dirty="0" err="1"/>
              <a:t>e.printStackTrace</a:t>
            </a:r>
            <a:r>
              <a:rPr lang="en-US" altLang="zh-CN" dirty="0"/>
              <a:t>();</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		</a:t>
            </a:r>
          </a:p>
          <a:p>
            <a:pPr fontAlgn="auto">
              <a:spcBef>
                <a:spcPts val="0"/>
              </a:spcBef>
              <a:spcAft>
                <a:spcPts val="0"/>
              </a:spcAft>
              <a:defRPr/>
            </a:pPr>
            <a:r>
              <a:rPr lang="en-US" altLang="zh-CN" dirty="0"/>
              <a:t>     //</a:t>
            </a:r>
            <a:r>
              <a:rPr lang="zh-CN" altLang="en-US" dirty="0"/>
              <a:t>按属性名字获取属性值</a:t>
            </a:r>
          </a:p>
          <a:p>
            <a:pPr fontAlgn="auto">
              <a:spcBef>
                <a:spcPts val="0"/>
              </a:spcBef>
              <a:spcAft>
                <a:spcPts val="0"/>
              </a:spcAft>
              <a:defRPr/>
            </a:pPr>
            <a:r>
              <a:rPr lang="zh-CN" altLang="en-US" dirty="0"/>
              <a:t>     </a:t>
            </a:r>
            <a:r>
              <a:rPr lang="en-US" altLang="zh-CN" dirty="0" err="1"/>
              <a:t>System.out.println</a:t>
            </a:r>
            <a:r>
              <a:rPr lang="en-US" altLang="zh-CN" dirty="0"/>
              <a:t>("server </a:t>
            </a:r>
            <a:r>
              <a:rPr lang="en-US" altLang="zh-CN" dirty="0" err="1"/>
              <a:t>ip</a:t>
            </a:r>
            <a:r>
              <a:rPr lang="en-US" altLang="zh-CN" dirty="0"/>
              <a:t>:"+ </a:t>
            </a:r>
            <a:r>
              <a:rPr lang="en-US" altLang="zh-CN" dirty="0" err="1"/>
              <a:t>pro.getProperty</a:t>
            </a:r>
            <a:r>
              <a:rPr lang="en-US" altLang="zh-CN" dirty="0"/>
              <a:t>("server"));</a:t>
            </a:r>
          </a:p>
          <a:p>
            <a:pPr fontAlgn="auto">
              <a:spcBef>
                <a:spcPts val="0"/>
              </a:spcBef>
              <a:spcAft>
                <a:spcPts val="0"/>
              </a:spcAft>
              <a:defRPr/>
            </a:pPr>
            <a:r>
              <a:rPr lang="en-US" altLang="zh-CN" dirty="0"/>
              <a:t>     </a:t>
            </a:r>
            <a:r>
              <a:rPr lang="en-US" altLang="zh-CN" dirty="0" err="1"/>
              <a:t>System.out.println</a:t>
            </a:r>
            <a:r>
              <a:rPr lang="en-US" altLang="zh-CN" dirty="0"/>
              <a:t>("port:"+ </a:t>
            </a:r>
            <a:r>
              <a:rPr lang="en-US" altLang="zh-CN" dirty="0" err="1"/>
              <a:t>pro.getProperty</a:t>
            </a:r>
            <a:r>
              <a:rPr lang="en-US" altLang="zh-CN" dirty="0"/>
              <a:t>("port"));</a:t>
            </a:r>
          </a:p>
          <a:p>
            <a:pPr fontAlgn="auto">
              <a:spcBef>
                <a:spcPts val="0"/>
              </a:spcBef>
              <a:spcAft>
                <a:spcPts val="0"/>
              </a:spcAft>
              <a:defRPr/>
            </a:pPr>
            <a:r>
              <a:rPr lang="en-US" altLang="zh-CN" dirty="0"/>
              <a:t>  }</a:t>
            </a:r>
          </a:p>
          <a:p>
            <a:pPr fontAlgn="auto">
              <a:spcBef>
                <a:spcPts val="0"/>
              </a:spcBef>
              <a:spcAft>
                <a:spcPts val="0"/>
              </a:spcAft>
              <a:defRPr/>
            </a:pPr>
            <a:r>
              <a:rPr lang="en-US" altLang="zh-CN" dirty="0"/>
              <a:t>}</a:t>
            </a:r>
          </a:p>
        </p:txBody>
      </p:sp>
    </p:spTree>
    <p:extLst>
      <p:ext uri="{BB962C8B-B14F-4D97-AF65-F5344CB8AC3E}">
        <p14:creationId xmlns:p14="http://schemas.microsoft.com/office/powerpoint/2010/main" val="2116830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323528" y="5108626"/>
            <a:ext cx="8229600" cy="792088"/>
          </a:xfrm>
        </p:spPr>
        <p:txBody>
          <a:bodyPr/>
          <a:lstStyle/>
          <a:p>
            <a:pPr marL="109537" indent="0">
              <a:buNone/>
            </a:pPr>
            <a:r>
              <a:rPr lang="en-US" altLang="zh-CN" dirty="0"/>
              <a:t>try</a:t>
            </a:r>
            <a:r>
              <a:rPr lang="zh-CN" altLang="en-US" dirty="0"/>
              <a:t>或</a:t>
            </a:r>
            <a:r>
              <a:rPr lang="en-US" altLang="zh-CN" dirty="0"/>
              <a:t>catch</a:t>
            </a:r>
            <a:r>
              <a:rPr lang="zh-CN" altLang="en-US" dirty="0"/>
              <a:t>中若出现</a:t>
            </a:r>
            <a:r>
              <a:rPr lang="en-US" altLang="zh-CN" dirty="0"/>
              <a:t>return</a:t>
            </a:r>
            <a:r>
              <a:rPr lang="zh-CN" altLang="en-US" dirty="0"/>
              <a:t>语句，执行完</a:t>
            </a:r>
            <a:r>
              <a:rPr lang="en-US" altLang="zh-CN" dirty="0"/>
              <a:t>finally</a:t>
            </a:r>
            <a:r>
              <a:rPr lang="zh-CN" altLang="en-US" dirty="0"/>
              <a:t>语句，再执行</a:t>
            </a:r>
            <a:r>
              <a:rPr lang="en-US" altLang="zh-CN" dirty="0"/>
              <a:t>return</a:t>
            </a:r>
            <a:r>
              <a:rPr lang="zh-CN" altLang="en-US" dirty="0"/>
              <a:t>语句。</a:t>
            </a:r>
          </a:p>
        </p:txBody>
      </p:sp>
      <p:sp>
        <p:nvSpPr>
          <p:cNvPr id="3" name="标题 2"/>
          <p:cNvSpPr>
            <a:spLocks noGrp="1"/>
          </p:cNvSpPr>
          <p:nvPr>
            <p:ph type="title"/>
          </p:nvPr>
        </p:nvSpPr>
        <p:spPr/>
        <p:txBody>
          <a:bodyPr>
            <a:noAutofit/>
          </a:bodyPr>
          <a:lstStyle/>
          <a:p>
            <a:pPr fontAlgn="auto">
              <a:spcAft>
                <a:spcPts val="0"/>
              </a:spcAft>
              <a:defRPr/>
            </a:pPr>
            <a:r>
              <a:rPr lang="en-US" altLang="zh-CN" sz="3200" dirty="0">
                <a:effectLst/>
              </a:rPr>
              <a:t>9.2.2  try-catch-finally</a:t>
            </a:r>
            <a:r>
              <a:rPr lang="zh-CN" altLang="zh-CN" sz="3200" dirty="0">
                <a:effectLst/>
              </a:rPr>
              <a:t>语句的执行过程</a:t>
            </a:r>
            <a:endParaRPr lang="zh-CN" altLang="en-US" sz="3200" dirty="0"/>
          </a:p>
        </p:txBody>
      </p:sp>
      <p:pic>
        <p:nvPicPr>
          <p:cNvPr id="2662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461" y="1196752"/>
            <a:ext cx="4897438"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fontAlgn="auto">
              <a:spcAft>
                <a:spcPts val="0"/>
              </a:spcAft>
              <a:defRPr/>
            </a:pPr>
            <a:r>
              <a:rPr kumimoji="1" lang="zh-CN" altLang="en-US"/>
              <a:t>本章知识点</a:t>
            </a:r>
          </a:p>
        </p:txBody>
      </p:sp>
      <p:sp>
        <p:nvSpPr>
          <p:cNvPr id="12291" name="Rectangle 3"/>
          <p:cNvSpPr>
            <a:spLocks noGrp="1" noChangeArrowheads="1"/>
          </p:cNvSpPr>
          <p:nvPr>
            <p:ph type="body" idx="1"/>
          </p:nvPr>
        </p:nvSpPr>
        <p:spPr/>
        <p:txBody>
          <a:bodyPr/>
          <a:lstStyle/>
          <a:p>
            <a:pPr>
              <a:lnSpc>
                <a:spcPct val="90000"/>
              </a:lnSpc>
            </a:pPr>
            <a:r>
              <a:rPr lang="en-US" altLang="zh-CN" sz="2800" dirty="0"/>
              <a:t>Java</a:t>
            </a:r>
            <a:r>
              <a:rPr lang="zh-CN" altLang="zh-CN" sz="2800" dirty="0"/>
              <a:t>异常体系</a:t>
            </a:r>
            <a:endParaRPr lang="en-US" altLang="zh-CN" sz="2800" dirty="0"/>
          </a:p>
          <a:p>
            <a:pPr>
              <a:lnSpc>
                <a:spcPct val="90000"/>
              </a:lnSpc>
            </a:pPr>
            <a:r>
              <a:rPr lang="zh-CN" altLang="zh-CN" sz="2800" dirty="0"/>
              <a:t>异常的捕获和处理</a:t>
            </a:r>
            <a:endParaRPr lang="en-US" altLang="zh-CN" sz="2800" dirty="0"/>
          </a:p>
          <a:p>
            <a:pPr lvl="1">
              <a:lnSpc>
                <a:spcPct val="90000"/>
              </a:lnSpc>
            </a:pPr>
            <a:r>
              <a:rPr lang="en-US" altLang="zh-CN" sz="2800" dirty="0"/>
              <a:t>try</a:t>
            </a:r>
          </a:p>
          <a:p>
            <a:pPr lvl="1">
              <a:lnSpc>
                <a:spcPct val="90000"/>
              </a:lnSpc>
            </a:pPr>
            <a:r>
              <a:rPr lang="en-US" altLang="zh-CN" sz="2800" dirty="0"/>
              <a:t>catch</a:t>
            </a:r>
          </a:p>
          <a:p>
            <a:pPr lvl="1">
              <a:lnSpc>
                <a:spcPct val="90000"/>
              </a:lnSpc>
            </a:pPr>
            <a:r>
              <a:rPr lang="en-US" altLang="zh-CN" sz="2800" dirty="0"/>
              <a:t>finally</a:t>
            </a:r>
          </a:p>
          <a:p>
            <a:pPr>
              <a:lnSpc>
                <a:spcPct val="90000"/>
              </a:lnSpc>
            </a:pPr>
            <a:r>
              <a:rPr lang="zh-CN" altLang="zh-CN" sz="2800" dirty="0"/>
              <a:t>使用</a:t>
            </a:r>
            <a:r>
              <a:rPr lang="en-US" altLang="zh-CN" sz="2800" dirty="0"/>
              <a:t>throws</a:t>
            </a:r>
            <a:r>
              <a:rPr lang="zh-CN" altLang="zh-CN" sz="2800" dirty="0"/>
              <a:t>抛出异常</a:t>
            </a:r>
            <a:endParaRPr lang="en-US" altLang="zh-CN" sz="2800" dirty="0"/>
          </a:p>
          <a:p>
            <a:pPr>
              <a:lnSpc>
                <a:spcPct val="90000"/>
              </a:lnSpc>
            </a:pPr>
            <a:r>
              <a:rPr lang="zh-CN" altLang="zh-CN" sz="2800" dirty="0"/>
              <a:t>自定义异常类</a:t>
            </a:r>
            <a:endParaRPr lang="en-US" altLang="zh-CN" sz="2800" dirty="0"/>
          </a:p>
          <a:p>
            <a:pPr lvl="1">
              <a:lnSpc>
                <a:spcPct val="90000"/>
              </a:lnSpc>
            </a:pPr>
            <a:r>
              <a:rPr lang="zh-CN" altLang="en-US" sz="2800" dirty="0"/>
              <a:t>自定义</a:t>
            </a:r>
            <a:endParaRPr lang="en-US" altLang="zh-CN" sz="2800" dirty="0"/>
          </a:p>
          <a:p>
            <a:pPr lvl="1">
              <a:lnSpc>
                <a:spcPct val="90000"/>
              </a:lnSpc>
            </a:pPr>
            <a:r>
              <a:rPr lang="en-US" altLang="zh-CN" sz="2800" dirty="0"/>
              <a:t>throw</a:t>
            </a:r>
            <a:r>
              <a:rPr lang="zh-CN" altLang="en-US" sz="2800" dirty="0"/>
              <a:t>抛出</a:t>
            </a:r>
            <a:endParaRPr lang="en-US" altLang="zh-CN" sz="2800" dirty="0"/>
          </a:p>
          <a:p>
            <a:pPr>
              <a:lnSpc>
                <a:spcPct val="90000"/>
              </a:lnSpc>
            </a:pPr>
            <a:endParaRPr lang="en-US" altLang="zh-CN" sz="2800" dirty="0"/>
          </a:p>
          <a:p>
            <a:pPr>
              <a:lnSpc>
                <a:spcPct val="90000"/>
              </a:lnSpc>
            </a:pP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72008" y="1268760"/>
            <a:ext cx="8964488" cy="648072"/>
          </a:xfrm>
        </p:spPr>
        <p:txBody>
          <a:bodyPr/>
          <a:lstStyle/>
          <a:p>
            <a:pPr marL="109537" indent="0">
              <a:buNone/>
            </a:pPr>
            <a:r>
              <a:rPr lang="zh-CN" altLang="zh-CN" sz="2000" dirty="0"/>
              <a:t>【例</a:t>
            </a:r>
            <a:r>
              <a:rPr lang="en-US" altLang="zh-CN" sz="2000" dirty="0"/>
              <a:t>9-3</a:t>
            </a:r>
            <a:r>
              <a:rPr lang="zh-CN" altLang="zh-CN" sz="2000" dirty="0"/>
              <a:t>】使用</a:t>
            </a:r>
            <a:r>
              <a:rPr lang="en-US" altLang="zh-CN" sz="2000" dirty="0"/>
              <a:t>Properties</a:t>
            </a:r>
            <a:r>
              <a:rPr lang="zh-CN" altLang="zh-CN" sz="2000" dirty="0"/>
              <a:t>读取配置文件</a:t>
            </a:r>
            <a:r>
              <a:rPr lang="en-US" altLang="zh-CN" sz="2000" dirty="0" err="1"/>
              <a:t>ipConfig.properties</a:t>
            </a:r>
            <a:r>
              <a:rPr lang="zh-CN" altLang="zh-CN" sz="2000" dirty="0"/>
              <a:t>，并进行异常的捕获、处理。</a:t>
            </a:r>
            <a:endParaRPr lang="zh-CN" altLang="en-US" sz="2000" dirty="0"/>
          </a:p>
          <a:p>
            <a:endParaRPr lang="zh-CN" altLang="en-US" sz="2000" dirty="0"/>
          </a:p>
        </p:txBody>
      </p:sp>
      <p:sp>
        <p:nvSpPr>
          <p:cNvPr id="3" name="标题 2"/>
          <p:cNvSpPr>
            <a:spLocks noGrp="1"/>
          </p:cNvSpPr>
          <p:nvPr>
            <p:ph type="title"/>
          </p:nvPr>
        </p:nvSpPr>
        <p:spPr/>
        <p:txBody>
          <a:bodyPr>
            <a:noAutofit/>
          </a:bodyPr>
          <a:lstStyle/>
          <a:p>
            <a:pPr fontAlgn="auto">
              <a:spcAft>
                <a:spcPts val="0"/>
              </a:spcAft>
              <a:defRPr/>
            </a:pPr>
            <a:r>
              <a:rPr lang="en-US" altLang="zh-CN" sz="3200" dirty="0">
                <a:effectLst/>
              </a:rPr>
              <a:t>9.2.2  try-catch-finally</a:t>
            </a:r>
            <a:r>
              <a:rPr lang="zh-CN" altLang="zh-CN" sz="3200" dirty="0">
                <a:effectLst/>
              </a:rPr>
              <a:t>语句的执行过程</a:t>
            </a:r>
            <a:endParaRPr lang="zh-CN" altLang="en-US" sz="3200" dirty="0"/>
          </a:p>
        </p:txBody>
      </p:sp>
      <p:sp>
        <p:nvSpPr>
          <p:cNvPr id="5" name="矩形 4"/>
          <p:cNvSpPr/>
          <p:nvPr/>
        </p:nvSpPr>
        <p:spPr>
          <a:xfrm>
            <a:off x="72008" y="1980623"/>
            <a:ext cx="8964488" cy="486287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altLang="zh-CN" sz="1600" dirty="0"/>
              <a:t>public class ExceptionDemo3 {</a:t>
            </a:r>
          </a:p>
          <a:p>
            <a:pPr>
              <a:lnSpc>
                <a:spcPct val="150000"/>
              </a:lnSpc>
            </a:pPr>
            <a:r>
              <a:rPr lang="en-US" altLang="zh-CN" sz="1600" dirty="0"/>
              <a:t>	public static void main(String[] </a:t>
            </a:r>
            <a:r>
              <a:rPr lang="en-US" altLang="zh-CN" sz="1600" dirty="0" err="1"/>
              <a:t>args</a:t>
            </a:r>
            <a:r>
              <a:rPr lang="en-US" altLang="zh-CN" sz="1600" dirty="0"/>
              <a:t>) {</a:t>
            </a:r>
          </a:p>
          <a:p>
            <a:pPr>
              <a:lnSpc>
                <a:spcPct val="150000"/>
              </a:lnSpc>
            </a:pPr>
            <a:r>
              <a:rPr lang="en-US" altLang="zh-CN" sz="1600" dirty="0"/>
              <a:t>		try{</a:t>
            </a:r>
          </a:p>
          <a:p>
            <a:pPr>
              <a:lnSpc>
                <a:spcPct val="150000"/>
              </a:lnSpc>
            </a:pPr>
            <a:r>
              <a:rPr lang="en-US" altLang="zh-CN" sz="1600" dirty="0"/>
              <a:t>			</a:t>
            </a:r>
            <a:r>
              <a:rPr lang="en-US" altLang="zh-CN" sz="1600" dirty="0" err="1"/>
              <a:t>System.out.println</a:t>
            </a:r>
            <a:r>
              <a:rPr lang="en-US" altLang="zh-CN" sz="1600" dirty="0"/>
              <a:t>("try…");</a:t>
            </a:r>
          </a:p>
          <a:p>
            <a:pPr>
              <a:lnSpc>
                <a:spcPct val="150000"/>
              </a:lnSpc>
            </a:pPr>
            <a:r>
              <a:rPr lang="en-US" altLang="zh-CN" sz="1600" dirty="0"/>
              <a:t>			//if(1==1) return;	//</a:t>
            </a:r>
          </a:p>
          <a:p>
            <a:pPr>
              <a:lnSpc>
                <a:spcPct val="150000"/>
              </a:lnSpc>
            </a:pPr>
            <a:r>
              <a:rPr lang="en-US" altLang="zh-CN" sz="1600" dirty="0"/>
              <a:t>			</a:t>
            </a:r>
            <a:r>
              <a:rPr lang="en-US" altLang="zh-CN" sz="1600" dirty="0" err="1"/>
              <a:t>System.out.println</a:t>
            </a:r>
            <a:r>
              <a:rPr lang="en-US" altLang="zh-CN" sz="1600" dirty="0"/>
              <a:t>(1/0);</a:t>
            </a:r>
          </a:p>
          <a:p>
            <a:pPr>
              <a:lnSpc>
                <a:spcPct val="150000"/>
              </a:lnSpc>
            </a:pPr>
            <a:r>
              <a:rPr lang="en-US" altLang="zh-CN" sz="1600" dirty="0"/>
              <a:t>		}catch(</a:t>
            </a:r>
            <a:r>
              <a:rPr lang="en-US" altLang="zh-CN" sz="1600" dirty="0" err="1"/>
              <a:t>ArithmeticException</a:t>
            </a:r>
            <a:r>
              <a:rPr lang="en-US" altLang="zh-CN" sz="1600" dirty="0"/>
              <a:t> </a:t>
            </a:r>
            <a:r>
              <a:rPr lang="en-US" altLang="zh-CN" sz="1600" dirty="0" err="1"/>
              <a:t>ae</a:t>
            </a:r>
            <a:r>
              <a:rPr lang="en-US" altLang="zh-CN" sz="1600" dirty="0"/>
              <a:t>){</a:t>
            </a:r>
          </a:p>
          <a:p>
            <a:pPr>
              <a:lnSpc>
                <a:spcPct val="150000"/>
              </a:lnSpc>
            </a:pPr>
            <a:r>
              <a:rPr lang="en-US" altLang="zh-CN" sz="1600" dirty="0"/>
              <a:t>			</a:t>
            </a:r>
            <a:r>
              <a:rPr lang="en-US" altLang="zh-CN" sz="1600" dirty="0" err="1"/>
              <a:t>System.out.println</a:t>
            </a:r>
            <a:r>
              <a:rPr lang="en-US" altLang="zh-CN" sz="1600" dirty="0"/>
              <a:t>("catch...");</a:t>
            </a:r>
          </a:p>
          <a:p>
            <a:pPr>
              <a:lnSpc>
                <a:spcPct val="150000"/>
              </a:lnSpc>
            </a:pPr>
            <a:r>
              <a:rPr lang="en-US" altLang="zh-CN" sz="1600" dirty="0"/>
              <a:t>		}finally{</a:t>
            </a:r>
          </a:p>
          <a:p>
            <a:pPr>
              <a:lnSpc>
                <a:spcPct val="150000"/>
              </a:lnSpc>
            </a:pPr>
            <a:r>
              <a:rPr lang="en-US" altLang="zh-CN" sz="1600" dirty="0"/>
              <a:t>			</a:t>
            </a:r>
            <a:r>
              <a:rPr lang="en-US" altLang="zh-CN" sz="1600" dirty="0" err="1"/>
              <a:t>System.out.println</a:t>
            </a:r>
            <a:r>
              <a:rPr lang="en-US" altLang="zh-CN" sz="1600" dirty="0"/>
              <a:t>("finally...");</a:t>
            </a:r>
          </a:p>
          <a:p>
            <a:pPr>
              <a:lnSpc>
                <a:spcPct val="150000"/>
              </a:lnSpc>
            </a:pPr>
            <a:r>
              <a:rPr lang="en-US" altLang="zh-CN" sz="1600" dirty="0"/>
              <a:t>		}</a:t>
            </a:r>
          </a:p>
          <a:p>
            <a:pPr>
              <a:lnSpc>
                <a:spcPct val="150000"/>
              </a:lnSpc>
            </a:pPr>
            <a:r>
              <a:rPr lang="en-US" altLang="zh-CN" sz="1600" dirty="0"/>
              <a:t>    }</a:t>
            </a:r>
          </a:p>
          <a:p>
            <a:pPr>
              <a:lnSpc>
                <a:spcPct val="150000"/>
              </a:lnSpc>
            </a:pPr>
            <a:r>
              <a:rPr lang="en-US" altLang="zh-CN" sz="1600" dirty="0"/>
              <a:t>}</a:t>
            </a:r>
          </a:p>
        </p:txBody>
      </p:sp>
      <p:sp>
        <p:nvSpPr>
          <p:cNvPr id="6" name="矩形 5"/>
          <p:cNvSpPr/>
          <p:nvPr/>
        </p:nvSpPr>
        <p:spPr>
          <a:xfrm>
            <a:off x="6660232" y="3488234"/>
            <a:ext cx="1296144"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en-US" altLang="zh-CN" dirty="0"/>
              <a:t>try…</a:t>
            </a:r>
          </a:p>
          <a:p>
            <a:pPr fontAlgn="auto">
              <a:spcBef>
                <a:spcPts val="0"/>
              </a:spcBef>
              <a:spcAft>
                <a:spcPts val="0"/>
              </a:spcAft>
              <a:defRPr/>
            </a:pPr>
            <a:r>
              <a:rPr lang="en-US" altLang="zh-CN" dirty="0"/>
              <a:t>catch…</a:t>
            </a:r>
          </a:p>
          <a:p>
            <a:pPr fontAlgn="auto">
              <a:spcBef>
                <a:spcPts val="0"/>
              </a:spcBef>
              <a:spcAft>
                <a:spcPts val="0"/>
              </a:spcAft>
              <a:defRPr/>
            </a:pPr>
            <a:r>
              <a:rPr lang="en-US" altLang="zh-CN" dirty="0"/>
              <a:t>finally…</a:t>
            </a:r>
          </a:p>
        </p:txBody>
      </p:sp>
      <p:sp>
        <p:nvSpPr>
          <p:cNvPr id="7" name="矩形 6"/>
          <p:cNvSpPr/>
          <p:nvPr/>
        </p:nvSpPr>
        <p:spPr>
          <a:xfrm>
            <a:off x="6660232" y="5445223"/>
            <a:ext cx="129614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en-US" altLang="zh-CN" dirty="0"/>
              <a:t>try…</a:t>
            </a:r>
          </a:p>
          <a:p>
            <a:pPr fontAlgn="auto">
              <a:spcBef>
                <a:spcPts val="0"/>
              </a:spcBef>
              <a:spcAft>
                <a:spcPts val="0"/>
              </a:spcAft>
              <a:defRPr/>
            </a:pPr>
            <a:r>
              <a:rPr lang="en-US" altLang="zh-CN" dirty="0"/>
              <a:t>finally…</a:t>
            </a:r>
          </a:p>
        </p:txBody>
      </p:sp>
    </p:spTree>
    <p:extLst>
      <p:ext uri="{BB962C8B-B14F-4D97-AF65-F5344CB8AC3E}">
        <p14:creationId xmlns:p14="http://schemas.microsoft.com/office/powerpoint/2010/main" val="1088166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2628" indent="-342900" fontAlgn="auto">
              <a:spcAft>
                <a:spcPts val="0"/>
              </a:spcAft>
              <a:defRPr/>
            </a:pPr>
            <a:r>
              <a:rPr lang="zh-CN" altLang="en-US" sz="2400" dirty="0"/>
              <a:t>若当前方法不知道如何处理捕获到的异常，可以使用</a:t>
            </a:r>
            <a:r>
              <a:rPr lang="en-US" altLang="zh-CN" sz="2400" dirty="0"/>
              <a:t>throws</a:t>
            </a:r>
            <a:r>
              <a:rPr lang="zh-CN" altLang="en-US" sz="2400" dirty="0"/>
              <a:t>将异常抛出给上层调用者，若继续抛出，最终交给</a:t>
            </a:r>
            <a:r>
              <a:rPr lang="en-US" altLang="zh-CN" sz="2400" dirty="0"/>
              <a:t>JVM</a:t>
            </a:r>
            <a:r>
              <a:rPr lang="zh-CN" altLang="en-US" sz="2400" dirty="0"/>
              <a:t>。</a:t>
            </a:r>
            <a:endParaRPr lang="en-US" altLang="zh-CN" sz="2400" dirty="0"/>
          </a:p>
          <a:p>
            <a:pPr marL="452628" indent="-342900" fontAlgn="auto">
              <a:spcAft>
                <a:spcPts val="0"/>
              </a:spcAft>
              <a:defRPr/>
            </a:pPr>
            <a:endParaRPr lang="en-US" altLang="zh-CN" sz="2400" dirty="0"/>
          </a:p>
          <a:p>
            <a:pPr marL="452628" indent="-342900" fontAlgn="auto">
              <a:spcAft>
                <a:spcPts val="0"/>
              </a:spcAft>
              <a:defRPr/>
            </a:pPr>
            <a:r>
              <a:rPr lang="zh-CN" altLang="en-US" sz="2400" dirty="0"/>
              <a:t>规则：谁知情谁处理，谁负责谁处理，谁导致谁处理</a:t>
            </a:r>
            <a:endParaRPr lang="en-US" altLang="zh-CN" sz="2400" dirty="0"/>
          </a:p>
          <a:p>
            <a:pPr marL="109728" indent="0" fontAlgn="auto">
              <a:spcAft>
                <a:spcPts val="0"/>
              </a:spcAft>
              <a:buFont typeface="Wingdings 3"/>
              <a:buNone/>
              <a:defRPr/>
            </a:pPr>
            <a:endParaRPr lang="en-US" altLang="zh-CN" b="1" dirty="0"/>
          </a:p>
          <a:p>
            <a:pPr marL="109728" indent="0" fontAlgn="auto">
              <a:spcAft>
                <a:spcPts val="0"/>
              </a:spcAft>
              <a:buFont typeface="Wingdings 3"/>
              <a:buNone/>
              <a:defRPr/>
            </a:pPr>
            <a:r>
              <a:rPr lang="en-US" altLang="zh-CN" b="1" dirty="0"/>
              <a:t>1.  </a:t>
            </a:r>
            <a:r>
              <a:rPr lang="zh-CN" altLang="zh-CN" b="1" dirty="0"/>
              <a:t>基本规则</a:t>
            </a:r>
          </a:p>
          <a:p>
            <a:pPr marL="621792" lvl="1" fontAlgn="auto">
              <a:spcBef>
                <a:spcPts val="324"/>
              </a:spcBef>
              <a:spcAft>
                <a:spcPts val="0"/>
              </a:spcAft>
              <a:buFont typeface="Verdana"/>
              <a:buChar char="◦"/>
              <a:defRPr/>
            </a:pPr>
            <a:r>
              <a:rPr lang="en-US" altLang="zh-CN" dirty="0"/>
              <a:t>throws</a:t>
            </a:r>
            <a:r>
              <a:rPr lang="zh-CN" altLang="zh-CN" dirty="0"/>
              <a:t>写在方法签名之后，语法格式如下：</a:t>
            </a:r>
          </a:p>
          <a:p>
            <a:pPr marL="393192" lvl="1" indent="0" fontAlgn="auto">
              <a:spcBef>
                <a:spcPts val="324"/>
              </a:spcBef>
              <a:spcAft>
                <a:spcPts val="0"/>
              </a:spcAft>
              <a:buFont typeface="Verdana"/>
              <a:buNone/>
              <a:defRPr/>
            </a:pPr>
            <a:r>
              <a:rPr lang="en-US" altLang="zh-CN" b="1" i="1" dirty="0"/>
              <a:t>	throws Exception1</a:t>
            </a:r>
            <a:r>
              <a:rPr lang="zh-CN" altLang="zh-CN" b="1" i="1" dirty="0"/>
              <a:t>，</a:t>
            </a:r>
            <a:r>
              <a:rPr lang="en-US" altLang="zh-CN" b="1" i="1" dirty="0"/>
              <a:t>Exception2</a:t>
            </a:r>
            <a:r>
              <a:rPr lang="zh-CN" altLang="zh-CN" b="1" i="1" dirty="0"/>
              <a:t>……</a:t>
            </a:r>
            <a:endParaRPr lang="zh-CN" altLang="zh-CN" dirty="0"/>
          </a:p>
          <a:p>
            <a:pPr marL="621792" lvl="1" fontAlgn="auto">
              <a:spcBef>
                <a:spcPts val="324"/>
              </a:spcBef>
              <a:spcAft>
                <a:spcPts val="0"/>
              </a:spcAft>
              <a:buFont typeface="Verdana"/>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9.3  </a:t>
            </a:r>
            <a:r>
              <a:rPr lang="zh-CN" altLang="zh-CN" dirty="0">
                <a:effectLst/>
              </a:rPr>
              <a:t>使用</a:t>
            </a:r>
            <a:r>
              <a:rPr lang="en-US" altLang="zh-CN" dirty="0">
                <a:effectLst/>
              </a:rPr>
              <a:t>throws</a:t>
            </a:r>
            <a:r>
              <a:rPr lang="zh-CN" altLang="zh-CN" dirty="0">
                <a:effectLst/>
              </a:rPr>
              <a:t>抛出异常</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pPr marL="109538" lvl="1" indent="0">
              <a:spcBef>
                <a:spcPts val="400"/>
              </a:spcBef>
              <a:buSzPct val="68000"/>
              <a:buFont typeface="Verdana" pitchFamily="34" charset="0"/>
              <a:buNone/>
            </a:pPr>
            <a:r>
              <a:rPr lang="zh-CN" altLang="zh-CN" sz="2800" dirty="0"/>
              <a:t>【例</a:t>
            </a:r>
            <a:r>
              <a:rPr lang="en-US" altLang="zh-CN" sz="2800" dirty="0"/>
              <a:t>9-4</a:t>
            </a:r>
            <a:r>
              <a:rPr lang="zh-CN" altLang="zh-CN" sz="2800" dirty="0"/>
              <a:t>】使用</a:t>
            </a:r>
            <a:r>
              <a:rPr lang="en-US" altLang="zh-CN" sz="2800" dirty="0"/>
              <a:t>throws</a:t>
            </a:r>
            <a:r>
              <a:rPr lang="zh-CN" altLang="zh-CN" sz="2800" dirty="0"/>
              <a:t>抛出异常。</a:t>
            </a:r>
            <a:endParaRPr lang="zh-CN" altLang="zh-CN" dirty="0"/>
          </a:p>
          <a:p>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9.3  </a:t>
            </a:r>
            <a:r>
              <a:rPr lang="zh-CN" altLang="zh-CN" dirty="0">
                <a:effectLst/>
              </a:rPr>
              <a:t>使用</a:t>
            </a:r>
            <a:r>
              <a:rPr lang="en-US" altLang="zh-CN" dirty="0">
                <a:effectLst/>
              </a:rPr>
              <a:t>throws</a:t>
            </a:r>
            <a:r>
              <a:rPr lang="zh-CN" altLang="zh-CN" dirty="0">
                <a:effectLst/>
              </a:rPr>
              <a:t>抛出异常</a:t>
            </a:r>
            <a:endParaRPr lang="zh-CN" altLang="en-US" dirty="0"/>
          </a:p>
        </p:txBody>
      </p:sp>
      <p:sp>
        <p:nvSpPr>
          <p:cNvPr id="4" name="矩形 3"/>
          <p:cNvSpPr/>
          <p:nvPr/>
        </p:nvSpPr>
        <p:spPr>
          <a:xfrm>
            <a:off x="0" y="2204864"/>
            <a:ext cx="9144000"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en-US" altLang="zh-CN" dirty="0"/>
              <a:t>import </a:t>
            </a:r>
            <a:r>
              <a:rPr lang="en-US" altLang="zh-CN" dirty="0" err="1"/>
              <a:t>java.text.ParseException</a:t>
            </a:r>
            <a:r>
              <a:rPr lang="en-US" altLang="zh-CN" dirty="0"/>
              <a:t>;</a:t>
            </a:r>
          </a:p>
          <a:p>
            <a:pPr fontAlgn="auto">
              <a:spcBef>
                <a:spcPts val="0"/>
              </a:spcBef>
              <a:spcAft>
                <a:spcPts val="0"/>
              </a:spcAft>
              <a:defRPr/>
            </a:pPr>
            <a:r>
              <a:rPr lang="en-US" altLang="zh-CN" dirty="0"/>
              <a:t>import </a:t>
            </a:r>
            <a:r>
              <a:rPr lang="en-US" altLang="zh-CN" dirty="0" err="1"/>
              <a:t>java.text.SimpleDateFormat</a:t>
            </a:r>
            <a:r>
              <a:rPr lang="en-US" altLang="zh-CN" dirty="0"/>
              <a:t>;</a:t>
            </a:r>
          </a:p>
          <a:p>
            <a:pPr fontAlgn="auto">
              <a:spcBef>
                <a:spcPts val="0"/>
              </a:spcBef>
              <a:spcAft>
                <a:spcPts val="0"/>
              </a:spcAft>
              <a:defRPr/>
            </a:pPr>
            <a:r>
              <a:rPr lang="en-US" altLang="zh-CN" dirty="0"/>
              <a:t>import </a:t>
            </a:r>
            <a:r>
              <a:rPr lang="en-US" altLang="zh-CN" dirty="0" err="1"/>
              <a:t>java.util.Date</a:t>
            </a:r>
            <a:r>
              <a:rPr lang="en-US" altLang="zh-CN" dirty="0"/>
              <a:t>;</a:t>
            </a:r>
          </a:p>
          <a:p>
            <a:pPr fontAlgn="auto">
              <a:spcBef>
                <a:spcPts val="0"/>
              </a:spcBef>
              <a:spcAft>
                <a:spcPts val="0"/>
              </a:spcAft>
              <a:defRPr/>
            </a:pPr>
            <a:r>
              <a:rPr lang="en-US" altLang="zh-CN" dirty="0"/>
              <a:t>import </a:t>
            </a:r>
            <a:r>
              <a:rPr lang="en-US" altLang="zh-CN" dirty="0" err="1"/>
              <a:t>java.util.Scanner</a:t>
            </a:r>
            <a:r>
              <a:rPr lang="en-US" altLang="zh-CN" dirty="0"/>
              <a:t>;</a:t>
            </a:r>
          </a:p>
          <a:p>
            <a:pPr fontAlgn="auto">
              <a:spcBef>
                <a:spcPts val="0"/>
              </a:spcBef>
              <a:spcAft>
                <a:spcPts val="0"/>
              </a:spcAft>
              <a:defRPr/>
            </a:pPr>
            <a:r>
              <a:rPr lang="en-US" altLang="zh-CN" dirty="0"/>
              <a:t>public class </a:t>
            </a:r>
            <a:r>
              <a:rPr lang="en-US" altLang="zh-CN" dirty="0" err="1"/>
              <a:t>ThrowsDemo</a:t>
            </a:r>
            <a:r>
              <a:rPr lang="en-US" altLang="zh-CN" dirty="0"/>
              <a:t> {</a:t>
            </a:r>
          </a:p>
          <a:p>
            <a:pPr fontAlgn="auto">
              <a:spcBef>
                <a:spcPts val="0"/>
              </a:spcBef>
              <a:spcAft>
                <a:spcPts val="0"/>
              </a:spcAft>
              <a:defRPr/>
            </a:pPr>
            <a:r>
              <a:rPr lang="en-US" altLang="zh-CN" dirty="0"/>
              <a:t>	public static void main(String[] </a:t>
            </a:r>
            <a:r>
              <a:rPr lang="en-US" altLang="zh-CN" dirty="0" err="1"/>
              <a:t>args</a:t>
            </a:r>
            <a:r>
              <a:rPr lang="en-US" altLang="zh-CN" dirty="0"/>
              <a:t>) throws </a:t>
            </a:r>
            <a:r>
              <a:rPr lang="en-US" altLang="zh-CN" dirty="0" err="1"/>
              <a:t>ParseException</a:t>
            </a:r>
            <a:r>
              <a:rPr lang="en-US" altLang="zh-CN" dirty="0"/>
              <a:t>{</a:t>
            </a:r>
          </a:p>
          <a:p>
            <a:pPr fontAlgn="auto">
              <a:spcBef>
                <a:spcPts val="0"/>
              </a:spcBef>
              <a:spcAft>
                <a:spcPts val="0"/>
              </a:spcAft>
              <a:defRPr/>
            </a:pPr>
            <a:r>
              <a:rPr lang="en-US" altLang="zh-CN" dirty="0"/>
              <a:t>		Scanner </a:t>
            </a:r>
            <a:r>
              <a:rPr lang="en-US" altLang="zh-CN" dirty="0" err="1"/>
              <a:t>scn</a:t>
            </a:r>
            <a:r>
              <a:rPr lang="en-US" altLang="zh-CN" dirty="0"/>
              <a:t>  = new Scanner(System.in);</a:t>
            </a:r>
          </a:p>
          <a:p>
            <a:pPr fontAlgn="auto">
              <a:spcBef>
                <a:spcPts val="0"/>
              </a:spcBef>
              <a:spcAft>
                <a:spcPts val="0"/>
              </a:spcAft>
              <a:defRPr/>
            </a:pPr>
            <a:r>
              <a:rPr lang="en-US" altLang="zh-CN" dirty="0"/>
              <a:t>		</a:t>
            </a:r>
            <a:r>
              <a:rPr lang="en-US" altLang="zh-CN" dirty="0" err="1"/>
              <a:t>SimpleDateFormat</a:t>
            </a:r>
            <a:r>
              <a:rPr lang="en-US" altLang="zh-CN" dirty="0"/>
              <a:t> </a:t>
            </a:r>
            <a:r>
              <a:rPr lang="en-US" altLang="zh-CN" dirty="0" err="1"/>
              <a:t>sdf</a:t>
            </a:r>
            <a:r>
              <a:rPr lang="en-US" altLang="zh-CN" dirty="0"/>
              <a:t> = new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a:t>
            </a:r>
          </a:p>
          <a:p>
            <a:pPr fontAlgn="auto">
              <a:spcBef>
                <a:spcPts val="0"/>
              </a:spcBef>
              <a:spcAft>
                <a:spcPts val="0"/>
              </a:spcAft>
              <a:defRPr/>
            </a:pPr>
            <a:r>
              <a:rPr lang="en-US" altLang="zh-CN" dirty="0"/>
              <a:t>		</a:t>
            </a:r>
            <a:r>
              <a:rPr lang="en-US" altLang="zh-CN" dirty="0" err="1"/>
              <a:t>System.out.print</a:t>
            </a:r>
            <a:r>
              <a:rPr lang="en-US" altLang="zh-CN" dirty="0"/>
              <a:t>("</a:t>
            </a:r>
            <a:r>
              <a:rPr lang="zh-CN" altLang="en-US" dirty="0"/>
              <a:t>输入生日</a:t>
            </a:r>
            <a:r>
              <a:rPr lang="en-US" altLang="zh-CN" dirty="0"/>
              <a:t>(</a:t>
            </a:r>
            <a:r>
              <a:rPr lang="en-US" altLang="zh-CN" dirty="0" err="1"/>
              <a:t>yyyy</a:t>
            </a:r>
            <a:r>
              <a:rPr lang="en-US" altLang="zh-CN" dirty="0"/>
              <a:t>-MM-</a:t>
            </a:r>
            <a:r>
              <a:rPr lang="en-US" altLang="zh-CN" dirty="0" err="1"/>
              <a:t>dd</a:t>
            </a:r>
            <a:r>
              <a:rPr lang="en-US" altLang="zh-CN" dirty="0"/>
              <a:t>):");</a:t>
            </a:r>
          </a:p>
          <a:p>
            <a:pPr fontAlgn="auto">
              <a:spcBef>
                <a:spcPts val="0"/>
              </a:spcBef>
              <a:spcAft>
                <a:spcPts val="0"/>
              </a:spcAft>
              <a:defRPr/>
            </a:pPr>
            <a:r>
              <a:rPr lang="en-US" altLang="zh-CN" dirty="0"/>
              <a:t>		String </a:t>
            </a:r>
            <a:r>
              <a:rPr lang="en-US" altLang="zh-CN" dirty="0" err="1"/>
              <a:t>birthStr</a:t>
            </a:r>
            <a:r>
              <a:rPr lang="en-US" altLang="zh-CN" dirty="0"/>
              <a:t> = </a:t>
            </a:r>
            <a:r>
              <a:rPr lang="en-US" altLang="zh-CN" dirty="0" err="1"/>
              <a:t>scn.next</a:t>
            </a:r>
            <a:r>
              <a:rPr lang="en-US" altLang="zh-CN" dirty="0"/>
              <a:t>();</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r>
              <a:rPr lang="zh-CN" altLang="en-US" dirty="0"/>
              <a:t>如果</a:t>
            </a:r>
            <a:r>
              <a:rPr lang="en-US" altLang="zh-CN" dirty="0" err="1"/>
              <a:t>birthStr</a:t>
            </a:r>
            <a:r>
              <a:rPr lang="zh-CN" altLang="en-US" dirty="0"/>
              <a:t>不可解析</a:t>
            </a:r>
            <a:r>
              <a:rPr lang="en-US" altLang="zh-CN" dirty="0"/>
              <a:t>, </a:t>
            </a:r>
            <a:r>
              <a:rPr lang="zh-CN" altLang="en-US" dirty="0"/>
              <a:t>就抛出异常</a:t>
            </a:r>
          </a:p>
          <a:p>
            <a:pPr fontAlgn="auto">
              <a:spcBef>
                <a:spcPts val="0"/>
              </a:spcBef>
              <a:spcAft>
                <a:spcPts val="0"/>
              </a:spcAft>
              <a:defRPr/>
            </a:pPr>
            <a:r>
              <a:rPr lang="zh-CN" altLang="en-US" dirty="0"/>
              <a:t>		</a:t>
            </a:r>
            <a:r>
              <a:rPr lang="en-US" altLang="zh-CN" dirty="0"/>
              <a:t>Date birth = </a:t>
            </a:r>
            <a:r>
              <a:rPr lang="en-US" altLang="zh-CN" dirty="0" err="1"/>
              <a:t>sdf.parse</a:t>
            </a:r>
            <a:r>
              <a:rPr lang="en-US" altLang="zh-CN" dirty="0"/>
              <a:t>(</a:t>
            </a:r>
            <a:r>
              <a:rPr lang="en-US" altLang="zh-CN" dirty="0" err="1"/>
              <a:t>birthStr</a:t>
            </a:r>
            <a:r>
              <a:rPr lang="en-US" altLang="zh-CN" dirty="0"/>
              <a:t>);</a:t>
            </a:r>
          </a:p>
          <a:p>
            <a:pPr fontAlgn="auto">
              <a:spcBef>
                <a:spcPts val="0"/>
              </a:spcBef>
              <a:spcAft>
                <a:spcPts val="0"/>
              </a:spcAft>
              <a:defRPr/>
            </a:pPr>
            <a:r>
              <a:rPr lang="en-US" altLang="zh-CN" dirty="0"/>
              <a:t>		</a:t>
            </a:r>
            <a:r>
              <a:rPr lang="en-US" altLang="zh-CN" dirty="0" err="1"/>
              <a:t>System.out.println</a:t>
            </a:r>
            <a:r>
              <a:rPr lang="en-US" altLang="zh-CN" dirty="0"/>
              <a:t>("</a:t>
            </a:r>
            <a:r>
              <a:rPr lang="zh-CN" altLang="en-US" dirty="0"/>
              <a:t>生日</a:t>
            </a:r>
            <a:r>
              <a:rPr lang="en-US" altLang="zh-CN" dirty="0"/>
              <a:t>:"+</a:t>
            </a:r>
            <a:r>
              <a:rPr lang="en-US" altLang="zh-CN" dirty="0" err="1"/>
              <a:t>sdf.format</a:t>
            </a:r>
            <a:r>
              <a:rPr lang="en-US" altLang="zh-CN" dirty="0"/>
              <a:t>(birth)); </a:t>
            </a:r>
          </a:p>
          <a:p>
            <a:pPr fontAlgn="auto">
              <a:spcBef>
                <a:spcPts val="0"/>
              </a:spcBef>
              <a:spcAft>
                <a:spcPts val="0"/>
              </a:spcAft>
              <a:defRPr/>
            </a:pPr>
            <a:r>
              <a:rPr lang="en-US" altLang="zh-CN" dirty="0"/>
              <a:t>	}</a:t>
            </a:r>
          </a:p>
          <a:p>
            <a:pPr fontAlgn="auto">
              <a:spcBef>
                <a:spcPts val="0"/>
              </a:spcBef>
              <a:spcAft>
                <a:spcPts val="0"/>
              </a:spcAft>
              <a:defRPr/>
            </a:pPr>
            <a:r>
              <a:rPr lang="en-US" altLang="zh-CN"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p:txBody>
          <a:bodyPr/>
          <a:lstStyle/>
          <a:p>
            <a:pPr marL="109538" indent="0">
              <a:buFont typeface="Wingdings 3" pitchFamily="18" charset="2"/>
              <a:buNone/>
            </a:pPr>
            <a:r>
              <a:rPr lang="en-US" altLang="zh-CN" sz="2800" dirty="0"/>
              <a:t>2.  </a:t>
            </a:r>
            <a:r>
              <a:rPr lang="zh-CN" altLang="zh-CN" sz="2800" dirty="0"/>
              <a:t>子类方法重写父类方法时</a:t>
            </a:r>
            <a:r>
              <a:rPr lang="en-US" altLang="zh-CN" sz="2800" dirty="0"/>
              <a:t>throws</a:t>
            </a:r>
            <a:r>
              <a:rPr lang="zh-CN" altLang="zh-CN" sz="2800" dirty="0"/>
              <a:t>的规则</a:t>
            </a:r>
          </a:p>
          <a:p>
            <a:pPr lvl="1"/>
            <a:r>
              <a:rPr lang="en-US" altLang="zh-CN" sz="2400" dirty="0"/>
              <a:t>Java</a:t>
            </a:r>
            <a:r>
              <a:rPr lang="zh-CN" altLang="zh-CN" sz="2400" dirty="0"/>
              <a:t>规定，子类方法重写父类方法时，子类方法抛出的异常类型不能比父类方法抛出的异常类型更宽泛。</a:t>
            </a:r>
            <a:endParaRPr lang="en-US" altLang="zh-CN" sz="2400" dirty="0"/>
          </a:p>
          <a:p>
            <a:pPr lvl="1"/>
            <a:endParaRPr lang="en-US" altLang="zh-CN" sz="2400" dirty="0"/>
          </a:p>
          <a:p>
            <a:pPr lvl="1"/>
            <a:r>
              <a:rPr lang="zh-CN" altLang="zh-CN" sz="2400" dirty="0"/>
              <a:t>也就是说，子类方法可以：</a:t>
            </a:r>
            <a:endParaRPr lang="en-US" altLang="zh-CN" sz="2400" dirty="0"/>
          </a:p>
          <a:p>
            <a:pPr lvl="1"/>
            <a:endParaRPr lang="zh-CN" altLang="zh-CN" sz="2400" dirty="0"/>
          </a:p>
          <a:p>
            <a:pPr marL="630238" lvl="2" indent="0">
              <a:buFont typeface="Wingdings 2" pitchFamily="18" charset="2"/>
              <a:buNone/>
            </a:pPr>
            <a:r>
              <a:rPr lang="zh-CN" altLang="zh-CN" sz="2200" dirty="0"/>
              <a:t>（</a:t>
            </a:r>
            <a:r>
              <a:rPr lang="en-US" altLang="zh-CN" sz="2200" dirty="0"/>
              <a:t>1</a:t>
            </a:r>
            <a:r>
              <a:rPr lang="zh-CN" altLang="zh-CN" sz="2200" dirty="0"/>
              <a:t>）抛出与父类方法相同的异常。</a:t>
            </a:r>
            <a:endParaRPr lang="en-US" altLang="zh-CN" sz="2200" dirty="0"/>
          </a:p>
          <a:p>
            <a:pPr marL="630238" lvl="2" indent="0">
              <a:buFont typeface="Wingdings 2" pitchFamily="18" charset="2"/>
              <a:buNone/>
            </a:pPr>
            <a:endParaRPr lang="zh-CN" altLang="zh-CN" sz="2200" dirty="0"/>
          </a:p>
          <a:p>
            <a:pPr marL="630238" lvl="2" indent="0">
              <a:buFont typeface="Wingdings 2" pitchFamily="18" charset="2"/>
              <a:buNone/>
            </a:pPr>
            <a:r>
              <a:rPr lang="zh-CN" altLang="zh-CN" sz="2200" dirty="0"/>
              <a:t>（</a:t>
            </a:r>
            <a:r>
              <a:rPr lang="en-US" altLang="zh-CN" sz="2200" dirty="0"/>
              <a:t>2</a:t>
            </a:r>
            <a:r>
              <a:rPr lang="zh-CN" altLang="zh-CN" sz="2200" dirty="0"/>
              <a:t>）抛出父类方法抛出异常的子类。</a:t>
            </a:r>
            <a:endParaRPr lang="en-US" altLang="zh-CN" sz="2200" dirty="0"/>
          </a:p>
          <a:p>
            <a:pPr marL="630238" lvl="2" indent="0">
              <a:buFont typeface="Wingdings 2" pitchFamily="18" charset="2"/>
              <a:buNone/>
            </a:pPr>
            <a:endParaRPr lang="zh-CN" altLang="zh-CN" sz="2200" dirty="0"/>
          </a:p>
          <a:p>
            <a:pPr marL="630238" lvl="2" indent="0">
              <a:buFont typeface="Wingdings 2" pitchFamily="18" charset="2"/>
              <a:buNone/>
            </a:pPr>
            <a:r>
              <a:rPr lang="zh-CN" altLang="zh-CN" sz="2200" dirty="0"/>
              <a:t>（</a:t>
            </a:r>
            <a:r>
              <a:rPr lang="en-US" altLang="zh-CN" sz="2200" dirty="0"/>
              <a:t>3</a:t>
            </a:r>
            <a:r>
              <a:rPr lang="zh-CN" altLang="zh-CN" sz="2200" dirty="0"/>
              <a:t>）不抛出异常。</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9.3  </a:t>
            </a:r>
            <a:r>
              <a:rPr lang="zh-CN" altLang="zh-CN" dirty="0">
                <a:effectLst/>
              </a:rPr>
              <a:t>使用</a:t>
            </a:r>
            <a:r>
              <a:rPr lang="en-US" altLang="zh-CN" dirty="0">
                <a:effectLst/>
              </a:rPr>
              <a:t>throws</a:t>
            </a:r>
            <a:r>
              <a:rPr lang="zh-CN" altLang="zh-CN" dirty="0">
                <a:effectLst/>
              </a:rPr>
              <a:t>抛出异常</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9.3  </a:t>
            </a:r>
            <a:r>
              <a:rPr lang="zh-CN" altLang="zh-CN" dirty="0">
                <a:effectLst/>
              </a:rPr>
              <a:t>使用</a:t>
            </a:r>
            <a:r>
              <a:rPr lang="en-US" altLang="zh-CN" dirty="0">
                <a:effectLst/>
              </a:rPr>
              <a:t>throws</a:t>
            </a:r>
            <a:r>
              <a:rPr lang="zh-CN" altLang="zh-CN" dirty="0">
                <a:effectLst/>
              </a:rPr>
              <a:t>抛出异常</a:t>
            </a:r>
            <a:endParaRPr lang="zh-CN" altLang="en-US" dirty="0"/>
          </a:p>
        </p:txBody>
      </p:sp>
      <p:sp>
        <p:nvSpPr>
          <p:cNvPr id="4" name="内容占位符 1"/>
          <p:cNvSpPr>
            <a:spLocks noGrp="1"/>
          </p:cNvSpPr>
          <p:nvPr>
            <p:ph idx="1"/>
          </p:nvPr>
        </p:nvSpPr>
        <p:spPr>
          <a:xfrm>
            <a:off x="457200" y="1481138"/>
            <a:ext cx="8229600" cy="579710"/>
          </a:xfrm>
        </p:spPr>
        <p:txBody>
          <a:bodyPr/>
          <a:lstStyle/>
          <a:p>
            <a:pPr marL="109538" lvl="1" indent="0">
              <a:spcBef>
                <a:spcPts val="400"/>
              </a:spcBef>
              <a:buSzPct val="68000"/>
              <a:buFont typeface="Verdana" pitchFamily="34" charset="0"/>
              <a:buNone/>
            </a:pPr>
            <a:r>
              <a:rPr lang="zh-CN" altLang="zh-CN" sz="2800" dirty="0"/>
              <a:t>【例</a:t>
            </a:r>
            <a:r>
              <a:rPr lang="en-US" altLang="zh-CN" sz="2800" dirty="0"/>
              <a:t>9-5</a:t>
            </a:r>
            <a:r>
              <a:rPr lang="zh-CN" altLang="zh-CN" sz="2800" dirty="0"/>
              <a:t>】</a:t>
            </a:r>
            <a:r>
              <a:rPr lang="zh-CN" altLang="en-US" sz="2800" dirty="0"/>
              <a:t>分析下列代码中哪个类不能通过编译</a:t>
            </a:r>
            <a:endParaRPr lang="zh-CN" altLang="en-US" dirty="0"/>
          </a:p>
        </p:txBody>
      </p:sp>
      <p:sp>
        <p:nvSpPr>
          <p:cNvPr id="5" name="矩形 4"/>
          <p:cNvSpPr/>
          <p:nvPr/>
        </p:nvSpPr>
        <p:spPr>
          <a:xfrm>
            <a:off x="72008" y="1994064"/>
            <a:ext cx="8964488"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altLang="zh-CN" sz="1600" dirty="0"/>
              <a:t>import </a:t>
            </a:r>
            <a:r>
              <a:rPr lang="en-US" altLang="zh-CN" sz="1600" dirty="0" err="1"/>
              <a:t>java.io.IOException</a:t>
            </a:r>
            <a:r>
              <a:rPr lang="en-US" altLang="zh-CN" sz="1600" dirty="0"/>
              <a:t>;</a:t>
            </a:r>
          </a:p>
          <a:p>
            <a:pPr>
              <a:lnSpc>
                <a:spcPct val="150000"/>
              </a:lnSpc>
            </a:pPr>
            <a:r>
              <a:rPr lang="en-US" altLang="zh-CN" sz="1600" dirty="0"/>
              <a:t>public class CC {</a:t>
            </a:r>
          </a:p>
          <a:p>
            <a:pPr>
              <a:lnSpc>
                <a:spcPct val="150000"/>
              </a:lnSpc>
            </a:pPr>
            <a:r>
              <a:rPr lang="en-US" altLang="zh-CN" sz="1600" dirty="0"/>
              <a:t>	void </a:t>
            </a:r>
            <a:r>
              <a:rPr lang="en-US" altLang="zh-CN" sz="1600" dirty="0" err="1"/>
              <a:t>doStuff</a:t>
            </a:r>
            <a:r>
              <a:rPr lang="en-US" altLang="zh-CN" sz="1600" dirty="0"/>
              <a:t>() throws </a:t>
            </a:r>
            <a:r>
              <a:rPr lang="en-US" altLang="zh-CN" sz="1600" dirty="0" err="1"/>
              <a:t>IOException</a:t>
            </a:r>
            <a:r>
              <a:rPr lang="en-US" altLang="zh-CN" sz="1600" dirty="0"/>
              <a:t> {</a:t>
            </a:r>
          </a:p>
          <a:p>
            <a:pPr>
              <a:lnSpc>
                <a:spcPct val="150000"/>
              </a:lnSpc>
            </a:pPr>
            <a:r>
              <a:rPr lang="en-US" altLang="zh-CN" sz="1600" dirty="0"/>
              <a:t>	}</a:t>
            </a:r>
          </a:p>
          <a:p>
            <a:pPr>
              <a:lnSpc>
                <a:spcPct val="150000"/>
              </a:lnSpc>
            </a:pPr>
            <a:r>
              <a:rPr lang="en-US" altLang="zh-CN" sz="1600" dirty="0"/>
              <a:t>}</a:t>
            </a:r>
          </a:p>
        </p:txBody>
      </p:sp>
      <p:sp>
        <p:nvSpPr>
          <p:cNvPr id="6" name="矩形 5"/>
          <p:cNvSpPr/>
          <p:nvPr/>
        </p:nvSpPr>
        <p:spPr>
          <a:xfrm>
            <a:off x="72008" y="4293096"/>
            <a:ext cx="8964488"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altLang="zh-CN" sz="1600" dirty="0"/>
              <a:t>import </a:t>
            </a:r>
            <a:r>
              <a:rPr lang="en-US" altLang="zh-CN" sz="1600" dirty="0" err="1"/>
              <a:t>java.io.FileNotFoundException</a:t>
            </a:r>
            <a:r>
              <a:rPr lang="en-US" altLang="zh-CN" sz="1600" dirty="0"/>
              <a:t>;</a:t>
            </a:r>
          </a:p>
          <a:p>
            <a:pPr>
              <a:lnSpc>
                <a:spcPct val="150000"/>
              </a:lnSpc>
            </a:pPr>
            <a:r>
              <a:rPr lang="en-US" altLang="zh-CN" sz="1600" dirty="0"/>
              <a:t>public class CC2 extends CC{</a:t>
            </a:r>
          </a:p>
          <a:p>
            <a:pPr>
              <a:lnSpc>
                <a:spcPct val="150000"/>
              </a:lnSpc>
            </a:pPr>
            <a:r>
              <a:rPr lang="en-US" altLang="zh-CN" sz="1600" dirty="0"/>
              <a:t>	void </a:t>
            </a:r>
            <a:r>
              <a:rPr lang="en-US" altLang="zh-CN" sz="1600" dirty="0" err="1"/>
              <a:t>doStuff</a:t>
            </a:r>
            <a:r>
              <a:rPr lang="en-US" altLang="zh-CN" sz="1600" dirty="0"/>
              <a:t>() throws </a:t>
            </a:r>
            <a:r>
              <a:rPr lang="en-US" altLang="zh-CN" sz="1600" dirty="0" err="1"/>
              <a:t>FileNotFoundException</a:t>
            </a:r>
            <a:r>
              <a:rPr lang="en-US" altLang="zh-CN" sz="1600" dirty="0"/>
              <a:t>{		</a:t>
            </a:r>
          </a:p>
          <a:p>
            <a:pPr>
              <a:lnSpc>
                <a:spcPct val="150000"/>
              </a:lnSpc>
            </a:pPr>
            <a:r>
              <a:rPr lang="en-US" altLang="zh-CN" sz="1600" dirty="0"/>
              <a:t>	}</a:t>
            </a:r>
          </a:p>
          <a:p>
            <a:pPr>
              <a:lnSpc>
                <a:spcPct val="150000"/>
              </a:lnSpc>
            </a:pPr>
            <a:r>
              <a:rPr lang="en-US" altLang="zh-CN" sz="1600" dirty="0"/>
              <a:t>}</a:t>
            </a:r>
          </a:p>
        </p:txBody>
      </p:sp>
    </p:spTree>
    <p:extLst>
      <p:ext uri="{BB962C8B-B14F-4D97-AF65-F5344CB8AC3E}">
        <p14:creationId xmlns:p14="http://schemas.microsoft.com/office/powerpoint/2010/main" val="270238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9.3  </a:t>
            </a:r>
            <a:r>
              <a:rPr lang="zh-CN" altLang="zh-CN" dirty="0">
                <a:effectLst/>
              </a:rPr>
              <a:t>使用</a:t>
            </a:r>
            <a:r>
              <a:rPr lang="en-US" altLang="zh-CN" dirty="0">
                <a:effectLst/>
              </a:rPr>
              <a:t>throws</a:t>
            </a:r>
            <a:r>
              <a:rPr lang="zh-CN" altLang="zh-CN" dirty="0">
                <a:effectLst/>
              </a:rPr>
              <a:t>抛出异常</a:t>
            </a:r>
            <a:endParaRPr lang="zh-CN" altLang="en-US" dirty="0"/>
          </a:p>
        </p:txBody>
      </p:sp>
      <p:sp>
        <p:nvSpPr>
          <p:cNvPr id="4" name="内容占位符 1"/>
          <p:cNvSpPr>
            <a:spLocks noGrp="1"/>
          </p:cNvSpPr>
          <p:nvPr>
            <p:ph idx="1"/>
          </p:nvPr>
        </p:nvSpPr>
        <p:spPr>
          <a:xfrm>
            <a:off x="457200" y="1481138"/>
            <a:ext cx="8229600" cy="579710"/>
          </a:xfrm>
        </p:spPr>
        <p:txBody>
          <a:bodyPr/>
          <a:lstStyle/>
          <a:p>
            <a:pPr marL="109538" lvl="1" indent="0">
              <a:spcBef>
                <a:spcPts val="400"/>
              </a:spcBef>
              <a:buSzPct val="68000"/>
              <a:buFont typeface="Verdana" pitchFamily="34" charset="0"/>
              <a:buNone/>
            </a:pPr>
            <a:r>
              <a:rPr lang="zh-CN" altLang="zh-CN" sz="2800" dirty="0"/>
              <a:t>【例</a:t>
            </a:r>
            <a:r>
              <a:rPr lang="en-US" altLang="zh-CN" sz="2800" dirty="0"/>
              <a:t>9-5</a:t>
            </a:r>
            <a:r>
              <a:rPr lang="zh-CN" altLang="zh-CN" sz="2800" dirty="0"/>
              <a:t>】</a:t>
            </a:r>
            <a:r>
              <a:rPr lang="zh-CN" altLang="en-US" sz="2800" dirty="0"/>
              <a:t>分析下列代码中哪个类不能通过编译</a:t>
            </a:r>
            <a:endParaRPr lang="zh-CN" altLang="en-US" dirty="0"/>
          </a:p>
        </p:txBody>
      </p:sp>
      <p:sp>
        <p:nvSpPr>
          <p:cNvPr id="5" name="矩形 4"/>
          <p:cNvSpPr/>
          <p:nvPr/>
        </p:nvSpPr>
        <p:spPr>
          <a:xfrm>
            <a:off x="72008" y="1980623"/>
            <a:ext cx="8964488"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altLang="zh-CN" sz="1600" dirty="0"/>
              <a:t>public class CC3 extends CC{</a:t>
            </a:r>
          </a:p>
          <a:p>
            <a:pPr>
              <a:lnSpc>
                <a:spcPct val="150000"/>
              </a:lnSpc>
            </a:pPr>
            <a:r>
              <a:rPr lang="en-US" altLang="zh-CN" sz="1600" dirty="0"/>
              <a:t>	void </a:t>
            </a:r>
            <a:r>
              <a:rPr lang="en-US" altLang="zh-CN" sz="1600" dirty="0" err="1"/>
              <a:t>doStuff</a:t>
            </a:r>
            <a:r>
              <a:rPr lang="en-US" altLang="zh-CN" sz="1600" dirty="0"/>
              <a:t>() throws Exception{		</a:t>
            </a:r>
          </a:p>
          <a:p>
            <a:pPr>
              <a:lnSpc>
                <a:spcPct val="150000"/>
              </a:lnSpc>
            </a:pPr>
            <a:r>
              <a:rPr lang="en-US" altLang="zh-CN" sz="1600" dirty="0"/>
              <a:t>	}</a:t>
            </a:r>
          </a:p>
          <a:p>
            <a:pPr>
              <a:lnSpc>
                <a:spcPct val="150000"/>
              </a:lnSpc>
            </a:pPr>
            <a:r>
              <a:rPr lang="en-US" altLang="zh-CN" sz="1600" dirty="0"/>
              <a:t>}</a:t>
            </a:r>
          </a:p>
        </p:txBody>
      </p:sp>
      <p:sp>
        <p:nvSpPr>
          <p:cNvPr id="6" name="矩形 5"/>
          <p:cNvSpPr/>
          <p:nvPr/>
        </p:nvSpPr>
        <p:spPr>
          <a:xfrm>
            <a:off x="92275" y="3690317"/>
            <a:ext cx="8964488" cy="153888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altLang="zh-CN" sz="1600" dirty="0"/>
              <a:t>public class CC4 extends CC{</a:t>
            </a:r>
          </a:p>
          <a:p>
            <a:pPr>
              <a:lnSpc>
                <a:spcPct val="150000"/>
              </a:lnSpc>
            </a:pPr>
            <a:r>
              <a:rPr lang="en-US" altLang="zh-CN" sz="1600" dirty="0"/>
              <a:t>	void </a:t>
            </a:r>
            <a:r>
              <a:rPr lang="en-US" altLang="zh-CN" sz="1600" dirty="0" err="1"/>
              <a:t>doStuff</a:t>
            </a:r>
            <a:r>
              <a:rPr lang="en-US" altLang="zh-CN" sz="1600" dirty="0"/>
              <a:t>(</a:t>
            </a:r>
            <a:r>
              <a:rPr lang="en-US" altLang="zh-CN" sz="1600" dirty="0" err="1"/>
              <a:t>int</a:t>
            </a:r>
            <a:r>
              <a:rPr lang="en-US" altLang="zh-CN" sz="1600" dirty="0"/>
              <a:t> x) throws Exception{		</a:t>
            </a:r>
          </a:p>
          <a:p>
            <a:pPr>
              <a:lnSpc>
                <a:spcPct val="150000"/>
              </a:lnSpc>
            </a:pPr>
            <a:r>
              <a:rPr lang="en-US" altLang="zh-CN" sz="1600" dirty="0"/>
              <a:t>	}</a:t>
            </a:r>
          </a:p>
          <a:p>
            <a:pPr>
              <a:lnSpc>
                <a:spcPct val="150000"/>
              </a:lnSpc>
            </a:pPr>
            <a:r>
              <a:rPr lang="en-US" altLang="zh-CN" sz="1600" dirty="0"/>
              <a:t>}</a:t>
            </a:r>
          </a:p>
        </p:txBody>
      </p:sp>
      <p:sp>
        <p:nvSpPr>
          <p:cNvPr id="7" name="矩形 6"/>
          <p:cNvSpPr/>
          <p:nvPr/>
        </p:nvSpPr>
        <p:spPr>
          <a:xfrm>
            <a:off x="107504" y="5325891"/>
            <a:ext cx="8964488" cy="153888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altLang="zh-CN" sz="1600" dirty="0"/>
              <a:t>public class CC5 extends CC{</a:t>
            </a:r>
          </a:p>
          <a:p>
            <a:pPr>
              <a:lnSpc>
                <a:spcPct val="150000"/>
              </a:lnSpc>
            </a:pPr>
            <a:r>
              <a:rPr lang="en-US" altLang="zh-CN" sz="1600" dirty="0"/>
              <a:t>	void </a:t>
            </a:r>
            <a:r>
              <a:rPr lang="en-US" altLang="zh-CN" sz="1600" dirty="0" err="1"/>
              <a:t>doStuff</a:t>
            </a:r>
            <a:r>
              <a:rPr lang="en-US" altLang="zh-CN" sz="1600" dirty="0"/>
              <a:t>(){		</a:t>
            </a:r>
          </a:p>
          <a:p>
            <a:pPr>
              <a:lnSpc>
                <a:spcPct val="150000"/>
              </a:lnSpc>
            </a:pPr>
            <a:r>
              <a:rPr lang="en-US" altLang="zh-CN" sz="1600" dirty="0"/>
              <a:t>	}</a:t>
            </a:r>
          </a:p>
          <a:p>
            <a:pPr>
              <a:lnSpc>
                <a:spcPct val="150000"/>
              </a:lnSpc>
            </a:pPr>
            <a:r>
              <a:rPr lang="en-US" altLang="zh-CN" sz="1600" dirty="0"/>
              <a:t>}</a:t>
            </a:r>
          </a:p>
        </p:txBody>
      </p:sp>
      <p:sp>
        <p:nvSpPr>
          <p:cNvPr id="8" name="矩形 7"/>
          <p:cNvSpPr/>
          <p:nvPr/>
        </p:nvSpPr>
        <p:spPr>
          <a:xfrm>
            <a:off x="6516216" y="2765453"/>
            <a:ext cx="1296144"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zh-CN" altLang="en-US" dirty="0"/>
              <a:t>不能！</a:t>
            </a:r>
            <a:endParaRPr lang="en-US" altLang="zh-CN" dirty="0"/>
          </a:p>
        </p:txBody>
      </p:sp>
      <p:sp>
        <p:nvSpPr>
          <p:cNvPr id="9" name="矩形 8"/>
          <p:cNvSpPr/>
          <p:nvPr/>
        </p:nvSpPr>
        <p:spPr>
          <a:xfrm>
            <a:off x="6462122" y="4275092"/>
            <a:ext cx="207031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zh-CN" altLang="en-US" dirty="0"/>
              <a:t>重载，不是重写</a:t>
            </a:r>
            <a:endParaRPr lang="en-US" altLang="zh-CN" dirty="0"/>
          </a:p>
        </p:txBody>
      </p:sp>
    </p:spTree>
    <p:extLst>
      <p:ext uri="{BB962C8B-B14F-4D97-AF65-F5344CB8AC3E}">
        <p14:creationId xmlns:p14="http://schemas.microsoft.com/office/powerpoint/2010/main" val="78104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endParaRPr lang="en-US" altLang="zh-CN" dirty="0"/>
          </a:p>
          <a:p>
            <a:r>
              <a:rPr lang="zh-CN" altLang="zh-CN" dirty="0"/>
              <a:t>异常的名字是异常信息的一种表现，从名字可以读出异常的原因</a:t>
            </a:r>
            <a:endParaRPr lang="en-US" altLang="zh-CN" dirty="0"/>
          </a:p>
          <a:p>
            <a:endParaRPr lang="en-US" altLang="zh-CN" dirty="0"/>
          </a:p>
          <a:p>
            <a:r>
              <a:rPr lang="zh-CN" altLang="zh-CN" dirty="0"/>
              <a:t>所以在应用程序中往往根据业务处理的需要设计与业务状态相关的自定义异常类。</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9.4  </a:t>
            </a:r>
            <a:r>
              <a:rPr lang="zh-CN" altLang="zh-CN" dirty="0">
                <a:effectLst/>
              </a:rPr>
              <a:t>自定义异常类</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p:txBody>
          <a:bodyPr/>
          <a:lstStyle/>
          <a:p>
            <a:r>
              <a:rPr lang="zh-CN" altLang="zh-CN" dirty="0"/>
              <a:t>创建自定义异常类：</a:t>
            </a:r>
          </a:p>
          <a:p>
            <a:pPr marL="392113" lvl="1" indent="0">
              <a:buFont typeface="Verdana" pitchFamily="34" charset="0"/>
              <a:buNone/>
            </a:pPr>
            <a:r>
              <a:rPr lang="zh-CN" altLang="zh-CN" dirty="0"/>
              <a:t>（</a:t>
            </a:r>
            <a:r>
              <a:rPr lang="en-US" altLang="zh-CN" dirty="0"/>
              <a:t>1</a:t>
            </a:r>
            <a:r>
              <a:rPr lang="zh-CN" altLang="zh-CN" dirty="0"/>
              <a:t>）为该异常类取一个能标识异常状况的有意义的名字。</a:t>
            </a:r>
          </a:p>
          <a:p>
            <a:pPr marL="392113" lvl="1" indent="0">
              <a:buFont typeface="Verdana" pitchFamily="34" charset="0"/>
              <a:buNone/>
            </a:pPr>
            <a:r>
              <a:rPr lang="zh-CN" altLang="zh-CN" dirty="0"/>
              <a:t>（</a:t>
            </a:r>
            <a:r>
              <a:rPr lang="en-US" altLang="zh-CN" dirty="0"/>
              <a:t>2</a:t>
            </a:r>
            <a:r>
              <a:rPr lang="zh-CN" altLang="zh-CN" dirty="0"/>
              <a:t>）令其继承</a:t>
            </a:r>
            <a:r>
              <a:rPr lang="en-US" altLang="zh-CN" dirty="0"/>
              <a:t>Exception</a:t>
            </a:r>
            <a:r>
              <a:rPr lang="zh-CN" altLang="zh-CN" dirty="0"/>
              <a:t>类。</a:t>
            </a:r>
          </a:p>
          <a:p>
            <a:pPr marL="392113" lvl="1" indent="0">
              <a:buFont typeface="Verdana" pitchFamily="34" charset="0"/>
              <a:buNone/>
            </a:pPr>
            <a:r>
              <a:rPr lang="zh-CN" altLang="zh-CN" dirty="0"/>
              <a:t>（</a:t>
            </a:r>
            <a:r>
              <a:rPr lang="en-US" altLang="zh-CN" dirty="0"/>
              <a:t>3</a:t>
            </a:r>
            <a:r>
              <a:rPr lang="zh-CN" altLang="zh-CN" dirty="0"/>
              <a:t>）在异常类中至少定义两个构造方法：</a:t>
            </a:r>
            <a:endParaRPr lang="en-US" altLang="zh-CN" dirty="0"/>
          </a:p>
          <a:p>
            <a:pPr marL="392113" lvl="1" indent="0">
              <a:buFont typeface="Verdana" pitchFamily="34" charset="0"/>
              <a:buNone/>
            </a:pPr>
            <a:endParaRPr lang="en-US" altLang="zh-CN" dirty="0"/>
          </a:p>
          <a:p>
            <a:pPr lvl="1"/>
            <a:r>
              <a:rPr lang="en-US" altLang="zh-CN" dirty="0"/>
              <a:t>	</a:t>
            </a:r>
            <a:r>
              <a:rPr lang="zh-CN" altLang="zh-CN" dirty="0"/>
              <a:t>一个是无参的；</a:t>
            </a:r>
            <a:endParaRPr lang="en-US" altLang="zh-CN" dirty="0"/>
          </a:p>
          <a:p>
            <a:pPr lvl="1"/>
            <a:endParaRPr lang="en-US" altLang="zh-CN" dirty="0"/>
          </a:p>
          <a:p>
            <a:pPr lvl="1"/>
            <a:r>
              <a:rPr lang="zh-CN" altLang="zh-CN" dirty="0"/>
              <a:t>另一个是带</a:t>
            </a:r>
            <a:r>
              <a:rPr lang="en-US" altLang="zh-CN" dirty="0"/>
              <a:t>String</a:t>
            </a:r>
            <a:r>
              <a:rPr lang="zh-CN" altLang="zh-CN" dirty="0"/>
              <a:t>参数的，将此字符串传递给父类</a:t>
            </a:r>
            <a:r>
              <a:rPr lang="en-US" altLang="zh-CN" dirty="0"/>
              <a:t>Exception</a:t>
            </a:r>
            <a:r>
              <a:rPr lang="zh-CN" altLang="zh-CN" dirty="0"/>
              <a:t>的相同构造方法。这个</a:t>
            </a:r>
            <a:r>
              <a:rPr lang="en-US" altLang="zh-CN" dirty="0"/>
              <a:t>String</a:t>
            </a:r>
            <a:r>
              <a:rPr lang="zh-CN" altLang="zh-CN" dirty="0"/>
              <a:t>将作为该异常对象的描述信息（即</a:t>
            </a:r>
            <a:r>
              <a:rPr lang="en-US" altLang="zh-CN" dirty="0" err="1"/>
              <a:t>getMessage</a:t>
            </a:r>
            <a:r>
              <a:rPr lang="en-US" altLang="zh-CN" dirty="0"/>
              <a:t>()</a:t>
            </a:r>
            <a:r>
              <a:rPr lang="zh-CN" altLang="zh-CN" dirty="0"/>
              <a:t>方法的返回值）。</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9.4.1  </a:t>
            </a:r>
            <a:r>
              <a:rPr lang="zh-CN" altLang="zh-CN" dirty="0">
                <a:effectLst/>
              </a:rPr>
              <a:t>自定义异常类的方法</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p:txBody>
          <a:bodyPr/>
          <a:lstStyle/>
          <a:p>
            <a:pPr marL="109538" indent="0">
              <a:buFont typeface="Wingdings 3" pitchFamily="18" charset="2"/>
              <a:buNone/>
            </a:pPr>
            <a:r>
              <a:rPr lang="zh-CN" altLang="zh-CN"/>
              <a:t>【例</a:t>
            </a:r>
            <a:r>
              <a:rPr lang="en-US" altLang="zh-CN"/>
              <a:t>9-6</a:t>
            </a:r>
            <a:r>
              <a:rPr lang="zh-CN" altLang="zh-CN"/>
              <a:t>】自定义异常类，标识一个用户管理系统中因用户名（</a:t>
            </a:r>
            <a:r>
              <a:rPr lang="en-US" altLang="zh-CN"/>
              <a:t>email</a:t>
            </a:r>
            <a:r>
              <a:rPr lang="zh-CN" altLang="zh-CN"/>
              <a:t>）已存在而注册失败的情况。</a:t>
            </a:r>
          </a:p>
        </p:txBody>
      </p:sp>
      <p:sp>
        <p:nvSpPr>
          <p:cNvPr id="3" name="标题 2"/>
          <p:cNvSpPr>
            <a:spLocks noGrp="1"/>
          </p:cNvSpPr>
          <p:nvPr>
            <p:ph type="title"/>
          </p:nvPr>
        </p:nvSpPr>
        <p:spPr/>
        <p:txBody>
          <a:bodyPr/>
          <a:lstStyle/>
          <a:p>
            <a:pPr fontAlgn="auto">
              <a:spcAft>
                <a:spcPts val="0"/>
              </a:spcAft>
              <a:defRPr/>
            </a:pPr>
            <a:r>
              <a:rPr lang="en-US" altLang="zh-CN" dirty="0">
                <a:effectLst/>
              </a:rPr>
              <a:t>9.4.1  </a:t>
            </a:r>
            <a:r>
              <a:rPr lang="zh-CN" altLang="zh-CN" dirty="0">
                <a:effectLst/>
              </a:rPr>
              <a:t>自定义异常类的方法</a:t>
            </a:r>
            <a:endParaRPr lang="zh-CN" altLang="en-US" dirty="0"/>
          </a:p>
        </p:txBody>
      </p:sp>
      <p:sp>
        <p:nvSpPr>
          <p:cNvPr id="4" name="矩形 3"/>
          <p:cNvSpPr/>
          <p:nvPr/>
        </p:nvSpPr>
        <p:spPr>
          <a:xfrm>
            <a:off x="251520" y="2996952"/>
            <a:ext cx="871296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en-US" altLang="zh-CN" dirty="0"/>
              <a:t>public class </a:t>
            </a:r>
            <a:r>
              <a:rPr lang="en-US" altLang="zh-CN" dirty="0" err="1"/>
              <a:t>EmailExistException</a:t>
            </a:r>
            <a:r>
              <a:rPr lang="en-US" altLang="zh-CN" dirty="0"/>
              <a:t> extends Exception{</a:t>
            </a:r>
          </a:p>
          <a:p>
            <a:pPr fontAlgn="auto">
              <a:spcBef>
                <a:spcPts val="0"/>
              </a:spcBef>
              <a:spcAft>
                <a:spcPts val="0"/>
              </a:spcAft>
              <a:defRPr/>
            </a:pPr>
            <a:r>
              <a:rPr lang="en-US" altLang="zh-CN" dirty="0"/>
              <a:t>	public </a:t>
            </a:r>
            <a:r>
              <a:rPr lang="en-US" altLang="zh-CN" dirty="0" err="1"/>
              <a:t>EmailExistException</a:t>
            </a:r>
            <a:r>
              <a:rPr lang="en-US" altLang="zh-CN" dirty="0"/>
              <a:t>(){</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public </a:t>
            </a:r>
            <a:r>
              <a:rPr lang="en-US" altLang="zh-CN" dirty="0" err="1"/>
              <a:t>EmailExistException</a:t>
            </a:r>
            <a:r>
              <a:rPr lang="en-US" altLang="zh-CN" dirty="0"/>
              <a:t>(String </a:t>
            </a:r>
            <a:r>
              <a:rPr lang="en-US" altLang="zh-CN" dirty="0" err="1"/>
              <a:t>msg</a:t>
            </a:r>
            <a:r>
              <a:rPr lang="en-US" altLang="zh-CN" dirty="0"/>
              <a:t>){</a:t>
            </a:r>
          </a:p>
          <a:p>
            <a:pPr fontAlgn="auto">
              <a:spcBef>
                <a:spcPts val="0"/>
              </a:spcBef>
              <a:spcAft>
                <a:spcPts val="0"/>
              </a:spcAft>
              <a:defRPr/>
            </a:pPr>
            <a:r>
              <a:rPr lang="en-US" altLang="zh-CN" dirty="0"/>
              <a:t>		super(</a:t>
            </a:r>
            <a:r>
              <a:rPr lang="en-US" altLang="zh-CN" dirty="0" err="1"/>
              <a:t>msg</a:t>
            </a:r>
            <a:r>
              <a:rPr lang="en-US" altLang="zh-CN" dirty="0"/>
              <a:t>);</a:t>
            </a:r>
          </a:p>
          <a:p>
            <a:pPr fontAlgn="auto">
              <a:spcBef>
                <a:spcPts val="0"/>
              </a:spcBef>
              <a:spcAft>
                <a:spcPts val="0"/>
              </a:spcAft>
              <a:defRPr/>
            </a:pPr>
            <a:r>
              <a:rPr lang="en-US" altLang="zh-CN" dirty="0"/>
              <a:t>	}</a:t>
            </a:r>
          </a:p>
          <a:p>
            <a:pPr fontAlgn="auto">
              <a:spcBef>
                <a:spcPts val="0"/>
              </a:spcBef>
              <a:spcAft>
                <a:spcPts val="0"/>
              </a:spcAft>
              <a:defRPr/>
            </a:pPr>
            <a:r>
              <a:rPr lang="en-US" altLang="zh-CN"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indent="-256032" fontAlgn="auto">
              <a:spcAft>
                <a:spcPts val="0"/>
              </a:spcAft>
              <a:buFont typeface="Wingdings 3"/>
              <a:buChar char=""/>
              <a:defRPr/>
            </a:pPr>
            <a:r>
              <a:rPr lang="en-US" altLang="zh-CN" dirty="0"/>
              <a:t>Java</a:t>
            </a:r>
            <a:r>
              <a:rPr lang="zh-CN" altLang="zh-CN" dirty="0"/>
              <a:t>异常体系中的异常都是在运行时由系统抛出的，用户自定义的异常必须自行抛出。</a:t>
            </a:r>
          </a:p>
          <a:p>
            <a:pPr marL="621792" lvl="1" fontAlgn="auto">
              <a:spcBef>
                <a:spcPts val="324"/>
              </a:spcBef>
              <a:spcAft>
                <a:spcPts val="0"/>
              </a:spcAft>
              <a:buFont typeface="Verdana"/>
              <a:buChar char="◦"/>
              <a:defRPr/>
            </a:pPr>
            <a:r>
              <a:rPr lang="zh-CN" altLang="zh-CN" dirty="0"/>
              <a:t>自行抛出异常使用</a:t>
            </a:r>
            <a:r>
              <a:rPr lang="en-US" altLang="zh-CN" dirty="0"/>
              <a:t>throw</a:t>
            </a:r>
            <a:r>
              <a:rPr lang="zh-CN" altLang="zh-CN" dirty="0"/>
              <a:t>语句，它抛出的不是异常类，而是异常对象，每次只能抛出一个异常对象。</a:t>
            </a:r>
            <a:endParaRPr lang="en-US" altLang="zh-CN" dirty="0"/>
          </a:p>
          <a:p>
            <a:pPr marL="621792" lvl="1" fontAlgn="auto">
              <a:spcBef>
                <a:spcPts val="324"/>
              </a:spcBef>
              <a:spcAft>
                <a:spcPts val="0"/>
              </a:spcAft>
              <a:buFont typeface="Verdana"/>
              <a:buChar char="◦"/>
              <a:defRPr/>
            </a:pPr>
            <a:endParaRPr lang="en-US" altLang="zh-CN" dirty="0"/>
          </a:p>
          <a:p>
            <a:pPr marL="621792" lvl="1" fontAlgn="auto">
              <a:spcBef>
                <a:spcPts val="324"/>
              </a:spcBef>
              <a:spcAft>
                <a:spcPts val="0"/>
              </a:spcAft>
              <a:buFont typeface="Verdana"/>
              <a:buChar char="◦"/>
              <a:defRPr/>
            </a:pPr>
            <a:r>
              <a:rPr lang="en-US" altLang="zh-CN" dirty="0"/>
              <a:t>throw</a:t>
            </a:r>
            <a:r>
              <a:rPr lang="zh-CN" altLang="zh-CN" dirty="0"/>
              <a:t>的语法格式如下：</a:t>
            </a:r>
          </a:p>
          <a:p>
            <a:pPr marL="365760" lvl="1" indent="0" fontAlgn="auto">
              <a:spcBef>
                <a:spcPts val="324"/>
              </a:spcBef>
              <a:spcAft>
                <a:spcPts val="0"/>
              </a:spcAft>
              <a:buFont typeface="Verdana"/>
              <a:buNone/>
              <a:defRPr/>
            </a:pPr>
            <a:r>
              <a:rPr lang="en-US" altLang="zh-CN" b="1" i="1" dirty="0"/>
              <a:t>		</a:t>
            </a:r>
            <a:r>
              <a:rPr lang="en-US" altLang="zh-CN" sz="2000" b="1" i="1" dirty="0">
                <a:solidFill>
                  <a:srgbClr val="C00000"/>
                </a:solidFill>
              </a:rPr>
              <a:t>throw  </a:t>
            </a:r>
            <a:r>
              <a:rPr lang="zh-CN" altLang="zh-CN" sz="2000" b="1" i="1" dirty="0">
                <a:solidFill>
                  <a:srgbClr val="C00000"/>
                </a:solidFill>
              </a:rPr>
              <a:t>异常对象</a:t>
            </a:r>
            <a:r>
              <a:rPr lang="en-US" altLang="zh-CN" sz="2000" b="1" i="1" dirty="0">
                <a:solidFill>
                  <a:srgbClr val="C00000"/>
                </a:solidFill>
              </a:rPr>
              <a:t>;</a:t>
            </a:r>
            <a:endParaRPr lang="zh-CN" altLang="zh-CN" sz="2800" dirty="0">
              <a:solidFill>
                <a:srgbClr val="C00000"/>
              </a:solidFill>
            </a:endParaRPr>
          </a:p>
          <a:p>
            <a:pPr marL="621792" lvl="1" fontAlgn="auto">
              <a:spcBef>
                <a:spcPts val="324"/>
              </a:spcBef>
              <a:spcAft>
                <a:spcPts val="0"/>
              </a:spcAft>
              <a:buFont typeface="Verdana"/>
              <a:buChar char="◦"/>
              <a:defRPr/>
            </a:pPr>
            <a:r>
              <a:rPr lang="zh-CN" altLang="zh-CN" dirty="0"/>
              <a:t>一旦执行</a:t>
            </a:r>
            <a:r>
              <a:rPr lang="en-US" altLang="zh-CN" dirty="0"/>
              <a:t>throw</a:t>
            </a:r>
            <a:r>
              <a:rPr lang="zh-CN" altLang="zh-CN" dirty="0"/>
              <a:t>语句，其后的代码都不会被执行。</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9.4.2  throw</a:t>
            </a:r>
            <a:r>
              <a:rPr lang="zh-CN" altLang="zh-CN" dirty="0">
                <a:effectLst/>
              </a:rPr>
              <a:t>抛出异常</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idx="1"/>
          </p:nvPr>
        </p:nvSpPr>
        <p:spPr/>
        <p:txBody>
          <a:bodyPr/>
          <a:lstStyle/>
          <a:p>
            <a:r>
              <a:rPr lang="zh-CN" altLang="zh-CN" dirty="0"/>
              <a:t>异常，是程序在运行期间发生的意外状况。</a:t>
            </a:r>
            <a:endParaRPr lang="en-US" altLang="zh-CN" dirty="0"/>
          </a:p>
          <a:p>
            <a:r>
              <a:rPr lang="zh-CN" altLang="zh-CN" dirty="0"/>
              <a:t>尽管任何一个程序员都不希望意外发生，但没有人能保证自己写的程序永远都不会出错；</a:t>
            </a:r>
            <a:endParaRPr lang="en-US" altLang="zh-CN" dirty="0"/>
          </a:p>
          <a:p>
            <a:r>
              <a:rPr lang="zh-CN" altLang="zh-CN" dirty="0"/>
              <a:t>即便是程序没有错误，也不能保证使用程序的人不会输入程序不想要的数据；</a:t>
            </a:r>
            <a:endParaRPr lang="en-US" altLang="zh-CN" dirty="0"/>
          </a:p>
          <a:p>
            <a:r>
              <a:rPr lang="zh-CN" altLang="zh-CN" dirty="0"/>
              <a:t>即便是使用程序的人十分配合，也不能保证运行程序的环境永远稳定，软件的问题、硬件的问题、网络的问题都有可能随时发生……所有的这些“不能保证”都会引发意外。</a:t>
            </a:r>
          </a:p>
        </p:txBody>
      </p:sp>
      <p:sp>
        <p:nvSpPr>
          <p:cNvPr id="3" name="标题 2"/>
          <p:cNvSpPr>
            <a:spLocks noGrp="1"/>
          </p:cNvSpPr>
          <p:nvPr>
            <p:ph type="title"/>
          </p:nvPr>
        </p:nvSpPr>
        <p:spPr/>
        <p:txBody>
          <a:bodyPr/>
          <a:lstStyle/>
          <a:p>
            <a:pPr fontAlgn="auto">
              <a:spcAft>
                <a:spcPts val="0"/>
              </a:spcAft>
              <a:defRPr/>
            </a:pPr>
            <a:r>
              <a:rPr lang="zh-CN" altLang="en-US" dirty="0"/>
              <a:t>异常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a:xfrm>
            <a:off x="457200" y="1481138"/>
            <a:ext cx="8435975" cy="4525962"/>
          </a:xfrm>
        </p:spPr>
        <p:txBody>
          <a:bodyPr/>
          <a:lstStyle/>
          <a:p>
            <a:pPr marL="109538" indent="0">
              <a:buFont typeface="Wingdings 3" pitchFamily="18" charset="2"/>
              <a:buNone/>
            </a:pPr>
            <a:r>
              <a:rPr lang="zh-CN" altLang="zh-CN" dirty="0"/>
              <a:t>【例</a:t>
            </a:r>
            <a:r>
              <a:rPr lang="en-US" altLang="zh-CN" dirty="0"/>
              <a:t>9-7</a:t>
            </a:r>
            <a:r>
              <a:rPr lang="zh-CN" altLang="zh-CN" dirty="0"/>
              <a:t>】自行抛出自定义异常</a:t>
            </a:r>
            <a:r>
              <a:rPr lang="en-US" altLang="zh-CN" dirty="0" err="1"/>
              <a:t>EmailExistException</a:t>
            </a:r>
            <a:r>
              <a:rPr lang="zh-CN" altLang="zh-CN" dirty="0"/>
              <a:t>。</a:t>
            </a:r>
          </a:p>
        </p:txBody>
      </p:sp>
      <p:sp>
        <p:nvSpPr>
          <p:cNvPr id="3" name="标题 2"/>
          <p:cNvSpPr>
            <a:spLocks noGrp="1"/>
          </p:cNvSpPr>
          <p:nvPr>
            <p:ph type="title"/>
          </p:nvPr>
        </p:nvSpPr>
        <p:spPr/>
        <p:txBody>
          <a:bodyPr/>
          <a:lstStyle/>
          <a:p>
            <a:pPr fontAlgn="auto">
              <a:spcAft>
                <a:spcPts val="0"/>
              </a:spcAft>
              <a:defRPr/>
            </a:pPr>
            <a:r>
              <a:rPr lang="en-US" altLang="zh-CN" dirty="0">
                <a:effectLst/>
              </a:rPr>
              <a:t>9.4.2  throw</a:t>
            </a:r>
            <a:r>
              <a:rPr lang="zh-CN" altLang="zh-CN" dirty="0">
                <a:effectLst/>
              </a:rPr>
              <a:t>抛出异常</a:t>
            </a:r>
            <a:endParaRPr lang="zh-CN" altLang="en-US" dirty="0"/>
          </a:p>
        </p:txBody>
      </p:sp>
      <p:sp>
        <p:nvSpPr>
          <p:cNvPr id="4" name="矩形 3"/>
          <p:cNvSpPr/>
          <p:nvPr/>
        </p:nvSpPr>
        <p:spPr>
          <a:xfrm>
            <a:off x="65040" y="1988840"/>
            <a:ext cx="8964488"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1600" dirty="0"/>
              <a:t>import </a:t>
            </a:r>
            <a:r>
              <a:rPr lang="en-US" altLang="zh-CN" sz="1600" dirty="0" err="1"/>
              <a:t>java.util.LinkedList</a:t>
            </a:r>
            <a:r>
              <a:rPr lang="en-US" altLang="zh-CN" sz="1600" dirty="0"/>
              <a:t>;</a:t>
            </a:r>
          </a:p>
          <a:p>
            <a:r>
              <a:rPr lang="en-US" altLang="zh-CN" sz="1600" dirty="0"/>
              <a:t>import </a:t>
            </a:r>
            <a:r>
              <a:rPr lang="en-US" altLang="zh-CN" sz="1600" dirty="0" err="1"/>
              <a:t>java.util.List</a:t>
            </a:r>
            <a:r>
              <a:rPr lang="en-US" altLang="zh-CN" sz="1600" dirty="0"/>
              <a:t>;</a:t>
            </a:r>
          </a:p>
          <a:p>
            <a:r>
              <a:rPr lang="en-US" altLang="zh-CN" sz="1600" dirty="0"/>
              <a:t>import </a:t>
            </a:r>
            <a:r>
              <a:rPr lang="en-US" altLang="zh-CN" sz="1600" dirty="0" err="1"/>
              <a:t>java.util.Scanner</a:t>
            </a:r>
            <a:r>
              <a:rPr lang="en-US" altLang="zh-CN" sz="1600" dirty="0"/>
              <a:t>;</a:t>
            </a:r>
          </a:p>
          <a:p>
            <a:r>
              <a:rPr lang="en-US" altLang="zh-CN" sz="1600" dirty="0"/>
              <a:t>public class </a:t>
            </a:r>
            <a:r>
              <a:rPr lang="en-US" altLang="zh-CN" sz="1600" dirty="0" err="1"/>
              <a:t>UserRegiste</a:t>
            </a:r>
            <a:r>
              <a:rPr lang="en-US" altLang="zh-CN" sz="1600" dirty="0"/>
              <a:t> {</a:t>
            </a:r>
          </a:p>
          <a:p>
            <a:r>
              <a:rPr lang="en-US" altLang="zh-CN" sz="1600" dirty="0"/>
              <a:t>	private List&lt;String&gt; users;</a:t>
            </a:r>
          </a:p>
          <a:p>
            <a:r>
              <a:rPr lang="en-US" altLang="zh-CN" sz="1600" dirty="0"/>
              <a:t>	public </a:t>
            </a:r>
            <a:r>
              <a:rPr lang="en-US" altLang="zh-CN" sz="1600" dirty="0" err="1"/>
              <a:t>UserRegiste</a:t>
            </a:r>
            <a:r>
              <a:rPr lang="en-US" altLang="zh-CN" sz="1600" dirty="0"/>
              <a:t>() {</a:t>
            </a:r>
          </a:p>
          <a:p>
            <a:r>
              <a:rPr lang="en-US" altLang="zh-CN" sz="1600" dirty="0"/>
              <a:t>		users = new </a:t>
            </a:r>
            <a:r>
              <a:rPr lang="en-US" altLang="zh-CN" sz="1600" dirty="0" err="1"/>
              <a:t>LinkedList</a:t>
            </a:r>
            <a:r>
              <a:rPr lang="en-US" altLang="zh-CN" sz="1600" dirty="0"/>
              <a:t>&lt;String&gt;();</a:t>
            </a:r>
          </a:p>
          <a:p>
            <a:r>
              <a:rPr lang="en-US" altLang="zh-CN" sz="1600" dirty="0"/>
              <a:t>	}</a:t>
            </a:r>
          </a:p>
          <a:p>
            <a:r>
              <a:rPr lang="en-US" altLang="zh-CN" sz="1600" dirty="0"/>
              <a:t>	public void </a:t>
            </a:r>
            <a:r>
              <a:rPr lang="en-US" altLang="zh-CN" sz="1600" dirty="0" err="1"/>
              <a:t>registe</a:t>
            </a:r>
            <a:r>
              <a:rPr lang="en-US" altLang="zh-CN" sz="1600" dirty="0"/>
              <a:t>(String email) throws </a:t>
            </a:r>
            <a:r>
              <a:rPr lang="en-US" altLang="zh-CN" sz="1600" dirty="0" err="1"/>
              <a:t>EmailExistException</a:t>
            </a:r>
            <a:r>
              <a:rPr lang="en-US" altLang="zh-CN" sz="1600" dirty="0"/>
              <a:t> {</a:t>
            </a:r>
          </a:p>
          <a:p>
            <a:r>
              <a:rPr lang="en-US" altLang="zh-CN" sz="1600" dirty="0"/>
              <a:t>		if(</a:t>
            </a:r>
            <a:r>
              <a:rPr lang="en-US" altLang="zh-CN" sz="1600" dirty="0" err="1"/>
              <a:t>email.equalsIgnoreCase</a:t>
            </a:r>
            <a:r>
              <a:rPr lang="en-US" altLang="zh-CN" sz="1600" dirty="0"/>
              <a:t>("zhangsan@126.com")){	//</a:t>
            </a:r>
            <a:r>
              <a:rPr lang="zh-CN" altLang="en-US" sz="1600" dirty="0"/>
              <a:t>简单业务处理</a:t>
            </a:r>
          </a:p>
          <a:p>
            <a:r>
              <a:rPr lang="zh-CN" altLang="en-US" sz="1600" dirty="0"/>
              <a:t>			</a:t>
            </a:r>
            <a:r>
              <a:rPr lang="en-US" altLang="zh-CN" sz="1600" dirty="0"/>
              <a:t>throw new </a:t>
            </a:r>
            <a:r>
              <a:rPr lang="en-US" altLang="zh-CN" sz="1600" dirty="0" err="1"/>
              <a:t>EmailExistException</a:t>
            </a:r>
            <a:r>
              <a:rPr lang="en-US" altLang="zh-CN" sz="1600" dirty="0"/>
              <a:t>("</a:t>
            </a:r>
            <a:r>
              <a:rPr lang="zh-CN" altLang="en-US" sz="1600" dirty="0"/>
              <a:t>该邮箱已注册</a:t>
            </a:r>
            <a:r>
              <a:rPr lang="en-US" altLang="zh-CN" sz="1600" dirty="0"/>
              <a:t>...");</a:t>
            </a:r>
          </a:p>
          <a:p>
            <a:r>
              <a:rPr lang="en-US" altLang="zh-CN" sz="1600" dirty="0"/>
              <a:t>		}else{</a:t>
            </a:r>
          </a:p>
          <a:p>
            <a:r>
              <a:rPr lang="en-US" altLang="zh-CN" sz="1600" dirty="0"/>
              <a:t>			</a:t>
            </a:r>
            <a:r>
              <a:rPr lang="en-US" altLang="zh-CN" sz="1600" dirty="0" err="1"/>
              <a:t>users.add</a:t>
            </a:r>
            <a:r>
              <a:rPr lang="en-US" altLang="zh-CN" sz="1600" dirty="0"/>
              <a:t>(email);</a:t>
            </a:r>
          </a:p>
          <a:p>
            <a:r>
              <a:rPr lang="en-US" altLang="zh-CN" sz="1600" dirty="0"/>
              <a:t>		}</a:t>
            </a:r>
          </a:p>
          <a:p>
            <a:r>
              <a:rPr lang="en-US" altLang="zh-CN" sz="16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9.4.2  throw</a:t>
            </a:r>
            <a:r>
              <a:rPr lang="zh-CN" altLang="zh-CN" dirty="0">
                <a:effectLst/>
              </a:rPr>
              <a:t>抛出异常</a:t>
            </a:r>
            <a:endParaRPr lang="zh-CN" altLang="en-US" dirty="0"/>
          </a:p>
        </p:txBody>
      </p:sp>
      <p:sp>
        <p:nvSpPr>
          <p:cNvPr id="4" name="矩形 3"/>
          <p:cNvSpPr/>
          <p:nvPr/>
        </p:nvSpPr>
        <p:spPr>
          <a:xfrm>
            <a:off x="50914" y="1340768"/>
            <a:ext cx="8964488" cy="412420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altLang="zh-CN" sz="1600" dirty="0"/>
              <a:t>public static void main(String[] </a:t>
            </a:r>
            <a:r>
              <a:rPr lang="en-US" altLang="zh-CN" sz="1600" dirty="0" err="1"/>
              <a:t>args</a:t>
            </a:r>
            <a:r>
              <a:rPr lang="en-US" altLang="zh-CN" sz="1600" dirty="0"/>
              <a:t>) {</a:t>
            </a:r>
          </a:p>
          <a:p>
            <a:pPr>
              <a:lnSpc>
                <a:spcPct val="150000"/>
              </a:lnSpc>
            </a:pPr>
            <a:r>
              <a:rPr lang="en-US" altLang="zh-CN" sz="1600" dirty="0"/>
              <a:t>		Scanner </a:t>
            </a:r>
            <a:r>
              <a:rPr lang="en-US" altLang="zh-CN" sz="1600" dirty="0" err="1"/>
              <a:t>scn</a:t>
            </a:r>
            <a:r>
              <a:rPr lang="en-US" altLang="zh-CN" sz="1600" dirty="0"/>
              <a:t>  = new Scanner(System.in);</a:t>
            </a:r>
          </a:p>
          <a:p>
            <a:pPr>
              <a:lnSpc>
                <a:spcPct val="150000"/>
              </a:lnSpc>
            </a:pPr>
            <a:r>
              <a:rPr lang="en-US" altLang="zh-CN" sz="1600" dirty="0"/>
              <a:t>		</a:t>
            </a:r>
            <a:r>
              <a:rPr lang="en-US" altLang="zh-CN" sz="1600" dirty="0" err="1"/>
              <a:t>System.out.print</a:t>
            </a:r>
            <a:r>
              <a:rPr lang="en-US" altLang="zh-CN" sz="1600" dirty="0"/>
              <a:t>("</a:t>
            </a:r>
            <a:r>
              <a:rPr lang="zh-CN" altLang="en-US" sz="1600" dirty="0"/>
              <a:t>邮箱</a:t>
            </a:r>
            <a:r>
              <a:rPr lang="en-US" altLang="zh-CN" sz="1600" dirty="0"/>
              <a:t>:");</a:t>
            </a:r>
          </a:p>
          <a:p>
            <a:pPr>
              <a:lnSpc>
                <a:spcPct val="150000"/>
              </a:lnSpc>
            </a:pPr>
            <a:r>
              <a:rPr lang="en-US" altLang="zh-CN" sz="1600" dirty="0"/>
              <a:t>		String email = </a:t>
            </a:r>
            <a:r>
              <a:rPr lang="en-US" altLang="zh-CN" sz="1600" dirty="0" err="1"/>
              <a:t>scn.next</a:t>
            </a:r>
            <a:r>
              <a:rPr lang="en-US" altLang="zh-CN" sz="1600" dirty="0"/>
              <a:t>();	</a:t>
            </a:r>
          </a:p>
          <a:p>
            <a:pPr>
              <a:lnSpc>
                <a:spcPct val="150000"/>
              </a:lnSpc>
            </a:pPr>
            <a:r>
              <a:rPr lang="en-US" altLang="zh-CN" sz="1600" dirty="0"/>
              <a:t>		try {</a:t>
            </a:r>
          </a:p>
          <a:p>
            <a:pPr>
              <a:lnSpc>
                <a:spcPct val="150000"/>
              </a:lnSpc>
            </a:pPr>
            <a:r>
              <a:rPr lang="en-US" altLang="zh-CN" sz="1600" dirty="0"/>
              <a:t>			new </a:t>
            </a:r>
            <a:r>
              <a:rPr lang="en-US" altLang="zh-CN" sz="1600" dirty="0" err="1"/>
              <a:t>UserRegiste</a:t>
            </a:r>
            <a:r>
              <a:rPr lang="en-US" altLang="zh-CN" sz="1600" dirty="0"/>
              <a:t>().</a:t>
            </a:r>
            <a:r>
              <a:rPr lang="en-US" altLang="zh-CN" sz="1600" dirty="0" err="1"/>
              <a:t>registe</a:t>
            </a:r>
            <a:r>
              <a:rPr lang="en-US" altLang="zh-CN" sz="1600" dirty="0"/>
              <a:t>(email);</a:t>
            </a:r>
          </a:p>
          <a:p>
            <a:pPr>
              <a:lnSpc>
                <a:spcPct val="150000"/>
              </a:lnSpc>
            </a:pPr>
            <a:r>
              <a:rPr lang="en-US" altLang="zh-CN" sz="1600" dirty="0"/>
              <a:t>		} catch (</a:t>
            </a:r>
            <a:r>
              <a:rPr lang="en-US" altLang="zh-CN" sz="1600" dirty="0" err="1"/>
              <a:t>EmailExistException</a:t>
            </a:r>
            <a:r>
              <a:rPr lang="en-US" altLang="zh-CN" sz="1600" dirty="0"/>
              <a:t> e) {//</a:t>
            </a:r>
            <a:r>
              <a:rPr lang="zh-CN" altLang="en-US" sz="1600" dirty="0"/>
              <a:t>捕获</a:t>
            </a:r>
            <a:r>
              <a:rPr lang="en-US" altLang="zh-CN" sz="1600" dirty="0" err="1"/>
              <a:t>EmailExistException</a:t>
            </a:r>
            <a:r>
              <a:rPr lang="zh-CN" altLang="en-US" sz="1600" dirty="0"/>
              <a:t>异常	</a:t>
            </a:r>
          </a:p>
          <a:p>
            <a:pPr>
              <a:lnSpc>
                <a:spcPct val="150000"/>
              </a:lnSpc>
            </a:pPr>
            <a:r>
              <a:rPr lang="zh-CN" altLang="en-US" sz="1600" dirty="0"/>
              <a:t>			</a:t>
            </a:r>
            <a:r>
              <a:rPr lang="en-US" altLang="zh-CN" sz="1600" dirty="0" err="1"/>
              <a:t>e.printStackTrace</a:t>
            </a:r>
            <a:r>
              <a:rPr lang="en-US" altLang="zh-CN" sz="1600" dirty="0"/>
              <a:t>();	//</a:t>
            </a:r>
            <a:r>
              <a:rPr lang="zh-CN" altLang="en-US" sz="1600" dirty="0"/>
              <a:t>打印自定义异常信息</a:t>
            </a:r>
          </a:p>
          <a:p>
            <a:pPr>
              <a:lnSpc>
                <a:spcPct val="150000"/>
              </a:lnSpc>
            </a:pPr>
            <a:r>
              <a:rPr lang="zh-CN" altLang="en-US" sz="1600" dirty="0"/>
              <a:t>		</a:t>
            </a:r>
            <a:r>
              <a:rPr lang="en-US" altLang="zh-CN" sz="1600" dirty="0"/>
              <a:t>}</a:t>
            </a:r>
          </a:p>
          <a:p>
            <a:pPr>
              <a:lnSpc>
                <a:spcPct val="150000"/>
              </a:lnSpc>
            </a:pPr>
            <a:r>
              <a:rPr lang="en-US" altLang="zh-CN" sz="1600" dirty="0"/>
              <a:t>	}</a:t>
            </a:r>
          </a:p>
          <a:p>
            <a:pPr>
              <a:lnSpc>
                <a:spcPct val="150000"/>
              </a:lnSpc>
            </a:pPr>
            <a:r>
              <a:rPr lang="en-US" altLang="zh-CN" sz="1600" dirty="0"/>
              <a:t>}</a:t>
            </a:r>
          </a:p>
        </p:txBody>
      </p:sp>
    </p:spTree>
    <p:extLst>
      <p:ext uri="{BB962C8B-B14F-4D97-AF65-F5344CB8AC3E}">
        <p14:creationId xmlns:p14="http://schemas.microsoft.com/office/powerpoint/2010/main" val="793709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9.4.3  </a:t>
            </a:r>
            <a:r>
              <a:rPr lang="zh-CN" altLang="zh-CN" dirty="0">
                <a:effectLst/>
              </a:rPr>
              <a:t>异常处理的</a:t>
            </a:r>
            <a:r>
              <a:rPr lang="en-US" altLang="zh-CN" dirty="0">
                <a:effectLst/>
              </a:rPr>
              <a:t>5</a:t>
            </a:r>
            <a:r>
              <a:rPr lang="zh-CN" altLang="zh-CN" dirty="0">
                <a:effectLst/>
              </a:rPr>
              <a:t>个关键字</a:t>
            </a:r>
            <a:endParaRPr lang="zh-CN" altLang="en-US" dirty="0"/>
          </a:p>
        </p:txBody>
      </p:sp>
      <p:pic>
        <p:nvPicPr>
          <p:cNvPr id="3584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6913563"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Autofit/>
          </a:bodyPr>
          <a:lstStyle/>
          <a:p>
            <a:pPr fontAlgn="auto">
              <a:spcAft>
                <a:spcPts val="0"/>
              </a:spcAft>
              <a:defRPr/>
            </a:pPr>
            <a:r>
              <a:rPr lang="en-US" altLang="zh-CN" sz="2800" dirty="0">
                <a:effectLst/>
              </a:rPr>
              <a:t>9.5  </a:t>
            </a:r>
            <a:r>
              <a:rPr lang="zh-CN" altLang="zh-CN" sz="2800" dirty="0">
                <a:effectLst/>
              </a:rPr>
              <a:t>综合实践</a:t>
            </a:r>
            <a:r>
              <a:rPr lang="en-US" altLang="zh-CN" sz="2800" dirty="0">
                <a:effectLst/>
              </a:rPr>
              <a:t>—</a:t>
            </a:r>
            <a:r>
              <a:rPr lang="zh-CN" altLang="zh-CN" sz="2800" dirty="0">
                <a:effectLst/>
              </a:rPr>
              <a:t>用户管理系统及其异常类设计</a:t>
            </a:r>
            <a:endParaRPr lang="zh-CN" altLang="en-US" sz="2800" dirty="0"/>
          </a:p>
        </p:txBody>
      </p:sp>
      <p:pic>
        <p:nvPicPr>
          <p:cNvPr id="3686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82804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557338"/>
            <a:ext cx="8083550" cy="3284537"/>
          </a:xfrm>
        </p:spPr>
      </p:pic>
      <p:sp>
        <p:nvSpPr>
          <p:cNvPr id="3" name="标题 2"/>
          <p:cNvSpPr>
            <a:spLocks noGrp="1"/>
          </p:cNvSpPr>
          <p:nvPr>
            <p:ph type="title"/>
          </p:nvPr>
        </p:nvSpPr>
        <p:spPr/>
        <p:txBody>
          <a:bodyPr/>
          <a:lstStyle/>
          <a:p>
            <a:pPr fontAlgn="auto">
              <a:spcAft>
                <a:spcPts val="0"/>
              </a:spcAft>
              <a:defRPr/>
            </a:pPr>
            <a:r>
              <a:rPr lang="zh-CN" altLang="en-US" dirty="0"/>
              <a:t>本章思维导图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idx="1"/>
          </p:nvPr>
        </p:nvSpPr>
        <p:spPr/>
        <p:txBody>
          <a:bodyPr/>
          <a:lstStyle/>
          <a:p>
            <a:r>
              <a:rPr lang="zh-CN" altLang="zh-CN"/>
              <a:t>对于程序设计者需要尽可能地预见可能发生的意外，尽可能地保证程序在各种糟糕的情况下仍可以运行。</a:t>
            </a:r>
            <a:endParaRPr lang="en-US" altLang="zh-CN"/>
          </a:p>
          <a:p>
            <a:endParaRPr lang="en-US" altLang="zh-CN"/>
          </a:p>
          <a:p>
            <a:r>
              <a:rPr lang="en-US" altLang="zh-CN"/>
              <a:t>Java</a:t>
            </a:r>
            <a:r>
              <a:rPr lang="zh-CN" altLang="zh-CN"/>
              <a:t>语言提供了成熟的异常处理机制。</a:t>
            </a:r>
            <a:endParaRPr lang="zh-CN" altLang="en-US"/>
          </a:p>
        </p:txBody>
      </p:sp>
      <p:sp>
        <p:nvSpPr>
          <p:cNvPr id="3" name="标题 2"/>
          <p:cNvSpPr>
            <a:spLocks noGrp="1"/>
          </p:cNvSpPr>
          <p:nvPr>
            <p:ph type="title"/>
          </p:nvPr>
        </p:nvSpPr>
        <p:spPr/>
        <p:txBody>
          <a:bodyPr/>
          <a:lstStyle/>
          <a:p>
            <a:pPr fontAlgn="auto">
              <a:spcAft>
                <a:spcPts val="0"/>
              </a:spcAft>
              <a:defRPr/>
            </a:pPr>
            <a:r>
              <a:rPr lang="zh-CN" altLang="en-US" dirty="0"/>
              <a:t>异常</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636838"/>
            <a:ext cx="597693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内容占位符 1"/>
          <p:cNvSpPr>
            <a:spLocks noGrp="1"/>
          </p:cNvSpPr>
          <p:nvPr>
            <p:ph idx="1"/>
          </p:nvPr>
        </p:nvSpPr>
        <p:spPr/>
        <p:txBody>
          <a:bodyPr/>
          <a:lstStyle/>
          <a:p>
            <a:r>
              <a:rPr lang="en-US" altLang="zh-CN" dirty="0"/>
              <a:t>Java</a:t>
            </a:r>
            <a:r>
              <a:rPr lang="zh-CN" altLang="zh-CN" dirty="0"/>
              <a:t>将所有的错误封装成为一个对象，</a:t>
            </a:r>
            <a:r>
              <a:rPr lang="en-US" altLang="zh-CN" dirty="0" err="1"/>
              <a:t>Throwable</a:t>
            </a:r>
            <a:r>
              <a:rPr lang="zh-CN" altLang="zh-CN" dirty="0"/>
              <a:t>类是这个异常体系的根，它有两个子类：</a:t>
            </a:r>
            <a:r>
              <a:rPr lang="en-US" altLang="zh-CN" dirty="0"/>
              <a:t>Error</a:t>
            </a:r>
            <a:r>
              <a:rPr lang="zh-CN" altLang="zh-CN" dirty="0"/>
              <a:t>和</a:t>
            </a:r>
            <a:r>
              <a:rPr lang="en-US" altLang="zh-CN" dirty="0"/>
              <a:t>Exception</a:t>
            </a:r>
            <a:r>
              <a:rPr lang="zh-CN" altLang="zh-CN" dirty="0"/>
              <a:t>。</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9.1  Java</a:t>
            </a:r>
            <a:r>
              <a:rPr lang="zh-CN" altLang="zh-CN" dirty="0">
                <a:effectLst/>
              </a:rPr>
              <a:t>异常体系</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p:txBody>
          <a:bodyPr/>
          <a:lstStyle/>
          <a:p>
            <a:pPr marL="109538" indent="0">
              <a:buFont typeface="Wingdings 3" pitchFamily="18" charset="2"/>
              <a:buNone/>
            </a:pPr>
            <a:r>
              <a:rPr lang="en-US" altLang="zh-CN" dirty="0"/>
              <a:t>1</a:t>
            </a:r>
            <a:r>
              <a:rPr lang="zh-CN" altLang="zh-CN" dirty="0"/>
              <a:t>．</a:t>
            </a:r>
            <a:r>
              <a:rPr lang="en-US" altLang="zh-CN" dirty="0"/>
              <a:t>Error</a:t>
            </a:r>
            <a:endParaRPr lang="zh-CN" altLang="zh-CN" dirty="0"/>
          </a:p>
          <a:p>
            <a:pPr lvl="1"/>
            <a:r>
              <a:rPr lang="en-US" altLang="zh-CN" dirty="0"/>
              <a:t>Error</a:t>
            </a:r>
            <a:r>
              <a:rPr lang="zh-CN" altLang="zh-CN" dirty="0"/>
              <a:t>类及其子类对象代表了程序运行时</a:t>
            </a:r>
            <a:r>
              <a:rPr lang="en-US" altLang="zh-CN" dirty="0"/>
              <a:t>Java</a:t>
            </a:r>
            <a:r>
              <a:rPr lang="zh-CN" altLang="zh-CN" dirty="0"/>
              <a:t>系统内部的错误。对于</a:t>
            </a:r>
            <a:r>
              <a:rPr lang="en-US" altLang="zh-CN" dirty="0"/>
              <a:t>Error</a:t>
            </a:r>
            <a:r>
              <a:rPr lang="zh-CN" altLang="zh-CN" dirty="0"/>
              <a:t>，程序设计者无能为力，程序不能从</a:t>
            </a:r>
            <a:r>
              <a:rPr lang="en-US" altLang="zh-CN" dirty="0"/>
              <a:t>Error</a:t>
            </a:r>
            <a:r>
              <a:rPr lang="zh-CN" altLang="zh-CN" dirty="0"/>
              <a:t>恢复，因此不必处理它们，从技术上讲</a:t>
            </a:r>
            <a:r>
              <a:rPr lang="en-US" altLang="zh-CN" dirty="0"/>
              <a:t>Error</a:t>
            </a:r>
            <a:r>
              <a:rPr lang="zh-CN" altLang="zh-CN" dirty="0"/>
              <a:t>不是异常。</a:t>
            </a:r>
            <a:endParaRPr lang="en-US" altLang="zh-CN" dirty="0"/>
          </a:p>
          <a:p>
            <a:pPr lvl="1"/>
            <a:endParaRPr lang="en-US" altLang="zh-CN" dirty="0"/>
          </a:p>
          <a:p>
            <a:pPr marL="392113" lvl="1" indent="0">
              <a:buNone/>
            </a:pPr>
            <a:r>
              <a:rPr lang="en-US" altLang="zh-CN" dirty="0"/>
              <a:t>void go(){</a:t>
            </a:r>
          </a:p>
          <a:p>
            <a:pPr marL="392113" lvl="1" indent="0">
              <a:buNone/>
            </a:pPr>
            <a:r>
              <a:rPr lang="en-US" altLang="zh-CN" dirty="0"/>
              <a:t>	go();</a:t>
            </a:r>
          </a:p>
          <a:p>
            <a:pPr marL="392113" lvl="1" indent="0">
              <a:buNone/>
            </a:pPr>
            <a:r>
              <a:rPr lang="en-US" altLang="zh-CN" dirty="0"/>
              <a:t>}</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9.1  Java</a:t>
            </a:r>
            <a:r>
              <a:rPr lang="zh-CN" altLang="zh-CN" dirty="0">
                <a:effectLst/>
              </a:rPr>
              <a:t>异常体系</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p:txBody>
          <a:bodyPr/>
          <a:lstStyle/>
          <a:p>
            <a:pPr marL="109538" indent="0">
              <a:buFont typeface="Wingdings 3" pitchFamily="18" charset="2"/>
              <a:buNone/>
            </a:pPr>
            <a:r>
              <a:rPr lang="en-US" altLang="zh-CN" dirty="0"/>
              <a:t>2</a:t>
            </a:r>
            <a:r>
              <a:rPr lang="zh-CN" altLang="zh-CN" dirty="0"/>
              <a:t>．</a:t>
            </a:r>
            <a:r>
              <a:rPr lang="en-US" altLang="zh-CN" dirty="0"/>
              <a:t>Exception</a:t>
            </a:r>
            <a:endParaRPr lang="zh-CN" altLang="zh-CN" dirty="0"/>
          </a:p>
          <a:p>
            <a:pPr lvl="1"/>
            <a:r>
              <a:rPr lang="en-US" altLang="zh-CN" dirty="0"/>
              <a:t>Exception</a:t>
            </a:r>
            <a:r>
              <a:rPr lang="zh-CN" altLang="zh-CN" dirty="0"/>
              <a:t>通常是由于某个资源不可用，或者正确执行程序所需的条件不满足所造成的。</a:t>
            </a:r>
            <a:endParaRPr lang="en-US" altLang="zh-CN" dirty="0"/>
          </a:p>
          <a:p>
            <a:pPr lvl="1"/>
            <a:endParaRPr lang="en-US" altLang="zh-CN" dirty="0"/>
          </a:p>
          <a:p>
            <a:pPr lvl="1"/>
            <a:r>
              <a:rPr lang="en-US" altLang="zh-CN" dirty="0"/>
              <a:t>Exception</a:t>
            </a:r>
            <a:r>
              <a:rPr lang="zh-CN" altLang="zh-CN" dirty="0"/>
              <a:t>类及其子类对象是程序设计者应该关心、并尽可能加以处理的部分。</a:t>
            </a:r>
            <a:endParaRPr lang="en-US" altLang="zh-CN" dirty="0"/>
          </a:p>
          <a:p>
            <a:pPr lvl="1"/>
            <a:endParaRPr lang="zh-CN" altLang="zh-CN" dirty="0"/>
          </a:p>
          <a:p>
            <a:pPr lvl="1"/>
            <a:r>
              <a:rPr lang="en-US" altLang="zh-CN" dirty="0"/>
              <a:t>Java</a:t>
            </a:r>
            <a:r>
              <a:rPr lang="zh-CN" altLang="zh-CN" dirty="0"/>
              <a:t>将</a:t>
            </a:r>
            <a:r>
              <a:rPr lang="en-US" altLang="zh-CN" dirty="0"/>
              <a:t>Exception</a:t>
            </a:r>
            <a:r>
              <a:rPr lang="zh-CN" altLang="zh-CN" dirty="0"/>
              <a:t>分为两类</a:t>
            </a:r>
            <a:endParaRPr lang="en-US" altLang="zh-CN" dirty="0"/>
          </a:p>
          <a:p>
            <a:pPr lvl="2"/>
            <a:r>
              <a:rPr lang="en-US" altLang="zh-CN" dirty="0" err="1"/>
              <a:t>RuntimeException</a:t>
            </a:r>
            <a:r>
              <a:rPr lang="zh-CN" altLang="zh-CN" dirty="0"/>
              <a:t>（运行时异常，也称为未检查异常</a:t>
            </a:r>
            <a:r>
              <a:rPr lang="en-US" altLang="zh-CN" dirty="0"/>
              <a:t>Unchecked Exception</a:t>
            </a:r>
            <a:r>
              <a:rPr lang="zh-CN" altLang="zh-CN" dirty="0"/>
              <a:t>）</a:t>
            </a:r>
            <a:endParaRPr lang="en-US" altLang="zh-CN" dirty="0"/>
          </a:p>
          <a:p>
            <a:pPr lvl="2"/>
            <a:r>
              <a:rPr lang="zh-CN" altLang="zh-CN" dirty="0"/>
              <a:t>非</a:t>
            </a:r>
            <a:r>
              <a:rPr lang="en-US" altLang="zh-CN" dirty="0" err="1"/>
              <a:t>RuntimeException</a:t>
            </a:r>
            <a:r>
              <a:rPr lang="zh-CN" altLang="zh-CN" dirty="0"/>
              <a:t>（也称为已检查异常</a:t>
            </a:r>
            <a:r>
              <a:rPr lang="en-US" altLang="zh-CN" dirty="0"/>
              <a:t> checked Exception</a:t>
            </a:r>
            <a:r>
              <a:rPr lang="zh-CN" altLang="zh-CN" dirty="0"/>
              <a:t>），以下称未检查异常和已检查异常。</a:t>
            </a:r>
            <a:r>
              <a:rPr lang="en-US" altLang="zh-CN" dirty="0"/>
              <a:t>	</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9.1  Java</a:t>
            </a:r>
            <a:r>
              <a:rPr lang="zh-CN" altLang="zh-CN" dirty="0">
                <a:effectLst/>
              </a:rPr>
              <a:t>异常体系</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109538" indent="0">
              <a:buFont typeface="Wingdings 3" pitchFamily="18" charset="2"/>
              <a:buNone/>
            </a:pPr>
            <a:r>
              <a:rPr lang="zh-CN" altLang="zh-CN" dirty="0"/>
              <a:t>（</a:t>
            </a:r>
            <a:r>
              <a:rPr lang="en-US" altLang="zh-CN" dirty="0"/>
              <a:t>1</a:t>
            </a:r>
            <a:r>
              <a:rPr lang="zh-CN" altLang="zh-CN" dirty="0"/>
              <a:t>）未检查异常</a:t>
            </a:r>
          </a:p>
          <a:p>
            <a:pPr lvl="1"/>
            <a:r>
              <a:rPr lang="zh-CN" altLang="zh-CN" dirty="0"/>
              <a:t>未检查异常包含</a:t>
            </a:r>
            <a:r>
              <a:rPr lang="en-US" altLang="zh-CN" dirty="0" err="1"/>
              <a:t>java.lang.RuntimeException</a:t>
            </a:r>
            <a:r>
              <a:rPr lang="zh-CN" altLang="zh-CN" dirty="0"/>
              <a:t>类及其所有子类。</a:t>
            </a:r>
            <a:endParaRPr lang="en-US" altLang="zh-CN" dirty="0"/>
          </a:p>
          <a:p>
            <a:pPr lvl="1"/>
            <a:endParaRPr lang="zh-CN" altLang="zh-CN" dirty="0"/>
          </a:p>
          <a:p>
            <a:pPr lvl="1"/>
            <a:r>
              <a:rPr lang="zh-CN" altLang="zh-CN" dirty="0"/>
              <a:t>未检查异常因为程序员没有进行必要的检查，因疏忽或错误而引起的异常，是可避免的。</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9.1  Java</a:t>
            </a:r>
            <a:r>
              <a:rPr lang="zh-CN" altLang="zh-CN" dirty="0">
                <a:effectLst/>
              </a:rPr>
              <a:t>异常体系</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a:xfrm>
            <a:off x="179512" y="1481138"/>
            <a:ext cx="8784976" cy="4525962"/>
          </a:xfrm>
        </p:spPr>
        <p:txBody>
          <a:bodyPr/>
          <a:lstStyle/>
          <a:p>
            <a:pPr marL="109538" indent="0">
              <a:buFont typeface="Wingdings 3" pitchFamily="18" charset="2"/>
              <a:buNone/>
            </a:pPr>
            <a:r>
              <a:rPr lang="zh-CN" altLang="zh-CN" dirty="0"/>
              <a:t>（</a:t>
            </a:r>
            <a:r>
              <a:rPr lang="en-US" altLang="zh-CN" dirty="0"/>
              <a:t>2</a:t>
            </a:r>
            <a:r>
              <a:rPr lang="zh-CN" altLang="zh-CN" dirty="0"/>
              <a:t>）已检查异常</a:t>
            </a:r>
          </a:p>
          <a:p>
            <a:pPr lvl="1"/>
            <a:r>
              <a:rPr lang="zh-CN" altLang="zh-CN" dirty="0"/>
              <a:t>除了</a:t>
            </a:r>
            <a:r>
              <a:rPr lang="en-US" altLang="zh-CN" dirty="0" err="1"/>
              <a:t>java.lang.RuntimeException</a:t>
            </a:r>
            <a:r>
              <a:rPr lang="zh-CN" altLang="zh-CN" dirty="0"/>
              <a:t>之外的所有异常都属于此类。</a:t>
            </a:r>
            <a:endParaRPr lang="en-US" altLang="zh-CN" dirty="0"/>
          </a:p>
          <a:p>
            <a:pPr lvl="1"/>
            <a:endParaRPr lang="zh-CN" altLang="zh-CN" dirty="0"/>
          </a:p>
          <a:p>
            <a:pPr lvl="1"/>
            <a:r>
              <a:rPr lang="zh-CN" altLang="zh-CN" dirty="0"/>
              <a:t>已检查异常是不可避免的，</a:t>
            </a:r>
            <a:r>
              <a:rPr lang="en-US" altLang="zh-CN" dirty="0" err="1"/>
              <a:t>IOException</a:t>
            </a:r>
            <a:r>
              <a:rPr lang="zh-CN" altLang="zh-CN" dirty="0"/>
              <a:t>及其子类</a:t>
            </a:r>
            <a:r>
              <a:rPr lang="zh-CN" altLang="en-US" dirty="0"/>
              <a:t>，</a:t>
            </a:r>
            <a:r>
              <a:rPr lang="zh-CN" altLang="zh-CN" dirty="0"/>
              <a:t>最常见</a:t>
            </a:r>
            <a:r>
              <a:rPr lang="zh-CN" altLang="en-US" dirty="0"/>
              <a:t>：</a:t>
            </a:r>
            <a:endParaRPr lang="en-US" altLang="zh-CN" dirty="0"/>
          </a:p>
          <a:p>
            <a:pPr lvl="2"/>
            <a:r>
              <a:rPr lang="zh-CN" altLang="zh-CN" dirty="0"/>
              <a:t>找不到文件的</a:t>
            </a:r>
            <a:r>
              <a:rPr lang="en-US" altLang="zh-CN" dirty="0" err="1"/>
              <a:t>FileNotFoundException</a:t>
            </a:r>
            <a:endParaRPr lang="en-US" altLang="zh-CN" dirty="0"/>
          </a:p>
          <a:p>
            <a:pPr lvl="2"/>
            <a:r>
              <a:rPr lang="zh-CN" altLang="zh-CN" dirty="0"/>
              <a:t>意外到达文件尾部</a:t>
            </a:r>
            <a:r>
              <a:rPr lang="en-US" altLang="zh-CN" dirty="0" err="1"/>
              <a:t>EOFException</a:t>
            </a:r>
            <a:endParaRPr lang="en-US" altLang="zh-CN" dirty="0"/>
          </a:p>
          <a:p>
            <a:pPr lvl="2"/>
            <a:r>
              <a:rPr lang="zh-CN" altLang="zh-CN" dirty="0"/>
              <a:t>数据库访问错误</a:t>
            </a:r>
            <a:r>
              <a:rPr lang="en-US" altLang="zh-CN" dirty="0" err="1"/>
              <a:t>SQLException</a:t>
            </a:r>
            <a:endParaRPr lang="en-US" altLang="zh-CN" dirty="0"/>
          </a:p>
          <a:p>
            <a:pPr lvl="2"/>
            <a:r>
              <a:rPr lang="zh-CN" altLang="zh-CN" dirty="0"/>
              <a:t>解析时出现的异常</a:t>
            </a:r>
            <a:r>
              <a:rPr lang="en-US" altLang="zh-CN" dirty="0" err="1"/>
              <a:t>ParseException</a:t>
            </a:r>
            <a:r>
              <a:rPr lang="zh-CN" altLang="zh-CN" dirty="0"/>
              <a:t>等。</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9.1  Java</a:t>
            </a:r>
            <a:r>
              <a:rPr lang="zh-CN" altLang="zh-CN" dirty="0">
                <a:effectLst/>
              </a:rPr>
              <a:t>异常体系</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2414</TotalTime>
  <Words>1609</Words>
  <Application>Microsoft Office PowerPoint</Application>
  <PresentationFormat>全屏显示(4:3)</PresentationFormat>
  <Paragraphs>324</Paragraphs>
  <Slides>34</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黑体</vt:lpstr>
      <vt:lpstr>宋体</vt:lpstr>
      <vt:lpstr>Calibri</vt:lpstr>
      <vt:lpstr>Lucida Sans Unicode</vt:lpstr>
      <vt:lpstr>Verdana</vt:lpstr>
      <vt:lpstr>Wingdings 2</vt:lpstr>
      <vt:lpstr>Wingdings 3</vt:lpstr>
      <vt:lpstr>聚合</vt:lpstr>
      <vt:lpstr>第9章  异常处理</vt:lpstr>
      <vt:lpstr>本章知识点</vt:lpstr>
      <vt:lpstr>异常</vt:lpstr>
      <vt:lpstr>异常</vt:lpstr>
      <vt:lpstr>9.1  Java异常体系</vt:lpstr>
      <vt:lpstr>9.1  Java异常体系</vt:lpstr>
      <vt:lpstr>9.1  Java异常体系</vt:lpstr>
      <vt:lpstr>9.1  Java异常体系</vt:lpstr>
      <vt:lpstr>9.1  Java异常体系</vt:lpstr>
      <vt:lpstr>9.2  异常的捕获和处理</vt:lpstr>
      <vt:lpstr>9.2.1  try-catch-finally语句</vt:lpstr>
      <vt:lpstr>9.2.1  try-catch-finally语句</vt:lpstr>
      <vt:lpstr>9.2.1  try-catch-finally语句</vt:lpstr>
      <vt:lpstr>9.2.1  try-catch-finally语句</vt:lpstr>
      <vt:lpstr>9.2.1  try-catch-finally语句</vt:lpstr>
      <vt:lpstr>9.2.1  try-catch-finally语句</vt:lpstr>
      <vt:lpstr>9.2.1  try-catch-finally语句</vt:lpstr>
      <vt:lpstr>9.2.1  try-catch-finally语句</vt:lpstr>
      <vt:lpstr>9.2.2  try-catch-finally语句的执行过程</vt:lpstr>
      <vt:lpstr>9.2.2  try-catch-finally语句的执行过程</vt:lpstr>
      <vt:lpstr>9.3  使用throws抛出异常</vt:lpstr>
      <vt:lpstr>9.3  使用throws抛出异常</vt:lpstr>
      <vt:lpstr>9.3  使用throws抛出异常</vt:lpstr>
      <vt:lpstr>9.3  使用throws抛出异常</vt:lpstr>
      <vt:lpstr>9.3  使用throws抛出异常</vt:lpstr>
      <vt:lpstr>9.4  自定义异常类</vt:lpstr>
      <vt:lpstr>9.4.1  自定义异常类的方法</vt:lpstr>
      <vt:lpstr>9.4.1  自定义异常类的方法</vt:lpstr>
      <vt:lpstr>9.4.2  throw抛出异常</vt:lpstr>
      <vt:lpstr>9.4.2  throw抛出异常</vt:lpstr>
      <vt:lpstr>9.4.2  throw抛出异常</vt:lpstr>
      <vt:lpstr>9.4.3  异常处理的5个关键字</vt:lpstr>
      <vt:lpstr>9.5  综合实践—用户管理系统及其异常类设计</vt:lpstr>
      <vt:lpstr>本章思维导图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song</dc:creator>
  <cp:lastModifiedBy>dewen w</cp:lastModifiedBy>
  <cp:revision>254</cp:revision>
  <dcterms:created xsi:type="dcterms:W3CDTF">2016-03-09T01:10:05Z</dcterms:created>
  <dcterms:modified xsi:type="dcterms:W3CDTF">2018-05-07T09:31:47Z</dcterms:modified>
</cp:coreProperties>
</file>