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0"/>
  </p:notesMasterIdLst>
  <p:sldIdLst>
    <p:sldId id="256" r:id="rId3"/>
    <p:sldId id="258" r:id="rId4"/>
    <p:sldId id="257" r:id="rId5"/>
    <p:sldId id="262" r:id="rId6"/>
    <p:sldId id="259" r:id="rId7"/>
    <p:sldId id="297" r:id="rId8"/>
    <p:sldId id="289" r:id="rId9"/>
    <p:sldId id="292" r:id="rId10"/>
    <p:sldId id="293" r:id="rId11"/>
    <p:sldId id="294" r:id="rId12"/>
    <p:sldId id="295" r:id="rId13"/>
    <p:sldId id="296" r:id="rId14"/>
    <p:sldId id="299" r:id="rId15"/>
    <p:sldId id="300" r:id="rId16"/>
    <p:sldId id="307" r:id="rId17"/>
    <p:sldId id="301" r:id="rId18"/>
    <p:sldId id="304" r:id="rId19"/>
    <p:sldId id="302" r:id="rId20"/>
    <p:sldId id="314" r:id="rId21"/>
    <p:sldId id="315" r:id="rId22"/>
    <p:sldId id="303" r:id="rId23"/>
    <p:sldId id="305" r:id="rId24"/>
    <p:sldId id="308" r:id="rId25"/>
    <p:sldId id="309" r:id="rId26"/>
    <p:sldId id="310" r:id="rId27"/>
    <p:sldId id="306" r:id="rId28"/>
    <p:sldId id="313" r:id="rId29"/>
  </p:sldIdLst>
  <p:sldSz cx="9144000" cy="5143500" type="screen16x9"/>
  <p:notesSz cx="6858000" cy="9144000"/>
  <p:embeddedFontLst>
    <p:embeddedFont>
      <p:font typeface="IBM Plex Sans" panose="020B0604020202020204" charset="0"/>
      <p:regular r:id="rId31"/>
      <p:bold r:id="rId32"/>
      <p:italic r:id="rId33"/>
      <p:boldItalic r:id="rId34"/>
    </p:embeddedFont>
    <p:embeddedFont>
      <p:font typeface="Proxima Nova Semibold" panose="020B0604020202020204" charset="0"/>
      <p:regular r:id="rId35"/>
      <p:bold r:id="rId36"/>
      <p:boldItalic r:id="rId37"/>
    </p:embeddedFont>
    <p:embeddedFont>
      <p:font typeface="Proxima Nova" panose="020B0604020202020204" charset="0"/>
      <p:regular r:id="rId38"/>
      <p:bold r:id="rId39"/>
      <p:italic r:id="rId40"/>
      <p:boldItalic r:id="rId41"/>
    </p:embeddedFont>
    <p:embeddedFont>
      <p:font typeface="Yu Gothic" panose="020B0400000000000000" pitchFamily="34" charset="-128"/>
      <p:regular r:id="rId42"/>
      <p:bold r:id="rId43"/>
    </p:embeddedFont>
    <p:embeddedFont>
      <p:font typeface="Yu Gothic UI Semilight" panose="020B0400000000000000" pitchFamily="34" charset="-128"/>
      <p:regular r:id="rId44"/>
    </p:embeddedFont>
    <p:embeddedFont>
      <p:font typeface="IBM Plex Sans Medium"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0BA1E1-D3E3-4BE3-8FB1-17D2E30D1CE2}">
  <a:tblStyle styleId="{CD0BA1E1-D3E3-4BE3-8FB1-17D2E30D1C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94660"/>
  </p:normalViewPr>
  <p:slideViewPr>
    <p:cSldViewPr snapToGrid="0">
      <p:cViewPr varScale="1">
        <p:scale>
          <a:sx n="91" d="100"/>
          <a:sy n="91" d="100"/>
        </p:scale>
        <p:origin x="6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676914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62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6d1a6f91d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6d1a6f91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840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863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406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35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289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669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155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63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272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486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710476bc4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710476bc4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9997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70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690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464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641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746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74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236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56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3e6ea64383_0_1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3e6ea64383_0_1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638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6d1a6f91d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6d1a6f91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011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73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136d1a6f91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136d1a6f91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564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6d1a6f91d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6d1a6f91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11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374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59038" y="734775"/>
            <a:ext cx="3090300" cy="2732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59038" y="3466975"/>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rot="10800000" flipH="1">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297400" y="1352425"/>
            <a:ext cx="43191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527500" y="2146350"/>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297400" y="3015800"/>
            <a:ext cx="30687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1765267" y="783850"/>
            <a:ext cx="1160092" cy="63948"/>
            <a:chOff x="3779200" y="1371600"/>
            <a:chExt cx="1992600" cy="109500"/>
          </a:xfrm>
        </p:grpSpPr>
        <p:sp>
          <p:nvSpPr>
            <p:cNvPr id="19" name="Google Shape;19;p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3"/>
          <p:cNvGrpSpPr/>
          <p:nvPr/>
        </p:nvGrpSpPr>
        <p:grpSpPr>
          <a:xfrm>
            <a:off x="4819925" y="4070513"/>
            <a:ext cx="4324075" cy="899525"/>
            <a:chOff x="-55375" y="2531100"/>
            <a:chExt cx="4324075" cy="899525"/>
          </a:xfrm>
        </p:grpSpPr>
        <p:sp>
          <p:nvSpPr>
            <p:cNvPr id="26" name="Google Shape;26;p3"/>
            <p:cNvSpPr/>
            <p:nvPr/>
          </p:nvSpPr>
          <p:spPr>
            <a:xfrm>
              <a:off x="88975" y="2531100"/>
              <a:ext cx="4179725" cy="723025"/>
            </a:xfrm>
            <a:custGeom>
              <a:avLst/>
              <a:gdLst/>
              <a:ahLst/>
              <a:cxnLst/>
              <a:rect l="l" t="t" r="r" b="b"/>
              <a:pathLst>
                <a:path w="167189" h="28921" fill="none" extrusionOk="0">
                  <a:moveTo>
                    <a:pt x="1" y="28921"/>
                  </a:moveTo>
                  <a:lnTo>
                    <a:pt x="23813" y="5120"/>
                  </a:lnTo>
                  <a:lnTo>
                    <a:pt x="85476" y="5120"/>
                  </a:lnTo>
                  <a:lnTo>
                    <a:pt x="90572" y="0"/>
                  </a:lnTo>
                  <a:lnTo>
                    <a:pt x="167189"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5375" y="3245775"/>
              <a:ext cx="184575" cy="184850"/>
            </a:xfrm>
            <a:custGeom>
              <a:avLst/>
              <a:gdLst/>
              <a:ahLst/>
              <a:cxnLst/>
              <a:rect l="l" t="t" r="r" b="b"/>
              <a:pathLst>
                <a:path w="7383" h="7394" fill="none" extrusionOk="0">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3"/>
          <p:cNvGrpSpPr/>
          <p:nvPr/>
        </p:nvGrpSpPr>
        <p:grpSpPr>
          <a:xfrm flipH="1">
            <a:off x="60" y="250384"/>
            <a:ext cx="4954238" cy="886972"/>
            <a:chOff x="1358103" y="3291921"/>
            <a:chExt cx="3368397" cy="603054"/>
          </a:xfrm>
        </p:grpSpPr>
        <p:sp>
          <p:nvSpPr>
            <p:cNvPr id="29" name="Google Shape;29;p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a:off x="8339918" y="228501"/>
            <a:ext cx="534767" cy="286894"/>
            <a:chOff x="773350" y="518000"/>
            <a:chExt cx="2757950" cy="1479600"/>
          </a:xfrm>
        </p:grpSpPr>
        <p:sp>
          <p:nvSpPr>
            <p:cNvPr id="32" name="Google Shape;32;p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rgbClr val="000328">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 name="Google Shape;47;p5"/>
          <p:cNvSpPr txBox="1">
            <a:spLocks noGrp="1"/>
          </p:cNvSpPr>
          <p:nvPr>
            <p:ph type="title" idx="2"/>
          </p:nvPr>
        </p:nvSpPr>
        <p:spPr>
          <a:xfrm>
            <a:off x="1535050" y="3501550"/>
            <a:ext cx="27228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5"/>
          <p:cNvSpPr txBox="1">
            <a:spLocks noGrp="1"/>
          </p:cNvSpPr>
          <p:nvPr>
            <p:ph type="title" idx="3"/>
          </p:nvPr>
        </p:nvSpPr>
        <p:spPr>
          <a:xfrm>
            <a:off x="4904150" y="3501550"/>
            <a:ext cx="27228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5"/>
          <p:cNvSpPr txBox="1">
            <a:spLocks noGrp="1"/>
          </p:cNvSpPr>
          <p:nvPr>
            <p:ph type="subTitle" idx="1"/>
          </p:nvPr>
        </p:nvSpPr>
        <p:spPr>
          <a:xfrm>
            <a:off x="4904152" y="2295475"/>
            <a:ext cx="2722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p5"/>
          <p:cNvSpPr txBox="1">
            <a:spLocks noGrp="1"/>
          </p:cNvSpPr>
          <p:nvPr>
            <p:ph type="subTitle" idx="4"/>
          </p:nvPr>
        </p:nvSpPr>
        <p:spPr>
          <a:xfrm>
            <a:off x="1535050" y="2295475"/>
            <a:ext cx="2722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5"/>
          <p:cNvSpPr/>
          <p:nvPr/>
        </p:nvSpPr>
        <p:spPr>
          <a:xfrm>
            <a:off x="-944225" y="-771375"/>
            <a:ext cx="5017200" cy="5017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250675" y="2068287"/>
            <a:ext cx="3603600" cy="3603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423988" y="859361"/>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312288" y="4468061"/>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5"/>
          <p:cNvGrpSpPr/>
          <p:nvPr/>
        </p:nvGrpSpPr>
        <p:grpSpPr>
          <a:xfrm rot="-5400000">
            <a:off x="-816695" y="997044"/>
            <a:ext cx="2428951" cy="434862"/>
            <a:chOff x="1358103" y="3291921"/>
            <a:chExt cx="3368397" cy="603054"/>
          </a:xfrm>
        </p:grpSpPr>
        <p:sp>
          <p:nvSpPr>
            <p:cNvPr id="56" name="Google Shape;56;p5"/>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 name="Google Shape;58;p5"/>
          <p:cNvPicPr preferRelativeResize="0"/>
          <p:nvPr/>
        </p:nvPicPr>
        <p:blipFill rotWithShape="1">
          <a:blip r:embed="rId3">
            <a:alphaModFix/>
          </a:blip>
          <a:srcRect b="33936"/>
          <a:stretch/>
        </p:blipFill>
        <p:spPr>
          <a:xfrm>
            <a:off x="5796100" y="3803150"/>
            <a:ext cx="3347900" cy="1340349"/>
          </a:xfrm>
          <a:prstGeom prst="rect">
            <a:avLst/>
          </a:prstGeom>
          <a:noFill/>
          <a:ln>
            <a:noFill/>
          </a:ln>
        </p:spPr>
      </p:pic>
      <p:pic>
        <p:nvPicPr>
          <p:cNvPr id="59" name="Google Shape;59;p5"/>
          <p:cNvPicPr preferRelativeResize="0"/>
          <p:nvPr/>
        </p:nvPicPr>
        <p:blipFill rotWithShape="1">
          <a:blip r:embed="rId3">
            <a:alphaModFix/>
          </a:blip>
          <a:srcRect l="63921"/>
          <a:stretch/>
        </p:blipFill>
        <p:spPr>
          <a:xfrm>
            <a:off x="0" y="2545350"/>
            <a:ext cx="1207900" cy="2028874"/>
          </a:xfrm>
          <a:prstGeom prst="rect">
            <a:avLst/>
          </a:prstGeom>
          <a:noFill/>
          <a:ln>
            <a:noFill/>
          </a:ln>
        </p:spPr>
      </p:pic>
      <p:sp>
        <p:nvSpPr>
          <p:cNvPr id="60" name="Google Shape;60;p5"/>
          <p:cNvSpPr/>
          <p:nvPr/>
        </p:nvSpPr>
        <p:spPr>
          <a:xfrm>
            <a:off x="8423988" y="322506"/>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7"/>
          <p:cNvSpPr txBox="1">
            <a:spLocks noGrp="1"/>
          </p:cNvSpPr>
          <p:nvPr>
            <p:ph type="body" idx="1"/>
          </p:nvPr>
        </p:nvSpPr>
        <p:spPr>
          <a:xfrm>
            <a:off x="1671300" y="1882538"/>
            <a:ext cx="5801400" cy="2103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65" name="Google Shape;65;p7"/>
          <p:cNvSpPr txBox="1">
            <a:spLocks noGrp="1"/>
          </p:cNvSpPr>
          <p:nvPr>
            <p:ph type="title"/>
          </p:nvPr>
        </p:nvSpPr>
        <p:spPr>
          <a:xfrm>
            <a:off x="1671300" y="1157363"/>
            <a:ext cx="58014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7"/>
          <p:cNvGrpSpPr/>
          <p:nvPr/>
        </p:nvGrpSpPr>
        <p:grpSpPr>
          <a:xfrm>
            <a:off x="5716150" y="157656"/>
            <a:ext cx="3427850" cy="639375"/>
            <a:chOff x="1298650" y="3255600"/>
            <a:chExt cx="3427850" cy="639375"/>
          </a:xfrm>
        </p:grpSpPr>
        <p:sp>
          <p:nvSpPr>
            <p:cNvPr id="68" name="Google Shape;68;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7"/>
          <p:cNvGrpSpPr/>
          <p:nvPr/>
        </p:nvGrpSpPr>
        <p:grpSpPr>
          <a:xfrm rot="10800000">
            <a:off x="0" y="4346469"/>
            <a:ext cx="3427850" cy="639375"/>
            <a:chOff x="1298650" y="3255600"/>
            <a:chExt cx="3427850" cy="639375"/>
          </a:xfrm>
        </p:grpSpPr>
        <p:sp>
          <p:nvSpPr>
            <p:cNvPr id="71" name="Google Shape;71;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7"/>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8"/>
          <p:cNvSpPr/>
          <p:nvPr/>
        </p:nvSpPr>
        <p:spPr>
          <a:xfrm>
            <a:off x="-1034662" y="-88560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p8"/>
          <p:cNvPicPr preferRelativeResize="0"/>
          <p:nvPr/>
        </p:nvPicPr>
        <p:blipFill>
          <a:blip r:embed="rId3">
            <a:alphaModFix/>
          </a:blip>
          <a:stretch>
            <a:fillRect/>
          </a:stretch>
        </p:blipFill>
        <p:spPr>
          <a:xfrm>
            <a:off x="5633178" y="152400"/>
            <a:ext cx="3347900" cy="2028824"/>
          </a:xfrm>
          <a:prstGeom prst="rect">
            <a:avLst/>
          </a:prstGeom>
          <a:noFill/>
          <a:ln>
            <a:noFill/>
          </a:ln>
        </p:spPr>
      </p:pic>
      <p:pic>
        <p:nvPicPr>
          <p:cNvPr id="77" name="Google Shape;77;p8"/>
          <p:cNvPicPr preferRelativeResize="0"/>
          <p:nvPr/>
        </p:nvPicPr>
        <p:blipFill rotWithShape="1">
          <a:blip r:embed="rId3">
            <a:alphaModFix/>
          </a:blip>
          <a:srcRect b="33936"/>
          <a:stretch/>
        </p:blipFill>
        <p:spPr>
          <a:xfrm>
            <a:off x="108675" y="3803150"/>
            <a:ext cx="3347900" cy="1340349"/>
          </a:xfrm>
          <a:prstGeom prst="rect">
            <a:avLst/>
          </a:prstGeom>
          <a:noFill/>
          <a:ln>
            <a:noFill/>
          </a:ln>
        </p:spPr>
      </p:pic>
      <p:sp>
        <p:nvSpPr>
          <p:cNvPr id="78" name="Google Shape;78;p8"/>
          <p:cNvSpPr/>
          <p:nvPr/>
        </p:nvSpPr>
        <p:spPr>
          <a:xfrm rot="10800000" flipH="1">
            <a:off x="4455038" y="790575"/>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713050" y="790575"/>
            <a:ext cx="7717800" cy="35625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txBox="1">
            <a:spLocks noGrp="1"/>
          </p:cNvSpPr>
          <p:nvPr>
            <p:ph type="title"/>
          </p:nvPr>
        </p:nvSpPr>
        <p:spPr>
          <a:xfrm>
            <a:off x="1267050" y="1494300"/>
            <a:ext cx="6609900" cy="215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1" name="Google Shape;81;p8"/>
          <p:cNvGrpSpPr/>
          <p:nvPr/>
        </p:nvGrpSpPr>
        <p:grpSpPr>
          <a:xfrm flipH="1">
            <a:off x="227926" y="229406"/>
            <a:ext cx="882480" cy="329031"/>
            <a:chOff x="4042650" y="642025"/>
            <a:chExt cx="1154625" cy="430500"/>
          </a:xfrm>
        </p:grpSpPr>
        <p:sp>
          <p:nvSpPr>
            <p:cNvPr id="82" name="Google Shape;82;p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8"/>
          <p:cNvGrpSpPr/>
          <p:nvPr/>
        </p:nvGrpSpPr>
        <p:grpSpPr>
          <a:xfrm rot="10800000" flipH="1">
            <a:off x="1110402" y="142362"/>
            <a:ext cx="2724785" cy="350705"/>
            <a:chOff x="198225" y="4390550"/>
            <a:chExt cx="3765075" cy="484600"/>
          </a:xfrm>
        </p:grpSpPr>
        <p:sp>
          <p:nvSpPr>
            <p:cNvPr id="85" name="Google Shape;85;p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8"/>
          <p:cNvGrpSpPr/>
          <p:nvPr/>
        </p:nvGrpSpPr>
        <p:grpSpPr>
          <a:xfrm rot="10800000">
            <a:off x="5703652" y="4507924"/>
            <a:ext cx="2724785" cy="350705"/>
            <a:chOff x="198225" y="4390550"/>
            <a:chExt cx="3765075" cy="484600"/>
          </a:xfrm>
        </p:grpSpPr>
        <p:sp>
          <p:nvSpPr>
            <p:cNvPr id="88" name="Google Shape;88;p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8"/>
          <p:cNvSpPr/>
          <p:nvPr/>
        </p:nvSpPr>
        <p:spPr>
          <a:xfrm flipH="1">
            <a:off x="8428425" y="44680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3" name="Google Shape;93;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98"/>
        <p:cNvGrpSpPr/>
        <p:nvPr/>
      </p:nvGrpSpPr>
      <p:grpSpPr>
        <a:xfrm>
          <a:off x="0" y="0"/>
          <a:ext cx="0" cy="0"/>
          <a:chOff x="0" y="0"/>
          <a:chExt cx="0" cy="0"/>
        </a:xfrm>
      </p:grpSpPr>
      <p:sp>
        <p:nvSpPr>
          <p:cNvPr id="99" name="Google Shape;99;p11"/>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 name="Google Shape;101;p11"/>
          <p:cNvPicPr preferRelativeResize="0"/>
          <p:nvPr/>
        </p:nvPicPr>
        <p:blipFill>
          <a:blip r:embed="rId3">
            <a:alphaModFix/>
          </a:blip>
          <a:stretch>
            <a:fillRect/>
          </a:stretch>
        </p:blipFill>
        <p:spPr>
          <a:xfrm>
            <a:off x="139428" y="3028425"/>
            <a:ext cx="3268650" cy="1980800"/>
          </a:xfrm>
          <a:prstGeom prst="rect">
            <a:avLst/>
          </a:prstGeom>
          <a:noFill/>
          <a:ln>
            <a:noFill/>
          </a:ln>
        </p:spPr>
      </p:pic>
      <p:sp>
        <p:nvSpPr>
          <p:cNvPr id="102" name="Google Shape;102;p11"/>
          <p:cNvSpPr txBox="1">
            <a:spLocks noGrp="1"/>
          </p:cNvSpPr>
          <p:nvPr>
            <p:ph type="title" hasCustomPrompt="1"/>
          </p:nvPr>
        </p:nvSpPr>
        <p:spPr>
          <a:xfrm>
            <a:off x="1684413" y="1548725"/>
            <a:ext cx="5775300" cy="1723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3" name="Google Shape;103;p11"/>
          <p:cNvSpPr txBox="1">
            <a:spLocks noGrp="1"/>
          </p:cNvSpPr>
          <p:nvPr>
            <p:ph type="subTitle" idx="1"/>
          </p:nvPr>
        </p:nvSpPr>
        <p:spPr>
          <a:xfrm>
            <a:off x="1927800" y="3310925"/>
            <a:ext cx="5288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7" name="Google Shape;107;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tmp"/><Relationship Id="rId4" Type="http://schemas.openxmlformats.org/officeDocument/2006/relationships/image" Target="../media/image11.tmp"/></Relationships>
</file>

<file path=ppt/slides/_rels/slide13.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tmp"/></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tmp"/></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rot="10800000" flipH="1">
            <a:off x="5056700" y="609464"/>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5"/>
          <p:cNvSpPr/>
          <p:nvPr/>
        </p:nvSpPr>
        <p:spPr>
          <a:xfrm>
            <a:off x="267525" y="1392666"/>
            <a:ext cx="4685100" cy="2149767"/>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5"/>
          <p:cNvSpPr txBox="1">
            <a:spLocks noGrp="1"/>
          </p:cNvSpPr>
          <p:nvPr>
            <p:ph type="subTitle" idx="1"/>
          </p:nvPr>
        </p:nvSpPr>
        <p:spPr>
          <a:xfrm>
            <a:off x="6755576" y="3922672"/>
            <a:ext cx="2295958" cy="971070"/>
          </a:xfrm>
          <a:prstGeom prst="rect">
            <a:avLst/>
          </a:prstGeom>
        </p:spPr>
        <p:txBody>
          <a:bodyPr spcFirstLastPara="1" wrap="square" lIns="91425" tIns="91425" rIns="91425" bIns="91425" anchor="t" anchorCtr="0">
            <a:noAutofit/>
          </a:bodyPr>
          <a:lstStyle/>
          <a:p>
            <a:pPr marL="0" lvl="0" indent="0"/>
            <a:r>
              <a:rPr lang="en-AU" sz="1800" dirty="0" smtClean="0">
                <a:effectLst>
                  <a:outerShdw blurRad="38100" dist="38100" dir="2700000" algn="tl">
                    <a:srgbClr val="000000">
                      <a:alpha val="43137"/>
                    </a:srgbClr>
                  </a:outerShdw>
                </a:effectLst>
              </a:rPr>
              <a:t>FAKHAM </a:t>
            </a:r>
            <a:r>
              <a:rPr lang="en-AU" sz="1800" dirty="0" err="1" smtClean="0">
                <a:effectLst>
                  <a:outerShdw blurRad="38100" dist="38100" dir="2700000" algn="tl">
                    <a:srgbClr val="000000">
                      <a:alpha val="43137"/>
                    </a:srgbClr>
                  </a:outerShdw>
                </a:effectLst>
              </a:rPr>
              <a:t>Chaimaa</a:t>
            </a:r>
            <a:r>
              <a:rPr lang="en-AU" sz="1800" dirty="0" smtClean="0">
                <a:effectLst>
                  <a:outerShdw blurRad="38100" dist="38100" dir="2700000" algn="tl">
                    <a:srgbClr val="000000">
                      <a:alpha val="43137"/>
                    </a:srgbClr>
                  </a:outerShdw>
                </a:effectLst>
              </a:rPr>
              <a:t> </a:t>
            </a:r>
          </a:p>
          <a:p>
            <a:pPr marL="0" lvl="0" indent="0"/>
            <a:r>
              <a:rPr lang="en-AU" sz="1800" dirty="0" smtClean="0">
                <a:effectLst>
                  <a:outerShdw blurRad="38100" dist="38100" dir="2700000" algn="tl">
                    <a:srgbClr val="000000">
                      <a:alpha val="43137"/>
                    </a:srgbClr>
                  </a:outerShdw>
                </a:effectLst>
              </a:rPr>
              <a:t>AZLAG </a:t>
            </a:r>
            <a:r>
              <a:rPr lang="en-AU" sz="1800" dirty="0" err="1" smtClean="0">
                <a:effectLst>
                  <a:outerShdw blurRad="38100" dist="38100" dir="2700000" algn="tl">
                    <a:srgbClr val="000000">
                      <a:alpha val="43137"/>
                    </a:srgbClr>
                  </a:outerShdw>
                </a:effectLst>
              </a:rPr>
              <a:t>Nouhaila</a:t>
            </a:r>
            <a:endParaRPr lang="en-AU" sz="1800" dirty="0" smtClean="0">
              <a:effectLst>
                <a:outerShdw blurRad="38100" dist="38100" dir="2700000" algn="tl">
                  <a:srgbClr val="000000">
                    <a:alpha val="43137"/>
                  </a:srgbClr>
                </a:outerShdw>
              </a:effectLst>
            </a:endParaRPr>
          </a:p>
          <a:p>
            <a:pPr marL="0" lvl="0" indent="0"/>
            <a:r>
              <a:rPr lang="en-AU" sz="1800" dirty="0" smtClean="0">
                <a:effectLst>
                  <a:outerShdw blurRad="38100" dist="38100" dir="2700000" algn="tl">
                    <a:srgbClr val="000000">
                      <a:alpha val="43137"/>
                    </a:srgbClr>
                  </a:outerShdw>
                </a:effectLst>
              </a:rPr>
              <a:t>LAHRECH </a:t>
            </a:r>
            <a:r>
              <a:rPr lang="en-AU" sz="1800" dirty="0" err="1" smtClean="0">
                <a:effectLst>
                  <a:outerShdw blurRad="38100" dist="38100" dir="2700000" algn="tl">
                    <a:srgbClr val="000000">
                      <a:alpha val="43137"/>
                    </a:srgbClr>
                  </a:outerShdw>
                </a:effectLst>
              </a:rPr>
              <a:t>ilham</a:t>
            </a:r>
            <a:r>
              <a:rPr lang="en-AU" sz="1800" dirty="0" smtClean="0">
                <a:effectLst>
                  <a:outerShdw blurRad="38100" dist="38100" dir="2700000" algn="tl">
                    <a:srgbClr val="000000">
                      <a:alpha val="43137"/>
                    </a:srgbClr>
                  </a:outerShdw>
                </a:effectLst>
              </a:rPr>
              <a:t> </a:t>
            </a:r>
          </a:p>
          <a:p>
            <a:pPr marL="0" lvl="0" indent="0" algn="l" rtl="0">
              <a:spcBef>
                <a:spcPts val="0"/>
              </a:spcBef>
              <a:spcAft>
                <a:spcPts val="0"/>
              </a:spcAft>
              <a:buNone/>
            </a:pPr>
            <a:endParaRPr lang="en-AU" sz="1800" dirty="0" smtClean="0">
              <a:effectLst>
                <a:outerShdw blurRad="38100" dist="38100" dir="2700000" algn="tl">
                  <a:srgbClr val="000000">
                    <a:alpha val="43137"/>
                  </a:srgbClr>
                </a:outerShdw>
              </a:effectLst>
            </a:endParaRPr>
          </a:p>
          <a:p>
            <a:pPr marL="0" lvl="0" indent="0" algn="l" rtl="0">
              <a:spcBef>
                <a:spcPts val="0"/>
              </a:spcBef>
              <a:spcAft>
                <a:spcPts val="0"/>
              </a:spcAft>
              <a:buNone/>
            </a:pPr>
            <a:endParaRPr sz="2800" dirty="0">
              <a:effectLst>
                <a:outerShdw blurRad="38100" dist="38100" dir="2700000" algn="tl">
                  <a:srgbClr val="000000">
                    <a:alpha val="43137"/>
                  </a:srgbClr>
                </a:outerShdw>
              </a:effectLst>
            </a:endParaRPr>
          </a:p>
        </p:txBody>
      </p:sp>
      <p:pic>
        <p:nvPicPr>
          <p:cNvPr id="117" name="Google Shape;117;p15"/>
          <p:cNvPicPr preferRelativeResize="0"/>
          <p:nvPr/>
        </p:nvPicPr>
        <p:blipFill>
          <a:blip r:embed="rId3">
            <a:alphaModFix/>
          </a:blip>
          <a:stretch>
            <a:fillRect/>
          </a:stretch>
        </p:blipFill>
        <p:spPr>
          <a:xfrm>
            <a:off x="6702242" y="-259000"/>
            <a:ext cx="2441750" cy="1479701"/>
          </a:xfrm>
          <a:prstGeom prst="rect">
            <a:avLst/>
          </a:prstGeom>
          <a:noFill/>
          <a:ln>
            <a:noFill/>
          </a:ln>
        </p:spPr>
      </p:pic>
      <p:grpSp>
        <p:nvGrpSpPr>
          <p:cNvPr id="119" name="Google Shape;119;p15"/>
          <p:cNvGrpSpPr/>
          <p:nvPr/>
        </p:nvGrpSpPr>
        <p:grpSpPr>
          <a:xfrm>
            <a:off x="0" y="4315106"/>
            <a:ext cx="3765075" cy="484600"/>
            <a:chOff x="198225" y="4390550"/>
            <a:chExt cx="3765075" cy="484600"/>
          </a:xfrm>
        </p:grpSpPr>
        <p:sp>
          <p:nvSpPr>
            <p:cNvPr id="120" name="Google Shape;120;p15"/>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15"/>
          <p:cNvGrpSpPr/>
          <p:nvPr/>
        </p:nvGrpSpPr>
        <p:grpSpPr>
          <a:xfrm rot="5400000">
            <a:off x="8221473" y="1594645"/>
            <a:ext cx="871512" cy="467554"/>
            <a:chOff x="773350" y="518000"/>
            <a:chExt cx="2757950" cy="1479600"/>
          </a:xfrm>
        </p:grpSpPr>
        <p:sp>
          <p:nvSpPr>
            <p:cNvPr id="123" name="Google Shape;123;p1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6" name="Google Shape;126;p15"/>
          <p:cNvPicPr preferRelativeResize="0"/>
          <p:nvPr/>
        </p:nvPicPr>
        <p:blipFill>
          <a:blip r:embed="rId4">
            <a:alphaModFix/>
          </a:blip>
          <a:stretch>
            <a:fillRect/>
          </a:stretch>
        </p:blipFill>
        <p:spPr>
          <a:xfrm>
            <a:off x="4857919" y="57258"/>
            <a:ext cx="3982300" cy="3313208"/>
          </a:xfrm>
          <a:prstGeom prst="rect">
            <a:avLst/>
          </a:prstGeom>
          <a:noFill/>
          <a:ln>
            <a:noFill/>
          </a:ln>
        </p:spPr>
      </p:pic>
      <p:sp>
        <p:nvSpPr>
          <p:cNvPr id="19" name="Google Shape;115;p15"/>
          <p:cNvSpPr txBox="1">
            <a:spLocks noGrp="1"/>
          </p:cNvSpPr>
          <p:nvPr>
            <p:ph type="ctrTitle"/>
          </p:nvPr>
        </p:nvSpPr>
        <p:spPr>
          <a:xfrm>
            <a:off x="475702" y="1678543"/>
            <a:ext cx="4078444" cy="2216423"/>
          </a:xfrm>
          <a:prstGeom prst="rect">
            <a:avLst/>
          </a:prstGeom>
        </p:spPr>
        <p:txBody>
          <a:bodyPr spcFirstLastPara="1" wrap="square" lIns="91425" tIns="91425" rIns="91425" bIns="91425" anchor="b" anchorCtr="0">
            <a:noAutofit/>
          </a:bodyPr>
          <a:lstStyle/>
          <a:p>
            <a:pPr lvl="0"/>
            <a:r>
              <a:rPr lang="fr-FR" sz="4000" dirty="0"/>
              <a:t>Résolution du problème de tournées de véhicules</a:t>
            </a:r>
            <a:endParaRPr sz="4000" b="0" dirty="0">
              <a:effectLst>
                <a:outerShdw blurRad="38100" dist="38100" dir="2700000" algn="tl">
                  <a:srgbClr val="000000">
                    <a:alpha val="43137"/>
                  </a:srgbClr>
                </a:outerShdw>
              </a:effectLst>
            </a:endParaRPr>
          </a:p>
        </p:txBody>
      </p:sp>
      <p:sp>
        <p:nvSpPr>
          <p:cNvPr id="4" name="Rectangle 3"/>
          <p:cNvSpPr/>
          <p:nvPr/>
        </p:nvSpPr>
        <p:spPr>
          <a:xfrm>
            <a:off x="5558570" y="3686723"/>
            <a:ext cx="1674437" cy="338554"/>
          </a:xfrm>
          <a:prstGeom prst="rect">
            <a:avLst/>
          </a:prstGeom>
        </p:spPr>
        <p:txBody>
          <a:bodyPr wrap="square">
            <a:spAutoFit/>
          </a:bodyPr>
          <a:lstStyle/>
          <a:p>
            <a:pPr lvl="0"/>
            <a:r>
              <a:rPr lang="en-AU" sz="1600" b="1" dirty="0" err="1" smtClean="0">
                <a:solidFill>
                  <a:schemeClr val="accent3"/>
                </a:solidFill>
                <a:effectLst>
                  <a:outerShdw blurRad="38100" dist="38100" dir="2700000" algn="tl">
                    <a:srgbClr val="000000">
                      <a:alpha val="43137"/>
                    </a:srgbClr>
                  </a:outerShdw>
                </a:effectLst>
              </a:rPr>
              <a:t>Réalisé</a:t>
            </a:r>
            <a:r>
              <a:rPr lang="en-AU" sz="1600" b="1" dirty="0" smtClean="0">
                <a:solidFill>
                  <a:schemeClr val="accent3"/>
                </a:solidFill>
                <a:effectLst>
                  <a:outerShdw blurRad="38100" dist="38100" dir="2700000" algn="tl">
                    <a:srgbClr val="000000">
                      <a:alpha val="43137"/>
                    </a:srgbClr>
                  </a:outerShdw>
                </a:effectLst>
              </a:rPr>
              <a:t> </a:t>
            </a:r>
            <a:r>
              <a:rPr lang="en-AU" sz="1600" b="1" dirty="0">
                <a:solidFill>
                  <a:schemeClr val="accent3"/>
                </a:solidFill>
                <a:effectLst>
                  <a:outerShdw blurRad="38100" dist="38100" dir="2700000" algn="tl">
                    <a:srgbClr val="000000">
                      <a:alpha val="43137"/>
                    </a:srgbClr>
                  </a:outerShdw>
                </a:effectLst>
              </a:rPr>
              <a:t>par :</a:t>
            </a:r>
          </a:p>
        </p:txBody>
      </p:sp>
      <p:sp>
        <p:nvSpPr>
          <p:cNvPr id="5" name="Rectangle 4"/>
          <p:cNvSpPr/>
          <p:nvPr/>
        </p:nvSpPr>
        <p:spPr>
          <a:xfrm>
            <a:off x="360845" y="4673801"/>
            <a:ext cx="1428596" cy="307777"/>
          </a:xfrm>
          <a:prstGeom prst="rect">
            <a:avLst/>
          </a:prstGeom>
        </p:spPr>
        <p:txBody>
          <a:bodyPr wrap="none">
            <a:spAutoFit/>
          </a:bodyPr>
          <a:lstStyle/>
          <a:p>
            <a:pPr lvl="0"/>
            <a:r>
              <a:rPr lang="en-AU" dirty="0" smtClean="0">
                <a:effectLst>
                  <a:outerShdw blurRad="38100" dist="38100" dir="2700000" algn="tl">
                    <a:srgbClr val="000000">
                      <a:alpha val="43137"/>
                    </a:srgbClr>
                  </a:outerShdw>
                </a:effectLst>
              </a:rPr>
              <a:t>A.U: 2022/2023</a:t>
            </a:r>
            <a:endParaRPr lang="en-AU" dirty="0">
              <a:effectLst>
                <a:outerShdw blurRad="38100" dist="38100" dir="2700000" algn="tl">
                  <a:srgbClr val="000000">
                    <a:alpha val="43137"/>
                  </a:srgbClr>
                </a:outerShdw>
              </a:effectLst>
            </a:endParaRPr>
          </a:p>
        </p:txBody>
      </p:sp>
      <p:sp>
        <p:nvSpPr>
          <p:cNvPr id="23" name="Google Shape;2160;p85"/>
          <p:cNvSpPr txBox="1">
            <a:spLocks/>
          </p:cNvSpPr>
          <p:nvPr/>
        </p:nvSpPr>
        <p:spPr>
          <a:xfrm>
            <a:off x="2738010" y="499539"/>
            <a:ext cx="3556556"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200" dirty="0" smtClean="0">
                <a:solidFill>
                  <a:srgbClr val="002060"/>
                </a:solidFill>
              </a:rPr>
              <a:t>Cycle d’ingénieur : Génie informatique</a:t>
            </a:r>
            <a:endParaRPr lang="fr-FR" sz="1200" dirty="0">
              <a:solidFill>
                <a:srgbClr val="002060"/>
              </a:solidFill>
            </a:endParaRPr>
          </a:p>
        </p:txBody>
      </p:sp>
      <p:pic>
        <p:nvPicPr>
          <p:cNvPr id="24" name="Imag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85" y="-101754"/>
            <a:ext cx="1101405" cy="1246620"/>
          </a:xfrm>
          <a:prstGeom prst="rect">
            <a:avLst/>
          </a:prstGeom>
        </p:spPr>
      </p:pic>
      <p:pic>
        <p:nvPicPr>
          <p:cNvPr id="25" name="Image 24"/>
          <p:cNvPicPr>
            <a:picLocks noChangeAspect="1"/>
          </p:cNvPicPr>
          <p:nvPr/>
        </p:nvPicPr>
        <p:blipFill rotWithShape="1">
          <a:blip r:embed="rId6">
            <a:extLst>
              <a:ext uri="{28A0092B-C50C-407E-A947-70E740481C1C}">
                <a14:useLocalDpi xmlns:a14="http://schemas.microsoft.com/office/drawing/2010/main" val="0"/>
              </a:ext>
            </a:extLst>
          </a:blip>
          <a:srcRect l="25073" r="24199"/>
          <a:stretch/>
        </p:blipFill>
        <p:spPr>
          <a:xfrm>
            <a:off x="8085761" y="36956"/>
            <a:ext cx="1058239" cy="100045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720000" y="347723"/>
            <a:ext cx="7317095" cy="572700"/>
          </a:xfrm>
          <a:prstGeom prst="rect">
            <a:avLst/>
          </a:prstGeom>
        </p:spPr>
        <p:txBody>
          <a:bodyPr spcFirstLastPara="1" wrap="square" lIns="91425" tIns="91425" rIns="91425" bIns="91425" anchor="t" anchorCtr="0">
            <a:noAutofit/>
          </a:bodyPr>
          <a:lstStyle/>
          <a:p>
            <a:pPr lvl="0"/>
            <a:r>
              <a:rPr lang="fr-FR" dirty="0" smtClean="0"/>
              <a:t>4- Formulation </a:t>
            </a:r>
            <a:r>
              <a:rPr lang="fr-FR" dirty="0"/>
              <a:t>Mathématique </a:t>
            </a:r>
            <a:endParaRPr lang="fr-FR" dirty="0">
              <a:latin typeface="IBM Plex Sans Medium"/>
              <a:ea typeface="IBM Plex Sans Medium"/>
              <a:cs typeface="IBM Plex Sans Medium"/>
              <a:sym typeface="IBM Plex Sans Medium"/>
            </a:endParaRPr>
          </a:p>
        </p:txBody>
      </p:sp>
      <p:grpSp>
        <p:nvGrpSpPr>
          <p:cNvPr id="186" name="Google Shape;186;p18"/>
          <p:cNvGrpSpPr/>
          <p:nvPr/>
        </p:nvGrpSpPr>
        <p:grpSpPr>
          <a:xfrm>
            <a:off x="852523" y="1051904"/>
            <a:ext cx="6830076" cy="2133673"/>
            <a:chOff x="818147" y="1111257"/>
            <a:chExt cx="6795700" cy="1764795"/>
          </a:xfrm>
        </p:grpSpPr>
        <p:sp>
          <p:nvSpPr>
            <p:cNvPr id="187" name="Google Shape;187;p18"/>
            <p:cNvSpPr txBox="1"/>
            <p:nvPr/>
          </p:nvSpPr>
          <p:spPr>
            <a:xfrm>
              <a:off x="818147" y="1111257"/>
              <a:ext cx="6685697" cy="96313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500" b="1" dirty="0">
                <a:solidFill>
                  <a:schemeClr val="lt1"/>
                </a:solidFill>
                <a:latin typeface="IBM Plex Sans"/>
                <a:ea typeface="IBM Plex Sans"/>
                <a:cs typeface="IBM Plex Sans"/>
                <a:sym typeface="IBM Plex Sans"/>
              </a:endParaRPr>
            </a:p>
          </p:txBody>
        </p:sp>
        <p:sp>
          <p:nvSpPr>
            <p:cNvPr id="188" name="Google Shape;188;p18"/>
            <p:cNvSpPr txBox="1"/>
            <p:nvPr/>
          </p:nvSpPr>
          <p:spPr>
            <a:xfrm>
              <a:off x="6140247" y="2175852"/>
              <a:ext cx="1473600" cy="70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lt1"/>
                </a:solidFill>
                <a:latin typeface="IBM Plex Sans Medium"/>
                <a:ea typeface="IBM Plex Sans Medium"/>
                <a:cs typeface="IBM Plex Sans Medium"/>
                <a:sym typeface="IBM Plex Sans Medium"/>
              </a:endParaRPr>
            </a:p>
          </p:txBody>
        </p:sp>
      </p:grpSp>
      <p:sp>
        <p:nvSpPr>
          <p:cNvPr id="2" name="Rectangle 1"/>
          <p:cNvSpPr/>
          <p:nvPr/>
        </p:nvSpPr>
        <p:spPr>
          <a:xfrm>
            <a:off x="1068513" y="1263927"/>
            <a:ext cx="7222732" cy="2903872"/>
          </a:xfrm>
          <a:prstGeom prst="rect">
            <a:avLst/>
          </a:prstGeom>
        </p:spPr>
        <p:txBody>
          <a:bodyPr wrap="square">
            <a:spAutoFit/>
          </a:bodyPr>
          <a:lstStyle/>
          <a:p>
            <a:pPr marL="285750" indent="-285750">
              <a:buFont typeface="Wingdings" panose="05000000000000000000" pitchFamily="2" charset="2"/>
              <a:buChar char="q"/>
            </a:pPr>
            <a:r>
              <a:rPr lang="fr-FR" sz="1800" b="1" dirty="0">
                <a:solidFill>
                  <a:schemeClr val="bg1"/>
                </a:solidFill>
                <a:latin typeface="IBM Plex Sans" panose="020B0604020202020204" charset="0"/>
              </a:rPr>
              <a:t>C'est un problème de d'optimisation mathématique c'est a dire qu'il constitué de </a:t>
            </a:r>
            <a:r>
              <a:rPr lang="fr-FR" sz="1800" b="1" dirty="0" smtClean="0">
                <a:solidFill>
                  <a:schemeClr val="bg1"/>
                </a:solidFill>
                <a:latin typeface="IBM Plex Sans" panose="020B0604020202020204" charset="0"/>
              </a:rPr>
              <a:t>:</a:t>
            </a:r>
          </a:p>
          <a:p>
            <a:endParaRPr lang="fr-FR" sz="1800" b="1" dirty="0">
              <a:solidFill>
                <a:schemeClr val="bg1"/>
              </a:solidFill>
              <a:latin typeface="IBM Plex Sans" panose="020B0604020202020204" charset="0"/>
            </a:endParaRPr>
          </a:p>
          <a:p>
            <a:pPr marL="285750" indent="-285750">
              <a:buFont typeface="Wingdings" panose="05000000000000000000" pitchFamily="2" charset="2"/>
              <a:buChar char="q"/>
            </a:pPr>
            <a:r>
              <a:rPr lang="fr-FR" sz="1800" b="1" dirty="0">
                <a:solidFill>
                  <a:schemeClr val="bg1"/>
                </a:solidFill>
                <a:latin typeface="IBM Plex Sans" panose="020B0604020202020204" charset="0"/>
              </a:rPr>
              <a:t>variable de décision  </a:t>
            </a:r>
            <a:endParaRPr lang="fr-FR" sz="1800" b="1" dirty="0" smtClean="0">
              <a:solidFill>
                <a:schemeClr val="bg1"/>
              </a:solidFill>
              <a:latin typeface="IBM Plex Sans" panose="020B0604020202020204" charset="0"/>
            </a:endParaRPr>
          </a:p>
          <a:p>
            <a:endParaRPr lang="fr-FR" sz="1800" b="1" dirty="0">
              <a:solidFill>
                <a:schemeClr val="bg1"/>
              </a:solidFill>
              <a:latin typeface="IBM Plex Sans" panose="020B0604020202020204" charset="0"/>
            </a:endParaRPr>
          </a:p>
          <a:p>
            <a:pPr marL="285750" indent="-285750">
              <a:buFont typeface="Wingdings" panose="05000000000000000000" pitchFamily="2" charset="2"/>
              <a:buChar char="q"/>
            </a:pPr>
            <a:r>
              <a:rPr lang="fr-FR" sz="1800" b="1" dirty="0">
                <a:solidFill>
                  <a:schemeClr val="bg1"/>
                </a:solidFill>
                <a:latin typeface="IBM Plex Sans" panose="020B0604020202020204" charset="0"/>
              </a:rPr>
              <a:t>d'une fonction </a:t>
            </a:r>
            <a:r>
              <a:rPr lang="fr-FR" sz="1800" b="1" dirty="0" smtClean="0">
                <a:solidFill>
                  <a:schemeClr val="bg1"/>
                </a:solidFill>
                <a:latin typeface="IBM Plex Sans" panose="020B0604020202020204" charset="0"/>
              </a:rPr>
              <a:t>objectif</a:t>
            </a:r>
          </a:p>
          <a:p>
            <a:endParaRPr lang="fr-FR" sz="1800" b="1" dirty="0" smtClean="0">
              <a:solidFill>
                <a:schemeClr val="bg1"/>
              </a:solidFill>
              <a:latin typeface="IBM Plex Sans" panose="020B0604020202020204" charset="0"/>
            </a:endParaRPr>
          </a:p>
          <a:p>
            <a:pPr marL="285750" indent="-285750">
              <a:buFont typeface="Wingdings" panose="05000000000000000000" pitchFamily="2" charset="2"/>
              <a:buChar char="q"/>
            </a:pPr>
            <a:r>
              <a:rPr lang="fr-FR" sz="1800" b="1" dirty="0" smtClean="0">
                <a:solidFill>
                  <a:schemeClr val="bg1"/>
                </a:solidFill>
                <a:latin typeface="IBM Plex Sans" panose="020B0604020202020204" charset="0"/>
              </a:rPr>
              <a:t>de </a:t>
            </a:r>
            <a:r>
              <a:rPr lang="fr-FR" sz="1800" b="1" dirty="0">
                <a:solidFill>
                  <a:schemeClr val="bg1"/>
                </a:solidFill>
                <a:latin typeface="IBM Plex Sans" panose="020B0604020202020204" charset="0"/>
              </a:rPr>
              <a:t>contraintes a satisfaire </a:t>
            </a:r>
            <a:r>
              <a:rPr lang="fr-FR" sz="1800" b="1" dirty="0" smtClean="0">
                <a:solidFill>
                  <a:schemeClr val="bg1"/>
                </a:solidFill>
                <a:latin typeface="IBM Plex Sans" panose="020B0604020202020204" charset="0"/>
              </a:rPr>
              <a:t>.</a:t>
            </a:r>
          </a:p>
          <a:p>
            <a:endParaRPr lang="fr-FR" sz="1800" b="1" dirty="0">
              <a:solidFill>
                <a:schemeClr val="bg1"/>
              </a:solidFill>
              <a:latin typeface="IBM Plex Sans" panose="020B0604020202020204" charset="0"/>
            </a:endParaRPr>
          </a:p>
          <a:p>
            <a:pPr lvl="0">
              <a:lnSpc>
                <a:spcPct val="115000"/>
              </a:lnSpc>
            </a:pPr>
            <a:endParaRPr lang="fr-FR" sz="1800" b="1" dirty="0">
              <a:solidFill>
                <a:schemeClr val="bg1"/>
              </a:solidFill>
              <a:latin typeface="IBM Plex Sans" panose="020B0604020202020204" charset="0"/>
            </a:endParaRPr>
          </a:p>
        </p:txBody>
      </p:sp>
    </p:spTree>
    <p:extLst>
      <p:ext uri="{BB962C8B-B14F-4D97-AF65-F5344CB8AC3E}">
        <p14:creationId xmlns:p14="http://schemas.microsoft.com/office/powerpoint/2010/main" val="2880711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1125636" y="359918"/>
            <a:ext cx="7704000" cy="572700"/>
          </a:xfrm>
          <a:prstGeom prst="rect">
            <a:avLst/>
          </a:prstGeom>
        </p:spPr>
        <p:txBody>
          <a:bodyPr spcFirstLastPara="1" wrap="square" lIns="91425" tIns="91425" rIns="91425" bIns="91425" anchor="t" anchorCtr="0">
            <a:noAutofit/>
          </a:bodyPr>
          <a:lstStyle/>
          <a:p>
            <a:pPr lvl="0"/>
            <a:r>
              <a:rPr lang="fr-FR" dirty="0" smtClean="0"/>
              <a:t>  `                     modèle </a:t>
            </a:r>
            <a:r>
              <a:rPr lang="fr-FR" dirty="0"/>
              <a:t>mathématique</a:t>
            </a:r>
            <a:endParaRPr dirty="0"/>
          </a:p>
        </p:txBody>
      </p:sp>
      <p:sp>
        <p:nvSpPr>
          <p:cNvPr id="132" name="Google Shape;132;p16"/>
          <p:cNvSpPr txBox="1">
            <a:spLocks noGrp="1"/>
          </p:cNvSpPr>
          <p:nvPr>
            <p:ph type="body" idx="1"/>
          </p:nvPr>
        </p:nvSpPr>
        <p:spPr>
          <a:xfrm>
            <a:off x="1125636" y="852522"/>
            <a:ext cx="7535479" cy="3891357"/>
          </a:xfrm>
          <a:prstGeom prst="rect">
            <a:avLst/>
          </a:prstGeom>
        </p:spPr>
        <p:txBody>
          <a:bodyPr spcFirstLastPara="1" wrap="square" lIns="91425" tIns="91425" rIns="91425" bIns="91425" anchor="t" anchorCtr="0">
            <a:noAutofit/>
          </a:bodyPr>
          <a:lstStyle/>
          <a:p>
            <a:pPr marL="158750" indent="0">
              <a:buNone/>
            </a:pPr>
            <a:r>
              <a:rPr lang="fr-FR" sz="1800" dirty="0"/>
              <a:t>	</a:t>
            </a:r>
            <a:r>
              <a:rPr lang="fr-FR" sz="1800" b="1" dirty="0" smtClean="0">
                <a:solidFill>
                  <a:schemeClr val="tx2">
                    <a:lumMod val="60000"/>
                    <a:lumOff val="40000"/>
                  </a:schemeClr>
                </a:solidFill>
              </a:rPr>
              <a:t>Indices</a:t>
            </a:r>
            <a:endParaRPr lang="fr-FR" sz="1800" b="1" dirty="0">
              <a:solidFill>
                <a:schemeClr val="tx2">
                  <a:lumMod val="60000"/>
                  <a:lumOff val="40000"/>
                </a:schemeClr>
              </a:solidFill>
            </a:endParaRPr>
          </a:p>
          <a:p>
            <a:pPr marL="158750" indent="0">
              <a:buNone/>
            </a:pPr>
            <a:r>
              <a:rPr lang="fr-FR" sz="1600" dirty="0"/>
              <a:t>I: L'ensemble de villes (clients).</a:t>
            </a:r>
          </a:p>
          <a:p>
            <a:pPr marL="158750" indent="0">
              <a:buNone/>
            </a:pPr>
            <a:r>
              <a:rPr lang="fr-FR" sz="1600" dirty="0"/>
              <a:t>K: L'ensemble de véhicules.</a:t>
            </a:r>
          </a:p>
          <a:p>
            <a:pPr marL="158750" indent="0">
              <a:buNone/>
            </a:pPr>
            <a:r>
              <a:rPr lang="fr-FR" sz="1800" dirty="0"/>
              <a:t>	</a:t>
            </a:r>
            <a:r>
              <a:rPr lang="fr-FR" sz="1800" b="1" dirty="0">
                <a:solidFill>
                  <a:schemeClr val="tx2">
                    <a:lumMod val="60000"/>
                    <a:lumOff val="40000"/>
                  </a:schemeClr>
                </a:solidFill>
              </a:rPr>
              <a:t>Paramètres</a:t>
            </a:r>
          </a:p>
          <a:p>
            <a:pPr marL="158750" indent="0">
              <a:buNone/>
            </a:pPr>
            <a:r>
              <a:rPr lang="fr-FR" sz="1600" dirty="0" err="1"/>
              <a:t>Cij</a:t>
            </a:r>
            <a:r>
              <a:rPr lang="fr-FR" sz="1600" dirty="0"/>
              <a:t> : Cout du trajet entre ville i et ville j .</a:t>
            </a:r>
          </a:p>
          <a:p>
            <a:pPr marL="158750" indent="0">
              <a:buNone/>
            </a:pPr>
            <a:r>
              <a:rPr lang="fr-FR" sz="1600" dirty="0"/>
              <a:t>di : la demande du client i .</a:t>
            </a:r>
          </a:p>
          <a:p>
            <a:pPr marL="158750" indent="0">
              <a:buNone/>
            </a:pPr>
            <a:r>
              <a:rPr lang="fr-FR" sz="1600" dirty="0" err="1"/>
              <a:t>qk:la</a:t>
            </a:r>
            <a:r>
              <a:rPr lang="fr-FR" sz="1600" dirty="0"/>
              <a:t> capacité du véhicule k .</a:t>
            </a:r>
          </a:p>
          <a:p>
            <a:pPr marL="158750" indent="0">
              <a:buNone/>
            </a:pPr>
            <a:r>
              <a:rPr lang="fr-FR" sz="1800" dirty="0"/>
              <a:t>	</a:t>
            </a:r>
            <a:r>
              <a:rPr lang="fr-FR" sz="1800" b="1" dirty="0" smtClean="0">
                <a:solidFill>
                  <a:schemeClr val="tx2">
                    <a:lumMod val="60000"/>
                    <a:lumOff val="40000"/>
                  </a:schemeClr>
                </a:solidFill>
              </a:rPr>
              <a:t>Variables</a:t>
            </a:r>
            <a:endParaRPr lang="fr-FR" sz="1800" b="1" dirty="0">
              <a:solidFill>
                <a:schemeClr val="tx2">
                  <a:lumMod val="60000"/>
                  <a:lumOff val="40000"/>
                </a:schemeClr>
              </a:solidFill>
            </a:endParaRPr>
          </a:p>
          <a:p>
            <a:pPr marL="158750" indent="0">
              <a:buNone/>
            </a:pPr>
            <a:r>
              <a:rPr lang="fr-FR" sz="1600" dirty="0" err="1"/>
              <a:t>Xijk</a:t>
            </a:r>
            <a:r>
              <a:rPr lang="fr-FR" sz="1600" dirty="0"/>
              <a:t>: Indique 1 si le véhicule k visite la ville j depuis la ville j</a:t>
            </a:r>
          </a:p>
          <a:p>
            <a:pPr marL="158750" indent="0">
              <a:buNone/>
            </a:pPr>
            <a:r>
              <a:rPr lang="fr-FR" sz="1600" dirty="0"/>
              <a:t>ou 0 si non.</a:t>
            </a:r>
          </a:p>
          <a:p>
            <a:pPr marL="158750" indent="0">
              <a:buNone/>
            </a:pPr>
            <a:r>
              <a:rPr lang="fr-FR" sz="1600" dirty="0"/>
              <a:t> </a:t>
            </a:r>
            <a:r>
              <a:rPr lang="fr-FR" sz="1600" dirty="0" smtClean="0"/>
              <a:t>Xi=0</a:t>
            </a:r>
          </a:p>
          <a:p>
            <a:pPr marL="158750" indent="0">
              <a:buNone/>
            </a:pPr>
            <a:r>
              <a:rPr lang="fr-FR" sz="1600" b="1" dirty="0">
                <a:solidFill>
                  <a:schemeClr val="tx2">
                    <a:lumMod val="60000"/>
                    <a:lumOff val="40000"/>
                  </a:schemeClr>
                </a:solidFill>
              </a:rPr>
              <a:t> </a:t>
            </a:r>
            <a:r>
              <a:rPr lang="fr-FR" sz="1600" b="1" dirty="0" smtClean="0">
                <a:solidFill>
                  <a:schemeClr val="tx2">
                    <a:lumMod val="60000"/>
                    <a:lumOff val="40000"/>
                  </a:schemeClr>
                </a:solidFill>
              </a:rPr>
              <a:t>     </a:t>
            </a:r>
            <a:r>
              <a:rPr lang="fr-FR" sz="1800" b="1" dirty="0" smtClean="0">
                <a:solidFill>
                  <a:schemeClr val="tx2">
                    <a:lumMod val="60000"/>
                    <a:lumOff val="40000"/>
                  </a:schemeClr>
                </a:solidFill>
              </a:rPr>
              <a:t>        Objectif</a:t>
            </a:r>
            <a:r>
              <a:rPr lang="fr-FR" sz="1800" b="1" dirty="0" smtClean="0"/>
              <a:t> </a:t>
            </a:r>
            <a:r>
              <a:rPr lang="fr-FR" sz="1800" b="1" dirty="0"/>
              <a:t>:</a:t>
            </a:r>
          </a:p>
          <a:p>
            <a:pPr marL="158750" indent="0">
              <a:buNone/>
            </a:pPr>
            <a:r>
              <a:rPr lang="fr-FR" sz="1600" dirty="0" smtClean="0"/>
              <a:t> Minimiser </a:t>
            </a:r>
            <a:r>
              <a:rPr lang="fr-FR" sz="1600" dirty="0"/>
              <a:t>la fonction objectif représentant le coût total de la tournée des véhicules</a:t>
            </a:r>
          </a:p>
          <a:p>
            <a:pPr marL="444500" indent="-285750">
              <a:buFont typeface="Courier New" panose="02070309020205020404" pitchFamily="49" charset="0"/>
              <a:buChar char="o"/>
            </a:pPr>
            <a:endParaRPr lang="fr-FR" sz="1800" dirty="0"/>
          </a:p>
        </p:txBody>
      </p:sp>
    </p:spTree>
    <p:extLst>
      <p:ext uri="{BB962C8B-B14F-4D97-AF65-F5344CB8AC3E}">
        <p14:creationId xmlns:p14="http://schemas.microsoft.com/office/powerpoint/2010/main" val="3045924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1125636" y="359918"/>
            <a:ext cx="7704000" cy="572700"/>
          </a:xfrm>
          <a:prstGeom prst="rect">
            <a:avLst/>
          </a:prstGeom>
        </p:spPr>
        <p:txBody>
          <a:bodyPr spcFirstLastPara="1" wrap="square" lIns="91425" tIns="91425" rIns="91425" bIns="91425" anchor="t" anchorCtr="0">
            <a:noAutofit/>
          </a:bodyPr>
          <a:lstStyle/>
          <a:p>
            <a:pPr lvl="0"/>
            <a:r>
              <a:rPr lang="fr-FR" dirty="0" smtClean="0"/>
              <a:t>  `               Variante </a:t>
            </a:r>
            <a:r>
              <a:rPr lang="fr-FR" dirty="0"/>
              <a:t>CVRP</a:t>
            </a:r>
            <a:endParaRPr dirty="0"/>
          </a:p>
        </p:txBody>
      </p:sp>
      <p:sp>
        <p:nvSpPr>
          <p:cNvPr id="132" name="Google Shape;132;p16"/>
          <p:cNvSpPr txBox="1">
            <a:spLocks noGrp="1"/>
          </p:cNvSpPr>
          <p:nvPr>
            <p:ph type="body" idx="1"/>
          </p:nvPr>
        </p:nvSpPr>
        <p:spPr>
          <a:xfrm>
            <a:off x="814136" y="932618"/>
            <a:ext cx="7704000" cy="3891357"/>
          </a:xfrm>
          <a:prstGeom prst="rect">
            <a:avLst/>
          </a:prstGeom>
        </p:spPr>
        <p:txBody>
          <a:bodyPr spcFirstLastPara="1" wrap="square" lIns="91425" tIns="91425" rIns="91425" bIns="91425" anchor="t" anchorCtr="0">
            <a:noAutofit/>
          </a:bodyPr>
          <a:lstStyle/>
          <a:p>
            <a:pPr marL="444500" indent="-285750">
              <a:buFont typeface="Courier New" panose="02070309020205020404" pitchFamily="49" charset="0"/>
              <a:buChar char="o"/>
            </a:pPr>
            <a:r>
              <a:rPr lang="fr-FR" sz="1800" b="1" dirty="0">
                <a:solidFill>
                  <a:schemeClr val="tx2">
                    <a:lumMod val="60000"/>
                    <a:lumOff val="40000"/>
                  </a:schemeClr>
                </a:solidFill>
              </a:rPr>
              <a:t>La fonction </a:t>
            </a:r>
            <a:r>
              <a:rPr lang="fr-FR" sz="1800" b="1" dirty="0" smtClean="0">
                <a:solidFill>
                  <a:schemeClr val="tx2">
                    <a:lumMod val="60000"/>
                    <a:lumOff val="40000"/>
                  </a:schemeClr>
                </a:solidFill>
              </a:rPr>
              <a:t>objectif</a:t>
            </a:r>
            <a:r>
              <a:rPr lang="fr-FR" sz="1800" dirty="0" smtClean="0">
                <a:solidFill>
                  <a:schemeClr val="tx2">
                    <a:lumMod val="60000"/>
                    <a:lumOff val="40000"/>
                  </a:schemeClr>
                </a:solidFill>
              </a:rPr>
              <a:t>:</a:t>
            </a:r>
          </a:p>
          <a:p>
            <a:pPr marL="158750" indent="0">
              <a:buNone/>
            </a:pPr>
            <a:r>
              <a:rPr lang="fr-FR" sz="1800" b="1" dirty="0" smtClean="0">
                <a:solidFill>
                  <a:schemeClr val="tx2">
                    <a:lumMod val="60000"/>
                    <a:lumOff val="40000"/>
                  </a:schemeClr>
                </a:solidFill>
              </a:rPr>
              <a:t>                                           </a:t>
            </a:r>
            <a:endParaRPr lang="fr-FR" sz="1800" b="1" dirty="0">
              <a:solidFill>
                <a:schemeClr val="tx2">
                  <a:lumMod val="60000"/>
                  <a:lumOff val="40000"/>
                </a:schemeClr>
              </a:solidFill>
            </a:endParaRPr>
          </a:p>
          <a:p>
            <a:pPr marL="444500" indent="-285750">
              <a:buFont typeface="Courier New" panose="02070309020205020404" pitchFamily="49" charset="0"/>
              <a:buChar char="o"/>
            </a:pPr>
            <a:r>
              <a:rPr lang="fr-FR" sz="1800" b="1" dirty="0">
                <a:solidFill>
                  <a:schemeClr val="tx2">
                    <a:lumMod val="60000"/>
                    <a:lumOff val="40000"/>
                  </a:schemeClr>
                </a:solidFill>
              </a:rPr>
              <a:t>L</a:t>
            </a:r>
            <a:r>
              <a:rPr lang="fr-FR" sz="1800" b="1" dirty="0" smtClean="0">
                <a:solidFill>
                  <a:schemeClr val="tx2">
                    <a:lumMod val="60000"/>
                    <a:lumOff val="40000"/>
                  </a:schemeClr>
                </a:solidFill>
              </a:rPr>
              <a:t>es </a:t>
            </a:r>
            <a:r>
              <a:rPr lang="fr-FR" sz="1800" b="1" dirty="0">
                <a:solidFill>
                  <a:schemeClr val="tx2">
                    <a:lumMod val="60000"/>
                    <a:lumOff val="40000"/>
                  </a:schemeClr>
                </a:solidFill>
              </a:rPr>
              <a:t>contraintes </a:t>
            </a:r>
            <a:r>
              <a:rPr lang="fr-FR" sz="1800" b="1" dirty="0" smtClean="0">
                <a:solidFill>
                  <a:schemeClr val="tx2">
                    <a:lumMod val="60000"/>
                    <a:lumOff val="40000"/>
                  </a:schemeClr>
                </a:solidFill>
              </a:rPr>
              <a:t>:</a:t>
            </a:r>
          </a:p>
          <a:p>
            <a:pPr marL="158750" indent="0">
              <a:buNone/>
            </a:pPr>
            <a:r>
              <a:rPr lang="fr-FR" sz="1800" i="1" dirty="0" smtClean="0"/>
              <a:t>	1- chaque </a:t>
            </a:r>
            <a:r>
              <a:rPr lang="fr-FR" sz="1800" i="1" dirty="0"/>
              <a:t>nœud est entré une fois par un </a:t>
            </a:r>
            <a:r>
              <a:rPr lang="fr-FR" sz="1800" i="1" dirty="0" smtClean="0"/>
              <a:t>véhicule:</a:t>
            </a:r>
          </a:p>
          <a:p>
            <a:pPr marL="444500" indent="-285750">
              <a:buFont typeface="Courier New" panose="02070309020205020404" pitchFamily="49" charset="0"/>
              <a:buChar char="o"/>
            </a:pPr>
            <a:endParaRPr lang="fr-FR" sz="1800" i="1" dirty="0"/>
          </a:p>
          <a:p>
            <a:pPr marL="444500" indent="-285750">
              <a:buFont typeface="Courier New" panose="02070309020205020404" pitchFamily="49" charset="0"/>
              <a:buChar char="o"/>
            </a:pPr>
            <a:endParaRPr lang="fr-FR" sz="1800" dirty="0">
              <a:solidFill>
                <a:schemeClr val="tx2">
                  <a:lumMod val="60000"/>
                  <a:lumOff val="40000"/>
                </a:schemeClr>
              </a:solidFill>
            </a:endParaRPr>
          </a:p>
          <a:p>
            <a:pPr marL="444500" indent="-285750">
              <a:buFont typeface="Courier New" panose="02070309020205020404" pitchFamily="49" charset="0"/>
              <a:buChar char="o"/>
            </a:pPr>
            <a:endParaRPr lang="fr-FR" sz="1800" i="1" dirty="0" smtClean="0"/>
          </a:p>
          <a:p>
            <a:pPr marL="158750" indent="0">
              <a:buNone/>
            </a:pPr>
            <a:r>
              <a:rPr lang="fr-FR" sz="1800" i="1" dirty="0" smtClean="0"/>
              <a:t>	2- </a:t>
            </a:r>
            <a:r>
              <a:rPr lang="fr-FR" sz="1800" i="1" dirty="0"/>
              <a:t>Le véhicule quitte le nœud dans lequel il </a:t>
            </a:r>
            <a:r>
              <a:rPr lang="fr-FR" sz="1800" i="1" dirty="0" smtClean="0"/>
              <a:t>entre :</a:t>
            </a:r>
          </a:p>
          <a:p>
            <a:pPr marL="444500" indent="-285750">
              <a:buFont typeface="Courier New" panose="02070309020205020404" pitchFamily="49" charset="0"/>
              <a:buChar char="o"/>
            </a:pPr>
            <a:endParaRPr lang="fr-FR" sz="1800" i="1" dirty="0"/>
          </a:p>
          <a:p>
            <a:pPr marL="444500" indent="-285750">
              <a:buFont typeface="Courier New" panose="02070309020205020404" pitchFamily="49" charset="0"/>
              <a:buChar char="o"/>
            </a:pPr>
            <a:endParaRPr lang="fr-FR" sz="1800" dirty="0"/>
          </a:p>
        </p:txBody>
      </p:sp>
      <p:pic>
        <p:nvPicPr>
          <p:cNvPr id="4" name="Espace réservé du contenu 4"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9268" y="932618"/>
            <a:ext cx="2667372" cy="600159"/>
          </a:xfrm>
          <a:prstGeom prst="rect">
            <a:avLst/>
          </a:prstGeom>
        </p:spPr>
      </p:pic>
      <p:pic>
        <p:nvPicPr>
          <p:cNvPr id="7" name="Image 6" descr="Capture d’é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1682" y="2251325"/>
            <a:ext cx="3610479" cy="695422"/>
          </a:xfrm>
          <a:prstGeom prst="rect">
            <a:avLst/>
          </a:prstGeom>
        </p:spPr>
      </p:pic>
      <p:pic>
        <p:nvPicPr>
          <p:cNvPr id="8" name="Image 7" descr="Capture d’écra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926" y="3593538"/>
            <a:ext cx="3762900" cy="724001"/>
          </a:xfrm>
          <a:prstGeom prst="rect">
            <a:avLst/>
          </a:prstGeom>
        </p:spPr>
      </p:pic>
    </p:spTree>
    <p:extLst>
      <p:ext uri="{BB962C8B-B14F-4D97-AF65-F5344CB8AC3E}">
        <p14:creationId xmlns:p14="http://schemas.microsoft.com/office/powerpoint/2010/main" val="4207902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1491916" y="368592"/>
            <a:ext cx="7652084" cy="488467"/>
          </a:xfrm>
          <a:prstGeom prst="rect">
            <a:avLst/>
          </a:prstGeom>
        </p:spPr>
        <p:txBody>
          <a:bodyPr spcFirstLastPara="1" wrap="square" lIns="91425" tIns="91425" rIns="91425" bIns="91425" anchor="t" anchorCtr="0">
            <a:noAutofit/>
          </a:bodyPr>
          <a:lstStyle/>
          <a:p>
            <a:pPr lvl="0"/>
            <a:r>
              <a:rPr lang="fr-FR" dirty="0" smtClean="0"/>
              <a:t>  </a:t>
            </a:r>
            <a:endParaRPr dirty="0"/>
          </a:p>
        </p:txBody>
      </p:sp>
      <p:sp>
        <p:nvSpPr>
          <p:cNvPr id="132" name="Google Shape;132;p16"/>
          <p:cNvSpPr txBox="1">
            <a:spLocks noGrp="1"/>
          </p:cNvSpPr>
          <p:nvPr>
            <p:ph type="body" idx="1"/>
          </p:nvPr>
        </p:nvSpPr>
        <p:spPr>
          <a:xfrm>
            <a:off x="720000" y="852522"/>
            <a:ext cx="7704000" cy="3891357"/>
          </a:xfrm>
          <a:prstGeom prst="rect">
            <a:avLst/>
          </a:prstGeom>
        </p:spPr>
        <p:txBody>
          <a:bodyPr spcFirstLastPara="1" wrap="square" lIns="91425" tIns="91425" rIns="91425" bIns="91425" anchor="t" anchorCtr="0">
            <a:noAutofit/>
          </a:bodyPr>
          <a:lstStyle/>
          <a:p>
            <a:pPr marL="444500" indent="-285750">
              <a:buFont typeface="Courier New" panose="02070309020205020404" pitchFamily="49" charset="0"/>
              <a:buChar char="o"/>
            </a:pPr>
            <a:endParaRPr lang="fr-FR" sz="1800" i="1" dirty="0" smtClean="0"/>
          </a:p>
          <a:p>
            <a:pPr marL="444500" indent="-285750">
              <a:buFont typeface="Courier New" panose="02070309020205020404" pitchFamily="49" charset="0"/>
              <a:buChar char="o"/>
            </a:pPr>
            <a:r>
              <a:rPr lang="fr-FR" sz="1800" i="1" dirty="0" smtClean="0"/>
              <a:t>3- </a:t>
            </a:r>
            <a:r>
              <a:rPr lang="fr-FR" sz="1800" i="1" dirty="0"/>
              <a:t>Chaque véhicule quitte le </a:t>
            </a:r>
            <a:r>
              <a:rPr lang="fr-FR" sz="1800" i="1" dirty="0" smtClean="0"/>
              <a:t>dépôt:</a:t>
            </a:r>
            <a:endParaRPr lang="fr-FR" sz="1800" i="1" dirty="0"/>
          </a:p>
          <a:p>
            <a:pPr marL="158750" indent="0">
              <a:buNone/>
            </a:pPr>
            <a:endParaRPr lang="fr-FR" sz="1800" i="1" dirty="0"/>
          </a:p>
          <a:p>
            <a:pPr marL="158750" indent="0">
              <a:buNone/>
            </a:pPr>
            <a:endParaRPr lang="fr-FR" sz="1800" i="1" dirty="0"/>
          </a:p>
          <a:p>
            <a:pPr marL="444500" indent="-285750">
              <a:buFont typeface="Courier New" panose="02070309020205020404" pitchFamily="49" charset="0"/>
              <a:buChar char="o"/>
            </a:pPr>
            <a:endParaRPr lang="fr-FR" sz="1800" dirty="0" smtClean="0"/>
          </a:p>
          <a:p>
            <a:pPr marL="444500" indent="-285750">
              <a:buFont typeface="Courier New" panose="02070309020205020404" pitchFamily="49" charset="0"/>
              <a:buChar char="o"/>
            </a:pPr>
            <a:r>
              <a:rPr lang="fr-FR" sz="1800" i="1" dirty="0" smtClean="0"/>
              <a:t>4-Contrainte de capacité:</a:t>
            </a:r>
          </a:p>
          <a:p>
            <a:pPr marL="615950" lvl="1" indent="0">
              <a:buNone/>
            </a:pPr>
            <a:r>
              <a:rPr lang="fr-FR" sz="1800" dirty="0">
                <a:solidFill>
                  <a:schemeClr val="accent6">
                    <a:lumMod val="65000"/>
                  </a:schemeClr>
                </a:solidFill>
              </a:rPr>
              <a:t>Respectez la capacité des véhicules. Notez que tous les véhicules ont la même capacité .</a:t>
            </a:r>
          </a:p>
          <a:p>
            <a:pPr marL="444500" indent="-285750">
              <a:buFont typeface="Courier New" panose="02070309020205020404" pitchFamily="49" charset="0"/>
              <a:buChar char="o"/>
            </a:pPr>
            <a:endParaRPr lang="fr-FR" sz="1800" i="1" dirty="0"/>
          </a:p>
          <a:p>
            <a:pPr marL="444500" indent="-285750">
              <a:buFont typeface="Courier New" panose="02070309020205020404" pitchFamily="49" charset="0"/>
              <a:buChar char="o"/>
            </a:pPr>
            <a:endParaRPr lang="fr-FR" sz="1800" dirty="0"/>
          </a:p>
        </p:txBody>
      </p:sp>
      <p:pic>
        <p:nvPicPr>
          <p:cNvPr id="6" name="Image 5"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603" y="1615265"/>
            <a:ext cx="3362794" cy="609685"/>
          </a:xfrm>
          <a:prstGeom prst="rect">
            <a:avLst/>
          </a:prstGeom>
        </p:spPr>
      </p:pic>
      <p:pic>
        <p:nvPicPr>
          <p:cNvPr id="9" name="Image 8" descr="Capture d’é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0603" y="3518623"/>
            <a:ext cx="3381847" cy="628738"/>
          </a:xfrm>
          <a:prstGeom prst="rect">
            <a:avLst/>
          </a:prstGeom>
        </p:spPr>
      </p:pic>
    </p:spTree>
    <p:extLst>
      <p:ext uri="{BB962C8B-B14F-4D97-AF65-F5344CB8AC3E}">
        <p14:creationId xmlns:p14="http://schemas.microsoft.com/office/powerpoint/2010/main" val="932543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1491916" y="368592"/>
            <a:ext cx="7652084" cy="488467"/>
          </a:xfrm>
          <a:prstGeom prst="rect">
            <a:avLst/>
          </a:prstGeom>
        </p:spPr>
        <p:txBody>
          <a:bodyPr spcFirstLastPara="1" wrap="square" lIns="91425" tIns="91425" rIns="91425" bIns="91425" anchor="t" anchorCtr="0">
            <a:noAutofit/>
          </a:bodyPr>
          <a:lstStyle/>
          <a:p>
            <a:pPr lvl="0"/>
            <a:r>
              <a:rPr lang="fr-FR" dirty="0" smtClean="0"/>
              <a:t>  </a:t>
            </a:r>
            <a:endParaRPr dirty="0"/>
          </a:p>
        </p:txBody>
      </p:sp>
      <p:sp>
        <p:nvSpPr>
          <p:cNvPr id="132" name="Google Shape;132;p16"/>
          <p:cNvSpPr txBox="1">
            <a:spLocks noGrp="1"/>
          </p:cNvSpPr>
          <p:nvPr>
            <p:ph type="body" idx="1"/>
          </p:nvPr>
        </p:nvSpPr>
        <p:spPr>
          <a:xfrm>
            <a:off x="742520" y="368592"/>
            <a:ext cx="7860235" cy="4375287"/>
          </a:xfrm>
          <a:prstGeom prst="rect">
            <a:avLst/>
          </a:prstGeom>
        </p:spPr>
        <p:txBody>
          <a:bodyPr spcFirstLastPara="1" wrap="square" lIns="91425" tIns="91425" rIns="91425" bIns="91425" anchor="t" anchorCtr="0">
            <a:noAutofit/>
          </a:bodyPr>
          <a:lstStyle/>
          <a:p>
            <a:pPr marL="158750" indent="0">
              <a:buNone/>
            </a:pPr>
            <a:endParaRPr lang="fr-FR" sz="1800" i="1" dirty="0"/>
          </a:p>
          <a:p>
            <a:pPr marL="158750" indent="0">
              <a:buNone/>
            </a:pPr>
            <a:endParaRPr lang="fr-FR" sz="1800" i="1" dirty="0" smtClean="0"/>
          </a:p>
          <a:p>
            <a:pPr marL="158750" indent="0">
              <a:buNone/>
            </a:pPr>
            <a:r>
              <a:rPr lang="fr-FR" sz="1800" i="1" dirty="0" smtClean="0"/>
              <a:t>5- </a:t>
            </a:r>
            <a:r>
              <a:rPr lang="fr-FR" sz="1800" b="1" dirty="0"/>
              <a:t>Contraintes d'élimination des sous-tours(</a:t>
            </a:r>
            <a:r>
              <a:rPr lang="fr-FR" sz="1800" dirty="0"/>
              <a:t>Miller-Tucker-</a:t>
            </a:r>
            <a:r>
              <a:rPr lang="fr-FR" sz="1800" dirty="0" err="1"/>
              <a:t>Zemlin</a:t>
            </a:r>
            <a:r>
              <a:rPr lang="fr-FR" sz="1800" dirty="0"/>
              <a:t> (MTZ</a:t>
            </a:r>
            <a:r>
              <a:rPr lang="fr-FR" sz="1800" dirty="0" smtClean="0"/>
              <a:t>))</a:t>
            </a:r>
          </a:p>
          <a:p>
            <a:pPr marL="158750" indent="0">
              <a:buNone/>
            </a:pPr>
            <a:endParaRPr lang="fr-FR" sz="1800" b="1" dirty="0"/>
          </a:p>
          <a:p>
            <a:pPr marL="158750" indent="0">
              <a:buNone/>
            </a:pPr>
            <a:r>
              <a:rPr lang="fr-FR" sz="1800" dirty="0" smtClean="0">
                <a:solidFill>
                  <a:schemeClr val="accent6">
                    <a:lumMod val="65000"/>
                  </a:schemeClr>
                </a:solidFill>
              </a:rPr>
              <a:t>La </a:t>
            </a:r>
            <a:r>
              <a:rPr lang="fr-FR" sz="1800" dirty="0">
                <a:solidFill>
                  <a:schemeClr val="accent6">
                    <a:lumMod val="65000"/>
                  </a:schemeClr>
                </a:solidFill>
              </a:rPr>
              <a:t>formulation Miller-Tucker-</a:t>
            </a:r>
            <a:r>
              <a:rPr lang="fr-FR" sz="1800" dirty="0" err="1">
                <a:solidFill>
                  <a:schemeClr val="accent6">
                    <a:lumMod val="65000"/>
                  </a:schemeClr>
                </a:solidFill>
              </a:rPr>
              <a:t>Zemlin</a:t>
            </a:r>
            <a:r>
              <a:rPr lang="fr-FR" sz="1800" dirty="0">
                <a:solidFill>
                  <a:schemeClr val="accent6">
                    <a:lumMod val="65000"/>
                  </a:schemeClr>
                </a:solidFill>
              </a:rPr>
              <a:t> (MTZ) utilise une variable supplémentaire. La variable s'appelle </a:t>
            </a:r>
            <a:r>
              <a:rPr lang="fr-FR" sz="1800" dirty="0" err="1">
                <a:solidFill>
                  <a:schemeClr val="accent6">
                    <a:lumMod val="65000"/>
                  </a:schemeClr>
                </a:solidFill>
              </a:rPr>
              <a:t>ui</a:t>
            </a:r>
            <a:r>
              <a:rPr lang="fr-FR" sz="1800" dirty="0">
                <a:solidFill>
                  <a:schemeClr val="accent6">
                    <a:lumMod val="65000"/>
                  </a:schemeClr>
                </a:solidFill>
              </a:rPr>
              <a:t> et obtient une valeur pour chaque nœud, à l'exception du dépôt. Si un véhicule roule du nœud i au nœud j, la valeur de </a:t>
            </a:r>
            <a:r>
              <a:rPr lang="fr-FR" sz="1800" dirty="0" err="1">
                <a:solidFill>
                  <a:schemeClr val="accent6">
                    <a:lumMod val="65000"/>
                  </a:schemeClr>
                </a:solidFill>
              </a:rPr>
              <a:t>uj</a:t>
            </a:r>
            <a:r>
              <a:rPr lang="fr-FR" sz="1800" dirty="0">
                <a:solidFill>
                  <a:schemeClr val="accent6">
                    <a:lumMod val="65000"/>
                  </a:schemeClr>
                </a:solidFill>
              </a:rPr>
              <a:t> doit être plus grand que la valeur de </a:t>
            </a:r>
            <a:r>
              <a:rPr lang="fr-FR" sz="1800" dirty="0" err="1">
                <a:solidFill>
                  <a:schemeClr val="accent6">
                    <a:lumMod val="65000"/>
                  </a:schemeClr>
                </a:solidFill>
              </a:rPr>
              <a:t>ui</a:t>
            </a:r>
            <a:r>
              <a:rPr lang="fr-FR" sz="1800" dirty="0">
                <a:solidFill>
                  <a:schemeClr val="accent6">
                    <a:lumMod val="65000"/>
                  </a:schemeClr>
                </a:solidFill>
              </a:rPr>
              <a:t>.</a:t>
            </a:r>
            <a:endParaRPr lang="fr-FR" sz="1800" b="1" dirty="0">
              <a:solidFill>
                <a:schemeClr val="accent6">
                  <a:lumMod val="65000"/>
                </a:schemeClr>
              </a:solidFill>
            </a:endParaRPr>
          </a:p>
          <a:p>
            <a:pPr marL="444500" indent="-285750">
              <a:buFont typeface="Courier New" panose="02070309020205020404" pitchFamily="49" charset="0"/>
              <a:buChar char="o"/>
            </a:pPr>
            <a:endParaRPr lang="fr-FR" sz="1800" i="1" dirty="0" smtClean="0"/>
          </a:p>
          <a:p>
            <a:pPr marL="158750" indent="0">
              <a:buNone/>
            </a:pPr>
            <a:endParaRPr lang="fr-FR" sz="1800" i="1" dirty="0"/>
          </a:p>
          <a:p>
            <a:pPr marL="158750" indent="0">
              <a:buNone/>
            </a:pPr>
            <a:endParaRPr lang="fr-FR" sz="1800" i="1" dirty="0" smtClean="0"/>
          </a:p>
          <a:p>
            <a:pPr marL="158750" indent="0">
              <a:buNone/>
            </a:pPr>
            <a:endParaRPr lang="fr-FR" sz="1800" dirty="0">
              <a:solidFill>
                <a:schemeClr val="accent6">
                  <a:lumMod val="65000"/>
                </a:schemeClr>
              </a:solidFill>
            </a:endParaRPr>
          </a:p>
          <a:p>
            <a:pPr marL="158750" indent="0">
              <a:buNone/>
            </a:pPr>
            <a:endParaRPr lang="fr-FR" sz="1800" i="1" dirty="0"/>
          </a:p>
          <a:p>
            <a:pPr marL="158750" indent="0">
              <a:buNone/>
            </a:pPr>
            <a:endParaRPr lang="fr-FR" sz="1800" i="1" dirty="0"/>
          </a:p>
          <a:p>
            <a:pPr marL="444500" indent="-285750">
              <a:buFont typeface="Courier New" panose="02070309020205020404" pitchFamily="49" charset="0"/>
              <a:buChar char="o"/>
            </a:pPr>
            <a:endParaRPr lang="fr-FR" sz="1800" dirty="0"/>
          </a:p>
        </p:txBody>
      </p:sp>
      <p:pic>
        <p:nvPicPr>
          <p:cNvPr id="9" name="Espace réservé du contenu 3"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7319" y="3458152"/>
            <a:ext cx="2086266" cy="609685"/>
          </a:xfrm>
          <a:prstGeom prst="rect">
            <a:avLst/>
          </a:prstGeom>
        </p:spPr>
      </p:pic>
    </p:spTree>
    <p:extLst>
      <p:ext uri="{BB962C8B-B14F-4D97-AF65-F5344CB8AC3E}">
        <p14:creationId xmlns:p14="http://schemas.microsoft.com/office/powerpoint/2010/main" val="1533294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1491916" y="368592"/>
            <a:ext cx="7652084" cy="488467"/>
          </a:xfrm>
          <a:prstGeom prst="rect">
            <a:avLst/>
          </a:prstGeom>
        </p:spPr>
        <p:txBody>
          <a:bodyPr spcFirstLastPara="1" wrap="square" lIns="91425" tIns="91425" rIns="91425" bIns="91425" anchor="t" anchorCtr="0">
            <a:noAutofit/>
          </a:bodyPr>
          <a:lstStyle/>
          <a:p>
            <a:pPr lvl="0"/>
            <a:r>
              <a:rPr lang="fr-FR" dirty="0" smtClean="0"/>
              <a:t>  </a:t>
            </a:r>
            <a:endParaRPr dirty="0"/>
          </a:p>
        </p:txBody>
      </p:sp>
      <p:sp>
        <p:nvSpPr>
          <p:cNvPr id="132" name="Google Shape;132;p16"/>
          <p:cNvSpPr txBox="1">
            <a:spLocks noGrp="1"/>
          </p:cNvSpPr>
          <p:nvPr>
            <p:ph type="body" idx="1"/>
          </p:nvPr>
        </p:nvSpPr>
        <p:spPr>
          <a:xfrm>
            <a:off x="598142" y="680644"/>
            <a:ext cx="8004614" cy="4063235"/>
          </a:xfrm>
          <a:prstGeom prst="rect">
            <a:avLst/>
          </a:prstGeom>
        </p:spPr>
        <p:txBody>
          <a:bodyPr spcFirstLastPara="1" wrap="square" lIns="91425" tIns="91425" rIns="91425" bIns="91425" anchor="t" anchorCtr="0">
            <a:noAutofit/>
          </a:bodyPr>
          <a:lstStyle/>
          <a:p>
            <a:pPr marL="158750" indent="0">
              <a:buNone/>
            </a:pPr>
            <a:endParaRPr lang="fr-FR" sz="1800" dirty="0" smtClean="0"/>
          </a:p>
          <a:p>
            <a:pPr marL="158750" indent="0">
              <a:buNone/>
            </a:pPr>
            <a:r>
              <a:rPr lang="fr-FR" sz="1800" b="1" dirty="0" smtClean="0">
                <a:solidFill>
                  <a:schemeClr val="accent6">
                    <a:lumMod val="65000"/>
                  </a:schemeClr>
                </a:solidFill>
              </a:rPr>
              <a:t>Ainsi</a:t>
            </a:r>
            <a:r>
              <a:rPr lang="fr-FR" sz="1800" b="1" dirty="0">
                <a:solidFill>
                  <a:schemeClr val="accent6">
                    <a:lumMod val="65000"/>
                  </a:schemeClr>
                </a:solidFill>
              </a:rPr>
              <a:t>, chaque fois qu'un nouveau nœud est visité, la valeur de </a:t>
            </a:r>
            <a:r>
              <a:rPr lang="fr-FR" sz="1800" b="1" dirty="0" err="1">
                <a:solidFill>
                  <a:schemeClr val="accent6">
                    <a:lumMod val="65000"/>
                  </a:schemeClr>
                </a:solidFill>
              </a:rPr>
              <a:t>ui</a:t>
            </a:r>
            <a:r>
              <a:rPr lang="fr-FR" sz="1800" b="1" dirty="0">
                <a:solidFill>
                  <a:schemeClr val="accent6">
                    <a:lumMod val="65000"/>
                  </a:schemeClr>
                </a:solidFill>
              </a:rPr>
              <a:t> augmente </a:t>
            </a:r>
            <a:r>
              <a:rPr lang="fr-FR" sz="1800" b="1" dirty="0" smtClean="0">
                <a:solidFill>
                  <a:schemeClr val="accent6">
                    <a:lumMod val="65000"/>
                  </a:schemeClr>
                </a:solidFill>
              </a:rPr>
              <a:t>. </a:t>
            </a:r>
          </a:p>
          <a:p>
            <a:pPr marL="158750" indent="0">
              <a:buNone/>
            </a:pPr>
            <a:endParaRPr lang="fr-FR" sz="1800" dirty="0" smtClean="0">
              <a:solidFill>
                <a:schemeClr val="accent6">
                  <a:lumMod val="65000"/>
                </a:schemeClr>
              </a:solidFill>
            </a:endParaRPr>
          </a:p>
          <a:p>
            <a:pPr marL="158750" indent="0">
              <a:buNone/>
            </a:pPr>
            <a:endParaRPr lang="fr-FR" sz="1800" dirty="0">
              <a:solidFill>
                <a:schemeClr val="accent6">
                  <a:lumMod val="65000"/>
                </a:schemeClr>
              </a:solidFill>
            </a:endParaRPr>
          </a:p>
          <a:p>
            <a:pPr marL="158750" indent="0">
              <a:buNone/>
            </a:pPr>
            <a:endParaRPr lang="fr-FR" sz="1800" i="1" dirty="0"/>
          </a:p>
          <a:p>
            <a:pPr marL="158750" indent="0">
              <a:buNone/>
            </a:pPr>
            <a:endParaRPr lang="fr-FR" sz="1800" i="1" dirty="0"/>
          </a:p>
          <a:p>
            <a:pPr marL="444500" indent="-285750">
              <a:buFont typeface="Courier New" panose="02070309020205020404" pitchFamily="49" charset="0"/>
              <a:buChar char="o"/>
            </a:pPr>
            <a:endParaRPr lang="fr-FR" sz="1800" dirty="0"/>
          </a:p>
        </p:txBody>
      </p:sp>
      <p:pic>
        <p:nvPicPr>
          <p:cNvPr id="10" name="Image 9"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249" y="1903586"/>
            <a:ext cx="3109479" cy="979075"/>
          </a:xfrm>
          <a:prstGeom prst="rect">
            <a:avLst/>
          </a:prstGeom>
        </p:spPr>
      </p:pic>
      <p:pic>
        <p:nvPicPr>
          <p:cNvPr id="6" name="Image 5" descr="Capture d’é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944" y="3217623"/>
            <a:ext cx="5973009" cy="866896"/>
          </a:xfrm>
          <a:prstGeom prst="rect">
            <a:avLst/>
          </a:prstGeom>
        </p:spPr>
      </p:pic>
    </p:spTree>
    <p:extLst>
      <p:ext uri="{BB962C8B-B14F-4D97-AF65-F5344CB8AC3E}">
        <p14:creationId xmlns:p14="http://schemas.microsoft.com/office/powerpoint/2010/main" val="2032734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180950" y="330010"/>
            <a:ext cx="8706196" cy="529391"/>
          </a:xfrm>
          <a:prstGeom prst="rect">
            <a:avLst/>
          </a:prstGeom>
        </p:spPr>
        <p:txBody>
          <a:bodyPr spcFirstLastPara="1" wrap="square" lIns="91425" tIns="91425" rIns="91425" bIns="91425" anchor="t" anchorCtr="0">
            <a:noAutofit/>
          </a:bodyPr>
          <a:lstStyle/>
          <a:p>
            <a:pPr lvl="0"/>
            <a:r>
              <a:rPr lang="fr-FR" dirty="0" smtClean="0"/>
              <a:t>  6-</a:t>
            </a:r>
            <a:r>
              <a:rPr lang="en" dirty="0" smtClean="0">
                <a:latin typeface="IBM Plex Sans Medium"/>
                <a:ea typeface="IBM Plex Sans Medium"/>
                <a:cs typeface="IBM Plex Sans Medium"/>
                <a:sym typeface="IBM Plex Sans Medium"/>
              </a:rPr>
              <a:t> </a:t>
            </a:r>
            <a:r>
              <a:rPr lang="en" dirty="0">
                <a:latin typeface="IBM Plex Sans Medium"/>
                <a:ea typeface="IBM Plex Sans Medium"/>
                <a:cs typeface="IBM Plex Sans Medium"/>
                <a:sym typeface="IBM Plex Sans Medium"/>
              </a:rPr>
              <a:t>Methode de </a:t>
            </a:r>
            <a:r>
              <a:rPr lang="fr-FR" dirty="0">
                <a:latin typeface="IBM Plex Sans Medium"/>
                <a:ea typeface="IBM Plex Sans Medium"/>
                <a:cs typeface="IBM Plex Sans Medium"/>
                <a:sym typeface="IBM Plex Sans Medium"/>
              </a:rPr>
              <a:t>Résolution</a:t>
            </a:r>
            <a:r>
              <a:rPr lang="en" dirty="0">
                <a:latin typeface="IBM Plex Sans Medium"/>
                <a:ea typeface="IBM Plex Sans Medium"/>
                <a:cs typeface="IBM Plex Sans Medium"/>
                <a:sym typeface="IBM Plex Sans Medium"/>
              </a:rPr>
              <a:t> du VRP(Exactes /Heuristique) </a:t>
            </a:r>
            <a:endParaRPr dirty="0"/>
          </a:p>
        </p:txBody>
      </p:sp>
      <p:pic>
        <p:nvPicPr>
          <p:cNvPr id="2" name="Image 1"/>
          <p:cNvPicPr>
            <a:picLocks noChangeAspect="1"/>
          </p:cNvPicPr>
          <p:nvPr/>
        </p:nvPicPr>
        <p:blipFill>
          <a:blip r:embed="rId3"/>
          <a:stretch>
            <a:fillRect/>
          </a:stretch>
        </p:blipFill>
        <p:spPr>
          <a:xfrm>
            <a:off x="474389" y="990026"/>
            <a:ext cx="8270849" cy="3772073"/>
          </a:xfrm>
          <a:prstGeom prst="rect">
            <a:avLst/>
          </a:prstGeom>
        </p:spPr>
      </p:pic>
      <p:sp>
        <p:nvSpPr>
          <p:cNvPr id="132" name="Google Shape;132;p16"/>
          <p:cNvSpPr txBox="1">
            <a:spLocks noGrp="1"/>
          </p:cNvSpPr>
          <p:nvPr>
            <p:ph type="body" idx="1"/>
          </p:nvPr>
        </p:nvSpPr>
        <p:spPr>
          <a:xfrm>
            <a:off x="474389" y="990026"/>
            <a:ext cx="8270850" cy="3772073"/>
          </a:xfrm>
          <a:prstGeom prst="rect">
            <a:avLst/>
          </a:prstGeom>
        </p:spPr>
        <p:txBody>
          <a:bodyPr spcFirstLastPara="1" wrap="square" lIns="91425" tIns="91425" rIns="91425" bIns="91425" anchor="t" anchorCtr="0">
            <a:noAutofit/>
          </a:bodyPr>
          <a:lstStyle/>
          <a:p>
            <a:pPr marL="158750" indent="0">
              <a:buNone/>
            </a:pPr>
            <a:endParaRPr lang="fr-FR" sz="1800" dirty="0">
              <a:solidFill>
                <a:schemeClr val="bg1"/>
              </a:solidFill>
            </a:endParaRPr>
          </a:p>
        </p:txBody>
      </p:sp>
    </p:spTree>
    <p:extLst>
      <p:ext uri="{BB962C8B-B14F-4D97-AF65-F5344CB8AC3E}">
        <p14:creationId xmlns:p14="http://schemas.microsoft.com/office/powerpoint/2010/main" val="2778149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378135" y="330010"/>
            <a:ext cx="8385832" cy="529391"/>
          </a:xfrm>
          <a:prstGeom prst="rect">
            <a:avLst/>
          </a:prstGeom>
        </p:spPr>
        <p:txBody>
          <a:bodyPr spcFirstLastPara="1" wrap="square" lIns="91425" tIns="91425" rIns="91425" bIns="91425" anchor="t" anchorCtr="0">
            <a:noAutofit/>
          </a:bodyPr>
          <a:lstStyle/>
          <a:p>
            <a:pPr lvl="0"/>
            <a:r>
              <a:rPr lang="fr-FR" dirty="0" smtClean="0"/>
              <a:t>  </a:t>
            </a:r>
            <a:r>
              <a:rPr lang="en" dirty="0" smtClean="0">
                <a:latin typeface="IBM Plex Sans Medium"/>
                <a:ea typeface="IBM Plex Sans Medium"/>
                <a:cs typeface="IBM Plex Sans Medium"/>
                <a:sym typeface="IBM Plex Sans Medium"/>
              </a:rPr>
              <a:t>                Exemple de Resolution de VRP</a:t>
            </a:r>
            <a:endParaRPr dirty="0"/>
          </a:p>
        </p:txBody>
      </p:sp>
      <p:sp>
        <p:nvSpPr>
          <p:cNvPr id="5" name="Google Shape;132;p16"/>
          <p:cNvSpPr txBox="1">
            <a:spLocks noGrp="1"/>
          </p:cNvSpPr>
          <p:nvPr>
            <p:ph type="body" idx="1"/>
          </p:nvPr>
        </p:nvSpPr>
        <p:spPr>
          <a:xfrm>
            <a:off x="1026730" y="1397834"/>
            <a:ext cx="7483016" cy="2852928"/>
          </a:xfrm>
          <a:prstGeom prst="rect">
            <a:avLst/>
          </a:prstGeom>
        </p:spPr>
        <p:txBody>
          <a:bodyPr spcFirstLastPara="1" wrap="square" lIns="91425" tIns="91425" rIns="91425" bIns="91425" anchor="t" anchorCtr="0">
            <a:noAutofit/>
          </a:bodyPr>
          <a:lstStyle/>
          <a:p>
            <a:pPr marL="158750" indent="0">
              <a:buNone/>
            </a:pPr>
            <a:endParaRPr lang="fr-FR" sz="1800" i="1" dirty="0"/>
          </a:p>
          <a:p>
            <a:pPr marL="444500" indent="-285750">
              <a:buFont typeface="Wingdings" panose="05000000000000000000" pitchFamily="2" charset="2"/>
              <a:buChar char="Ø"/>
            </a:pPr>
            <a:r>
              <a:rPr lang="fr-FR" sz="1800" b="1" dirty="0" smtClean="0"/>
              <a:t>La programmation linéaire : </a:t>
            </a:r>
            <a:r>
              <a:rPr lang="fr-FR" sz="1800" b="1" dirty="0" err="1" smtClean="0"/>
              <a:t>cplex</a:t>
            </a:r>
            <a:r>
              <a:rPr lang="fr-FR" sz="1800" b="1" dirty="0" smtClean="0"/>
              <a:t>.</a:t>
            </a:r>
          </a:p>
          <a:p>
            <a:pPr marL="158750" indent="0">
              <a:buNone/>
            </a:pPr>
            <a:endParaRPr lang="fr-FR" sz="1800" b="1" dirty="0" smtClean="0"/>
          </a:p>
          <a:p>
            <a:pPr marL="444500" indent="-285750">
              <a:buFont typeface="Wingdings" panose="05000000000000000000" pitchFamily="2" charset="2"/>
              <a:buChar char="Ø"/>
            </a:pPr>
            <a:r>
              <a:rPr lang="fr-FR" sz="1800" b="1" dirty="0" smtClean="0"/>
              <a:t>L’heuristique : k-</a:t>
            </a:r>
            <a:r>
              <a:rPr lang="fr-FR" sz="1800" b="1" dirty="0" err="1" smtClean="0"/>
              <a:t>means</a:t>
            </a:r>
            <a:r>
              <a:rPr lang="fr-FR" sz="1800" b="1" dirty="0" smtClean="0"/>
              <a:t> (K-moyenne)</a:t>
            </a:r>
          </a:p>
          <a:p>
            <a:pPr marL="158750" indent="0">
              <a:buNone/>
            </a:pPr>
            <a:endParaRPr lang="fr-FR" sz="1800" b="1" dirty="0" smtClean="0"/>
          </a:p>
          <a:p>
            <a:pPr marL="444500" indent="-285750">
              <a:buFont typeface="Wingdings" panose="05000000000000000000" pitchFamily="2" charset="2"/>
              <a:buChar char="Ø"/>
            </a:pPr>
            <a:r>
              <a:rPr lang="fr-FR" sz="1800" b="1" dirty="0" smtClean="0"/>
              <a:t>Les méta-heuristiques a population de solution :les algorithmes génétique </a:t>
            </a:r>
            <a:endParaRPr lang="fr-FR" sz="1800" b="1" dirty="0"/>
          </a:p>
        </p:txBody>
      </p:sp>
    </p:spTree>
    <p:extLst>
      <p:ext uri="{BB962C8B-B14F-4D97-AF65-F5344CB8AC3E}">
        <p14:creationId xmlns:p14="http://schemas.microsoft.com/office/powerpoint/2010/main" val="3746153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1125636" y="359918"/>
            <a:ext cx="7704000" cy="148846"/>
          </a:xfrm>
          <a:prstGeom prst="rect">
            <a:avLst/>
          </a:prstGeom>
        </p:spPr>
        <p:txBody>
          <a:bodyPr spcFirstLastPara="1" wrap="square" lIns="91425" tIns="91425" rIns="91425" bIns="91425" anchor="t" anchorCtr="0">
            <a:noAutofit/>
          </a:bodyPr>
          <a:lstStyle/>
          <a:p>
            <a:pPr lvl="0"/>
            <a:r>
              <a:rPr lang="fr-FR" dirty="0" smtClean="0"/>
              <a:t>  </a:t>
            </a:r>
            <a:endParaRPr dirty="0"/>
          </a:p>
        </p:txBody>
      </p:sp>
      <p:sp>
        <p:nvSpPr>
          <p:cNvPr id="132" name="Google Shape;132;p16"/>
          <p:cNvSpPr txBox="1">
            <a:spLocks noGrp="1"/>
          </p:cNvSpPr>
          <p:nvPr>
            <p:ph type="body" idx="1"/>
          </p:nvPr>
        </p:nvSpPr>
        <p:spPr>
          <a:xfrm>
            <a:off x="975360" y="633984"/>
            <a:ext cx="7492090" cy="3950208"/>
          </a:xfrm>
          <a:prstGeom prst="rect">
            <a:avLst/>
          </a:prstGeom>
        </p:spPr>
        <p:txBody>
          <a:bodyPr spcFirstLastPara="1" wrap="square" lIns="91425" tIns="91425" rIns="91425" bIns="91425" anchor="t" anchorCtr="0">
            <a:noAutofit/>
          </a:bodyPr>
          <a:lstStyle/>
          <a:p>
            <a:pPr marL="158750" indent="0">
              <a:buNone/>
            </a:pPr>
            <a:r>
              <a:rPr lang="fr-FR" sz="1800" b="1" dirty="0" smtClean="0">
                <a:solidFill>
                  <a:schemeClr val="bg1"/>
                </a:solidFill>
              </a:rPr>
              <a:t>                                     </a:t>
            </a:r>
            <a:r>
              <a:rPr lang="fr-FR" sz="1800" b="1" dirty="0" smtClean="0">
                <a:solidFill>
                  <a:schemeClr val="tx1">
                    <a:lumMod val="50000"/>
                    <a:lumOff val="50000"/>
                  </a:schemeClr>
                </a:solidFill>
              </a:rPr>
              <a:t>         </a:t>
            </a:r>
            <a:r>
              <a:rPr lang="fr-FR" sz="2000" b="1" dirty="0" smtClean="0">
                <a:solidFill>
                  <a:schemeClr val="tx1">
                    <a:lumMod val="50000"/>
                    <a:lumOff val="50000"/>
                  </a:schemeClr>
                </a:solidFill>
              </a:rPr>
              <a:t>CPLEX:</a:t>
            </a:r>
          </a:p>
          <a:p>
            <a:pPr marL="158750" indent="0">
              <a:buNone/>
            </a:pPr>
            <a:endParaRPr lang="fr-FR" sz="2000" b="1" dirty="0" smtClean="0">
              <a:solidFill>
                <a:schemeClr val="tx1">
                  <a:lumMod val="50000"/>
                  <a:lumOff val="50000"/>
                </a:schemeClr>
              </a:solidFill>
            </a:endParaRPr>
          </a:p>
          <a:p>
            <a:pPr marL="444500" indent="-285750">
              <a:buFont typeface="Courier New" panose="02070309020205020404" pitchFamily="49" charset="0"/>
              <a:buChar char="o"/>
            </a:pPr>
            <a:r>
              <a:rPr lang="fr-FR" sz="1800" b="1" dirty="0" smtClean="0">
                <a:solidFill>
                  <a:schemeClr val="accent3"/>
                </a:solidFill>
              </a:rPr>
              <a:t>CPLEX est un outil informatique d’optimisation commercialise par IBM depuis son acquisition de l’entreprise français ILOG  en 2009. Son nom fait référence au langage C et a l’algorithme de simplexe .</a:t>
            </a:r>
          </a:p>
          <a:p>
            <a:pPr marL="444500" indent="-285750">
              <a:buFont typeface="Courier New" panose="02070309020205020404" pitchFamily="49" charset="0"/>
              <a:buChar char="o"/>
            </a:pPr>
            <a:r>
              <a:rPr lang="fr-FR" sz="1800" b="1" dirty="0"/>
              <a:t>Les capacités de CPLEX incluent la résolution de problèmes       linéaires et non linéaires,</a:t>
            </a:r>
            <a:endParaRPr lang="fr-FR" sz="1800" b="1" dirty="0">
              <a:solidFill>
                <a:schemeClr val="accent3"/>
              </a:solidFill>
            </a:endParaRPr>
          </a:p>
          <a:p>
            <a:pPr marL="158750" indent="0">
              <a:buNone/>
            </a:pPr>
            <a:endParaRPr lang="fr-FR" sz="1800" b="1" dirty="0" smtClean="0">
              <a:solidFill>
                <a:schemeClr val="accent3"/>
              </a:solidFill>
            </a:endParaRPr>
          </a:p>
          <a:p>
            <a:pPr marL="444500" indent="-285750">
              <a:buFont typeface="Courier New" panose="02070309020205020404" pitchFamily="49" charset="0"/>
              <a:buChar char="o"/>
            </a:pPr>
            <a:r>
              <a:rPr lang="fr-FR" sz="1800" b="1" dirty="0" smtClean="0">
                <a:solidFill>
                  <a:schemeClr val="accent3"/>
                </a:solidFill>
              </a:rPr>
              <a:t>CPLEX  travail sur la version de Python 3.7 et 3.8 .</a:t>
            </a:r>
          </a:p>
          <a:p>
            <a:pPr marL="444500" indent="-285750">
              <a:buFont typeface="Courier New" panose="02070309020205020404" pitchFamily="49" charset="0"/>
              <a:buChar char="o"/>
            </a:pPr>
            <a:r>
              <a:rPr lang="fr-FR" sz="1800" b="1" dirty="0" smtClean="0">
                <a:solidFill>
                  <a:schemeClr val="accent3"/>
                </a:solidFill>
              </a:rPr>
              <a:t>CPLEX 22.10 installation sur Anaconda Environnement </a:t>
            </a:r>
          </a:p>
          <a:p>
            <a:pPr marL="158750" indent="0">
              <a:buNone/>
            </a:pPr>
            <a:endParaRPr lang="fr-FR" sz="1800" b="1" dirty="0" smtClean="0">
              <a:solidFill>
                <a:schemeClr val="accent3"/>
              </a:solidFill>
            </a:endParaRPr>
          </a:p>
          <a:p>
            <a:pPr marL="158750" indent="0">
              <a:buNone/>
            </a:pPr>
            <a:endParaRPr lang="fr-FR" sz="1800" b="1" dirty="0" smtClean="0">
              <a:solidFill>
                <a:schemeClr val="tx1">
                  <a:lumMod val="50000"/>
                  <a:lumOff val="50000"/>
                </a:schemeClr>
              </a:solidFill>
            </a:endParaRPr>
          </a:p>
          <a:p>
            <a:pPr marL="444500" indent="-285750">
              <a:buFont typeface="Courier New" panose="02070309020205020404" pitchFamily="49" charset="0"/>
              <a:buChar char="o"/>
            </a:pPr>
            <a:endParaRPr lang="fr-FR" sz="1800" b="1" dirty="0" smtClean="0">
              <a:solidFill>
                <a:schemeClr val="tx1">
                  <a:lumMod val="50000"/>
                  <a:lumOff val="50000"/>
                </a:schemeClr>
              </a:solidFill>
            </a:endParaRPr>
          </a:p>
          <a:p>
            <a:pPr marL="444500" indent="-285750">
              <a:buFont typeface="Courier New" panose="02070309020205020404" pitchFamily="49" charset="0"/>
              <a:buChar char="o"/>
            </a:pPr>
            <a:endParaRPr lang="fr-FR" sz="1800" b="1" dirty="0">
              <a:solidFill>
                <a:schemeClr val="tx1">
                  <a:lumMod val="50000"/>
                  <a:lumOff val="50000"/>
                </a:schemeClr>
              </a:solidFill>
            </a:endParaRPr>
          </a:p>
          <a:p>
            <a:pPr marL="444500" indent="-285750">
              <a:buFont typeface="Courier New" panose="02070309020205020404" pitchFamily="49" charset="0"/>
              <a:buChar char="o"/>
            </a:pPr>
            <a:endParaRPr lang="fr-FR" sz="1800" b="1" dirty="0">
              <a:solidFill>
                <a:schemeClr val="accent3"/>
              </a:solidFill>
            </a:endParaRPr>
          </a:p>
        </p:txBody>
      </p:sp>
    </p:spTree>
    <p:extLst>
      <p:ext uri="{BB962C8B-B14F-4D97-AF65-F5344CB8AC3E}">
        <p14:creationId xmlns:p14="http://schemas.microsoft.com/office/powerpoint/2010/main" val="3350692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1125636" y="359918"/>
            <a:ext cx="7704000" cy="148846"/>
          </a:xfrm>
          <a:prstGeom prst="rect">
            <a:avLst/>
          </a:prstGeom>
        </p:spPr>
        <p:txBody>
          <a:bodyPr spcFirstLastPara="1" wrap="square" lIns="91425" tIns="91425" rIns="91425" bIns="91425" anchor="t" anchorCtr="0">
            <a:noAutofit/>
          </a:bodyPr>
          <a:lstStyle/>
          <a:p>
            <a:pPr lvl="0"/>
            <a:r>
              <a:rPr lang="fr-FR" dirty="0" smtClean="0"/>
              <a:t>  </a:t>
            </a:r>
            <a:endParaRPr dirty="0"/>
          </a:p>
        </p:txBody>
      </p:sp>
      <p:sp>
        <p:nvSpPr>
          <p:cNvPr id="132" name="Google Shape;132;p16"/>
          <p:cNvSpPr txBox="1">
            <a:spLocks noGrp="1"/>
          </p:cNvSpPr>
          <p:nvPr>
            <p:ph type="body" idx="1"/>
          </p:nvPr>
        </p:nvSpPr>
        <p:spPr>
          <a:xfrm>
            <a:off x="975360" y="633984"/>
            <a:ext cx="7492090" cy="3950208"/>
          </a:xfrm>
          <a:prstGeom prst="rect">
            <a:avLst/>
          </a:prstGeom>
        </p:spPr>
        <p:txBody>
          <a:bodyPr spcFirstLastPara="1" wrap="square" lIns="91425" tIns="91425" rIns="91425" bIns="91425" anchor="t" anchorCtr="0">
            <a:noAutofit/>
          </a:bodyPr>
          <a:lstStyle/>
          <a:p>
            <a:pPr marL="158750" indent="0">
              <a:buNone/>
            </a:pPr>
            <a:r>
              <a:rPr lang="fr-FR" sz="1800" b="1" dirty="0" smtClean="0">
                <a:solidFill>
                  <a:schemeClr val="bg1"/>
                </a:solidFill>
              </a:rPr>
              <a:t>                                     </a:t>
            </a:r>
            <a:r>
              <a:rPr lang="fr-FR" sz="1800" b="1" dirty="0" smtClean="0">
                <a:solidFill>
                  <a:schemeClr val="tx1">
                    <a:lumMod val="50000"/>
                    <a:lumOff val="50000"/>
                  </a:schemeClr>
                </a:solidFill>
              </a:rPr>
              <a:t>         DO</a:t>
            </a:r>
            <a:r>
              <a:rPr lang="fr-FR" sz="2000" b="1" dirty="0" smtClean="0">
                <a:solidFill>
                  <a:schemeClr val="tx1">
                    <a:lumMod val="50000"/>
                    <a:lumOff val="50000"/>
                  </a:schemeClr>
                </a:solidFill>
              </a:rPr>
              <a:t>CPLEX:</a:t>
            </a:r>
          </a:p>
          <a:p>
            <a:pPr marL="158750" indent="0">
              <a:buNone/>
            </a:pPr>
            <a:endParaRPr lang="fr-FR" sz="2000" b="1" dirty="0" smtClean="0">
              <a:solidFill>
                <a:schemeClr val="tx1">
                  <a:lumMod val="50000"/>
                  <a:lumOff val="50000"/>
                </a:schemeClr>
              </a:solidFill>
            </a:endParaRPr>
          </a:p>
          <a:p>
            <a:pPr marL="158750" indent="0">
              <a:buNone/>
            </a:pPr>
            <a:r>
              <a:rPr lang="fr-FR" sz="1800" dirty="0"/>
              <a:t>La bibliothèque </a:t>
            </a:r>
            <a:r>
              <a:rPr lang="fr-FR" sz="1800" dirty="0" err="1" smtClean="0"/>
              <a:t>Docplex</a:t>
            </a:r>
            <a:r>
              <a:rPr lang="fr-FR" sz="1800" dirty="0" smtClean="0"/>
              <a:t> </a:t>
            </a:r>
            <a:r>
              <a:rPr lang="fr-FR" sz="1800" dirty="0"/>
              <a:t>est une extension de Python pour IBM CPLEX, le logiciel d'optimisation mathématique de IBM. Elle permet aux utilisateurs de formuler et de résoudre des problèmes d'optimisation linéaire, entière mixte, quadratique et quadratique convexe à l'aide de la programmation mathématique.</a:t>
            </a:r>
            <a:endParaRPr lang="fr-FR" sz="1800" b="1" dirty="0" smtClean="0">
              <a:solidFill>
                <a:schemeClr val="accent3"/>
              </a:solidFill>
            </a:endParaRPr>
          </a:p>
          <a:p>
            <a:pPr marL="444500" indent="-285750">
              <a:buFont typeface="Courier New" panose="02070309020205020404" pitchFamily="49" charset="0"/>
              <a:buChar char="o"/>
            </a:pPr>
            <a:endParaRPr lang="fr-FR" sz="1800" b="1" dirty="0" smtClean="0">
              <a:solidFill>
                <a:schemeClr val="tx1">
                  <a:lumMod val="50000"/>
                  <a:lumOff val="50000"/>
                </a:schemeClr>
              </a:solidFill>
            </a:endParaRPr>
          </a:p>
          <a:p>
            <a:pPr marL="444500" indent="-285750">
              <a:buFont typeface="Courier New" panose="02070309020205020404" pitchFamily="49" charset="0"/>
              <a:buChar char="o"/>
            </a:pPr>
            <a:endParaRPr lang="fr-FR" sz="1800" b="1" dirty="0" smtClean="0">
              <a:solidFill>
                <a:schemeClr val="tx1">
                  <a:lumMod val="50000"/>
                  <a:lumOff val="50000"/>
                </a:schemeClr>
              </a:solidFill>
            </a:endParaRPr>
          </a:p>
          <a:p>
            <a:pPr marL="444500" indent="-285750">
              <a:buFont typeface="Courier New" panose="02070309020205020404" pitchFamily="49" charset="0"/>
              <a:buChar char="o"/>
            </a:pPr>
            <a:endParaRPr lang="fr-FR" sz="1800" b="1" dirty="0">
              <a:solidFill>
                <a:schemeClr val="tx1">
                  <a:lumMod val="50000"/>
                  <a:lumOff val="50000"/>
                </a:schemeClr>
              </a:solidFill>
            </a:endParaRPr>
          </a:p>
          <a:p>
            <a:pPr marL="444500" indent="-285750">
              <a:buFont typeface="Courier New" panose="02070309020205020404" pitchFamily="49" charset="0"/>
              <a:buChar char="o"/>
            </a:pPr>
            <a:endParaRPr lang="fr-FR" sz="1800" b="1" dirty="0">
              <a:solidFill>
                <a:schemeClr val="accent3"/>
              </a:solidFill>
            </a:endParaRPr>
          </a:p>
        </p:txBody>
      </p:sp>
      <p:pic>
        <p:nvPicPr>
          <p:cNvPr id="2" name="Image 1"/>
          <p:cNvPicPr>
            <a:picLocks noChangeAspect="1"/>
          </p:cNvPicPr>
          <p:nvPr/>
        </p:nvPicPr>
        <p:blipFill>
          <a:blip r:embed="rId3"/>
          <a:stretch>
            <a:fillRect/>
          </a:stretch>
        </p:blipFill>
        <p:spPr>
          <a:xfrm>
            <a:off x="1408176" y="3058634"/>
            <a:ext cx="5416511" cy="769687"/>
          </a:xfrm>
          <a:prstGeom prst="rect">
            <a:avLst/>
          </a:prstGeom>
        </p:spPr>
      </p:pic>
    </p:spTree>
    <p:extLst>
      <p:ext uri="{BB962C8B-B14F-4D97-AF65-F5344CB8AC3E}">
        <p14:creationId xmlns:p14="http://schemas.microsoft.com/office/powerpoint/2010/main" val="3138038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p:nvPr/>
        </p:nvSpPr>
        <p:spPr>
          <a:xfrm>
            <a:off x="7748900" y="4257727"/>
            <a:ext cx="759600" cy="728873"/>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txBox="1">
            <a:spLocks noGrp="1"/>
          </p:cNvSpPr>
          <p:nvPr>
            <p:ph type="title"/>
          </p:nvPr>
        </p:nvSpPr>
        <p:spPr>
          <a:xfrm>
            <a:off x="518709" y="148731"/>
            <a:ext cx="4385974" cy="4947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Plan</a:t>
            </a:r>
            <a:endParaRPr dirty="0"/>
          </a:p>
        </p:txBody>
      </p:sp>
      <p:pic>
        <p:nvPicPr>
          <p:cNvPr id="139" name="Google Shape;139;p17"/>
          <p:cNvPicPr preferRelativeResize="0"/>
          <p:nvPr/>
        </p:nvPicPr>
        <p:blipFill>
          <a:blip r:embed="rId3">
            <a:alphaModFix/>
          </a:blip>
          <a:stretch>
            <a:fillRect/>
          </a:stretch>
        </p:blipFill>
        <p:spPr>
          <a:xfrm flipH="1">
            <a:off x="6137596" y="753977"/>
            <a:ext cx="2908950" cy="3252201"/>
          </a:xfrm>
          <a:prstGeom prst="rect">
            <a:avLst/>
          </a:prstGeom>
          <a:noFill/>
          <a:ln>
            <a:noFill/>
          </a:ln>
        </p:spPr>
      </p:pic>
      <p:sp>
        <p:nvSpPr>
          <p:cNvPr id="146" name="Google Shape;146;p17"/>
          <p:cNvSpPr/>
          <p:nvPr/>
        </p:nvSpPr>
        <p:spPr>
          <a:xfrm>
            <a:off x="4325750" y="2411700"/>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7968801" y="4447819"/>
            <a:ext cx="319799" cy="366269"/>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rgbClr val="FFFFFF"/>
          </a:solidFill>
          <a:ln>
            <a:noFill/>
          </a:ln>
          <a:effectLst>
            <a:outerShdw blurRad="57150" algn="bl" rotWithShape="0">
              <a:srgbClr val="FF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txBox="1"/>
          <p:nvPr/>
        </p:nvSpPr>
        <p:spPr>
          <a:xfrm>
            <a:off x="6235400" y="2711850"/>
            <a:ext cx="20532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latin typeface="IBM Plex Sans Medium"/>
              <a:ea typeface="IBM Plex Sans Medium"/>
              <a:cs typeface="IBM Plex Sans Medium"/>
              <a:sym typeface="IBM Plex Sans Medium"/>
            </a:endParaRPr>
          </a:p>
        </p:txBody>
      </p:sp>
      <p:cxnSp>
        <p:nvCxnSpPr>
          <p:cNvPr id="156" name="Google Shape;156;p17"/>
          <p:cNvCxnSpPr>
            <a:endCxn id="144" idx="1"/>
          </p:cNvCxnSpPr>
          <p:nvPr/>
        </p:nvCxnSpPr>
        <p:spPr>
          <a:xfrm rot="10800000">
            <a:off x="7262000" y="2389800"/>
            <a:ext cx="0" cy="228600"/>
          </a:xfrm>
          <a:prstGeom prst="straightConnector1">
            <a:avLst/>
          </a:prstGeom>
          <a:noFill/>
          <a:ln w="9525" cap="flat" cmpd="sng">
            <a:solidFill>
              <a:srgbClr val="FFFFFF"/>
            </a:solidFill>
            <a:prstDash val="solid"/>
            <a:round/>
            <a:headEnd type="none" w="med" len="med"/>
            <a:tailEnd type="none" w="med" len="med"/>
          </a:ln>
        </p:spPr>
      </p:cxnSp>
      <p:cxnSp>
        <p:nvCxnSpPr>
          <p:cNvPr id="157" name="Google Shape;157;p17"/>
          <p:cNvCxnSpPr/>
          <p:nvPr/>
        </p:nvCxnSpPr>
        <p:spPr>
          <a:xfrm>
            <a:off x="7262000" y="3378000"/>
            <a:ext cx="134850" cy="363464"/>
          </a:xfrm>
          <a:prstGeom prst="straightConnector1">
            <a:avLst/>
          </a:prstGeom>
          <a:noFill/>
          <a:ln w="9525" cap="flat" cmpd="sng">
            <a:solidFill>
              <a:srgbClr val="FFFFFF"/>
            </a:solidFill>
            <a:prstDash val="solid"/>
            <a:round/>
            <a:headEnd type="none" w="med" len="med"/>
            <a:tailEnd type="none" w="med" len="med"/>
          </a:ln>
        </p:spPr>
      </p:cxnSp>
      <p:sp>
        <p:nvSpPr>
          <p:cNvPr id="31" name="Google Shape;844;p31"/>
          <p:cNvSpPr/>
          <p:nvPr/>
        </p:nvSpPr>
        <p:spPr>
          <a:xfrm>
            <a:off x="519916" y="808727"/>
            <a:ext cx="5096436" cy="387939"/>
          </a:xfrm>
          <a:prstGeom prst="snip2DiagRect">
            <a:avLst>
              <a:gd name="adj1" fmla="val 0"/>
              <a:gd name="adj2" fmla="val 16667"/>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4;p31"/>
          <p:cNvSpPr/>
          <p:nvPr/>
        </p:nvSpPr>
        <p:spPr>
          <a:xfrm>
            <a:off x="524043" y="1339962"/>
            <a:ext cx="5123924" cy="376070"/>
          </a:xfrm>
          <a:prstGeom prst="snip2DiagRect">
            <a:avLst>
              <a:gd name="adj1" fmla="val 0"/>
              <a:gd name="adj2" fmla="val 16667"/>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4;p31"/>
          <p:cNvSpPr/>
          <p:nvPr/>
        </p:nvSpPr>
        <p:spPr>
          <a:xfrm>
            <a:off x="518709" y="2336889"/>
            <a:ext cx="5156746" cy="402244"/>
          </a:xfrm>
          <a:prstGeom prst="snip2DiagRect">
            <a:avLst>
              <a:gd name="adj1" fmla="val 0"/>
              <a:gd name="adj2" fmla="val 16667"/>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4;p31"/>
          <p:cNvSpPr/>
          <p:nvPr/>
        </p:nvSpPr>
        <p:spPr>
          <a:xfrm>
            <a:off x="529036" y="2895649"/>
            <a:ext cx="5146419" cy="407935"/>
          </a:xfrm>
          <a:prstGeom prst="snip2DiagRect">
            <a:avLst>
              <a:gd name="adj1" fmla="val 0"/>
              <a:gd name="adj2" fmla="val 16667"/>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4;p31"/>
          <p:cNvSpPr/>
          <p:nvPr/>
        </p:nvSpPr>
        <p:spPr>
          <a:xfrm>
            <a:off x="524043" y="3417043"/>
            <a:ext cx="5172076" cy="393791"/>
          </a:xfrm>
          <a:prstGeom prst="snip2DiagRect">
            <a:avLst>
              <a:gd name="adj1" fmla="val 0"/>
              <a:gd name="adj2" fmla="val 16667"/>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4;p31"/>
          <p:cNvSpPr/>
          <p:nvPr/>
        </p:nvSpPr>
        <p:spPr>
          <a:xfrm>
            <a:off x="529035" y="4371185"/>
            <a:ext cx="5167084" cy="399299"/>
          </a:xfrm>
          <a:prstGeom prst="snip2DiagRect">
            <a:avLst>
              <a:gd name="adj1" fmla="val 0"/>
              <a:gd name="adj2" fmla="val 16667"/>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7;p31"/>
          <p:cNvSpPr txBox="1"/>
          <p:nvPr/>
        </p:nvSpPr>
        <p:spPr>
          <a:xfrm>
            <a:off x="481458" y="881347"/>
            <a:ext cx="1789444" cy="28116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latin typeface="IBM Plex Sans Medium"/>
                <a:ea typeface="IBM Plex Sans Medium"/>
                <a:cs typeface="IBM Plex Sans Medium"/>
                <a:sym typeface="IBM Plex Sans Medium"/>
              </a:rPr>
              <a:t>1-Introduction</a:t>
            </a:r>
            <a:endParaRPr dirty="0">
              <a:solidFill>
                <a:schemeClr val="lt1"/>
              </a:solidFill>
              <a:latin typeface="IBM Plex Sans Medium"/>
              <a:ea typeface="IBM Plex Sans Medium"/>
              <a:cs typeface="IBM Plex Sans Medium"/>
              <a:sym typeface="IBM Plex Sans Medium"/>
            </a:endParaRPr>
          </a:p>
        </p:txBody>
      </p:sp>
      <p:sp>
        <p:nvSpPr>
          <p:cNvPr id="38" name="Google Shape;847;p31"/>
          <p:cNvSpPr txBox="1"/>
          <p:nvPr/>
        </p:nvSpPr>
        <p:spPr>
          <a:xfrm>
            <a:off x="559638" y="1408067"/>
            <a:ext cx="2058044" cy="2551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AU" dirty="0" smtClean="0">
                <a:solidFill>
                  <a:schemeClr val="lt1"/>
                </a:solidFill>
                <a:latin typeface="IBM Plex Sans Medium"/>
                <a:ea typeface="IBM Plex Sans Medium"/>
                <a:cs typeface="IBM Plex Sans Medium"/>
                <a:sym typeface="IBM Plex Sans Medium"/>
              </a:rPr>
              <a:t>2-Definition de VRP </a:t>
            </a:r>
            <a:endParaRPr dirty="0">
              <a:solidFill>
                <a:schemeClr val="lt1"/>
              </a:solidFill>
              <a:latin typeface="IBM Plex Sans Medium"/>
              <a:ea typeface="IBM Plex Sans Medium"/>
              <a:cs typeface="IBM Plex Sans Medium"/>
              <a:sym typeface="IBM Plex Sans Medium"/>
            </a:endParaRPr>
          </a:p>
        </p:txBody>
      </p:sp>
      <p:sp>
        <p:nvSpPr>
          <p:cNvPr id="40" name="Google Shape;844;p31"/>
          <p:cNvSpPr/>
          <p:nvPr/>
        </p:nvSpPr>
        <p:spPr>
          <a:xfrm>
            <a:off x="518709" y="1809754"/>
            <a:ext cx="5156746" cy="399845"/>
          </a:xfrm>
          <a:prstGeom prst="snip2DiagRect">
            <a:avLst>
              <a:gd name="adj1" fmla="val 0"/>
              <a:gd name="adj2" fmla="val 16667"/>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4;p31"/>
          <p:cNvSpPr/>
          <p:nvPr/>
        </p:nvSpPr>
        <p:spPr>
          <a:xfrm>
            <a:off x="524043" y="3879356"/>
            <a:ext cx="5172076" cy="378371"/>
          </a:xfrm>
          <a:prstGeom prst="snip2DiagRect">
            <a:avLst>
              <a:gd name="adj1" fmla="val 1574"/>
              <a:gd name="adj2" fmla="val 16667"/>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7;p31"/>
          <p:cNvSpPr txBox="1"/>
          <p:nvPr/>
        </p:nvSpPr>
        <p:spPr>
          <a:xfrm>
            <a:off x="689061" y="1915634"/>
            <a:ext cx="2218853" cy="2551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latin typeface="IBM Plex Sans Medium"/>
                <a:ea typeface="IBM Plex Sans Medium"/>
                <a:cs typeface="IBM Plex Sans Medium"/>
                <a:sym typeface="IBM Plex Sans Medium"/>
              </a:rPr>
              <a:t>3-Domaine d’application</a:t>
            </a:r>
            <a:endParaRPr dirty="0">
              <a:solidFill>
                <a:schemeClr val="lt1"/>
              </a:solidFill>
              <a:latin typeface="IBM Plex Sans Medium"/>
              <a:ea typeface="IBM Plex Sans Medium"/>
              <a:cs typeface="IBM Plex Sans Medium"/>
              <a:sym typeface="IBM Plex Sans Medium"/>
            </a:endParaRPr>
          </a:p>
        </p:txBody>
      </p:sp>
      <p:sp>
        <p:nvSpPr>
          <p:cNvPr id="43" name="Google Shape;847;p31"/>
          <p:cNvSpPr txBox="1"/>
          <p:nvPr/>
        </p:nvSpPr>
        <p:spPr>
          <a:xfrm>
            <a:off x="559638" y="2965685"/>
            <a:ext cx="3940583" cy="278065"/>
          </a:xfrm>
          <a:prstGeom prst="rect">
            <a:avLst/>
          </a:prstGeom>
          <a:noFill/>
          <a:ln>
            <a:noFill/>
          </a:ln>
        </p:spPr>
        <p:txBody>
          <a:bodyPr spcFirstLastPara="1" wrap="square" lIns="91425" tIns="91425" rIns="91425" bIns="91425" anchor="ctr" anchorCtr="0">
            <a:noAutofit/>
          </a:bodyPr>
          <a:lstStyle/>
          <a:p>
            <a:pPr lvl="0" algn="ctr"/>
            <a:r>
              <a:rPr lang="fr-FR" dirty="0" smtClean="0">
                <a:solidFill>
                  <a:schemeClr val="lt1"/>
                </a:solidFill>
                <a:latin typeface="IBM Plex Sans Medium"/>
                <a:ea typeface="IBM Plex Sans Medium"/>
                <a:cs typeface="IBM Plex Sans Medium"/>
                <a:sym typeface="IBM Plex Sans Medium"/>
              </a:rPr>
              <a:t>5-Formulation </a:t>
            </a:r>
            <a:r>
              <a:rPr lang="fr-FR" dirty="0">
                <a:solidFill>
                  <a:schemeClr val="lt1"/>
                </a:solidFill>
                <a:latin typeface="IBM Plex Sans Medium"/>
                <a:ea typeface="IBM Plex Sans Medium"/>
                <a:cs typeface="IBM Plex Sans Medium"/>
                <a:sym typeface="IBM Plex Sans Medium"/>
              </a:rPr>
              <a:t>graphique / mathématique </a:t>
            </a:r>
          </a:p>
        </p:txBody>
      </p:sp>
      <p:sp>
        <p:nvSpPr>
          <p:cNvPr id="44" name="Google Shape;847;p31"/>
          <p:cNvSpPr txBox="1"/>
          <p:nvPr/>
        </p:nvSpPr>
        <p:spPr>
          <a:xfrm>
            <a:off x="651249" y="3467971"/>
            <a:ext cx="4845920" cy="2551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latin typeface="IBM Plex Sans Medium"/>
                <a:ea typeface="IBM Plex Sans Medium"/>
                <a:cs typeface="IBM Plex Sans Medium"/>
                <a:sym typeface="IBM Plex Sans Medium"/>
              </a:rPr>
              <a:t>6- Methode de </a:t>
            </a:r>
            <a:r>
              <a:rPr lang="fr-FR" dirty="0" smtClean="0">
                <a:solidFill>
                  <a:schemeClr val="lt1"/>
                </a:solidFill>
                <a:latin typeface="IBM Plex Sans Medium"/>
                <a:ea typeface="IBM Plex Sans Medium"/>
                <a:cs typeface="IBM Plex Sans Medium"/>
                <a:sym typeface="IBM Plex Sans Medium"/>
              </a:rPr>
              <a:t>résolution</a:t>
            </a:r>
            <a:r>
              <a:rPr lang="en" dirty="0" smtClean="0">
                <a:solidFill>
                  <a:schemeClr val="lt1"/>
                </a:solidFill>
                <a:latin typeface="IBM Plex Sans Medium"/>
                <a:ea typeface="IBM Plex Sans Medium"/>
                <a:cs typeface="IBM Plex Sans Medium"/>
                <a:sym typeface="IBM Plex Sans Medium"/>
              </a:rPr>
              <a:t> du VRP (Exactes / Heuristique) </a:t>
            </a:r>
            <a:endParaRPr dirty="0">
              <a:solidFill>
                <a:schemeClr val="lt1"/>
              </a:solidFill>
              <a:latin typeface="IBM Plex Sans Medium"/>
              <a:ea typeface="IBM Plex Sans Medium"/>
              <a:cs typeface="IBM Plex Sans Medium"/>
              <a:sym typeface="IBM Plex Sans Medium"/>
            </a:endParaRPr>
          </a:p>
        </p:txBody>
      </p:sp>
      <p:sp>
        <p:nvSpPr>
          <p:cNvPr id="45" name="Google Shape;847;p31"/>
          <p:cNvSpPr txBox="1"/>
          <p:nvPr/>
        </p:nvSpPr>
        <p:spPr>
          <a:xfrm>
            <a:off x="559638" y="3909742"/>
            <a:ext cx="2989165" cy="2776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latin typeface="IBM Plex Sans Medium"/>
                <a:ea typeface="IBM Plex Sans Medium"/>
                <a:cs typeface="IBM Plex Sans Medium"/>
                <a:sym typeface="IBM Plex Sans Medium"/>
              </a:rPr>
              <a:t>7-Application pratique du VRP</a:t>
            </a:r>
            <a:endParaRPr dirty="0">
              <a:solidFill>
                <a:schemeClr val="lt1"/>
              </a:solidFill>
              <a:latin typeface="IBM Plex Sans Medium"/>
              <a:ea typeface="IBM Plex Sans Medium"/>
              <a:cs typeface="IBM Plex Sans Medium"/>
              <a:sym typeface="IBM Plex Sans Medium"/>
            </a:endParaRPr>
          </a:p>
        </p:txBody>
      </p:sp>
      <p:sp>
        <p:nvSpPr>
          <p:cNvPr id="46" name="Google Shape;847;p31"/>
          <p:cNvSpPr txBox="1"/>
          <p:nvPr/>
        </p:nvSpPr>
        <p:spPr>
          <a:xfrm>
            <a:off x="629848" y="4469425"/>
            <a:ext cx="1492664" cy="2028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IBM Plex Sans Medium"/>
                <a:ea typeface="IBM Plex Sans Medium"/>
                <a:cs typeface="IBM Plex Sans Medium"/>
                <a:sym typeface="IBM Plex Sans Medium"/>
              </a:rPr>
              <a:t>8</a:t>
            </a:r>
            <a:r>
              <a:rPr lang="en" dirty="0" smtClean="0">
                <a:solidFill>
                  <a:schemeClr val="lt1"/>
                </a:solidFill>
                <a:latin typeface="IBM Plex Sans Medium"/>
                <a:ea typeface="IBM Plex Sans Medium"/>
                <a:cs typeface="IBM Plex Sans Medium"/>
                <a:sym typeface="IBM Plex Sans Medium"/>
              </a:rPr>
              <a:t>-Conclusion</a:t>
            </a:r>
            <a:endParaRPr dirty="0">
              <a:solidFill>
                <a:schemeClr val="lt1"/>
              </a:solidFill>
              <a:latin typeface="IBM Plex Sans Medium"/>
              <a:ea typeface="IBM Plex Sans Medium"/>
              <a:cs typeface="IBM Plex Sans Medium"/>
              <a:sym typeface="IBM Plex Sans Medium"/>
            </a:endParaRPr>
          </a:p>
        </p:txBody>
      </p:sp>
      <p:sp>
        <p:nvSpPr>
          <p:cNvPr id="26" name="Google Shape;847;p31"/>
          <p:cNvSpPr txBox="1"/>
          <p:nvPr/>
        </p:nvSpPr>
        <p:spPr>
          <a:xfrm>
            <a:off x="689061" y="2388700"/>
            <a:ext cx="1821925" cy="24199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IBM Plex Sans Medium"/>
                <a:ea typeface="IBM Plex Sans Medium"/>
                <a:cs typeface="IBM Plex Sans Medium"/>
                <a:sym typeface="IBM Plex Sans Medium"/>
              </a:rPr>
              <a:t>4</a:t>
            </a:r>
            <a:r>
              <a:rPr lang="en" dirty="0" smtClean="0">
                <a:solidFill>
                  <a:schemeClr val="lt1"/>
                </a:solidFill>
                <a:latin typeface="IBM Plex Sans Medium"/>
                <a:ea typeface="IBM Plex Sans Medium"/>
                <a:cs typeface="IBM Plex Sans Medium"/>
                <a:sym typeface="IBM Plex Sans Medium"/>
              </a:rPr>
              <a:t>-Variantes du VRP</a:t>
            </a:r>
            <a:endParaRPr dirty="0">
              <a:solidFill>
                <a:schemeClr val="lt1"/>
              </a:solidFill>
              <a:latin typeface="IBM Plex Sans Medium"/>
              <a:ea typeface="IBM Plex Sans Medium"/>
              <a:cs typeface="IBM Plex Sans Medium"/>
              <a:sym typeface="IBM Plex Sans Medium"/>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1066800" y="591312"/>
            <a:ext cx="7695780" cy="579050"/>
          </a:xfrm>
          <a:prstGeom prst="rect">
            <a:avLst/>
          </a:prstGeom>
        </p:spPr>
        <p:txBody>
          <a:bodyPr spcFirstLastPara="1" wrap="square" lIns="91425" tIns="91425" rIns="91425" bIns="91425" anchor="t" anchorCtr="0">
            <a:noAutofit/>
          </a:bodyPr>
          <a:lstStyle/>
          <a:p>
            <a:pPr lvl="0"/>
            <a:r>
              <a:rPr lang="fr-FR" dirty="0"/>
              <a:t> </a:t>
            </a:r>
            <a:r>
              <a:rPr lang="fr-FR" dirty="0" smtClean="0"/>
              <a:t>                 Validation  de la solution </a:t>
            </a:r>
            <a:endParaRPr dirty="0"/>
          </a:p>
        </p:txBody>
      </p:sp>
      <p:sp>
        <p:nvSpPr>
          <p:cNvPr id="132" name="Google Shape;132;p16"/>
          <p:cNvSpPr txBox="1">
            <a:spLocks noGrp="1"/>
          </p:cNvSpPr>
          <p:nvPr>
            <p:ph type="body" idx="1"/>
          </p:nvPr>
        </p:nvSpPr>
        <p:spPr>
          <a:xfrm>
            <a:off x="1383791" y="1350456"/>
            <a:ext cx="5998571" cy="3096416"/>
          </a:xfrm>
          <a:prstGeom prst="rect">
            <a:avLst/>
          </a:prstGeom>
        </p:spPr>
        <p:txBody>
          <a:bodyPr spcFirstLastPara="1" wrap="square" lIns="91425" tIns="91425" rIns="91425" bIns="91425" anchor="t" anchorCtr="0">
            <a:noAutofit/>
          </a:bodyPr>
          <a:lstStyle/>
          <a:p>
            <a:pPr marL="444500" indent="-285750">
              <a:buFont typeface="Wingdings" panose="05000000000000000000" pitchFamily="2" charset="2"/>
              <a:buChar char="q"/>
            </a:pPr>
            <a:r>
              <a:rPr lang="fr-FR" sz="1800" dirty="0" smtClean="0">
                <a:solidFill>
                  <a:schemeClr val="bg1"/>
                </a:solidFill>
              </a:rPr>
              <a:t>On a un liste triée par ordre numérique des codes d’</a:t>
            </a:r>
            <a:r>
              <a:rPr lang="fr-FR" sz="1800" dirty="0" err="1" smtClean="0">
                <a:solidFill>
                  <a:schemeClr val="bg1"/>
                </a:solidFill>
              </a:rPr>
              <a:t>etat</a:t>
            </a:r>
            <a:r>
              <a:rPr lang="fr-FR" sz="1800" dirty="0" smtClean="0">
                <a:solidFill>
                  <a:schemeClr val="bg1"/>
                </a:solidFill>
              </a:rPr>
              <a:t> de la solution </a:t>
            </a:r>
            <a:r>
              <a:rPr lang="fr-FR" sz="1800" dirty="0" err="1" smtClean="0">
                <a:solidFill>
                  <a:schemeClr val="bg1"/>
                </a:solidFill>
              </a:rPr>
              <a:t>Cplex</a:t>
            </a:r>
            <a:r>
              <a:rPr lang="fr-FR" sz="1800" dirty="0" smtClean="0">
                <a:solidFill>
                  <a:schemeClr val="bg1"/>
                </a:solidFill>
              </a:rPr>
              <a:t> qui renvoie a la documentation de référence de chaque code</a:t>
            </a:r>
          </a:p>
          <a:p>
            <a:pPr marL="444500" indent="-285750">
              <a:buFont typeface="Wingdings" panose="05000000000000000000" pitchFamily="2" charset="2"/>
              <a:buChar char="q"/>
            </a:pPr>
            <a:endParaRPr lang="fr-FR" sz="1800" dirty="0">
              <a:solidFill>
                <a:schemeClr val="bg1"/>
              </a:solidFill>
            </a:endParaRPr>
          </a:p>
          <a:p>
            <a:pPr marL="444500" indent="-285750">
              <a:buFont typeface="Wingdings" panose="05000000000000000000" pitchFamily="2" charset="2"/>
              <a:buChar char="q"/>
            </a:pPr>
            <a:r>
              <a:rPr lang="fr-FR" sz="1800" dirty="0" smtClean="0">
                <a:solidFill>
                  <a:schemeClr val="bg1"/>
                </a:solidFill>
              </a:rPr>
              <a:t>Le type de solution est donnée par numéro dans la bibliothèque appelable CPLEX   (APIC) Dernière mise a jour: 2021-11-25  </a:t>
            </a:r>
            <a:endParaRPr lang="fr-FR" sz="1800" dirty="0">
              <a:solidFill>
                <a:schemeClr val="bg1"/>
              </a:solidFill>
            </a:endParaRPr>
          </a:p>
        </p:txBody>
      </p:sp>
    </p:spTree>
    <p:extLst>
      <p:ext uri="{BB962C8B-B14F-4D97-AF65-F5344CB8AC3E}">
        <p14:creationId xmlns:p14="http://schemas.microsoft.com/office/powerpoint/2010/main" val="3082407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1125636" y="359918"/>
            <a:ext cx="7704000" cy="572700"/>
          </a:xfrm>
          <a:prstGeom prst="rect">
            <a:avLst/>
          </a:prstGeom>
        </p:spPr>
        <p:txBody>
          <a:bodyPr spcFirstLastPara="1" wrap="square" lIns="91425" tIns="91425" rIns="91425" bIns="91425" anchor="t" anchorCtr="0">
            <a:noAutofit/>
          </a:bodyPr>
          <a:lstStyle/>
          <a:p>
            <a:pPr lvl="0"/>
            <a:r>
              <a:rPr lang="fr-FR" dirty="0" smtClean="0"/>
              <a:t>  `               Validation  de la solution </a:t>
            </a:r>
            <a:endParaRPr dirty="0"/>
          </a:p>
        </p:txBody>
      </p:sp>
      <p:pic>
        <p:nvPicPr>
          <p:cNvPr id="2" name="Image 1"/>
          <p:cNvPicPr>
            <a:picLocks noChangeAspect="1"/>
          </p:cNvPicPr>
          <p:nvPr/>
        </p:nvPicPr>
        <p:blipFill>
          <a:blip r:embed="rId3"/>
          <a:stretch>
            <a:fillRect/>
          </a:stretch>
        </p:blipFill>
        <p:spPr>
          <a:xfrm>
            <a:off x="954665" y="932618"/>
            <a:ext cx="4237087" cy="327688"/>
          </a:xfrm>
          <a:prstGeom prst="rect">
            <a:avLst/>
          </a:prstGeom>
        </p:spPr>
      </p:pic>
      <p:pic>
        <p:nvPicPr>
          <p:cNvPr id="3" name="Image 2"/>
          <p:cNvPicPr>
            <a:picLocks noChangeAspect="1"/>
          </p:cNvPicPr>
          <p:nvPr/>
        </p:nvPicPr>
        <p:blipFill>
          <a:blip r:embed="rId4"/>
          <a:stretch>
            <a:fillRect/>
          </a:stretch>
        </p:blipFill>
        <p:spPr>
          <a:xfrm>
            <a:off x="954665" y="1388528"/>
            <a:ext cx="6058425" cy="3353091"/>
          </a:xfrm>
          <a:prstGeom prst="rect">
            <a:avLst/>
          </a:prstGeom>
        </p:spPr>
      </p:pic>
      <p:sp>
        <p:nvSpPr>
          <p:cNvPr id="132" name="Google Shape;132;p16"/>
          <p:cNvSpPr txBox="1">
            <a:spLocks noGrp="1"/>
          </p:cNvSpPr>
          <p:nvPr>
            <p:ph type="body" idx="1"/>
          </p:nvPr>
        </p:nvSpPr>
        <p:spPr>
          <a:xfrm>
            <a:off x="726875" y="804396"/>
            <a:ext cx="7704000" cy="4008236"/>
          </a:xfrm>
          <a:prstGeom prst="rect">
            <a:avLst/>
          </a:prstGeom>
        </p:spPr>
        <p:txBody>
          <a:bodyPr spcFirstLastPara="1" wrap="square" lIns="91425" tIns="91425" rIns="91425" bIns="91425" anchor="t" anchorCtr="0">
            <a:noAutofit/>
          </a:bodyPr>
          <a:lstStyle/>
          <a:p>
            <a:pPr marL="444500" indent="-285750">
              <a:buFont typeface="Courier New" panose="02070309020205020404" pitchFamily="49" charset="0"/>
              <a:buChar char="o"/>
            </a:pPr>
            <a:endParaRPr lang="fr-FR" sz="1800" dirty="0">
              <a:solidFill>
                <a:schemeClr val="bg1"/>
              </a:solidFill>
            </a:endParaRPr>
          </a:p>
        </p:txBody>
      </p:sp>
    </p:spTree>
    <p:extLst>
      <p:ext uri="{BB962C8B-B14F-4D97-AF65-F5344CB8AC3E}">
        <p14:creationId xmlns:p14="http://schemas.microsoft.com/office/powerpoint/2010/main" val="2660704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1134328" y="330011"/>
            <a:ext cx="6448927" cy="556889"/>
          </a:xfrm>
          <a:prstGeom prst="rect">
            <a:avLst/>
          </a:prstGeom>
        </p:spPr>
        <p:txBody>
          <a:bodyPr spcFirstLastPara="1" wrap="square" lIns="91425" tIns="91425" rIns="91425" bIns="91425" anchor="t" anchorCtr="0">
            <a:noAutofit/>
          </a:bodyPr>
          <a:lstStyle/>
          <a:p>
            <a:pPr lvl="0" algn="ctr"/>
            <a:r>
              <a:rPr lang="fr-FR" dirty="0" smtClean="0">
                <a:latin typeface="IBM Plex Sans Medium"/>
                <a:ea typeface="IBM Plex Sans Medium"/>
                <a:cs typeface="IBM Plex Sans Medium"/>
                <a:sym typeface="IBM Plex Sans Medium"/>
              </a:rPr>
              <a:t>7- Application </a:t>
            </a:r>
            <a:r>
              <a:rPr lang="fr-FR" dirty="0">
                <a:latin typeface="IBM Plex Sans Medium"/>
                <a:ea typeface="IBM Plex Sans Medium"/>
                <a:cs typeface="IBM Plex Sans Medium"/>
                <a:sym typeface="IBM Plex Sans Medium"/>
              </a:rPr>
              <a:t>pratique du VRP</a:t>
            </a:r>
          </a:p>
        </p:txBody>
      </p:sp>
      <p:sp>
        <p:nvSpPr>
          <p:cNvPr id="5" name="Google Shape;132;p16"/>
          <p:cNvSpPr txBox="1">
            <a:spLocks noGrp="1"/>
          </p:cNvSpPr>
          <p:nvPr>
            <p:ph type="body" idx="1"/>
          </p:nvPr>
        </p:nvSpPr>
        <p:spPr>
          <a:xfrm>
            <a:off x="481263" y="886900"/>
            <a:ext cx="7977113" cy="3973858"/>
          </a:xfrm>
          <a:prstGeom prst="rect">
            <a:avLst/>
          </a:prstGeom>
        </p:spPr>
        <p:txBody>
          <a:bodyPr spcFirstLastPara="1" wrap="square" lIns="91425" tIns="91425" rIns="91425" bIns="91425" anchor="t" anchorCtr="0">
            <a:noAutofit/>
          </a:bodyPr>
          <a:lstStyle/>
          <a:p>
            <a:pPr marL="158750" indent="0">
              <a:buNone/>
            </a:pPr>
            <a:r>
              <a:rPr lang="fr-FR" sz="1800" b="1" i="1" dirty="0" smtClean="0"/>
              <a:t>Interface dans la quelle on saisie le nombre de clients et de véhicules :</a:t>
            </a:r>
          </a:p>
          <a:p>
            <a:pPr marL="158750" indent="0">
              <a:buNone/>
            </a:pPr>
            <a:endParaRPr lang="fr-FR" sz="1800" b="1" i="1"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204" y="1641226"/>
            <a:ext cx="3925732" cy="2191056"/>
          </a:xfrm>
          <a:prstGeom prst="rect">
            <a:avLst/>
          </a:prstGeom>
        </p:spPr>
      </p:pic>
    </p:spTree>
    <p:extLst>
      <p:ext uri="{BB962C8B-B14F-4D97-AF65-F5344CB8AC3E}">
        <p14:creationId xmlns:p14="http://schemas.microsoft.com/office/powerpoint/2010/main" val="2993787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5" name="Google Shape;132;p16"/>
          <p:cNvSpPr txBox="1">
            <a:spLocks noGrp="1"/>
          </p:cNvSpPr>
          <p:nvPr>
            <p:ph type="body" idx="1"/>
          </p:nvPr>
        </p:nvSpPr>
        <p:spPr>
          <a:xfrm>
            <a:off x="481263" y="886900"/>
            <a:ext cx="7977113" cy="3973858"/>
          </a:xfrm>
          <a:prstGeom prst="rect">
            <a:avLst/>
          </a:prstGeom>
        </p:spPr>
        <p:txBody>
          <a:bodyPr spcFirstLastPara="1" wrap="square" lIns="91425" tIns="91425" rIns="91425" bIns="91425" anchor="t" anchorCtr="0">
            <a:noAutofit/>
          </a:bodyPr>
          <a:lstStyle/>
          <a:p>
            <a:pPr marL="158750" indent="0">
              <a:buNone/>
            </a:pPr>
            <a:r>
              <a:rPr lang="fr-FR" sz="1800" b="1" i="1" dirty="0" smtClean="0">
                <a:solidFill>
                  <a:schemeClr val="accent6"/>
                </a:solidFill>
              </a:rPr>
              <a:t>        Exemple de 6 clients et 4 véhicule: </a:t>
            </a:r>
          </a:p>
          <a:p>
            <a:pPr marL="158750" indent="0">
              <a:buNone/>
            </a:pPr>
            <a:endParaRPr lang="fr-FR" sz="1800" b="1" i="1"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007" y="1592593"/>
            <a:ext cx="3713624" cy="2191056"/>
          </a:xfrm>
          <a:prstGeom prst="rect">
            <a:avLst/>
          </a:prstGeom>
        </p:spPr>
      </p:pic>
    </p:spTree>
    <p:extLst>
      <p:ext uri="{BB962C8B-B14F-4D97-AF65-F5344CB8AC3E}">
        <p14:creationId xmlns:p14="http://schemas.microsoft.com/office/powerpoint/2010/main" val="1626494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969401" y="330011"/>
            <a:ext cx="7287700" cy="556889"/>
          </a:xfrm>
          <a:prstGeom prst="rect">
            <a:avLst/>
          </a:prstGeom>
        </p:spPr>
        <p:txBody>
          <a:bodyPr spcFirstLastPara="1" wrap="square" lIns="91425" tIns="91425" rIns="91425" bIns="91425" anchor="t" anchorCtr="0">
            <a:noAutofit/>
          </a:bodyPr>
          <a:lstStyle/>
          <a:p>
            <a:r>
              <a:rPr lang="fr-FR" sz="2800" i="1" dirty="0"/>
              <a:t>Affichage de console </a:t>
            </a:r>
            <a:r>
              <a:rPr lang="fr-FR" sz="2800" i="1" dirty="0" smtClean="0"/>
              <a:t>après l’exécution </a:t>
            </a:r>
            <a:r>
              <a:rPr lang="fr-FR" sz="2800" i="1" dirty="0"/>
              <a:t>:</a:t>
            </a:r>
            <a:br>
              <a:rPr lang="fr-FR" sz="2800" i="1" dirty="0"/>
            </a:br>
            <a:endParaRPr dirty="0"/>
          </a:p>
        </p:txBody>
      </p:sp>
      <p:sp>
        <p:nvSpPr>
          <p:cNvPr id="5" name="Google Shape;132;p16"/>
          <p:cNvSpPr txBox="1">
            <a:spLocks noGrp="1"/>
          </p:cNvSpPr>
          <p:nvPr>
            <p:ph type="body" idx="1"/>
          </p:nvPr>
        </p:nvSpPr>
        <p:spPr>
          <a:xfrm flipV="1">
            <a:off x="6060848" y="4769318"/>
            <a:ext cx="2397528" cy="45719"/>
          </a:xfrm>
          <a:prstGeom prst="rect">
            <a:avLst/>
          </a:prstGeom>
        </p:spPr>
        <p:txBody>
          <a:bodyPr spcFirstLastPara="1" wrap="square" lIns="91425" tIns="91425" rIns="91425" bIns="91425" anchor="t" anchorCtr="0">
            <a:noAutofit/>
          </a:bodyPr>
          <a:lstStyle/>
          <a:p>
            <a:pPr marL="158750" indent="0">
              <a:buNone/>
            </a:pPr>
            <a:r>
              <a:rPr lang="fr-FR" sz="1800" b="1" i="1" dirty="0" smtClean="0"/>
              <a:t>  </a:t>
            </a:r>
            <a:endParaRPr lang="fr-FR" sz="1800" b="1" i="1" dirty="0"/>
          </a:p>
        </p:txBody>
      </p:sp>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l="-16666" t="3384" r="16666" b="-281"/>
          <a:stretch/>
        </p:blipFill>
        <p:spPr>
          <a:xfrm>
            <a:off x="2137024" y="1052740"/>
            <a:ext cx="4245231" cy="3550737"/>
          </a:xfrm>
          <a:prstGeom prst="rect">
            <a:avLst/>
          </a:prstGeom>
        </p:spPr>
      </p:pic>
      <p:sp>
        <p:nvSpPr>
          <p:cNvPr id="4" name="Parchemin vertical 3"/>
          <p:cNvSpPr/>
          <p:nvPr/>
        </p:nvSpPr>
        <p:spPr>
          <a:xfrm>
            <a:off x="6382255" y="1424789"/>
            <a:ext cx="2545987" cy="2413591"/>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pPr lvl="0" eaLnBrk="0" fontAlgn="base" hangingPunct="0">
              <a:spcBef>
                <a:spcPct val="0"/>
              </a:spcBef>
              <a:spcAft>
                <a:spcPct val="0"/>
              </a:spcAft>
              <a:buClrTx/>
            </a:pPr>
            <a:r>
              <a:rPr lang="fr-FR" altLang="fr-FR" dirty="0">
                <a:solidFill>
                  <a:schemeClr val="tx1">
                    <a:lumMod val="90000"/>
                    <a:lumOff val="10000"/>
                  </a:schemeClr>
                </a:solidFill>
                <a:latin typeface="Söhne"/>
              </a:rPr>
              <a:t>L</a:t>
            </a:r>
            <a:r>
              <a:rPr lang="fr-FR" altLang="fr-FR" dirty="0" smtClean="0">
                <a:solidFill>
                  <a:schemeClr val="tx1">
                    <a:lumMod val="90000"/>
                    <a:lumOff val="10000"/>
                  </a:schemeClr>
                </a:solidFill>
                <a:latin typeface="Söhne"/>
              </a:rPr>
              <a:t>a </a:t>
            </a:r>
            <a:r>
              <a:rPr lang="fr-FR" altLang="fr-FR" dirty="0">
                <a:solidFill>
                  <a:schemeClr val="tx1">
                    <a:lumMod val="90000"/>
                    <a:lumOff val="10000"/>
                  </a:schemeClr>
                </a:solidFill>
                <a:latin typeface="Söhne"/>
              </a:rPr>
              <a:t>variable de décision </a:t>
            </a:r>
            <a:r>
              <a:rPr lang="fr-FR" altLang="fr-FR" b="1" dirty="0" smtClean="0">
                <a:solidFill>
                  <a:schemeClr val="tx1">
                    <a:lumMod val="90000"/>
                    <a:lumOff val="10000"/>
                  </a:schemeClr>
                </a:solidFill>
                <a:latin typeface="Söhne Mono"/>
              </a:rPr>
              <a:t>x[c1</a:t>
            </a:r>
            <a:r>
              <a:rPr lang="fr-FR" altLang="fr-FR" b="1" dirty="0">
                <a:solidFill>
                  <a:schemeClr val="tx1">
                    <a:lumMod val="90000"/>
                    <a:lumOff val="10000"/>
                  </a:schemeClr>
                </a:solidFill>
                <a:latin typeface="Söhne Mono"/>
              </a:rPr>
              <a:t>, </a:t>
            </a:r>
            <a:r>
              <a:rPr lang="fr-FR" altLang="fr-FR" b="1" dirty="0" smtClean="0">
                <a:solidFill>
                  <a:schemeClr val="tx1">
                    <a:lumMod val="90000"/>
                    <a:lumOff val="10000"/>
                  </a:schemeClr>
                </a:solidFill>
                <a:latin typeface="Söhne Mono"/>
              </a:rPr>
              <a:t>c2</a:t>
            </a:r>
            <a:r>
              <a:rPr lang="fr-FR" altLang="fr-FR" b="1" dirty="0">
                <a:solidFill>
                  <a:schemeClr val="tx1">
                    <a:lumMod val="90000"/>
                    <a:lumOff val="10000"/>
                  </a:schemeClr>
                </a:solidFill>
                <a:latin typeface="Söhne Mono"/>
              </a:rPr>
              <a:t>, v]</a:t>
            </a:r>
            <a:r>
              <a:rPr lang="fr-FR" altLang="fr-FR" dirty="0">
                <a:solidFill>
                  <a:schemeClr val="tx1">
                    <a:lumMod val="90000"/>
                    <a:lumOff val="10000"/>
                  </a:schemeClr>
                </a:solidFill>
                <a:latin typeface="Söhne"/>
              </a:rPr>
              <a:t> est égale à 1 dans la solution optimale. Cette variable binaire indique si le véhicule v se déplace de </a:t>
            </a:r>
            <a:r>
              <a:rPr lang="fr-FR" altLang="fr-FR" dirty="0" smtClean="0">
                <a:solidFill>
                  <a:schemeClr val="tx1">
                    <a:lumMod val="90000"/>
                    <a:lumOff val="10000"/>
                  </a:schemeClr>
                </a:solidFill>
                <a:latin typeface="Söhne"/>
              </a:rPr>
              <a:t>le client c1 </a:t>
            </a:r>
            <a:r>
              <a:rPr lang="fr-FR" altLang="fr-FR" dirty="0">
                <a:solidFill>
                  <a:schemeClr val="tx1">
                    <a:lumMod val="90000"/>
                    <a:lumOff val="10000"/>
                  </a:schemeClr>
                </a:solidFill>
                <a:latin typeface="Söhne"/>
              </a:rPr>
              <a:t>à </a:t>
            </a:r>
            <a:r>
              <a:rPr lang="fr-FR" altLang="fr-FR" dirty="0" smtClean="0">
                <a:solidFill>
                  <a:schemeClr val="tx1">
                    <a:lumMod val="90000"/>
                    <a:lumOff val="10000"/>
                  </a:schemeClr>
                </a:solidFill>
                <a:latin typeface="Söhne"/>
              </a:rPr>
              <a:t>le client c2</a:t>
            </a:r>
            <a:r>
              <a:rPr lang="fr-FR" altLang="fr-FR" dirty="0">
                <a:solidFill>
                  <a:schemeClr val="tx1">
                    <a:lumMod val="90000"/>
                    <a:lumOff val="10000"/>
                  </a:schemeClr>
                </a:solidFill>
                <a:latin typeface="Söhne"/>
              </a:rPr>
              <a:t>.</a:t>
            </a:r>
            <a:r>
              <a:rPr lang="fr-FR" altLang="fr-FR" sz="900" dirty="0">
                <a:solidFill>
                  <a:schemeClr val="tx1">
                    <a:lumMod val="90000"/>
                    <a:lumOff val="10000"/>
                  </a:schemeClr>
                </a:solidFill>
              </a:rPr>
              <a:t> </a:t>
            </a:r>
            <a:endParaRPr lang="fr-FR" altLang="fr-FR" sz="2000" dirty="0">
              <a:solidFill>
                <a:schemeClr val="tx1">
                  <a:lumMod val="90000"/>
                  <a:lumOff val="10000"/>
                </a:schemeClr>
              </a:solidFill>
              <a:latin typeface="Arial" panose="020B0604020202020204" pitchFamily="34" charset="0"/>
            </a:endParaRPr>
          </a:p>
        </p:txBody>
      </p:sp>
      <p:sp>
        <p:nvSpPr>
          <p:cNvPr id="7" name="Parchemin vertical 6"/>
          <p:cNvSpPr/>
          <p:nvPr/>
        </p:nvSpPr>
        <p:spPr>
          <a:xfrm>
            <a:off x="184935" y="1424788"/>
            <a:ext cx="2579780" cy="2413591"/>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pPr lvl="0" eaLnBrk="0" fontAlgn="base" hangingPunct="0">
              <a:spcBef>
                <a:spcPct val="0"/>
              </a:spcBef>
              <a:spcAft>
                <a:spcPct val="0"/>
              </a:spcAft>
              <a:buClrTx/>
            </a:pPr>
            <a:r>
              <a:rPr lang="fr-FR" altLang="fr-FR" b="1" dirty="0" smtClean="0">
                <a:solidFill>
                  <a:schemeClr val="tx1">
                    <a:lumMod val="90000"/>
                    <a:lumOff val="10000"/>
                  </a:schemeClr>
                </a:solidFill>
                <a:latin typeface="Söhne"/>
              </a:rPr>
              <a:t>u[</a:t>
            </a:r>
            <a:r>
              <a:rPr lang="fr-FR" altLang="fr-FR" b="1" dirty="0" err="1" smtClean="0">
                <a:solidFill>
                  <a:schemeClr val="tx1">
                    <a:lumMod val="90000"/>
                    <a:lumOff val="10000"/>
                  </a:schemeClr>
                </a:solidFill>
                <a:latin typeface="Söhne"/>
              </a:rPr>
              <a:t>c,v</a:t>
            </a:r>
            <a:r>
              <a:rPr lang="fr-FR" altLang="fr-FR" b="1" dirty="0" smtClean="0">
                <a:solidFill>
                  <a:schemeClr val="tx1">
                    <a:lumMod val="90000"/>
                    <a:lumOff val="10000"/>
                  </a:schemeClr>
                </a:solidFill>
                <a:latin typeface="Söhne"/>
              </a:rPr>
              <a:t>] </a:t>
            </a:r>
            <a:r>
              <a:rPr lang="fr-FR" altLang="fr-FR" dirty="0">
                <a:solidFill>
                  <a:schemeClr val="tx1">
                    <a:lumMod val="90000"/>
                    <a:lumOff val="10000"/>
                  </a:schemeClr>
                </a:solidFill>
                <a:latin typeface="Söhne"/>
              </a:rPr>
              <a:t>signifie </a:t>
            </a:r>
            <a:r>
              <a:rPr lang="fr-FR" altLang="fr-FR" dirty="0" smtClean="0">
                <a:solidFill>
                  <a:schemeClr val="tx1">
                    <a:lumMod val="90000"/>
                    <a:lumOff val="10000"/>
                  </a:schemeClr>
                </a:solidFill>
                <a:latin typeface="Söhne"/>
              </a:rPr>
              <a:t>l’ordre de visite de chaque véhicule .</a:t>
            </a:r>
          </a:p>
          <a:p>
            <a:pPr lvl="0" eaLnBrk="0" fontAlgn="base" hangingPunct="0">
              <a:spcBef>
                <a:spcPct val="0"/>
              </a:spcBef>
              <a:spcAft>
                <a:spcPct val="0"/>
              </a:spcAft>
              <a:buClrTx/>
            </a:pPr>
            <a:r>
              <a:rPr lang="fr-FR" altLang="fr-FR" dirty="0" smtClean="0">
                <a:solidFill>
                  <a:schemeClr val="tx1">
                    <a:lumMod val="90000"/>
                    <a:lumOff val="10000"/>
                  </a:schemeClr>
                </a:solidFill>
                <a:latin typeface="Söhne"/>
              </a:rPr>
              <a:t>La véhicule v visite le client c .</a:t>
            </a:r>
          </a:p>
        </p:txBody>
      </p:sp>
    </p:spTree>
    <p:extLst>
      <p:ext uri="{BB962C8B-B14F-4D97-AF65-F5344CB8AC3E}">
        <p14:creationId xmlns:p14="http://schemas.microsoft.com/office/powerpoint/2010/main" val="388780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969401" y="330011"/>
            <a:ext cx="7287700" cy="556889"/>
          </a:xfrm>
          <a:prstGeom prst="rect">
            <a:avLst/>
          </a:prstGeom>
        </p:spPr>
        <p:txBody>
          <a:bodyPr spcFirstLastPara="1" wrap="square" lIns="91425" tIns="91425" rIns="91425" bIns="91425" anchor="t" anchorCtr="0">
            <a:noAutofit/>
          </a:bodyPr>
          <a:lstStyle/>
          <a:p>
            <a:r>
              <a:rPr lang="fr-FR" sz="2800" i="1" dirty="0" smtClean="0"/>
              <a:t>                   Affichage de VRP :</a:t>
            </a:r>
            <a:r>
              <a:rPr lang="fr-FR" sz="2800" i="1" dirty="0"/>
              <a:t/>
            </a:r>
            <a:br>
              <a:rPr lang="fr-FR" sz="2800" i="1" dirty="0"/>
            </a:br>
            <a:endParaRPr dirty="0"/>
          </a:p>
        </p:txBody>
      </p:sp>
      <p:sp>
        <p:nvSpPr>
          <p:cNvPr id="5" name="Google Shape;132;p16"/>
          <p:cNvSpPr txBox="1">
            <a:spLocks noGrp="1"/>
          </p:cNvSpPr>
          <p:nvPr>
            <p:ph type="body" idx="1"/>
          </p:nvPr>
        </p:nvSpPr>
        <p:spPr>
          <a:xfrm>
            <a:off x="481263" y="886900"/>
            <a:ext cx="7977113" cy="3973858"/>
          </a:xfrm>
          <a:prstGeom prst="rect">
            <a:avLst/>
          </a:prstGeom>
        </p:spPr>
        <p:txBody>
          <a:bodyPr spcFirstLastPara="1" wrap="square" lIns="91425" tIns="91425" rIns="91425" bIns="91425" anchor="t" anchorCtr="0">
            <a:noAutofit/>
          </a:bodyPr>
          <a:lstStyle/>
          <a:p>
            <a:pPr marL="158750" indent="0">
              <a:buNone/>
            </a:pPr>
            <a:r>
              <a:rPr lang="fr-FR" sz="1800" b="1" i="1" dirty="0" smtClean="0"/>
              <a:t>  </a:t>
            </a:r>
            <a:endParaRPr lang="fr-FR" sz="1800" b="1" i="1" dirty="0"/>
          </a:p>
        </p:txBody>
      </p:sp>
      <p:pic>
        <p:nvPicPr>
          <p:cNvPr id="2" name="Image 1"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24" y="886900"/>
            <a:ext cx="8630854" cy="4153480"/>
          </a:xfrm>
          <a:prstGeom prst="rect">
            <a:avLst/>
          </a:prstGeom>
        </p:spPr>
      </p:pic>
    </p:spTree>
    <p:extLst>
      <p:ext uri="{BB962C8B-B14F-4D97-AF65-F5344CB8AC3E}">
        <p14:creationId xmlns:p14="http://schemas.microsoft.com/office/powerpoint/2010/main" val="762714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720000" y="36147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smtClean="0"/>
              <a:t>8- Conclusion</a:t>
            </a:r>
            <a:endParaRPr dirty="0"/>
          </a:p>
        </p:txBody>
      </p:sp>
      <p:sp>
        <p:nvSpPr>
          <p:cNvPr id="132" name="Google Shape;132;p16"/>
          <p:cNvSpPr txBox="1">
            <a:spLocks noGrp="1"/>
          </p:cNvSpPr>
          <p:nvPr>
            <p:ph type="body" idx="1"/>
          </p:nvPr>
        </p:nvSpPr>
        <p:spPr>
          <a:xfrm>
            <a:off x="720000" y="1873298"/>
            <a:ext cx="7704000" cy="2143897"/>
          </a:xfrm>
          <a:prstGeom prst="rect">
            <a:avLst/>
          </a:prstGeom>
        </p:spPr>
        <p:txBody>
          <a:bodyPr spcFirstLastPara="1" wrap="square" lIns="91425" tIns="91425" rIns="91425" bIns="91425" anchor="t" anchorCtr="0">
            <a:noAutofit/>
          </a:bodyPr>
          <a:lstStyle/>
          <a:p>
            <a:pPr marL="158750" lvl="0" indent="0" algn="ctr">
              <a:lnSpc>
                <a:spcPct val="115000"/>
              </a:lnSpc>
              <a:buNone/>
            </a:pPr>
            <a:r>
              <a:rPr lang="fr-FR" sz="1800" b="1" dirty="0"/>
              <a:t>Le Problème de tournées de véhicules (VRP) est un problème d'optimisation complexe avec de nombreuses applications </a:t>
            </a:r>
            <a:r>
              <a:rPr lang="fr-FR" sz="1800" b="1" dirty="0" smtClean="0"/>
              <a:t>pratiques. Le </a:t>
            </a:r>
            <a:r>
              <a:rPr lang="fr-FR" sz="1800" b="1" dirty="0"/>
              <a:t>VRP nécessite une modélisation précise des contraintes et des objectifs spécifiques, ainsi que des méthodes de résolution efficaces pour trouver des solutions optimales ou proches de l'optimal</a:t>
            </a:r>
            <a:r>
              <a:rPr lang="fr-FR" sz="1800" b="1" dirty="0" smtClean="0"/>
              <a:t>.</a:t>
            </a:r>
            <a:endParaRPr sz="1800" b="1" dirty="0"/>
          </a:p>
        </p:txBody>
      </p:sp>
    </p:spTree>
    <p:extLst>
      <p:ext uri="{BB962C8B-B14F-4D97-AF65-F5344CB8AC3E}">
        <p14:creationId xmlns:p14="http://schemas.microsoft.com/office/powerpoint/2010/main" val="334909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16528" y="1451343"/>
            <a:ext cx="3591805" cy="2247354"/>
          </a:xfrm>
        </p:spPr>
        <p:txBody>
          <a:bodyPr/>
          <a:lstStyle/>
          <a:p>
            <a:pPr algn="r"/>
            <a:r>
              <a:rPr lang="fr-FR" sz="4400" dirty="0" smtClean="0">
                <a:solidFill>
                  <a:schemeClr val="tx1">
                    <a:lumMod val="10000"/>
                    <a:lumOff val="90000"/>
                  </a:schemeClr>
                </a:solidFill>
              </a:rPr>
              <a:t>MERCI POUR VOTR ATTENTION</a:t>
            </a:r>
            <a:endParaRPr lang="fr-FR" sz="4400" dirty="0">
              <a:solidFill>
                <a:schemeClr val="tx1">
                  <a:lumMod val="10000"/>
                  <a:lumOff val="90000"/>
                </a:schemeClr>
              </a:solidFill>
            </a:endParaRPr>
          </a:p>
        </p:txBody>
      </p:sp>
    </p:spTree>
    <p:extLst>
      <p:ext uri="{BB962C8B-B14F-4D97-AF65-F5344CB8AC3E}">
        <p14:creationId xmlns:p14="http://schemas.microsoft.com/office/powerpoint/2010/main" val="83671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1- Introduction</a:t>
            </a:r>
            <a:endParaRPr dirty="0"/>
          </a:p>
        </p:txBody>
      </p:sp>
      <p:sp>
        <p:nvSpPr>
          <p:cNvPr id="132" name="Google Shape;132;p16"/>
          <p:cNvSpPr txBox="1">
            <a:spLocks noGrp="1"/>
          </p:cNvSpPr>
          <p:nvPr>
            <p:ph type="body" idx="1"/>
          </p:nvPr>
        </p:nvSpPr>
        <p:spPr>
          <a:xfrm>
            <a:off x="720000" y="1328842"/>
            <a:ext cx="7704000" cy="2914385"/>
          </a:xfrm>
          <a:prstGeom prst="rect">
            <a:avLst/>
          </a:prstGeom>
        </p:spPr>
        <p:txBody>
          <a:bodyPr spcFirstLastPara="1" wrap="square" lIns="91425" tIns="91425" rIns="91425" bIns="91425" anchor="t" anchorCtr="0">
            <a:noAutofit/>
          </a:bodyPr>
          <a:lstStyle/>
          <a:p>
            <a:pPr lvl="0" algn="ctr">
              <a:lnSpc>
                <a:spcPct val="150000"/>
              </a:lnSpc>
              <a:buFont typeface="Wingdings" panose="05000000000000000000" pitchFamily="2" charset="2"/>
              <a:buChar char="q"/>
            </a:pPr>
            <a:r>
              <a:rPr lang="fr-FR" sz="1800" b="1" dirty="0"/>
              <a:t>Le </a:t>
            </a:r>
            <a:r>
              <a:rPr lang="fr-FR" sz="1800" b="1" dirty="0" smtClean="0"/>
              <a:t>problème </a:t>
            </a:r>
            <a:r>
              <a:rPr lang="fr-FR" sz="1800" b="1" dirty="0"/>
              <a:t>de tournées de véhicules (VRP) est un problème d'optimisation combinatoire qui cherche à déterminer des itinéraires optimaux pour un ensemble de véhicules afin de livrer un ensemble de clients tout en respectant des contraintes </a:t>
            </a:r>
            <a:r>
              <a:rPr lang="fr-FR" sz="1800" b="1" dirty="0" smtClean="0"/>
              <a:t>spécifiques. Le </a:t>
            </a:r>
            <a:r>
              <a:rPr lang="fr-FR" sz="1800" b="1" dirty="0"/>
              <a:t>VRP trouve des applications dans de nombreux domaines tels que la logistique, la distribution, le transport de marchandises, la gestion des </a:t>
            </a:r>
            <a:r>
              <a:rPr lang="fr-FR" sz="1800" b="1" dirty="0" smtClean="0"/>
              <a:t>flotte.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9" name="Google Shape;279;p21"/>
          <p:cNvSpPr txBox="1">
            <a:spLocks noGrp="1"/>
          </p:cNvSpPr>
          <p:nvPr>
            <p:ph type="title"/>
          </p:nvPr>
        </p:nvSpPr>
        <p:spPr>
          <a:xfrm>
            <a:off x="720000" y="4987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2- Definition du VRP</a:t>
            </a:r>
            <a:endParaRPr dirty="0"/>
          </a:p>
        </p:txBody>
      </p:sp>
      <p:sp>
        <p:nvSpPr>
          <p:cNvPr id="284" name="Google Shape;284;p21"/>
          <p:cNvSpPr txBox="1"/>
          <p:nvPr/>
        </p:nvSpPr>
        <p:spPr>
          <a:xfrm>
            <a:off x="880972" y="1688418"/>
            <a:ext cx="7543028" cy="2180854"/>
          </a:xfrm>
          <a:prstGeom prst="rect">
            <a:avLst/>
          </a:prstGeom>
          <a:noFill/>
          <a:ln>
            <a:noFill/>
          </a:ln>
        </p:spPr>
        <p:txBody>
          <a:bodyPr spcFirstLastPara="1" wrap="square" lIns="91425" tIns="91425" rIns="91425" bIns="91425" anchor="ctr" anchorCtr="0">
            <a:noAutofit/>
          </a:bodyPr>
          <a:lstStyle/>
          <a:p>
            <a:pPr lvl="0" algn="ctr">
              <a:lnSpc>
                <a:spcPct val="150000"/>
              </a:lnSpc>
            </a:pPr>
            <a:r>
              <a:rPr lang="en" sz="1600" dirty="0" smtClean="0">
                <a:solidFill>
                  <a:schemeClr val="lt1"/>
                </a:solidFill>
                <a:latin typeface="Yu Gothic UI Semilight" panose="020B0400000000000000" pitchFamily="34" charset="-128"/>
                <a:ea typeface="Yu Gothic UI Semilight" panose="020B0400000000000000" pitchFamily="34" charset="-128"/>
                <a:cs typeface="IBM Plex Sans Medium"/>
                <a:sym typeface="IBM Plex Sans Medium"/>
              </a:rPr>
              <a:t> </a:t>
            </a:r>
            <a:r>
              <a:rPr lang="fr-FR" sz="1600" b="1" dirty="0">
                <a:solidFill>
                  <a:schemeClr val="bg1"/>
                </a:solidFill>
                <a:latin typeface="Yu Gothic UI Semilight" panose="020B0400000000000000" pitchFamily="34" charset="-128"/>
                <a:ea typeface="Yu Gothic UI Semilight" panose="020B0400000000000000" pitchFamily="34" charset="-128"/>
              </a:rPr>
              <a:t>Le </a:t>
            </a:r>
            <a:r>
              <a:rPr lang="fr-FR" sz="1600" b="1" dirty="0" smtClean="0">
                <a:solidFill>
                  <a:schemeClr val="bg1"/>
                </a:solidFill>
                <a:latin typeface="Yu Gothic UI Semilight" panose="020B0400000000000000" pitchFamily="34" charset="-128"/>
                <a:ea typeface="Yu Gothic UI Semilight" panose="020B0400000000000000" pitchFamily="34" charset="-128"/>
              </a:rPr>
              <a:t>Problème </a:t>
            </a:r>
            <a:r>
              <a:rPr lang="fr-FR" sz="1600" b="1" dirty="0">
                <a:solidFill>
                  <a:schemeClr val="bg1"/>
                </a:solidFill>
                <a:latin typeface="Yu Gothic UI Semilight" panose="020B0400000000000000" pitchFamily="34" charset="-128"/>
                <a:ea typeface="Yu Gothic UI Semilight" panose="020B0400000000000000" pitchFamily="34" charset="-128"/>
              </a:rPr>
              <a:t>de tournées de </a:t>
            </a:r>
            <a:r>
              <a:rPr lang="fr-FR" sz="1600" b="1" dirty="0" smtClean="0">
                <a:solidFill>
                  <a:schemeClr val="bg1"/>
                </a:solidFill>
                <a:latin typeface="Yu Gothic UI Semilight" panose="020B0400000000000000" pitchFamily="34" charset="-128"/>
                <a:ea typeface="Yu Gothic UI Semilight" panose="020B0400000000000000" pitchFamily="34" charset="-128"/>
              </a:rPr>
              <a:t>véhicules</a:t>
            </a:r>
            <a:r>
              <a:rPr lang="fr-FR" sz="1600" b="1" dirty="0">
                <a:solidFill>
                  <a:schemeClr val="bg1"/>
                </a:solidFill>
                <a:latin typeface="Yu Gothic UI Semilight" panose="020B0400000000000000" pitchFamily="34" charset="-128"/>
                <a:ea typeface="Yu Gothic UI Semilight" panose="020B0400000000000000" pitchFamily="34" charset="-128"/>
              </a:rPr>
              <a:t> </a:t>
            </a:r>
            <a:r>
              <a:rPr lang="fr-FR" sz="1600" b="1" dirty="0" smtClean="0">
                <a:solidFill>
                  <a:schemeClr val="bg1"/>
                </a:solidFill>
                <a:latin typeface="Yu Gothic UI Semilight" panose="020B0400000000000000" pitchFamily="34" charset="-128"/>
                <a:ea typeface="Yu Gothic UI Semilight" panose="020B0400000000000000" pitchFamily="34" charset="-128"/>
              </a:rPr>
              <a:t>ou VRP est </a:t>
            </a:r>
            <a:r>
              <a:rPr lang="fr-FR" sz="1600" b="1" dirty="0">
                <a:solidFill>
                  <a:schemeClr val="bg1"/>
                </a:solidFill>
                <a:latin typeface="Yu Gothic UI Semilight" panose="020B0400000000000000" pitchFamily="34" charset="-128"/>
                <a:ea typeface="Yu Gothic UI Semilight" panose="020B0400000000000000" pitchFamily="34" charset="-128"/>
              </a:rPr>
              <a:t>un problème appartenant à la classe des problèmes d’optimisation, il consiste à déterminer des tournées pour un ensemble de véhicules partant d'un dépôt central et devant visiter un certain nombre de clients. L'objectif est de minimiser la distance totale parcourue, le coût de transport, ou d'autres critères spécifiques tout en respectant des contraintes telles que la capacité des véhicules, les fenêtres de temps des </a:t>
            </a:r>
            <a:r>
              <a:rPr lang="fr-FR" sz="1600" b="1" dirty="0" smtClean="0">
                <a:solidFill>
                  <a:schemeClr val="bg1"/>
                </a:solidFill>
                <a:latin typeface="Yu Gothic UI Semilight" panose="020B0400000000000000" pitchFamily="34" charset="-128"/>
                <a:ea typeface="Yu Gothic UI Semilight" panose="020B0400000000000000" pitchFamily="34" charset="-128"/>
              </a:rPr>
              <a:t>clients …</a:t>
            </a:r>
            <a:endParaRPr lang="en" sz="1600" b="1" dirty="0" smtClean="0">
              <a:solidFill>
                <a:schemeClr val="bg1"/>
              </a:solidFill>
              <a:latin typeface="Yu Gothic UI Semilight" panose="020B0400000000000000" pitchFamily="34" charset="-128"/>
              <a:ea typeface="Yu Gothic UI Semilight" panose="020B0400000000000000" pitchFamily="34" charset="-128"/>
              <a:cs typeface="IBM Plex Sans Medium"/>
              <a:sym typeface="IBM Plex Sans Medium"/>
            </a:endParaRPr>
          </a:p>
        </p:txBody>
      </p:sp>
      <p:sp>
        <p:nvSpPr>
          <p:cNvPr id="287" name="Google Shape;287;p21"/>
          <p:cNvSpPr txBox="1"/>
          <p:nvPr/>
        </p:nvSpPr>
        <p:spPr>
          <a:xfrm>
            <a:off x="616322" y="3465772"/>
            <a:ext cx="2061000" cy="40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00" b="1" dirty="0">
              <a:solidFill>
                <a:schemeClr val="lt1"/>
              </a:solidFill>
              <a:latin typeface="IBM Plex Sans"/>
              <a:ea typeface="IBM Plex Sans"/>
              <a:cs typeface="IBM Plex Sans"/>
              <a:sym typeface="IBM Plex Sans"/>
            </a:endParaRPr>
          </a:p>
        </p:txBody>
      </p:sp>
      <p:sp>
        <p:nvSpPr>
          <p:cNvPr id="298" name="Google Shape;298;p21"/>
          <p:cNvSpPr txBox="1"/>
          <p:nvPr/>
        </p:nvSpPr>
        <p:spPr>
          <a:xfrm>
            <a:off x="6397753" y="3437556"/>
            <a:ext cx="1708095" cy="2821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lt1"/>
              </a:solidFill>
              <a:latin typeface="IBM Plex Sans Medium"/>
              <a:ea typeface="IBM Plex Sans Medium"/>
              <a:cs typeface="IBM Plex Sans Medium"/>
              <a:sym typeface="IBM Plex Sans Medium"/>
            </a:endParaRPr>
          </a:p>
        </p:txBody>
      </p:sp>
      <p:sp>
        <p:nvSpPr>
          <p:cNvPr id="300" name="Google Shape;300;p21"/>
          <p:cNvSpPr txBox="1"/>
          <p:nvPr/>
        </p:nvSpPr>
        <p:spPr>
          <a:xfrm>
            <a:off x="3610147" y="2530100"/>
            <a:ext cx="1417200" cy="8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chemeClr val="accent5"/>
              </a:solidFill>
              <a:latin typeface="IBM Plex Sans"/>
              <a:ea typeface="IBM Plex Sans"/>
              <a:cs typeface="IBM Plex Sans"/>
              <a:sym typeface="IBM Plex Sans"/>
            </a:endParaRPr>
          </a:p>
        </p:txBody>
      </p:sp>
      <p:pic>
        <p:nvPicPr>
          <p:cNvPr id="7" name="Image 6"/>
          <p:cNvPicPr>
            <a:picLocks noChangeAspect="1"/>
          </p:cNvPicPr>
          <p:nvPr/>
        </p:nvPicPr>
        <p:blipFill>
          <a:blip r:embed="rId3"/>
          <a:stretch>
            <a:fillRect/>
          </a:stretch>
        </p:blipFill>
        <p:spPr>
          <a:xfrm>
            <a:off x="7058885" y="57469"/>
            <a:ext cx="1908991" cy="1512760"/>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720000" y="437100"/>
            <a:ext cx="7317095" cy="572700"/>
          </a:xfrm>
          <a:prstGeom prst="rect">
            <a:avLst/>
          </a:prstGeom>
        </p:spPr>
        <p:txBody>
          <a:bodyPr spcFirstLastPara="1" wrap="square" lIns="91425" tIns="91425" rIns="91425" bIns="91425" anchor="t" anchorCtr="0">
            <a:noAutofit/>
          </a:bodyPr>
          <a:lstStyle/>
          <a:p>
            <a:pPr lvl="0"/>
            <a:r>
              <a:rPr lang="fr-FR" dirty="0" smtClean="0">
                <a:latin typeface="IBM Plex Sans Medium"/>
                <a:ea typeface="IBM Plex Sans Medium"/>
                <a:cs typeface="IBM Plex Sans Medium"/>
                <a:sym typeface="IBM Plex Sans Medium"/>
              </a:rPr>
              <a:t>3- Domaine </a:t>
            </a:r>
            <a:r>
              <a:rPr lang="fr-FR" dirty="0">
                <a:latin typeface="IBM Plex Sans Medium"/>
                <a:ea typeface="IBM Plex Sans Medium"/>
                <a:cs typeface="IBM Plex Sans Medium"/>
                <a:sym typeface="IBM Plex Sans Medium"/>
              </a:rPr>
              <a:t>D’application</a:t>
            </a:r>
          </a:p>
        </p:txBody>
      </p:sp>
      <p:grpSp>
        <p:nvGrpSpPr>
          <p:cNvPr id="186" name="Google Shape;186;p18"/>
          <p:cNvGrpSpPr/>
          <p:nvPr/>
        </p:nvGrpSpPr>
        <p:grpSpPr>
          <a:xfrm>
            <a:off x="818147" y="1726088"/>
            <a:ext cx="6795700" cy="2309883"/>
            <a:chOff x="818147" y="1111257"/>
            <a:chExt cx="6795700" cy="1764795"/>
          </a:xfrm>
        </p:grpSpPr>
        <p:sp>
          <p:nvSpPr>
            <p:cNvPr id="187" name="Google Shape;187;p18"/>
            <p:cNvSpPr txBox="1"/>
            <p:nvPr/>
          </p:nvSpPr>
          <p:spPr>
            <a:xfrm>
              <a:off x="818147" y="1111257"/>
              <a:ext cx="6685697" cy="96313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500" b="1" dirty="0">
                <a:solidFill>
                  <a:schemeClr val="lt1"/>
                </a:solidFill>
                <a:latin typeface="IBM Plex Sans"/>
                <a:ea typeface="IBM Plex Sans"/>
                <a:cs typeface="IBM Plex Sans"/>
                <a:sym typeface="IBM Plex Sans"/>
              </a:endParaRPr>
            </a:p>
          </p:txBody>
        </p:sp>
        <p:sp>
          <p:nvSpPr>
            <p:cNvPr id="188" name="Google Shape;188;p18"/>
            <p:cNvSpPr txBox="1"/>
            <p:nvPr/>
          </p:nvSpPr>
          <p:spPr>
            <a:xfrm>
              <a:off x="6140247" y="2175852"/>
              <a:ext cx="1473600" cy="70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lt1"/>
                </a:solidFill>
                <a:latin typeface="IBM Plex Sans Medium"/>
                <a:ea typeface="IBM Plex Sans Medium"/>
                <a:cs typeface="IBM Plex Sans Medium"/>
                <a:sym typeface="IBM Plex Sans Medium"/>
              </a:endParaRPr>
            </a:p>
          </p:txBody>
        </p:sp>
      </p:grpSp>
      <p:sp>
        <p:nvSpPr>
          <p:cNvPr id="2" name="Rectangle 1"/>
          <p:cNvSpPr/>
          <p:nvPr/>
        </p:nvSpPr>
        <p:spPr>
          <a:xfrm>
            <a:off x="987128" y="1726089"/>
            <a:ext cx="7798358" cy="2338845"/>
          </a:xfrm>
          <a:prstGeom prst="rect">
            <a:avLst/>
          </a:prstGeom>
        </p:spPr>
        <p:txBody>
          <a:bodyPr wrap="square">
            <a:spAutoFit/>
          </a:bodyPr>
          <a:lstStyle/>
          <a:p>
            <a:pPr marL="285750" lvl="0" indent="-285750">
              <a:lnSpc>
                <a:spcPct val="115000"/>
              </a:lnSpc>
              <a:buFont typeface="Wingdings" panose="05000000000000000000" pitchFamily="2" charset="2"/>
              <a:buChar char="q"/>
            </a:pPr>
            <a:r>
              <a:rPr lang="fr-FR" sz="1600" b="1" dirty="0">
                <a:solidFill>
                  <a:schemeClr val="bg1"/>
                </a:solidFill>
                <a:latin typeface="Yu Gothic" panose="020B0400000000000000" pitchFamily="34" charset="-128"/>
                <a:ea typeface="Yu Gothic" panose="020B0400000000000000" pitchFamily="34" charset="-128"/>
              </a:rPr>
              <a:t>Le VRP est largement utilisé dans les opérations logistiques et la gestion des transports. Il est utilisé pour planifier les itinéraires des véhicules de livraison, optimiser les tournées des camions de collecte des déchets, organiser les déplacements des techniciens de maintenance, etc. </a:t>
            </a:r>
          </a:p>
          <a:p>
            <a:pPr marL="285750" lvl="0" indent="-285750">
              <a:lnSpc>
                <a:spcPct val="115000"/>
              </a:lnSpc>
              <a:buFont typeface="Wingdings" panose="05000000000000000000" pitchFamily="2" charset="2"/>
              <a:buChar char="q"/>
            </a:pPr>
            <a:r>
              <a:rPr lang="fr-FR" sz="1600" b="1" dirty="0">
                <a:solidFill>
                  <a:schemeClr val="bg1"/>
                </a:solidFill>
                <a:latin typeface="Yu Gothic" panose="020B0400000000000000" pitchFamily="34" charset="-128"/>
                <a:ea typeface="Yu Gothic" panose="020B0400000000000000" pitchFamily="34" charset="-128"/>
              </a:rPr>
              <a:t>Il est également utilisé dans le domaine du e-commerce, où les entreprises cherchent à optimiser la livraison de leurs produits aux clients de manière efficace et rentable.</a:t>
            </a:r>
          </a:p>
          <a:p>
            <a:pPr marL="285750" lvl="0" indent="-285750">
              <a:lnSpc>
                <a:spcPct val="115000"/>
              </a:lnSpc>
              <a:buFont typeface="Wingdings" panose="05000000000000000000" pitchFamily="2" charset="2"/>
              <a:buChar char="q"/>
            </a:pPr>
            <a:r>
              <a:rPr lang="fr-FR" sz="1600" b="1" dirty="0">
                <a:solidFill>
                  <a:schemeClr val="bg1"/>
                </a:solidFill>
                <a:latin typeface="Yu Gothic" panose="020B0400000000000000" pitchFamily="34" charset="-128"/>
                <a:ea typeface="Yu Gothic" panose="020B0400000000000000" pitchFamily="34" charset="-128"/>
              </a:rPr>
              <a:t>Informatique et la robotique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1125636" y="359918"/>
            <a:ext cx="7704000" cy="572700"/>
          </a:xfrm>
          <a:prstGeom prst="rect">
            <a:avLst/>
          </a:prstGeom>
        </p:spPr>
        <p:txBody>
          <a:bodyPr spcFirstLastPara="1" wrap="square" lIns="91425" tIns="91425" rIns="91425" bIns="91425" anchor="t" anchorCtr="0">
            <a:noAutofit/>
          </a:bodyPr>
          <a:lstStyle/>
          <a:p>
            <a:pPr lvl="0"/>
            <a:r>
              <a:rPr lang="fr-FR" dirty="0" smtClean="0"/>
              <a:t>  `               5- Variante  du VRP</a:t>
            </a:r>
            <a:endParaRPr dirty="0"/>
          </a:p>
        </p:txBody>
      </p:sp>
      <p:sp>
        <p:nvSpPr>
          <p:cNvPr id="132" name="Google Shape;132;p16"/>
          <p:cNvSpPr txBox="1">
            <a:spLocks noGrp="1"/>
          </p:cNvSpPr>
          <p:nvPr>
            <p:ph type="body" idx="1"/>
          </p:nvPr>
        </p:nvSpPr>
        <p:spPr>
          <a:xfrm>
            <a:off x="839890" y="1297557"/>
            <a:ext cx="6853682" cy="2801478"/>
          </a:xfrm>
          <a:prstGeom prst="rect">
            <a:avLst/>
          </a:prstGeom>
        </p:spPr>
        <p:txBody>
          <a:bodyPr spcFirstLastPara="1" wrap="square" lIns="91425" tIns="91425" rIns="91425" bIns="91425" anchor="t" anchorCtr="0">
            <a:noAutofit/>
          </a:bodyPr>
          <a:lstStyle/>
          <a:p>
            <a:pPr marL="444500" indent="-285750">
              <a:lnSpc>
                <a:spcPct val="150000"/>
              </a:lnSpc>
              <a:buFont typeface="Wingdings" panose="05000000000000000000" pitchFamily="2" charset="2"/>
              <a:buChar char="ü"/>
            </a:pPr>
            <a:r>
              <a:rPr lang="fr-FR" sz="1600" dirty="0">
                <a:solidFill>
                  <a:schemeClr val="bg1"/>
                </a:solidFill>
                <a:latin typeface="Yu Gothic" panose="020B0400000000000000" pitchFamily="34" charset="-128"/>
                <a:ea typeface="Yu Gothic" panose="020B0400000000000000" pitchFamily="34" charset="-128"/>
              </a:rPr>
              <a:t>VRP avec capacité (</a:t>
            </a:r>
            <a:r>
              <a:rPr lang="fr-FR" sz="1600" b="1" dirty="0">
                <a:solidFill>
                  <a:schemeClr val="bg1"/>
                </a:solidFill>
                <a:latin typeface="Yu Gothic" panose="020B0400000000000000" pitchFamily="34" charset="-128"/>
                <a:ea typeface="Yu Gothic" panose="020B0400000000000000" pitchFamily="34" charset="-128"/>
              </a:rPr>
              <a:t>CVRP</a:t>
            </a:r>
            <a:r>
              <a:rPr lang="fr-FR" sz="1600" dirty="0">
                <a:solidFill>
                  <a:schemeClr val="bg1"/>
                </a:solidFill>
                <a:latin typeface="Yu Gothic" panose="020B0400000000000000" pitchFamily="34" charset="-128"/>
                <a:ea typeface="Yu Gothic" panose="020B0400000000000000" pitchFamily="34" charset="-128"/>
              </a:rPr>
              <a:t>) </a:t>
            </a:r>
            <a:r>
              <a:rPr lang="fr-FR" sz="1600" dirty="0" smtClean="0">
                <a:solidFill>
                  <a:schemeClr val="bg1"/>
                </a:solidFill>
                <a:latin typeface="Yu Gothic" panose="020B0400000000000000" pitchFamily="34" charset="-128"/>
                <a:ea typeface="Yu Gothic" panose="020B0400000000000000" pitchFamily="34" charset="-128"/>
              </a:rPr>
              <a:t>:</a:t>
            </a:r>
          </a:p>
          <a:p>
            <a:pPr marL="444500" indent="-285750">
              <a:lnSpc>
                <a:spcPct val="150000"/>
              </a:lnSpc>
              <a:buFont typeface="Wingdings" panose="05000000000000000000" pitchFamily="2" charset="2"/>
              <a:buChar char="ü"/>
            </a:pPr>
            <a:r>
              <a:rPr lang="fr-FR" sz="1600" dirty="0">
                <a:solidFill>
                  <a:schemeClr val="bg1"/>
                </a:solidFill>
                <a:latin typeface="Yu Gothic" panose="020B0400000000000000" pitchFamily="34" charset="-128"/>
                <a:ea typeface="Yu Gothic" panose="020B0400000000000000" pitchFamily="34" charset="-128"/>
              </a:rPr>
              <a:t>VRP avec fenêtres de temps (</a:t>
            </a:r>
            <a:r>
              <a:rPr lang="fr-FR" sz="1600" b="1" dirty="0">
                <a:solidFill>
                  <a:schemeClr val="bg1"/>
                </a:solidFill>
                <a:latin typeface="Yu Gothic" panose="020B0400000000000000" pitchFamily="34" charset="-128"/>
                <a:ea typeface="Yu Gothic" panose="020B0400000000000000" pitchFamily="34" charset="-128"/>
              </a:rPr>
              <a:t>VRPTW</a:t>
            </a:r>
            <a:r>
              <a:rPr lang="fr-FR" sz="1600" dirty="0" smtClean="0">
                <a:solidFill>
                  <a:schemeClr val="bg1"/>
                </a:solidFill>
                <a:latin typeface="Yu Gothic" panose="020B0400000000000000" pitchFamily="34" charset="-128"/>
                <a:ea typeface="Yu Gothic" panose="020B0400000000000000" pitchFamily="34" charset="-128"/>
              </a:rPr>
              <a:t>):</a:t>
            </a:r>
          </a:p>
          <a:p>
            <a:pPr marL="444500" indent="-285750">
              <a:lnSpc>
                <a:spcPct val="150000"/>
              </a:lnSpc>
              <a:buFont typeface="Wingdings" panose="05000000000000000000" pitchFamily="2" charset="2"/>
              <a:buChar char="ü"/>
            </a:pPr>
            <a:r>
              <a:rPr lang="fr-FR" sz="1600" dirty="0">
                <a:solidFill>
                  <a:schemeClr val="bg1"/>
                </a:solidFill>
                <a:latin typeface="Yu Gothic" panose="020B0400000000000000" pitchFamily="34" charset="-128"/>
                <a:ea typeface="Yu Gothic" panose="020B0400000000000000" pitchFamily="34" charset="-128"/>
              </a:rPr>
              <a:t>VRP avec ramassage et livraison (</a:t>
            </a:r>
            <a:r>
              <a:rPr lang="fr-FR" sz="1600" b="1" dirty="0">
                <a:solidFill>
                  <a:schemeClr val="bg1"/>
                </a:solidFill>
                <a:latin typeface="Yu Gothic" panose="020B0400000000000000" pitchFamily="34" charset="-128"/>
                <a:ea typeface="Yu Gothic" panose="020B0400000000000000" pitchFamily="34" charset="-128"/>
              </a:rPr>
              <a:t>VRPPD</a:t>
            </a:r>
            <a:r>
              <a:rPr lang="fr-FR" sz="1600" dirty="0">
                <a:solidFill>
                  <a:schemeClr val="bg1"/>
                </a:solidFill>
                <a:latin typeface="Yu Gothic" panose="020B0400000000000000" pitchFamily="34" charset="-128"/>
                <a:ea typeface="Yu Gothic" panose="020B0400000000000000" pitchFamily="34" charset="-128"/>
              </a:rPr>
              <a:t>) </a:t>
            </a:r>
            <a:r>
              <a:rPr lang="fr-FR" sz="1600" dirty="0" smtClean="0">
                <a:solidFill>
                  <a:schemeClr val="bg1"/>
                </a:solidFill>
                <a:latin typeface="Yu Gothic" panose="020B0400000000000000" pitchFamily="34" charset="-128"/>
                <a:ea typeface="Yu Gothic" panose="020B0400000000000000" pitchFamily="34" charset="-128"/>
              </a:rPr>
              <a:t>:</a:t>
            </a:r>
          </a:p>
          <a:p>
            <a:pPr marL="444500" indent="-285750">
              <a:lnSpc>
                <a:spcPct val="150000"/>
              </a:lnSpc>
              <a:buFont typeface="Wingdings" panose="05000000000000000000" pitchFamily="2" charset="2"/>
              <a:buChar char="ü"/>
            </a:pPr>
            <a:r>
              <a:rPr lang="fr-FR" sz="1600" dirty="0">
                <a:solidFill>
                  <a:schemeClr val="bg1"/>
                </a:solidFill>
                <a:latin typeface="Yu Gothic" panose="020B0400000000000000" pitchFamily="34" charset="-128"/>
                <a:ea typeface="Yu Gothic" panose="020B0400000000000000" pitchFamily="34" charset="-128"/>
              </a:rPr>
              <a:t>VRP à plusieurs dépôts (MDVRP) </a:t>
            </a:r>
            <a:r>
              <a:rPr lang="fr-FR" sz="1600" dirty="0" smtClean="0">
                <a:solidFill>
                  <a:schemeClr val="bg1"/>
                </a:solidFill>
                <a:latin typeface="Yu Gothic" panose="020B0400000000000000" pitchFamily="34" charset="-128"/>
                <a:ea typeface="Yu Gothic" panose="020B0400000000000000" pitchFamily="34" charset="-128"/>
              </a:rPr>
              <a:t>:</a:t>
            </a:r>
          </a:p>
          <a:p>
            <a:pPr marL="444500" indent="-285750">
              <a:lnSpc>
                <a:spcPct val="150000"/>
              </a:lnSpc>
              <a:buFont typeface="Wingdings" panose="05000000000000000000" pitchFamily="2" charset="2"/>
              <a:buChar char="ü"/>
            </a:pPr>
            <a:r>
              <a:rPr lang="fr-FR" sz="1600" dirty="0">
                <a:solidFill>
                  <a:schemeClr val="bg1"/>
                </a:solidFill>
                <a:latin typeface="Yu Gothic" panose="020B0400000000000000" pitchFamily="34" charset="-128"/>
                <a:ea typeface="Yu Gothic" panose="020B0400000000000000" pitchFamily="34" charset="-128"/>
              </a:rPr>
              <a:t>VRP avec contraintes de durée de travail (</a:t>
            </a:r>
            <a:r>
              <a:rPr lang="fr-FR" sz="1600" b="1" dirty="0" smtClean="0">
                <a:solidFill>
                  <a:schemeClr val="bg1"/>
                </a:solidFill>
                <a:latin typeface="Yu Gothic" panose="020B0400000000000000" pitchFamily="34" charset="-128"/>
                <a:ea typeface="Yu Gothic" panose="020B0400000000000000" pitchFamily="34" charset="-128"/>
              </a:rPr>
              <a:t>VRPWT</a:t>
            </a:r>
            <a:r>
              <a:rPr lang="fr-FR" sz="1600" dirty="0" smtClean="0">
                <a:solidFill>
                  <a:schemeClr val="bg1"/>
                </a:solidFill>
                <a:latin typeface="Yu Gothic" panose="020B0400000000000000" pitchFamily="34" charset="-128"/>
                <a:ea typeface="Yu Gothic" panose="020B0400000000000000" pitchFamily="34" charset="-128"/>
              </a:rPr>
              <a:t>)</a:t>
            </a:r>
          </a:p>
          <a:p>
            <a:pPr marL="444500" indent="-285750">
              <a:lnSpc>
                <a:spcPct val="150000"/>
              </a:lnSpc>
              <a:buFont typeface="Wingdings" panose="05000000000000000000" pitchFamily="2" charset="2"/>
              <a:buChar char="ü"/>
            </a:pPr>
            <a:r>
              <a:rPr lang="fr-FR" sz="1600" dirty="0" smtClean="0">
                <a:solidFill>
                  <a:schemeClr val="bg1"/>
                </a:solidFill>
                <a:latin typeface="Yu Gothic" panose="020B0400000000000000" pitchFamily="34" charset="-128"/>
                <a:ea typeface="Yu Gothic" panose="020B0400000000000000" pitchFamily="34" charset="-128"/>
              </a:rPr>
              <a:t>VRP </a:t>
            </a:r>
            <a:r>
              <a:rPr lang="fr-FR" sz="1600" dirty="0">
                <a:solidFill>
                  <a:schemeClr val="bg1"/>
                </a:solidFill>
                <a:latin typeface="Yu Gothic" panose="020B0400000000000000" pitchFamily="34" charset="-128"/>
                <a:ea typeface="Yu Gothic" panose="020B0400000000000000" pitchFamily="34" charset="-128"/>
              </a:rPr>
              <a:t>dynamique (</a:t>
            </a:r>
            <a:r>
              <a:rPr lang="fr-FR" sz="1600" b="1" dirty="0">
                <a:solidFill>
                  <a:schemeClr val="bg1"/>
                </a:solidFill>
                <a:latin typeface="Yu Gothic" panose="020B0400000000000000" pitchFamily="34" charset="-128"/>
                <a:ea typeface="Yu Gothic" panose="020B0400000000000000" pitchFamily="34" charset="-128"/>
              </a:rPr>
              <a:t>DVRP</a:t>
            </a:r>
            <a:r>
              <a:rPr lang="fr-FR" sz="1600" dirty="0">
                <a:solidFill>
                  <a:schemeClr val="bg1"/>
                </a:solidFill>
                <a:latin typeface="Yu Gothic" panose="020B0400000000000000" pitchFamily="34" charset="-128"/>
                <a:ea typeface="Yu Gothic" panose="020B0400000000000000" pitchFamily="34" charset="-128"/>
              </a:rPr>
              <a:t>) :</a:t>
            </a:r>
          </a:p>
          <a:p>
            <a:pPr marL="444500" indent="-285750">
              <a:buFont typeface="Courier New" panose="02070309020205020404" pitchFamily="49" charset="0"/>
              <a:buChar char="o"/>
            </a:pPr>
            <a:endParaRPr lang="fr-FR" sz="1800" dirty="0">
              <a:solidFill>
                <a:schemeClr val="tx2">
                  <a:lumMod val="60000"/>
                  <a:lumOff val="40000"/>
                </a:schemeClr>
              </a:solidFill>
            </a:endParaRPr>
          </a:p>
          <a:p>
            <a:pPr marL="444500" indent="-285750">
              <a:buFont typeface="Courier New" panose="02070309020205020404" pitchFamily="49" charset="0"/>
              <a:buChar char="o"/>
            </a:pPr>
            <a:endParaRPr lang="fr-FR" sz="1800" dirty="0" smtClean="0">
              <a:solidFill>
                <a:schemeClr val="tx2">
                  <a:lumMod val="60000"/>
                  <a:lumOff val="40000"/>
                </a:schemeClr>
              </a:solidFill>
            </a:endParaRPr>
          </a:p>
          <a:p>
            <a:pPr marL="444500" indent="-285750">
              <a:buFont typeface="Courier New" panose="02070309020205020404" pitchFamily="49" charset="0"/>
              <a:buChar char="o"/>
            </a:pPr>
            <a:endParaRPr lang="fr-FR" sz="1800" dirty="0" smtClean="0">
              <a:solidFill>
                <a:schemeClr val="tx2">
                  <a:lumMod val="60000"/>
                  <a:lumOff val="40000"/>
                </a:schemeClr>
              </a:solidFill>
            </a:endParaRPr>
          </a:p>
        </p:txBody>
      </p:sp>
    </p:spTree>
    <p:extLst>
      <p:ext uri="{BB962C8B-B14F-4D97-AF65-F5344CB8AC3E}">
        <p14:creationId xmlns:p14="http://schemas.microsoft.com/office/powerpoint/2010/main" val="423407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57"/>
        <p:cNvGrpSpPr/>
        <p:nvPr/>
      </p:nvGrpSpPr>
      <p:grpSpPr>
        <a:xfrm>
          <a:off x="0" y="0"/>
          <a:ext cx="0" cy="0"/>
          <a:chOff x="0" y="0"/>
          <a:chExt cx="0" cy="0"/>
        </a:xfrm>
      </p:grpSpPr>
      <p:sp>
        <p:nvSpPr>
          <p:cNvPr id="1359" name="Google Shape;1359;p48"/>
          <p:cNvSpPr txBox="1"/>
          <p:nvPr/>
        </p:nvSpPr>
        <p:spPr>
          <a:xfrm>
            <a:off x="1144603" y="73102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dirty="0">
              <a:solidFill>
                <a:srgbClr val="FFFFFF"/>
              </a:solidFill>
            </a:endParaRPr>
          </a:p>
        </p:txBody>
      </p:sp>
      <p:pic>
        <p:nvPicPr>
          <p:cNvPr id="2" name="Image 1"/>
          <p:cNvPicPr>
            <a:picLocks noChangeAspect="1"/>
          </p:cNvPicPr>
          <p:nvPr/>
        </p:nvPicPr>
        <p:blipFill>
          <a:blip r:embed="rId3"/>
          <a:stretch>
            <a:fillRect/>
          </a:stretch>
        </p:blipFill>
        <p:spPr>
          <a:xfrm>
            <a:off x="1692385" y="828856"/>
            <a:ext cx="5951736" cy="344453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720000" y="347723"/>
            <a:ext cx="7317095" cy="572700"/>
          </a:xfrm>
          <a:prstGeom prst="rect">
            <a:avLst/>
          </a:prstGeom>
        </p:spPr>
        <p:txBody>
          <a:bodyPr spcFirstLastPara="1" wrap="square" lIns="91425" tIns="91425" rIns="91425" bIns="91425" anchor="t" anchorCtr="0">
            <a:noAutofit/>
          </a:bodyPr>
          <a:lstStyle/>
          <a:p>
            <a:pPr lvl="0"/>
            <a:r>
              <a:rPr lang="fr-FR" dirty="0" smtClean="0">
                <a:latin typeface="IBM Plex Sans Medium"/>
                <a:ea typeface="IBM Plex Sans Medium"/>
                <a:cs typeface="IBM Plex Sans Medium"/>
                <a:sym typeface="IBM Plex Sans Medium"/>
              </a:rPr>
              <a:t>4- Formulation </a:t>
            </a:r>
            <a:r>
              <a:rPr lang="fr-FR" dirty="0">
                <a:latin typeface="IBM Plex Sans Medium"/>
                <a:ea typeface="IBM Plex Sans Medium"/>
                <a:cs typeface="IBM Plex Sans Medium"/>
                <a:sym typeface="IBM Plex Sans Medium"/>
              </a:rPr>
              <a:t>Graphique</a:t>
            </a:r>
          </a:p>
        </p:txBody>
      </p:sp>
      <p:grpSp>
        <p:nvGrpSpPr>
          <p:cNvPr id="186" name="Google Shape;186;p18"/>
          <p:cNvGrpSpPr/>
          <p:nvPr/>
        </p:nvGrpSpPr>
        <p:grpSpPr>
          <a:xfrm>
            <a:off x="804396" y="1138758"/>
            <a:ext cx="6795700" cy="1764795"/>
            <a:chOff x="818147" y="1111257"/>
            <a:chExt cx="6795700" cy="1764795"/>
          </a:xfrm>
        </p:grpSpPr>
        <p:sp>
          <p:nvSpPr>
            <p:cNvPr id="187" name="Google Shape;187;p18"/>
            <p:cNvSpPr txBox="1"/>
            <p:nvPr/>
          </p:nvSpPr>
          <p:spPr>
            <a:xfrm>
              <a:off x="818147" y="1111257"/>
              <a:ext cx="6685697" cy="96313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500" b="1" dirty="0">
                <a:solidFill>
                  <a:schemeClr val="lt1"/>
                </a:solidFill>
                <a:latin typeface="IBM Plex Sans"/>
                <a:ea typeface="IBM Plex Sans"/>
                <a:cs typeface="IBM Plex Sans"/>
                <a:sym typeface="IBM Plex Sans"/>
              </a:endParaRPr>
            </a:p>
          </p:txBody>
        </p:sp>
        <p:sp>
          <p:nvSpPr>
            <p:cNvPr id="188" name="Google Shape;188;p18"/>
            <p:cNvSpPr txBox="1"/>
            <p:nvPr/>
          </p:nvSpPr>
          <p:spPr>
            <a:xfrm>
              <a:off x="6140247" y="2175852"/>
              <a:ext cx="1473600" cy="70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lt1"/>
                </a:solidFill>
                <a:latin typeface="IBM Plex Sans Medium"/>
                <a:ea typeface="IBM Plex Sans Medium"/>
                <a:cs typeface="IBM Plex Sans Medium"/>
                <a:sym typeface="IBM Plex Sans Medium"/>
              </a:endParaRPr>
            </a:p>
          </p:txBody>
        </p:sp>
      </p:grpSp>
      <p:sp>
        <p:nvSpPr>
          <p:cNvPr id="2" name="Rectangle 1"/>
          <p:cNvSpPr/>
          <p:nvPr/>
        </p:nvSpPr>
        <p:spPr>
          <a:xfrm>
            <a:off x="804395" y="1138759"/>
            <a:ext cx="7732693" cy="3098284"/>
          </a:xfrm>
          <a:prstGeom prst="rect">
            <a:avLst/>
          </a:prstGeom>
        </p:spPr>
        <p:txBody>
          <a:bodyPr wrap="square">
            <a:spAutoFit/>
          </a:bodyPr>
          <a:lstStyle/>
          <a:p>
            <a:pPr marL="285750" indent="-285750">
              <a:buFont typeface="Wingdings" panose="05000000000000000000" pitchFamily="2" charset="2"/>
              <a:buChar char="q"/>
            </a:pPr>
            <a:r>
              <a:rPr lang="fr-FR" sz="1600" b="1" dirty="0">
                <a:solidFill>
                  <a:schemeClr val="bg1"/>
                </a:solidFill>
                <a:latin typeface="Yu Gothic" panose="020B0400000000000000" pitchFamily="34" charset="-128"/>
                <a:ea typeface="Yu Gothic" panose="020B0400000000000000" pitchFamily="34" charset="-128"/>
              </a:rPr>
              <a:t>De nombreuses formulations du VRP existent dans la littérature. Le point commun de toutes ces formulations est la représentation graphique du problème de tournées de véhicules sous forme d'un graphe orienté.</a:t>
            </a:r>
          </a:p>
          <a:p>
            <a:pPr marL="285750" indent="-285750">
              <a:buFont typeface="Wingdings" panose="05000000000000000000" pitchFamily="2" charset="2"/>
              <a:buChar char="q"/>
            </a:pPr>
            <a:r>
              <a:rPr lang="fr-FR" sz="1600" b="1" dirty="0">
                <a:solidFill>
                  <a:schemeClr val="bg1"/>
                </a:solidFill>
                <a:latin typeface="Yu Gothic" panose="020B0400000000000000" pitchFamily="34" charset="-128"/>
                <a:ea typeface="Yu Gothic" panose="020B0400000000000000" pitchFamily="34" charset="-128"/>
              </a:rPr>
              <a:t>La représentation graphique du VRP classique peut être décrite comme suit .</a:t>
            </a:r>
          </a:p>
          <a:p>
            <a:pPr marL="285750" indent="-285750">
              <a:buFont typeface="Wingdings" panose="05000000000000000000" pitchFamily="2" charset="2"/>
              <a:buChar char="q"/>
            </a:pPr>
            <a:r>
              <a:rPr lang="fr-FR" sz="1600" b="1" dirty="0">
                <a:solidFill>
                  <a:schemeClr val="bg1"/>
                </a:solidFill>
                <a:latin typeface="Yu Gothic" panose="020B0400000000000000" pitchFamily="34" charset="-128"/>
                <a:ea typeface="Yu Gothic" panose="020B0400000000000000" pitchFamily="34" charset="-128"/>
              </a:rPr>
              <a:t>Soit G = (X, U) un graphe orienté où :</a:t>
            </a:r>
          </a:p>
          <a:p>
            <a:pPr marL="285750" lvl="5" indent="-285750">
              <a:buFont typeface="Courier New" panose="02070309020205020404" pitchFamily="49" charset="0"/>
              <a:buChar char="o"/>
            </a:pPr>
            <a:r>
              <a:rPr lang="fr-FR" sz="1600" b="1" dirty="0" smtClean="0">
                <a:solidFill>
                  <a:schemeClr val="bg1"/>
                </a:solidFill>
                <a:latin typeface="Yu Gothic" panose="020B0400000000000000" pitchFamily="34" charset="-128"/>
                <a:ea typeface="Yu Gothic" panose="020B0400000000000000" pitchFamily="34" charset="-128"/>
              </a:rPr>
              <a:t> X est l'ensemble des sommets du graphe G, qui représente les               clients et le(s) dépôt(s) du VRP. on a n + 1 sommets du graphe, où 0    représente le(s) dépôt(s) . Chaque client i appartenant à X\{0} a une demande de produit di, qui correspond à la quantité qu'il faut livrer ou collecter.</a:t>
            </a:r>
          </a:p>
          <a:p>
            <a:pPr lvl="0">
              <a:lnSpc>
                <a:spcPct val="115000"/>
              </a:lnSpc>
            </a:pPr>
            <a:endParaRPr lang="fr-FR" sz="1800" b="1" dirty="0">
              <a:solidFill>
                <a:schemeClr val="bg1"/>
              </a:solidFill>
              <a:latin typeface="IBM Plex Sans" panose="020B0604020202020204" charset="0"/>
            </a:endParaRPr>
          </a:p>
        </p:txBody>
      </p:sp>
    </p:spTree>
    <p:extLst>
      <p:ext uri="{BB962C8B-B14F-4D97-AF65-F5344CB8AC3E}">
        <p14:creationId xmlns:p14="http://schemas.microsoft.com/office/powerpoint/2010/main" val="3485995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16"/>
          <p:cNvSpPr txBox="1">
            <a:spLocks noGrp="1"/>
          </p:cNvSpPr>
          <p:nvPr>
            <p:ph type="body" idx="1"/>
          </p:nvPr>
        </p:nvSpPr>
        <p:spPr>
          <a:xfrm>
            <a:off x="822742" y="970562"/>
            <a:ext cx="7704000" cy="2886735"/>
          </a:xfrm>
          <a:prstGeom prst="rect">
            <a:avLst/>
          </a:prstGeom>
        </p:spPr>
        <p:txBody>
          <a:bodyPr spcFirstLastPara="1" wrap="square" lIns="91425" tIns="91425" rIns="91425" bIns="91425" anchor="t" anchorCtr="0">
            <a:noAutofit/>
          </a:bodyPr>
          <a:lstStyle/>
          <a:p>
            <a:pPr marL="444500" indent="-285750">
              <a:buFont typeface="Courier New" panose="02070309020205020404" pitchFamily="49" charset="0"/>
              <a:buChar char="o"/>
            </a:pPr>
            <a:r>
              <a:rPr lang="fr-FR" sz="1600" dirty="0" smtClean="0">
                <a:latin typeface="Yu Gothic" panose="020B0400000000000000" pitchFamily="34" charset="-128"/>
                <a:ea typeface="Yu Gothic" panose="020B0400000000000000" pitchFamily="34" charset="-128"/>
              </a:rPr>
              <a:t> </a:t>
            </a:r>
            <a:r>
              <a:rPr lang="fr-FR" sz="1600" b="1" dirty="0" smtClean="0">
                <a:latin typeface="Yu Gothic" panose="020B0400000000000000" pitchFamily="34" charset="-128"/>
                <a:ea typeface="Yu Gothic" panose="020B0400000000000000" pitchFamily="34" charset="-128"/>
              </a:rPr>
              <a:t>X =n U {0} et (|X| = n + 1).</a:t>
            </a:r>
          </a:p>
          <a:p>
            <a:pPr marL="158750" indent="0">
              <a:buNone/>
            </a:pPr>
            <a:endParaRPr lang="fr-FR" sz="1600" b="1" dirty="0" smtClean="0">
              <a:latin typeface="Yu Gothic" panose="020B0400000000000000" pitchFamily="34" charset="-128"/>
              <a:ea typeface="Yu Gothic" panose="020B0400000000000000" pitchFamily="34" charset="-128"/>
            </a:endParaRPr>
          </a:p>
          <a:p>
            <a:pPr marL="444500" indent="-285750">
              <a:buFont typeface="Courier New" panose="02070309020205020404" pitchFamily="49" charset="0"/>
              <a:buChar char="o"/>
            </a:pPr>
            <a:r>
              <a:rPr lang="fr-FR" sz="1600" b="1" dirty="0" smtClean="0">
                <a:latin typeface="Yu Gothic" panose="020B0400000000000000" pitchFamily="34" charset="-128"/>
                <a:ea typeface="Yu Gothic" panose="020B0400000000000000" pitchFamily="34" charset="-128"/>
              </a:rPr>
              <a:t> U est l'ensemble des arcs du graphe G, qui représente les chemins        reliant les clients entre eux et le dépôt du VRP.</a:t>
            </a:r>
          </a:p>
          <a:p>
            <a:pPr marL="158750" indent="0">
              <a:buNone/>
            </a:pPr>
            <a:endParaRPr lang="fr-FR" sz="1600" b="1" dirty="0" smtClean="0">
              <a:latin typeface="Yu Gothic" panose="020B0400000000000000" pitchFamily="34" charset="-128"/>
              <a:ea typeface="Yu Gothic" panose="020B0400000000000000" pitchFamily="34" charset="-128"/>
            </a:endParaRPr>
          </a:p>
          <a:p>
            <a:pPr marL="444500" indent="-285750">
              <a:buFont typeface="Courier New" panose="02070309020205020404" pitchFamily="49" charset="0"/>
              <a:buChar char="o"/>
            </a:pPr>
            <a:r>
              <a:rPr lang="fr-FR" sz="1600" b="1" dirty="0" smtClean="0">
                <a:latin typeface="Yu Gothic" panose="020B0400000000000000" pitchFamily="34" charset="-128"/>
                <a:ea typeface="Yu Gothic" panose="020B0400000000000000" pitchFamily="34" charset="-128"/>
              </a:rPr>
              <a:t> (|U|= (n + 1)n/2) arcs possibles dans le graphe.</a:t>
            </a:r>
          </a:p>
          <a:p>
            <a:pPr marL="158750" indent="0">
              <a:buNone/>
            </a:pPr>
            <a:endParaRPr lang="fr-FR" sz="1600" b="1" dirty="0" smtClean="0">
              <a:latin typeface="Yu Gothic" panose="020B0400000000000000" pitchFamily="34" charset="-128"/>
              <a:ea typeface="Yu Gothic" panose="020B0400000000000000" pitchFamily="34" charset="-128"/>
            </a:endParaRPr>
          </a:p>
          <a:p>
            <a:pPr marL="444500" indent="-285750">
              <a:buFont typeface="Courier New" panose="02070309020205020404" pitchFamily="49" charset="0"/>
              <a:buChar char="o"/>
            </a:pPr>
            <a:r>
              <a:rPr lang="fr-FR" sz="1600" b="1" dirty="0" smtClean="0">
                <a:latin typeface="Yu Gothic" panose="020B0400000000000000" pitchFamily="34" charset="-128"/>
                <a:ea typeface="Yu Gothic" panose="020B0400000000000000" pitchFamily="34" charset="-128"/>
              </a:rPr>
              <a:t>Dans cette représentation, une production peut être effectuée sur les sommets (</a:t>
            </a:r>
            <a:r>
              <a:rPr lang="fr-FR" sz="1600" b="1" dirty="0" err="1" smtClean="0">
                <a:latin typeface="Yu Gothic" panose="020B0400000000000000" pitchFamily="34" charset="-128"/>
                <a:ea typeface="Yu Gothic" panose="020B0400000000000000" pitchFamily="34" charset="-128"/>
              </a:rPr>
              <a:t>resp</a:t>
            </a:r>
            <a:r>
              <a:rPr lang="fr-FR" sz="1600" b="1" dirty="0" smtClean="0">
                <a:latin typeface="Yu Gothic" panose="020B0400000000000000" pitchFamily="34" charset="-128"/>
                <a:ea typeface="Yu Gothic" panose="020B0400000000000000" pitchFamily="34" charset="-128"/>
              </a:rPr>
              <a:t> arcs) pour définir la quantité demandée par le client (</a:t>
            </a:r>
            <a:r>
              <a:rPr lang="fr-FR" sz="1600" b="1" dirty="0" err="1" smtClean="0">
                <a:latin typeface="Yu Gothic" panose="020B0400000000000000" pitchFamily="34" charset="-128"/>
                <a:ea typeface="Yu Gothic" panose="020B0400000000000000" pitchFamily="34" charset="-128"/>
              </a:rPr>
              <a:t>resp</a:t>
            </a:r>
            <a:r>
              <a:rPr lang="fr-FR" sz="1600" b="1" dirty="0" smtClean="0">
                <a:latin typeface="Yu Gothic" panose="020B0400000000000000" pitchFamily="34" charset="-128"/>
                <a:ea typeface="Yu Gothic" panose="020B0400000000000000" pitchFamily="34" charset="-128"/>
              </a:rPr>
              <a:t> distance séparant deux clients ou le temps de déplacement …) .</a:t>
            </a:r>
            <a:endParaRPr lang="fr-FR" sz="1600" b="1"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872115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Korean AI Agency Pitch Deck Infographics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3062</TotalTime>
  <Words>1200</Words>
  <Application>Microsoft Office PowerPoint</Application>
  <PresentationFormat>Affichage à l'écran (16:9)</PresentationFormat>
  <Paragraphs>143</Paragraphs>
  <Slides>27</Slides>
  <Notes>26</Notes>
  <HiddenSlides>0</HiddenSlides>
  <MMClips>0</MMClips>
  <ScaleCrop>false</ScaleCrop>
  <HeadingPairs>
    <vt:vector size="6" baseType="variant">
      <vt:variant>
        <vt:lpstr>Polices utilisées</vt:lpstr>
      </vt:variant>
      <vt:variant>
        <vt:i4>12</vt:i4>
      </vt:variant>
      <vt:variant>
        <vt:lpstr>Thème</vt:lpstr>
      </vt:variant>
      <vt:variant>
        <vt:i4>2</vt:i4>
      </vt:variant>
      <vt:variant>
        <vt:lpstr>Titres des diapositives</vt:lpstr>
      </vt:variant>
      <vt:variant>
        <vt:i4>27</vt:i4>
      </vt:variant>
    </vt:vector>
  </HeadingPairs>
  <TitlesOfParts>
    <vt:vector size="41" baseType="lpstr">
      <vt:lpstr>IBM Plex Sans</vt:lpstr>
      <vt:lpstr>Proxima Nova Semibold</vt:lpstr>
      <vt:lpstr>Söhne</vt:lpstr>
      <vt:lpstr>Proxima Nova</vt:lpstr>
      <vt:lpstr>Wingdings</vt:lpstr>
      <vt:lpstr>Arial</vt:lpstr>
      <vt:lpstr>Roboto Condensed Light</vt:lpstr>
      <vt:lpstr>Yu Gothic</vt:lpstr>
      <vt:lpstr>Courier New</vt:lpstr>
      <vt:lpstr>Söhne Mono</vt:lpstr>
      <vt:lpstr>Yu Gothic UI Semilight</vt:lpstr>
      <vt:lpstr>IBM Plex Sans Medium</vt:lpstr>
      <vt:lpstr>Korean AI Agency Pitch Deck Infographics by Slidesgo</vt:lpstr>
      <vt:lpstr>Slidesgo Final Pages</vt:lpstr>
      <vt:lpstr>Résolution du problème de tournées de véhicules</vt:lpstr>
      <vt:lpstr>Plan</vt:lpstr>
      <vt:lpstr>1- Introduction</vt:lpstr>
      <vt:lpstr>2- Definition du VRP</vt:lpstr>
      <vt:lpstr>3- Domaine D’application</vt:lpstr>
      <vt:lpstr>  `               5- Variante  du VRP</vt:lpstr>
      <vt:lpstr>Présentation PowerPoint</vt:lpstr>
      <vt:lpstr>4- Formulation Graphique</vt:lpstr>
      <vt:lpstr>Présentation PowerPoint</vt:lpstr>
      <vt:lpstr>4- Formulation Mathématique </vt:lpstr>
      <vt:lpstr>  `                     modèle mathématique</vt:lpstr>
      <vt:lpstr>  `               Variante CVRP</vt:lpstr>
      <vt:lpstr>  </vt:lpstr>
      <vt:lpstr>  </vt:lpstr>
      <vt:lpstr>  </vt:lpstr>
      <vt:lpstr>  6- Methode de Résolution du VRP(Exactes /Heuristique) </vt:lpstr>
      <vt:lpstr>                  Exemple de Resolution de VRP</vt:lpstr>
      <vt:lpstr>  </vt:lpstr>
      <vt:lpstr>  </vt:lpstr>
      <vt:lpstr>                  Validation  de la solution </vt:lpstr>
      <vt:lpstr>  `               Validation  de la solution </vt:lpstr>
      <vt:lpstr>7- Application pratique du VRP</vt:lpstr>
      <vt:lpstr>Présentation PowerPoint</vt:lpstr>
      <vt:lpstr>Affichage de console après l’exécution : </vt:lpstr>
      <vt:lpstr>                   Affichage de VRP : </vt:lpstr>
      <vt:lpstr>8- Conclusion</vt:lpstr>
      <vt:lpstr>MERCI POUR VOTR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Problème de tourne de véhicule       VRP</dc:title>
  <dc:creator>hp</dc:creator>
  <cp:lastModifiedBy>Utilisateur Windows</cp:lastModifiedBy>
  <cp:revision>62</cp:revision>
  <dcterms:modified xsi:type="dcterms:W3CDTF">2023-05-29T21:16:52Z</dcterms:modified>
</cp:coreProperties>
</file>