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gyZZ2NWre8a2OAMtCLLVieYmiv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D6B65D-BF52-4EE4-B330-D534744E503F}">
  <a:tblStyle styleId="{A5D6B65D-BF52-4EE4-B330-D534744E503F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Onlye one number type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 need 64 bit </a:t>
            </a:r>
            <a:endParaRPr/>
          </a:p>
        </p:txBody>
      </p:sp>
      <p:sp>
        <p:nvSpPr>
          <p:cNvPr id="149" name="Google Shape;14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Mosaic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was the first widely-distributed graphical browser or viewer for the World Wide Web. It is usually considered to have been the software that introduced the World Wide Web and the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a wide general audience.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web browser introduce the &lt;img /&gt; tag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alpha release (numbered 0.1a) was published in June 1993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Netscape is the first browser introduce HTML formatting tags 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Brendan Eich create javascript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10 days in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1995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then working at Netscape and now of Mozilla. JavaScript was not always known as JavaScript: the original name was Mocha, a name chosen by Marc Andreessen, founder of Netscape</a:t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3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6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2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27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JAVASCRIPT 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1040170" y="200205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TYPES</a:t>
            </a:r>
            <a:endParaRPr/>
          </a:p>
        </p:txBody>
      </p:sp>
      <p:graphicFrame>
        <p:nvGraphicFramePr>
          <p:cNvPr id="152" name="Google Shape;152;p10"/>
          <p:cNvGraphicFramePr/>
          <p:nvPr/>
        </p:nvGraphicFramePr>
        <p:xfrm>
          <a:off x="1024128" y="1635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{A5D6B65D-BF52-4EE4-B330-D534744E503F}</a:tableStyleId>
              </a:tblPr>
              <a:tblGrid>
                <a:gridCol w="3631800"/>
                <a:gridCol w="3631800"/>
                <a:gridCol w="3631800"/>
              </a:tblGrid>
              <a:tr h="46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Type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Value example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Value category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Number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1 , 5 , 6 </a:t>
                      </a:r>
                      <a:endParaRPr sz="2800"/>
                    </a:p>
                  </a:txBody>
                  <a:tcPr marT="45725" marB="45725" marR="91450" marL="91450"/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Primitive</a:t>
                      </a:r>
                      <a:r>
                        <a:rPr lang="en-US" sz="2800"/>
                        <a:t> value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46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String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“ahmed” , “hi ”</a:t>
                      </a:r>
                      <a:endParaRPr sz="2800"/>
                    </a:p>
                  </a:txBody>
                  <a:tcPr marT="45725" marB="45725" marR="91450" marL="91450"/>
                </a:tc>
                <a:tc vMerge="1"/>
              </a:tr>
              <a:tr h="46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Boolean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True ,</a:t>
                      </a:r>
                      <a:r>
                        <a:rPr lang="en-US" sz="2800"/>
                        <a:t> false </a:t>
                      </a:r>
                      <a:endParaRPr sz="2800"/>
                    </a:p>
                  </a:txBody>
                  <a:tcPr marT="45725" marB="45725" marR="91450" marL="91450"/>
                </a:tc>
                <a:tc vMerge="1"/>
              </a:tr>
              <a:tr h="46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Null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Null</a:t>
                      </a:r>
                      <a:r>
                        <a:rPr lang="en-US" sz="2800"/>
                        <a:t> </a:t>
                      </a:r>
                      <a:endParaRPr sz="2800"/>
                    </a:p>
                  </a:txBody>
                  <a:tcPr marT="45725" marB="45725" marR="91450" marL="91450"/>
                </a:tc>
                <a:tc vMerge="1"/>
              </a:tr>
              <a:tr h="46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undefined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undefined</a:t>
                      </a:r>
                      <a:endParaRPr sz="2800"/>
                    </a:p>
                  </a:txBody>
                  <a:tcPr marT="45725" marB="45725" marR="91450" marL="91450"/>
                </a:tc>
                <a:tc vMerge="1"/>
              </a:tr>
              <a:tr h="160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Object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[1,2,3,4]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Function</a:t>
                      </a:r>
                      <a:r>
                        <a:rPr lang="en-US" sz="2800"/>
                        <a:t>(){}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{id:1}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Regular expressions 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Object values</a:t>
                      </a:r>
                      <a:r>
                        <a:rPr lang="en-US" sz="2800"/>
                        <a:t> 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NAN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1778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Special number : Not a number </a:t>
            </a:r>
            <a:endParaRPr/>
          </a:p>
          <a:p>
            <a:pPr indent="-1778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Any arithmetic operation wit nan as input will have Nan as a result</a:t>
            </a:r>
            <a:endParaRPr/>
          </a:p>
          <a:p>
            <a:pPr indent="-1778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NaN is not equal anything including NaN</a:t>
            </a:r>
            <a:endParaRPr sz="2800"/>
          </a:p>
          <a:p>
            <a:pPr indent="-1778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NaN === NaN is false </a:t>
            </a:r>
            <a:endParaRPr/>
          </a:p>
          <a:p>
            <a:pPr indent="-1778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NaN  !== NaN is true </a:t>
            </a:r>
            <a:endParaRPr/>
          </a:p>
          <a:p>
            <a:pPr indent="-1778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parseInt(‘ss’)===NaN !!</a:t>
            </a:r>
            <a:endParaRPr/>
          </a:p>
          <a:p>
            <a:pPr indent="-1778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isNan( parseInt(‘ss’) )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FUNCTIONS </a:t>
            </a:r>
            <a:endParaRPr/>
          </a:p>
        </p:txBody>
      </p:sp>
      <p:pic>
        <p:nvPicPr>
          <p:cNvPr id="164" name="Google Shape;16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7902" y="1798631"/>
            <a:ext cx="6092524" cy="4686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FUNCTIONS 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 sz="2600"/>
              <a:t> Functions are first class object</a:t>
            </a:r>
            <a:endParaRPr/>
          </a:p>
          <a:p>
            <a:pPr indent="-139700" lvl="4" marL="7772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May be passed as an argument to a function</a:t>
            </a:r>
            <a:endParaRPr/>
          </a:p>
          <a:p>
            <a:pPr indent="-1397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May be returned from a function </a:t>
            </a:r>
            <a:endParaRPr/>
          </a:p>
          <a:p>
            <a:pPr indent="-1397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May be assigned to a variable</a:t>
            </a:r>
            <a:endParaRPr/>
          </a:p>
          <a:p>
            <a:pPr indent="-139700" lvl="4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May be store in an object or arr</a:t>
            </a:r>
            <a:r>
              <a:rPr lang="en-US" sz="2200"/>
              <a:t>ay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VAR STATEMENT 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It gets split into two parts :</a:t>
            </a:r>
            <a:endParaRPr/>
          </a:p>
          <a:p>
            <a:pPr indent="-152400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The declaration part is get </a:t>
            </a:r>
            <a:r>
              <a:rPr lang="en-US" sz="2400">
                <a:solidFill>
                  <a:srgbClr val="1482AB"/>
                </a:solidFill>
              </a:rPr>
              <a:t>hoisted </a:t>
            </a:r>
            <a:r>
              <a:rPr lang="en-US" sz="2400"/>
              <a:t>to the top of the function initializing to undefined </a:t>
            </a:r>
            <a:endParaRPr/>
          </a:p>
          <a:p>
            <a:pPr indent="0" lvl="2" marL="3108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2" marL="3108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x  = 5 ,y=4;</a:t>
            </a:r>
            <a:endParaRPr/>
          </a:p>
          <a:p>
            <a:pPr indent="0" lvl="2" marL="3108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x ,y;</a:t>
            </a:r>
            <a:endParaRPr/>
          </a:p>
          <a:p>
            <a:pPr indent="0" lvl="2" marL="3108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x=5;</a:t>
            </a:r>
            <a:endParaRPr/>
          </a:p>
          <a:p>
            <a:pPr indent="0" lvl="2" marL="3108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y=4</a:t>
            </a:r>
            <a:endParaRPr/>
          </a:p>
          <a:p>
            <a:pPr indent="0" lvl="1" marL="12801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482A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Function statement </a:t>
            </a:r>
            <a:endParaRPr/>
          </a:p>
        </p:txBody>
      </p:sp>
      <p:sp>
        <p:nvSpPr>
          <p:cNvPr id="184" name="Google Shape;184;p1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-129222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Is just a short hand for var statement with a function value 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Function foo(){}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Expand to 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Var foo;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Foo = function (){}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>
                <a:solidFill>
                  <a:srgbClr val="1482AB"/>
                </a:solidFill>
              </a:rPr>
              <a:t>* the assignment of the function is also hoisted</a:t>
            </a:r>
            <a:endParaRPr/>
          </a:p>
          <a:p>
            <a:pPr indent="-129222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>
                <a:solidFill>
                  <a:srgbClr val="1482AB"/>
                </a:solidFill>
              </a:rPr>
              <a:t>* name is mandatory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85" name="Google Shape;185;p1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Function expression</a:t>
            </a:r>
            <a:endParaRPr/>
          </a:p>
        </p:txBody>
      </p:sp>
      <p:sp>
        <p:nvSpPr>
          <p:cNvPr id="186" name="Google Shape;186;p1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var foo = function() {}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Expand to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Var foo ;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Foo = function() {}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b="1" lang="en-US">
                <a:solidFill>
                  <a:srgbClr val="1482AB"/>
                </a:solidFill>
              </a:rPr>
              <a:t>* function declaration is only hoisted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1482AB"/>
                </a:solidFill>
              </a:rPr>
              <a:t>* name is optional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FUNCTIONS 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Function foo1() { 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Var f = function foo2() {  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(function foo3(){ })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!function foo4(){}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WHAT WILL BE ALERTED ?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foo()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{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function bar(){ return 3;}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return bar();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function bar(){return 8;}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alert(foo())</a:t>
            </a:r>
            <a:endParaRPr sz="2400"/>
          </a:p>
        </p:txBody>
      </p:sp>
      <p:sp>
        <p:nvSpPr>
          <p:cNvPr id="199" name="Google Shape;199;p17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foo()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{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var bar = function() { return 3;}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return bar();    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var bar = function() { return 8;}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alert(foo())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WHAT WILL BE ALERTED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foo()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{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return bar();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function bar() { return 3;}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var bar = function() { return 8;}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}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alert(foo())</a:t>
            </a:r>
            <a:endParaRPr/>
          </a:p>
        </p:txBody>
      </p:sp>
      <p:sp>
        <p:nvSpPr>
          <p:cNvPr id="206" name="Google Shape;206;p18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console.log(foo())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var foo = function()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{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return bar();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function bar() { return 3;} 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var bar = function() { return 8;}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MOSAIC</a:t>
            </a:r>
            <a:endParaRPr/>
          </a:p>
        </p:txBody>
      </p:sp>
      <p:pic>
        <p:nvPicPr>
          <p:cNvPr id="105" name="Google Shape;10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959" y="2052748"/>
            <a:ext cx="7863035" cy="442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NETSCAPE</a:t>
            </a:r>
            <a:endParaRPr/>
          </a:p>
        </p:txBody>
      </p:sp>
      <p:pic>
        <p:nvPicPr>
          <p:cNvPr id="112" name="Google Shape;11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376" y="2298365"/>
            <a:ext cx="10393576" cy="335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BRENDAN EICH</a:t>
            </a:r>
            <a:endParaRPr/>
          </a:p>
        </p:txBody>
      </p:sp>
      <p:pic>
        <p:nvPicPr>
          <p:cNvPr id="119" name="Google Shape;11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124" y="2186542"/>
            <a:ext cx="8392080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828675"/>
            <a:ext cx="693420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828675"/>
            <a:ext cx="693420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828675"/>
            <a:ext cx="693420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ECMAScript and its new features | Humble Bits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71" y="192226"/>
            <a:ext cx="11415251" cy="7223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WHAT IS FIRST CLASS OBJECT	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 flipH="1">
            <a:off x="1024128" y="2316899"/>
            <a:ext cx="8481316" cy="34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800"/>
              <a:buFont typeface="Quattrocento Sans"/>
              <a:buNone/>
            </a:pPr>
            <a:r>
              <a:rPr i="0" lang="en-US" sz="2800" u="none" cap="none" strike="noStrike">
                <a:solidFill>
                  <a:srgbClr val="2427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first class object is an entity that can be dynamically created, destroyed, passed to a function, returned as a value, and have all the rights as other variables in the programming language have.</a:t>
            </a:r>
            <a:endParaRPr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can be assigned to variable </a:t>
            </a:r>
            <a:endParaRPr/>
          </a:p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passed as parameter </a:t>
            </a:r>
            <a:endParaRPr/>
          </a:p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Can be included as property from object</a:t>
            </a:r>
            <a:endParaRPr/>
          </a:p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returned from functions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2017-08-09T12:04:13Z</dcterms:created>
  <dc:creator>ahmed bahnasy</dc:creator>
</cp:coreProperties>
</file>