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p:scale>
          <a:sx n="66" d="100"/>
          <a:sy n="66" d="100"/>
        </p:scale>
        <p:origin x="-99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91D968-97B0-4851-88EA-363637B67F0A}" type="datetimeFigureOut">
              <a:rPr lang="en-US" smtClean="0"/>
              <a:t>9/5/2017</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EEFB44-AE13-438F-B3A8-81C18BB812FA}"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F7CF4BC-7140-47CE-924D-1AD200E4408B}" type="datetime1">
              <a:rPr lang="en-US" smtClean="0"/>
              <a:t>9/5/2017</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207BB7F-60D4-49EE-ADC9-B7A8F5EFCBCD}"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7AEB0F-E963-4FA6-A607-2AD9781C0AA0}" type="datetime1">
              <a:rPr lang="en-US" smtClean="0"/>
              <a:t>9/5/2017</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A207BB7F-60D4-49EE-ADC9-B7A8F5EFCBCD}"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C17AB60-48B3-4873-979E-E79C1C9770B4}" type="datetime1">
              <a:rPr lang="en-US" smtClean="0"/>
              <a:t>9/5/2017</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A207BB7F-60D4-49EE-ADC9-B7A8F5EFCBCD}"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BE2F7D8-F3FE-4135-8BD5-91C5E7E0EC56}" type="datetime1">
              <a:rPr lang="en-US" smtClean="0"/>
              <a:t>9/5/2017</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A207BB7F-60D4-49EE-ADC9-B7A8F5EFCBCD}" type="slidenum">
              <a:rPr lang="en-IN" smtClean="0"/>
              <a:t>‹#›</a:t>
            </a:fld>
            <a:endParaRPr lang="en-IN"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7466701-C89D-4BED-B144-2C58456B32A6}" type="datetime1">
              <a:rPr lang="en-US" smtClean="0"/>
              <a:t>9/5/2017</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A207BB7F-60D4-49EE-ADC9-B7A8F5EFCBCD}" type="slidenum">
              <a:rPr lang="en-IN" smtClean="0"/>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530CED0-4330-492D-A7C8-2A92800DE000}" type="datetime1">
              <a:rPr lang="en-US" smtClean="0"/>
              <a:t>9/5/2017</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A207BB7F-60D4-49EE-ADC9-B7A8F5EFCBCD}" type="slidenum">
              <a:rPr lang="en-IN" smtClean="0"/>
              <a:t>‹#›</a:t>
            </a:fld>
            <a:endParaRPr lang="en-IN"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21FAED8-5E8A-4D5B-9AEC-DA173A6FD4FC}" type="datetime1">
              <a:rPr lang="en-US" smtClean="0"/>
              <a:t>9/5/2017</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A207BB7F-60D4-49EE-ADC9-B7A8F5EFCBCD}"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2969934-6367-4621-8642-A8CAB892C91D}" type="datetime1">
              <a:rPr lang="en-US" smtClean="0"/>
              <a:t>9/5/2017</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A207BB7F-60D4-49EE-ADC9-B7A8F5EFCBCD}" type="slidenum">
              <a:rPr lang="en-IN" smtClean="0"/>
              <a:t>‹#›</a:t>
            </a:fld>
            <a:endParaRPr lang="en-IN"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89B6447-340A-4FA9-934D-433E45DE3265}" type="datetime1">
              <a:rPr lang="en-US" smtClean="0"/>
              <a:t>9/5/2017</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A207BB7F-60D4-49EE-ADC9-B7A8F5EFCBCD}"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F47DA03-1175-4F63-87C1-6F9DD5B6E30B}" type="datetime1">
              <a:rPr lang="en-US" smtClean="0"/>
              <a:t>9/5/2017</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A207BB7F-60D4-49EE-ADC9-B7A8F5EFCBCD}"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D0AF770-843D-49EA-AC1D-076D267871AC}" type="datetime1">
              <a:rPr lang="en-US" smtClean="0"/>
              <a:t>9/5/2017</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207BB7F-60D4-49EE-ADC9-B7A8F5EFCBCD}" type="slidenum">
              <a:rPr lang="en-IN" smtClean="0"/>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BB8961B-028A-4FB9-B709-9C22B198B5F2}" type="datetime1">
              <a:rPr lang="en-US" smtClean="0"/>
              <a:t>9/5/2017</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207BB7F-60D4-49EE-ADC9-B7A8F5EFCBCD}"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546" y="0"/>
            <a:ext cx="4214842" cy="857232"/>
          </a:xfrm>
        </p:spPr>
        <p:txBody>
          <a:bodyPr>
            <a:noAutofit/>
          </a:bodyPr>
          <a:lstStyle/>
          <a:p>
            <a:r>
              <a:rPr lang="en-IN" sz="2400" dirty="0" smtClean="0"/>
              <a:t>   </a:t>
            </a:r>
            <a:r>
              <a:rPr lang="en-IN" dirty="0" smtClean="0"/>
              <a:t/>
            </a:r>
            <a:br>
              <a:rPr lang="en-IN" dirty="0" smtClean="0"/>
            </a:br>
            <a:r>
              <a:rPr lang="en-IN" sz="1600" dirty="0" smtClean="0">
                <a:solidFill>
                  <a:schemeClr val="tx1">
                    <a:lumMod val="95000"/>
                    <a:lumOff val="5000"/>
                  </a:schemeClr>
                </a:solidFill>
                <a:latin typeface="Segoe Print" pitchFamily="2" charset="0"/>
              </a:rPr>
              <a:t> Mtech (Advance Computing and Data </a:t>
            </a:r>
            <a:r>
              <a:rPr lang="en-IN" sz="1600" dirty="0" smtClean="0">
                <a:solidFill>
                  <a:schemeClr val="tx1">
                    <a:lumMod val="95000"/>
                    <a:lumOff val="5000"/>
                  </a:schemeClr>
                </a:solidFill>
                <a:latin typeface="Segoe Print" pitchFamily="2" charset="0"/>
              </a:rPr>
              <a:t>Science in </a:t>
            </a:r>
            <a:r>
              <a:rPr lang="en-IN" sz="1600" dirty="0" smtClean="0">
                <a:solidFill>
                  <a:schemeClr val="tx1">
                    <a:lumMod val="95000"/>
                    <a:lumOff val="5000"/>
                  </a:schemeClr>
                </a:solidFill>
                <a:latin typeface="Segoe Print" pitchFamily="2" charset="0"/>
              </a:rPr>
              <a:t>collaboration with CDAC</a:t>
            </a:r>
            <a:r>
              <a:rPr lang="en-IN" sz="1600" dirty="0" smtClean="0">
                <a:solidFill>
                  <a:schemeClr val="tx1">
                    <a:lumMod val="95000"/>
                    <a:lumOff val="5000"/>
                  </a:schemeClr>
                </a:solidFill>
                <a:latin typeface="Segoe Print" pitchFamily="2" charset="0"/>
              </a:rPr>
              <a:t>)</a:t>
            </a:r>
            <a:endParaRPr lang="en-IN" sz="1600" dirty="0">
              <a:solidFill>
                <a:schemeClr val="tx1">
                  <a:lumMod val="95000"/>
                  <a:lumOff val="5000"/>
                </a:schemeClr>
              </a:solidFill>
              <a:latin typeface="Segoe Print" pitchFamily="2" charset="0"/>
            </a:endParaRPr>
          </a:p>
        </p:txBody>
      </p:sp>
      <p:pic>
        <p:nvPicPr>
          <p:cNvPr id="1026" name="Picture 2" descr="C:\Users\FAKHRE\Desktop\images.jpg"/>
          <p:cNvPicPr>
            <a:picLocks noChangeAspect="1" noChangeArrowheads="1"/>
          </p:cNvPicPr>
          <p:nvPr/>
        </p:nvPicPr>
        <p:blipFill>
          <a:blip r:embed="rId2"/>
          <a:srcRect/>
          <a:stretch>
            <a:fillRect/>
          </a:stretch>
        </p:blipFill>
        <p:spPr bwMode="auto">
          <a:xfrm>
            <a:off x="7643802" y="0"/>
            <a:ext cx="1500198" cy="1357298"/>
          </a:xfrm>
          <a:prstGeom prst="rect">
            <a:avLst/>
          </a:prstGeom>
          <a:noFill/>
        </p:spPr>
      </p:pic>
      <p:sp>
        <p:nvSpPr>
          <p:cNvPr id="6" name="Rectangle 5"/>
          <p:cNvSpPr/>
          <p:nvPr/>
        </p:nvSpPr>
        <p:spPr>
          <a:xfrm>
            <a:off x="1142976" y="2571745"/>
            <a:ext cx="8001024" cy="3416320"/>
          </a:xfrm>
          <a:prstGeom prst="rect">
            <a:avLst/>
          </a:prstGeom>
        </p:spPr>
        <p:txBody>
          <a:bodyPr wrap="square">
            <a:spAutoFit/>
          </a:bodyPr>
          <a:lstStyle/>
          <a:p>
            <a:r>
              <a:rPr lang="en-IN" dirty="0" smtClean="0"/>
              <a:t>    </a:t>
            </a:r>
            <a:r>
              <a:rPr lang="en-IN" sz="5400" b="1" dirty="0" smtClean="0">
                <a:latin typeface="Segoe Print" pitchFamily="2" charset="0"/>
              </a:rPr>
              <a:t>Advance Database</a:t>
            </a:r>
          </a:p>
          <a:p>
            <a:r>
              <a:rPr lang="en-IN" sz="5400" b="1" dirty="0" smtClean="0">
                <a:latin typeface="Segoe Print" pitchFamily="2" charset="0"/>
              </a:rPr>
              <a:t>                </a:t>
            </a:r>
            <a:endParaRPr lang="en-IN" sz="2800" b="1" dirty="0" smtClean="0">
              <a:latin typeface="Segoe Print" pitchFamily="2" charset="0"/>
            </a:endParaRPr>
          </a:p>
          <a:p>
            <a:endParaRPr lang="en-IN" sz="3600" b="1" dirty="0"/>
          </a:p>
          <a:p>
            <a:endParaRPr lang="en-IN" sz="3600" b="1" dirty="0" smtClean="0"/>
          </a:p>
          <a:p>
            <a:endParaRPr lang="en-IN" sz="3600" b="1" dirty="0"/>
          </a:p>
        </p:txBody>
      </p:sp>
      <p:pic>
        <p:nvPicPr>
          <p:cNvPr id="7" name="Picture 2" descr="C:\Users\FAKHRE\Desktop\download (1).jpg"/>
          <p:cNvPicPr>
            <a:picLocks noChangeAspect="1" noChangeArrowheads="1"/>
          </p:cNvPicPr>
          <p:nvPr/>
        </p:nvPicPr>
        <p:blipFill>
          <a:blip r:embed="rId3"/>
          <a:srcRect/>
          <a:stretch>
            <a:fillRect/>
          </a:stretch>
        </p:blipFill>
        <p:spPr bwMode="auto">
          <a:xfrm>
            <a:off x="1" y="2"/>
            <a:ext cx="1643041" cy="1146296"/>
          </a:xfrm>
          <a:prstGeom prst="rect">
            <a:avLst/>
          </a:prstGeom>
          <a:noFill/>
        </p:spPr>
      </p:pic>
      <p:sp>
        <p:nvSpPr>
          <p:cNvPr id="8" name="Rectangle 7"/>
          <p:cNvSpPr/>
          <p:nvPr/>
        </p:nvSpPr>
        <p:spPr>
          <a:xfrm rot="10800000" flipV="1">
            <a:off x="5000628" y="4219195"/>
            <a:ext cx="3929090" cy="923330"/>
          </a:xfrm>
          <a:prstGeom prst="rect">
            <a:avLst/>
          </a:prstGeom>
        </p:spPr>
        <p:txBody>
          <a:bodyPr wrap="square">
            <a:spAutoFit/>
          </a:bodyPr>
          <a:lstStyle/>
          <a:p>
            <a:r>
              <a:rPr lang="en-IN" b="1" dirty="0" smtClean="0">
                <a:latin typeface="Segoe Print" pitchFamily="2" charset="0"/>
              </a:rPr>
              <a:t>Fakhre Alam</a:t>
            </a:r>
          </a:p>
          <a:p>
            <a:r>
              <a:rPr lang="en-IN" b="1" dirty="0" smtClean="0">
                <a:latin typeface="Segoe Print" pitchFamily="2" charset="0"/>
              </a:rPr>
              <a:t>Reg. No.179305004</a:t>
            </a:r>
          </a:p>
          <a:p>
            <a:r>
              <a:rPr lang="en-IN" b="1" dirty="0" smtClean="0">
                <a:latin typeface="Segoe Print" pitchFamily="2" charset="0"/>
              </a:rPr>
              <a:t>PRN No.</a:t>
            </a:r>
            <a:r>
              <a:rPr lang="en-IN" dirty="0"/>
              <a:t> </a:t>
            </a:r>
            <a:r>
              <a:rPr lang="en-IN" b="1" dirty="0">
                <a:latin typeface="Segoe Print" pitchFamily="2" charset="0"/>
              </a:rPr>
              <a:t>170831180004</a:t>
            </a:r>
            <a:endParaRPr lang="en-IN" b="1" dirty="0" smtClean="0">
              <a:latin typeface="Segoe Print"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857224" y="571480"/>
            <a:ext cx="7215238" cy="5143536"/>
          </a:xfrm>
          <a:prstGeom prst="rect">
            <a:avLst/>
          </a:prstGeom>
          <a:noFill/>
          <a:ln w="9525">
            <a:noFill/>
            <a:miter lim="800000"/>
            <a:headEnd/>
            <a:tailEnd/>
          </a:ln>
          <a:effectLst/>
        </p:spPr>
      </p:pic>
      <p:sp>
        <p:nvSpPr>
          <p:cNvPr id="3" name="Rectangle 2"/>
          <p:cNvSpPr/>
          <p:nvPr/>
        </p:nvSpPr>
        <p:spPr>
          <a:xfrm>
            <a:off x="428596" y="-142900"/>
            <a:ext cx="1643074" cy="646331"/>
          </a:xfrm>
          <a:prstGeom prst="rect">
            <a:avLst/>
          </a:prstGeom>
        </p:spPr>
        <p:txBody>
          <a:bodyPr wrap="square">
            <a:spAutoFit/>
          </a:bodyPr>
          <a:lstStyle/>
          <a:p>
            <a:endParaRPr lang="en-IN" dirty="0"/>
          </a:p>
          <a:p>
            <a:r>
              <a:rPr lang="en-IN" b="1" dirty="0"/>
              <a:t>XML </a:t>
            </a:r>
            <a:r>
              <a:rPr lang="en-IN" b="1" dirty="0" smtClean="0"/>
              <a:t>Schema </a:t>
            </a:r>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
            <a:ext cx="2000264" cy="369332"/>
          </a:xfrm>
          <a:prstGeom prst="rect">
            <a:avLst/>
          </a:prstGeom>
        </p:spPr>
        <p:txBody>
          <a:bodyPr wrap="square">
            <a:spAutoFit/>
          </a:bodyPr>
          <a:lstStyle/>
          <a:p>
            <a:r>
              <a:rPr lang="en-IN" b="1" dirty="0" smtClean="0"/>
              <a:t>RDF </a:t>
            </a:r>
            <a:r>
              <a:rPr lang="en-IN" b="1" dirty="0"/>
              <a:t>Schema </a:t>
            </a:r>
          </a:p>
        </p:txBody>
      </p:sp>
      <p:pic>
        <p:nvPicPr>
          <p:cNvPr id="4098" name="Picture 2"/>
          <p:cNvPicPr>
            <a:picLocks noChangeAspect="1" noChangeArrowheads="1"/>
          </p:cNvPicPr>
          <p:nvPr/>
        </p:nvPicPr>
        <p:blipFill>
          <a:blip r:embed="rId2"/>
          <a:srcRect/>
          <a:stretch>
            <a:fillRect/>
          </a:stretch>
        </p:blipFill>
        <p:spPr bwMode="auto">
          <a:xfrm>
            <a:off x="1669936" y="357166"/>
            <a:ext cx="7045468" cy="592935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2976" y="571480"/>
            <a:ext cx="7215238" cy="5355312"/>
          </a:xfrm>
          <a:prstGeom prst="rect">
            <a:avLst/>
          </a:prstGeom>
        </p:spPr>
        <p:txBody>
          <a:bodyPr wrap="square">
            <a:spAutoFit/>
          </a:bodyPr>
          <a:lstStyle/>
          <a:p>
            <a:endParaRPr lang="en-IN" dirty="0">
              <a:latin typeface="Times New Roman" pitchFamily="18" charset="0"/>
              <a:cs typeface="Times New Roman" pitchFamily="18" charset="0"/>
            </a:endParaRPr>
          </a:p>
          <a:p>
            <a:endParaRPr lang="en-IN" b="1" i="1" dirty="0" smtClean="0">
              <a:latin typeface="Times New Roman" pitchFamily="18" charset="0"/>
              <a:cs typeface="Times New Roman" pitchFamily="18" charset="0"/>
            </a:endParaRPr>
          </a:p>
          <a:p>
            <a:endParaRPr lang="en-IN" b="1" i="1" dirty="0">
              <a:latin typeface="Times New Roman" pitchFamily="18" charset="0"/>
              <a:cs typeface="Times New Roman" pitchFamily="18" charset="0"/>
            </a:endParaRPr>
          </a:p>
          <a:p>
            <a:r>
              <a:rPr lang="en-IN" b="1" dirty="0" smtClean="0">
                <a:latin typeface="Times New Roman" pitchFamily="18" charset="0"/>
                <a:cs typeface="Times New Roman" pitchFamily="18" charset="0"/>
              </a:rPr>
              <a:t>Reuse </a:t>
            </a:r>
            <a:r>
              <a:rPr lang="en-IN" b="1" dirty="0">
                <a:latin typeface="Times New Roman" pitchFamily="18" charset="0"/>
                <a:cs typeface="Times New Roman" pitchFamily="18" charset="0"/>
              </a:rPr>
              <a:t>existing vocabularies for providing metadata to your </a:t>
            </a:r>
            <a:r>
              <a:rPr lang="en-IN" b="1" dirty="0" smtClean="0">
                <a:latin typeface="Times New Roman" pitchFamily="18" charset="0"/>
                <a:cs typeface="Times New Roman" pitchFamily="18" charset="0"/>
              </a:rPr>
              <a:t>resources </a:t>
            </a:r>
            <a:endParaRPr lang="en-IN" b="1" dirty="0">
              <a:latin typeface="Times New Roman" pitchFamily="18" charset="0"/>
              <a:cs typeface="Times New Roman" pitchFamily="18" charset="0"/>
            </a:endParaRPr>
          </a:p>
          <a:p>
            <a:r>
              <a:rPr lang="en-IN" b="1" dirty="0">
                <a:solidFill>
                  <a:srgbClr val="C00000"/>
                </a:solidFill>
                <a:latin typeface="Times New Roman" pitchFamily="18" charset="0"/>
                <a:cs typeface="Times New Roman" pitchFamily="18" charset="0"/>
              </a:rPr>
              <a:t>General purpose standards and specifications: </a:t>
            </a:r>
          </a:p>
          <a:p>
            <a:pPr>
              <a:buFont typeface="Wingdings" pitchFamily="2" charset="2"/>
              <a:buChar char="Ø"/>
            </a:pPr>
            <a:r>
              <a:rPr lang="en-IN" dirty="0" smtClean="0">
                <a:latin typeface="Times New Roman" pitchFamily="18" charset="0"/>
                <a:cs typeface="Times New Roman" pitchFamily="18" charset="0"/>
              </a:rPr>
              <a:t> </a:t>
            </a:r>
            <a:r>
              <a:rPr lang="en-IN" b="1" dirty="0">
                <a:latin typeface="Times New Roman" pitchFamily="18" charset="0"/>
                <a:cs typeface="Times New Roman" pitchFamily="18" charset="0"/>
              </a:rPr>
              <a:t>Dublin Core</a:t>
            </a:r>
            <a:r>
              <a:rPr lang="en-IN" dirty="0">
                <a:latin typeface="Times New Roman" pitchFamily="18" charset="0"/>
                <a:cs typeface="Times New Roman" pitchFamily="18" charset="0"/>
              </a:rPr>
              <a:t> for published material (text, images</a:t>
            </a:r>
            <a:r>
              <a:rPr lang="en-IN" dirty="0" smtClean="0">
                <a:latin typeface="Times New Roman" pitchFamily="18" charset="0"/>
                <a:cs typeface="Times New Roman" pitchFamily="18" charset="0"/>
              </a:rPr>
              <a:t>),</a:t>
            </a:r>
          </a:p>
          <a:p>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http</a:t>
            </a:r>
            <a:r>
              <a:rPr lang="en-IN" dirty="0">
                <a:latin typeface="Times New Roman" pitchFamily="18" charset="0"/>
                <a:cs typeface="Times New Roman" pitchFamily="18" charset="0"/>
              </a:rPr>
              <a:t>://dublincore.org/documents/dcmi-terms</a:t>
            </a:r>
            <a:r>
              <a:rPr lang="en-IN" b="1" dirty="0">
                <a:latin typeface="Times New Roman" pitchFamily="18" charset="0"/>
                <a:cs typeface="Times New Roman" pitchFamily="18" charset="0"/>
              </a:rPr>
              <a:t>/ </a:t>
            </a:r>
          </a:p>
          <a:p>
            <a:pPr>
              <a:buFont typeface="Wingdings" pitchFamily="2" charset="2"/>
              <a:buChar char="Ø"/>
            </a:pPr>
            <a:r>
              <a:rPr lang="en-IN" b="1" dirty="0" smtClean="0">
                <a:latin typeface="Times New Roman" pitchFamily="18" charset="0"/>
                <a:cs typeface="Times New Roman" pitchFamily="18" charset="0"/>
              </a:rPr>
              <a:t>FOAF</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for people and organisations, http://xmlns.com/foaf/spec/ </a:t>
            </a:r>
          </a:p>
          <a:p>
            <a:pPr>
              <a:buFont typeface="Wingdings" pitchFamily="2" charset="2"/>
              <a:buChar char="Ø"/>
            </a:pPr>
            <a:r>
              <a:rPr lang="en-IN" b="1" dirty="0" smtClean="0">
                <a:latin typeface="Times New Roman" pitchFamily="18" charset="0"/>
                <a:cs typeface="Times New Roman" pitchFamily="18" charset="0"/>
              </a:rPr>
              <a:t>SKOS</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for concept collections, http://www.w3.org/TR/skos-reference </a:t>
            </a:r>
          </a:p>
          <a:p>
            <a:pPr>
              <a:buFont typeface="Wingdings" pitchFamily="2" charset="2"/>
              <a:buChar char="Ø"/>
            </a:pPr>
            <a:r>
              <a:rPr lang="en-IN" b="1" dirty="0" smtClean="0">
                <a:latin typeface="Times New Roman" pitchFamily="18" charset="0"/>
                <a:cs typeface="Times New Roman" pitchFamily="18" charset="0"/>
              </a:rPr>
              <a:t>ADMS</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for interoperability assets, http://www.w3.org/TR/vocab-adms/ </a:t>
            </a:r>
          </a:p>
          <a:p>
            <a:endParaRPr lang="en-IN" dirty="0">
              <a:latin typeface="Times New Roman" pitchFamily="18" charset="0"/>
              <a:cs typeface="Times New Roman" pitchFamily="18" charset="0"/>
            </a:endParaRPr>
          </a:p>
          <a:p>
            <a:r>
              <a:rPr lang="en-IN" b="1" dirty="0">
                <a:solidFill>
                  <a:srgbClr val="C00000"/>
                </a:solidFill>
                <a:latin typeface="Times New Roman" pitchFamily="18" charset="0"/>
                <a:cs typeface="Times New Roman" pitchFamily="18" charset="0"/>
              </a:rPr>
              <a:t>Specific standard for datasets: </a:t>
            </a:r>
          </a:p>
          <a:p>
            <a:pPr>
              <a:buFont typeface="Wingdings" pitchFamily="2" charset="2"/>
              <a:buChar char="Ø"/>
            </a:pPr>
            <a:r>
              <a:rPr lang="en-IN" b="1" dirty="0" smtClean="0">
                <a:latin typeface="Times New Roman" pitchFamily="18" charset="0"/>
                <a:cs typeface="Times New Roman" pitchFamily="18" charset="0"/>
              </a:rPr>
              <a:t>Data </a:t>
            </a:r>
            <a:r>
              <a:rPr lang="en-IN" b="1" dirty="0">
                <a:latin typeface="Times New Roman" pitchFamily="18" charset="0"/>
                <a:cs typeface="Times New Roman" pitchFamily="18" charset="0"/>
              </a:rPr>
              <a:t>Catalog Vocabulary DCAT</a:t>
            </a:r>
            <a:r>
              <a:rPr lang="en-IN" dirty="0">
                <a:latin typeface="Times New Roman" pitchFamily="18" charset="0"/>
                <a:cs typeface="Times New Roman" pitchFamily="18" charset="0"/>
              </a:rPr>
              <a:t>, http://www.w3.org/TR/vocab-dcat</a:t>
            </a:r>
            <a:r>
              <a:rPr lang="en-IN" b="1" dirty="0">
                <a:latin typeface="Times New Roman" pitchFamily="18" charset="0"/>
                <a:cs typeface="Times New Roman" pitchFamily="18" charset="0"/>
              </a:rPr>
              <a:t>/ </a:t>
            </a: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Specific usage of DCAT and other vocabularies to support interoperability of data portals across Europe: </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DCAT </a:t>
            </a:r>
            <a:r>
              <a:rPr lang="en-IN" dirty="0">
                <a:latin typeface="Times New Roman" pitchFamily="18" charset="0"/>
                <a:cs typeface="Times New Roman" pitchFamily="18" charset="0"/>
              </a:rPr>
              <a:t>application profile for data portals in Europe, http://joinup.ec.europa.eu/asset/dcat_application_profile/description </a:t>
            </a:r>
          </a:p>
        </p:txBody>
      </p:sp>
      <p:pic>
        <p:nvPicPr>
          <p:cNvPr id="4" name="Picture 3" descr="C:\Users\FAKHRE\Desktop\download (1).jpg"/>
          <p:cNvPicPr>
            <a:picLocks noChangeAspect="1" noChangeArrowheads="1"/>
          </p:cNvPicPr>
          <p:nvPr/>
        </p:nvPicPr>
        <p:blipFill>
          <a:blip r:embed="rId2"/>
          <a:srcRect/>
          <a:stretch>
            <a:fillRect/>
          </a:stretch>
        </p:blipFill>
        <p:spPr bwMode="auto">
          <a:xfrm>
            <a:off x="1" y="2"/>
            <a:ext cx="1571603" cy="1096456"/>
          </a:xfrm>
          <a:prstGeom prst="rect">
            <a:avLst/>
          </a:prstGeom>
          <a:noFill/>
        </p:spPr>
      </p:pic>
      <p:pic>
        <p:nvPicPr>
          <p:cNvPr id="5" name="Picture 4" descr="C:\Users\FAKHRE\Desktop\images.jpg"/>
          <p:cNvPicPr>
            <a:picLocks noChangeAspect="1" noChangeArrowheads="1"/>
          </p:cNvPicPr>
          <p:nvPr/>
        </p:nvPicPr>
        <p:blipFill>
          <a:blip r:embed="rId3"/>
          <a:srcRect/>
          <a:stretch>
            <a:fillRect/>
          </a:stretch>
        </p:blipFill>
        <p:spPr bwMode="auto">
          <a:xfrm>
            <a:off x="7715296" y="0"/>
            <a:ext cx="1428736" cy="1142984"/>
          </a:xfrm>
          <a:prstGeom prst="rect">
            <a:avLst/>
          </a:prstGeom>
          <a:noFill/>
        </p:spPr>
      </p:pic>
      <p:sp>
        <p:nvSpPr>
          <p:cNvPr id="6" name="Rectangle 5"/>
          <p:cNvSpPr/>
          <p:nvPr/>
        </p:nvSpPr>
        <p:spPr>
          <a:xfrm>
            <a:off x="2214546" y="1"/>
            <a:ext cx="4643454" cy="523220"/>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28604"/>
            <a:ext cx="8858312" cy="1754326"/>
          </a:xfrm>
          <a:prstGeom prst="rect">
            <a:avLst/>
          </a:prstGeom>
        </p:spPr>
        <p:txBody>
          <a:bodyPr wrap="square">
            <a:spAutoFit/>
          </a:bodyPr>
          <a:lstStyle/>
          <a:p>
            <a:endParaRPr lang="en-IN" dirty="0">
              <a:latin typeface="Times New Roman" pitchFamily="18" charset="0"/>
              <a:cs typeface="Times New Roman" pitchFamily="18" charset="0"/>
            </a:endParaRPr>
          </a:p>
          <a:p>
            <a:pPr lvl="1"/>
            <a:endParaRPr lang="en-IN" b="1" dirty="0" smtClean="0">
              <a:latin typeface="Times New Roman" pitchFamily="18" charset="0"/>
              <a:cs typeface="Times New Roman" pitchFamily="18" charset="0"/>
            </a:endParaRPr>
          </a:p>
          <a:p>
            <a:pPr lvl="1"/>
            <a:endParaRPr lang="en-IN" b="1" dirty="0" smtClean="0">
              <a:latin typeface="Times New Roman" pitchFamily="18" charset="0"/>
              <a:cs typeface="Times New Roman" pitchFamily="18" charset="0"/>
            </a:endParaRPr>
          </a:p>
          <a:p>
            <a:pPr lvl="1"/>
            <a:endParaRPr lang="en-IN" b="1" dirty="0">
              <a:latin typeface="Times New Roman" pitchFamily="18" charset="0"/>
              <a:cs typeface="Times New Roman" pitchFamily="18" charset="0"/>
            </a:endParaRPr>
          </a:p>
          <a:p>
            <a:pPr lvl="1"/>
            <a:r>
              <a:rPr lang="en-IN" b="1" dirty="0" smtClean="0">
                <a:latin typeface="Times New Roman" pitchFamily="18" charset="0"/>
                <a:cs typeface="Times New Roman" pitchFamily="18" charset="0"/>
              </a:rPr>
              <a:t>	Designing </a:t>
            </a:r>
            <a:r>
              <a:rPr lang="en-IN" b="1" dirty="0">
                <a:latin typeface="Times New Roman" pitchFamily="18" charset="0"/>
                <a:cs typeface="Times New Roman" pitchFamily="18" charset="0"/>
              </a:rPr>
              <a:t>your metadata schema with RDF Schema (RDFS) – reuse where </a:t>
            </a:r>
            <a:r>
              <a:rPr lang="en-IN" b="1" dirty="0" smtClean="0">
                <a:latin typeface="Times New Roman" pitchFamily="18" charset="0"/>
                <a:cs typeface="Times New Roman" pitchFamily="18" charset="0"/>
              </a:rPr>
              <a:t>	possible </a:t>
            </a:r>
            <a:endParaRPr lang="en-IN" dirty="0">
              <a:latin typeface="Times New Roman" pitchFamily="18" charset="0"/>
              <a:cs typeface="Times New Roman" pitchFamily="18" charset="0"/>
            </a:endParaRPr>
          </a:p>
        </p:txBody>
      </p:sp>
      <p:sp>
        <p:nvSpPr>
          <p:cNvPr id="6" name="Rectangle 5"/>
          <p:cNvSpPr/>
          <p:nvPr/>
        </p:nvSpPr>
        <p:spPr>
          <a:xfrm>
            <a:off x="0" y="1428736"/>
            <a:ext cx="8572560" cy="1477328"/>
          </a:xfrm>
          <a:prstGeom prst="rect">
            <a:avLst/>
          </a:prstGeom>
        </p:spPr>
        <p:txBody>
          <a:bodyPr wrap="square">
            <a:spAutoFit/>
          </a:bodyPr>
          <a:lstStyle/>
          <a:p>
            <a:endParaRPr lang="en-IN" dirty="0"/>
          </a:p>
          <a:p>
            <a:pPr lvl="1"/>
            <a:endParaRPr lang="en-IN" i="1" dirty="0" smtClean="0">
              <a:solidFill>
                <a:srgbClr val="C00000"/>
              </a:solidFill>
              <a:latin typeface="Times New Roman" pitchFamily="18" charset="0"/>
              <a:cs typeface="Times New Roman" pitchFamily="18" charset="0"/>
            </a:endParaRPr>
          </a:p>
          <a:p>
            <a:pPr lvl="1"/>
            <a:endParaRPr lang="en-IN" i="1" dirty="0">
              <a:solidFill>
                <a:srgbClr val="C00000"/>
              </a:solidFill>
              <a:latin typeface="Times New Roman" pitchFamily="18" charset="0"/>
              <a:cs typeface="Times New Roman" pitchFamily="18" charset="0"/>
            </a:endParaRPr>
          </a:p>
          <a:p>
            <a:pPr lvl="1"/>
            <a:r>
              <a:rPr lang="en-IN" i="1" dirty="0" smtClean="0">
                <a:solidFill>
                  <a:srgbClr val="C00000"/>
                </a:solidFill>
                <a:latin typeface="Times New Roman" pitchFamily="18" charset="0"/>
                <a:cs typeface="Times New Roman" pitchFamily="18" charset="0"/>
              </a:rPr>
              <a:t>	</a:t>
            </a:r>
            <a:r>
              <a:rPr lang="en-IN" b="1" i="1" dirty="0" smtClean="0">
                <a:solidFill>
                  <a:srgbClr val="C00000"/>
                </a:solidFill>
                <a:latin typeface="Times New Roman" pitchFamily="18" charset="0"/>
                <a:cs typeface="Times New Roman" pitchFamily="18" charset="0"/>
              </a:rPr>
              <a:t>RDF </a:t>
            </a:r>
            <a:r>
              <a:rPr lang="en-IN" b="1" i="1" dirty="0">
                <a:solidFill>
                  <a:srgbClr val="C00000"/>
                </a:solidFill>
                <a:latin typeface="Times New Roman" pitchFamily="18" charset="0"/>
                <a:cs typeface="Times New Roman" pitchFamily="18" charset="0"/>
              </a:rPr>
              <a:t>schema is particularly good in combining terms from </a:t>
            </a:r>
            <a:r>
              <a:rPr lang="en-IN" b="1" i="1" dirty="0" smtClean="0">
                <a:solidFill>
                  <a:srgbClr val="C00000"/>
                </a:solidFill>
                <a:latin typeface="Times New Roman" pitchFamily="18" charset="0"/>
                <a:cs typeface="Times New Roman" pitchFamily="18" charset="0"/>
              </a:rPr>
              <a:t>different standards 	and </a:t>
            </a:r>
            <a:r>
              <a:rPr lang="en-IN" b="1" i="1" dirty="0">
                <a:solidFill>
                  <a:srgbClr val="C00000"/>
                </a:solidFill>
                <a:latin typeface="Times New Roman" pitchFamily="18" charset="0"/>
                <a:cs typeface="Times New Roman" pitchFamily="18" charset="0"/>
              </a:rPr>
              <a:t>specifications</a:t>
            </a:r>
            <a:r>
              <a:rPr lang="en-IN" i="1" dirty="0">
                <a:solidFill>
                  <a:srgbClr val="C00000"/>
                </a:solidFill>
                <a:latin typeface="Times New Roman" pitchFamily="18" charset="0"/>
                <a:cs typeface="Times New Roman" pitchFamily="18" charset="0"/>
              </a:rPr>
              <a:t>. </a:t>
            </a:r>
            <a:endParaRPr lang="en-IN" dirty="0">
              <a:solidFill>
                <a:srgbClr val="C00000"/>
              </a:solidFill>
              <a:latin typeface="Times New Roman" pitchFamily="18" charset="0"/>
              <a:cs typeface="Times New Roman" pitchFamily="18" charset="0"/>
            </a:endParaRPr>
          </a:p>
        </p:txBody>
      </p:sp>
      <p:sp>
        <p:nvSpPr>
          <p:cNvPr id="7" name="Rectangle 6"/>
          <p:cNvSpPr/>
          <p:nvPr/>
        </p:nvSpPr>
        <p:spPr>
          <a:xfrm>
            <a:off x="285720" y="2357430"/>
            <a:ext cx="8572560" cy="2585323"/>
          </a:xfrm>
          <a:prstGeom prst="rect">
            <a:avLst/>
          </a:prstGeom>
        </p:spPr>
        <p:txBody>
          <a:bodyPr wrap="square">
            <a:spAutoFit/>
          </a:bodyPr>
          <a:lstStyle/>
          <a:p>
            <a:endParaRPr lang="en-IN" dirty="0"/>
          </a:p>
          <a:p>
            <a:endParaRPr lang="en-IN" b="1"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pPr lvl="1"/>
            <a:r>
              <a:rPr lang="en-IN" b="1" dirty="0" smtClean="0">
                <a:latin typeface="Times New Roman" pitchFamily="18" charset="0"/>
                <a:cs typeface="Times New Roman" pitchFamily="18" charset="0"/>
              </a:rPr>
              <a:t>Do </a:t>
            </a:r>
            <a:r>
              <a:rPr lang="en-IN" b="1" dirty="0">
                <a:latin typeface="Times New Roman" pitchFamily="18" charset="0"/>
                <a:cs typeface="Times New Roman" pitchFamily="18" charset="0"/>
              </a:rPr>
              <a:t>not re-invent terms that are already defined somewhere else , when designing RDF schemas – reuse terms where possible. </a:t>
            </a:r>
            <a:endParaRPr lang="en-IN" b="1"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pPr lvl="1">
              <a:buFont typeface="Arial" pitchFamily="34" charset="0"/>
              <a:buChar char="•"/>
            </a:pPr>
            <a:r>
              <a:rPr lang="en-IN" dirty="0" smtClean="0">
                <a:latin typeface="Times New Roman" pitchFamily="18" charset="0"/>
                <a:cs typeface="Times New Roman" pitchFamily="18" charset="0"/>
              </a:rPr>
              <a:t>For </a:t>
            </a:r>
            <a:r>
              <a:rPr lang="en-IN" dirty="0">
                <a:latin typeface="Times New Roman" pitchFamily="18" charset="0"/>
                <a:cs typeface="Times New Roman" pitchFamily="18" charset="0"/>
              </a:rPr>
              <a:t>example, the DCAT Application Profile for data portals in Europe (DCAT-AP) reuses terms from DCAT, Dublin Core, FOAF, SKOS, ADMS and others. </a:t>
            </a:r>
          </a:p>
        </p:txBody>
      </p:sp>
      <p:pic>
        <p:nvPicPr>
          <p:cNvPr id="8" name="Picture 7" descr="C:\Users\FAKHRE\Desktop\download (1).jpg"/>
          <p:cNvPicPr>
            <a:picLocks noChangeAspect="1" noChangeArrowheads="1"/>
          </p:cNvPicPr>
          <p:nvPr/>
        </p:nvPicPr>
        <p:blipFill>
          <a:blip r:embed="rId2"/>
          <a:srcRect/>
          <a:stretch>
            <a:fillRect/>
          </a:stretch>
        </p:blipFill>
        <p:spPr bwMode="auto">
          <a:xfrm>
            <a:off x="1" y="2"/>
            <a:ext cx="1571603" cy="1096456"/>
          </a:xfrm>
          <a:prstGeom prst="rect">
            <a:avLst/>
          </a:prstGeom>
          <a:noFill/>
        </p:spPr>
      </p:pic>
      <p:pic>
        <p:nvPicPr>
          <p:cNvPr id="9" name="Picture 8" descr="C:\Users\FAKHRE\Desktop\images.jpg"/>
          <p:cNvPicPr>
            <a:picLocks noChangeAspect="1" noChangeArrowheads="1"/>
          </p:cNvPicPr>
          <p:nvPr/>
        </p:nvPicPr>
        <p:blipFill>
          <a:blip r:embed="rId3"/>
          <a:srcRect/>
          <a:stretch>
            <a:fillRect/>
          </a:stretch>
        </p:blipFill>
        <p:spPr bwMode="auto">
          <a:xfrm>
            <a:off x="7715296" y="0"/>
            <a:ext cx="1428736" cy="1142984"/>
          </a:xfrm>
          <a:prstGeom prst="rect">
            <a:avLst/>
          </a:prstGeom>
          <a:noFill/>
        </p:spPr>
      </p:pic>
      <p:sp>
        <p:nvSpPr>
          <p:cNvPr id="10" name="Rectangle 9"/>
          <p:cNvSpPr/>
          <p:nvPr/>
        </p:nvSpPr>
        <p:spPr>
          <a:xfrm>
            <a:off x="2143108" y="0"/>
            <a:ext cx="4572000" cy="523220"/>
          </a:xfrm>
          <a:prstGeom prst="rect">
            <a:avLst/>
          </a:prstGeom>
        </p:spPr>
        <p:txBody>
          <a:bodyPr>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1857356" y="1000108"/>
            <a:ext cx="6272226" cy="5143536"/>
          </a:xfrm>
          <a:prstGeom prst="rect">
            <a:avLst/>
          </a:prstGeom>
          <a:noFill/>
          <a:ln w="9525">
            <a:noFill/>
            <a:miter lim="800000"/>
            <a:headEnd/>
            <a:tailEnd/>
          </a:ln>
          <a:effectLst/>
        </p:spPr>
      </p:pic>
      <p:pic>
        <p:nvPicPr>
          <p:cNvPr id="3" name="Picture 2" descr="C:\Users\FAKHRE\Desktop\download (1).jpg"/>
          <p:cNvPicPr>
            <a:picLocks noChangeAspect="1" noChangeArrowheads="1"/>
          </p:cNvPicPr>
          <p:nvPr/>
        </p:nvPicPr>
        <p:blipFill>
          <a:blip r:embed="rId3"/>
          <a:srcRect/>
          <a:stretch>
            <a:fillRect/>
          </a:stretch>
        </p:blipFill>
        <p:spPr bwMode="auto">
          <a:xfrm>
            <a:off x="1" y="2"/>
            <a:ext cx="1571603" cy="1096456"/>
          </a:xfrm>
          <a:prstGeom prst="rect">
            <a:avLst/>
          </a:prstGeom>
          <a:noFill/>
        </p:spPr>
      </p:pic>
      <p:pic>
        <p:nvPicPr>
          <p:cNvPr id="4" name="Picture 3" descr="C:\Users\FAKHRE\Desktop\images.jpg"/>
          <p:cNvPicPr>
            <a:picLocks noChangeAspect="1" noChangeArrowheads="1"/>
          </p:cNvPicPr>
          <p:nvPr/>
        </p:nvPicPr>
        <p:blipFill>
          <a:blip r:embed="rId4"/>
          <a:srcRect/>
          <a:stretch>
            <a:fillRect/>
          </a:stretch>
        </p:blipFill>
        <p:spPr bwMode="auto">
          <a:xfrm>
            <a:off x="7715296" y="0"/>
            <a:ext cx="1428736" cy="1142984"/>
          </a:xfrm>
          <a:prstGeom prst="rect">
            <a:avLst/>
          </a:prstGeom>
          <a:noFill/>
        </p:spPr>
      </p:pic>
      <p:sp>
        <p:nvSpPr>
          <p:cNvPr id="5" name="Rectangle 4"/>
          <p:cNvSpPr/>
          <p:nvPr/>
        </p:nvSpPr>
        <p:spPr>
          <a:xfrm>
            <a:off x="2500298" y="0"/>
            <a:ext cx="4572000" cy="523220"/>
          </a:xfrm>
          <a:prstGeom prst="rect">
            <a:avLst/>
          </a:prstGeom>
        </p:spPr>
        <p:txBody>
          <a:bodyPr>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FAKHRE\Desktop\download (1).jpg"/>
          <p:cNvPicPr>
            <a:picLocks noChangeAspect="1" noChangeArrowheads="1"/>
          </p:cNvPicPr>
          <p:nvPr/>
        </p:nvPicPr>
        <p:blipFill>
          <a:blip r:embed="rId2"/>
          <a:srcRect/>
          <a:stretch>
            <a:fillRect/>
          </a:stretch>
        </p:blipFill>
        <p:spPr bwMode="auto">
          <a:xfrm>
            <a:off x="1" y="2"/>
            <a:ext cx="1571603" cy="1096456"/>
          </a:xfrm>
          <a:prstGeom prst="rect">
            <a:avLst/>
          </a:prstGeom>
          <a:noFill/>
        </p:spPr>
      </p:pic>
      <p:pic>
        <p:nvPicPr>
          <p:cNvPr id="3" name="Picture 2" descr="C:\Users\FAKHRE\Desktop\images.jpg"/>
          <p:cNvPicPr>
            <a:picLocks noChangeAspect="1" noChangeArrowheads="1"/>
          </p:cNvPicPr>
          <p:nvPr/>
        </p:nvPicPr>
        <p:blipFill>
          <a:blip r:embed="rId3"/>
          <a:srcRect/>
          <a:stretch>
            <a:fillRect/>
          </a:stretch>
        </p:blipFill>
        <p:spPr bwMode="auto">
          <a:xfrm>
            <a:off x="7715296" y="0"/>
            <a:ext cx="1428736" cy="1142984"/>
          </a:xfrm>
          <a:prstGeom prst="rect">
            <a:avLst/>
          </a:prstGeom>
          <a:noFill/>
        </p:spPr>
      </p:pic>
      <p:sp>
        <p:nvSpPr>
          <p:cNvPr id="4" name="Rectangle 3"/>
          <p:cNvSpPr/>
          <p:nvPr/>
        </p:nvSpPr>
        <p:spPr>
          <a:xfrm>
            <a:off x="500034" y="1142984"/>
            <a:ext cx="7715304" cy="646331"/>
          </a:xfrm>
          <a:prstGeom prst="rect">
            <a:avLst/>
          </a:prstGeom>
        </p:spPr>
        <p:txBody>
          <a:bodyPr wrap="square">
            <a:spAutoFit/>
          </a:bodyPr>
          <a:lstStyle/>
          <a:p>
            <a:endParaRPr lang="en-IN" dirty="0"/>
          </a:p>
          <a:p>
            <a:r>
              <a:rPr lang="en-IN" b="1" dirty="0"/>
              <a:t>Example: description of an open dataset with the DCAT-AP </a:t>
            </a:r>
            <a:endParaRPr lang="en-IN" dirty="0"/>
          </a:p>
        </p:txBody>
      </p:sp>
      <p:pic>
        <p:nvPicPr>
          <p:cNvPr id="6146" name="Picture 2"/>
          <p:cNvPicPr>
            <a:picLocks noChangeAspect="1" noChangeArrowheads="1"/>
          </p:cNvPicPr>
          <p:nvPr/>
        </p:nvPicPr>
        <p:blipFill>
          <a:blip r:embed="rId4"/>
          <a:srcRect/>
          <a:stretch>
            <a:fillRect/>
          </a:stretch>
        </p:blipFill>
        <p:spPr bwMode="auto">
          <a:xfrm>
            <a:off x="928662" y="2928934"/>
            <a:ext cx="6143668" cy="2786082"/>
          </a:xfrm>
          <a:prstGeom prst="rect">
            <a:avLst/>
          </a:prstGeom>
          <a:noFill/>
          <a:ln w="9525">
            <a:noFill/>
            <a:miter lim="800000"/>
            <a:headEnd/>
            <a:tailEnd/>
          </a:ln>
          <a:effectLst/>
        </p:spPr>
      </p:pic>
      <p:sp>
        <p:nvSpPr>
          <p:cNvPr id="6" name="Rectangle 5"/>
          <p:cNvSpPr/>
          <p:nvPr/>
        </p:nvSpPr>
        <p:spPr>
          <a:xfrm>
            <a:off x="714348" y="1928802"/>
            <a:ext cx="4572000" cy="646331"/>
          </a:xfrm>
          <a:prstGeom prst="rect">
            <a:avLst/>
          </a:prstGeom>
        </p:spPr>
        <p:txBody>
          <a:bodyPr>
            <a:spAutoFit/>
          </a:bodyPr>
          <a:lstStyle/>
          <a:p>
            <a:endParaRPr lang="en-IN" dirty="0"/>
          </a:p>
          <a:p>
            <a:r>
              <a:rPr lang="en-IN" b="1" dirty="0">
                <a:solidFill>
                  <a:srgbClr val="C00000"/>
                </a:solidFill>
                <a:latin typeface="Times New Roman" pitchFamily="18" charset="0"/>
                <a:cs typeface="Times New Roman" pitchFamily="18" charset="0"/>
              </a:rPr>
              <a:t>Description of the Catalogue </a:t>
            </a:r>
          </a:p>
        </p:txBody>
      </p:sp>
      <p:sp>
        <p:nvSpPr>
          <p:cNvPr id="7" name="Rectangle 6"/>
          <p:cNvSpPr/>
          <p:nvPr/>
        </p:nvSpPr>
        <p:spPr>
          <a:xfrm>
            <a:off x="2000232" y="0"/>
            <a:ext cx="4572000" cy="523220"/>
          </a:xfrm>
          <a:prstGeom prst="rect">
            <a:avLst/>
          </a:prstGeom>
        </p:spPr>
        <p:txBody>
          <a:bodyPr>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FAKHRE\Desktop\download (1).jpg"/>
          <p:cNvPicPr>
            <a:picLocks noChangeAspect="1" noChangeArrowheads="1"/>
          </p:cNvPicPr>
          <p:nvPr/>
        </p:nvPicPr>
        <p:blipFill>
          <a:blip r:embed="rId2"/>
          <a:srcRect/>
          <a:stretch>
            <a:fillRect/>
          </a:stretch>
        </p:blipFill>
        <p:spPr bwMode="auto">
          <a:xfrm>
            <a:off x="1" y="2"/>
            <a:ext cx="1571603" cy="1096456"/>
          </a:xfrm>
          <a:prstGeom prst="rect">
            <a:avLst/>
          </a:prstGeom>
          <a:noFill/>
        </p:spPr>
      </p:pic>
      <p:pic>
        <p:nvPicPr>
          <p:cNvPr id="3" name="Picture 2" descr="C:\Users\FAKHRE\Desktop\images.jpg"/>
          <p:cNvPicPr>
            <a:picLocks noChangeAspect="1" noChangeArrowheads="1"/>
          </p:cNvPicPr>
          <p:nvPr/>
        </p:nvPicPr>
        <p:blipFill>
          <a:blip r:embed="rId3"/>
          <a:srcRect/>
          <a:stretch>
            <a:fillRect/>
          </a:stretch>
        </p:blipFill>
        <p:spPr bwMode="auto">
          <a:xfrm>
            <a:off x="7715296" y="0"/>
            <a:ext cx="1428736" cy="1142984"/>
          </a:xfrm>
          <a:prstGeom prst="rect">
            <a:avLst/>
          </a:prstGeom>
          <a:noFill/>
        </p:spPr>
      </p:pic>
      <p:sp>
        <p:nvSpPr>
          <p:cNvPr id="6" name="Rectangle 5"/>
          <p:cNvSpPr/>
          <p:nvPr/>
        </p:nvSpPr>
        <p:spPr>
          <a:xfrm>
            <a:off x="785786" y="1428736"/>
            <a:ext cx="4357718" cy="369332"/>
          </a:xfrm>
          <a:prstGeom prst="rect">
            <a:avLst/>
          </a:prstGeom>
        </p:spPr>
        <p:txBody>
          <a:bodyPr wrap="square">
            <a:spAutoFit/>
          </a:bodyPr>
          <a:lstStyle/>
          <a:p>
            <a:r>
              <a:rPr lang="en-IN" b="1" dirty="0" smtClean="0">
                <a:solidFill>
                  <a:srgbClr val="C00000"/>
                </a:solidFill>
                <a:latin typeface="Times New Roman" pitchFamily="18" charset="0"/>
                <a:cs typeface="Times New Roman" pitchFamily="18" charset="0"/>
              </a:rPr>
              <a:t>Description of the Dataset</a:t>
            </a:r>
            <a:endParaRPr lang="en-IN" dirty="0">
              <a:solidFill>
                <a:srgbClr val="C00000"/>
              </a:solidFill>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4"/>
          <a:srcRect/>
          <a:stretch>
            <a:fillRect/>
          </a:stretch>
        </p:blipFill>
        <p:spPr bwMode="auto">
          <a:xfrm>
            <a:off x="928662" y="2143116"/>
            <a:ext cx="6858048" cy="2357454"/>
          </a:xfrm>
          <a:prstGeom prst="rect">
            <a:avLst/>
          </a:prstGeom>
          <a:noFill/>
          <a:ln w="9525">
            <a:noFill/>
            <a:miter lim="800000"/>
            <a:headEnd/>
            <a:tailEnd/>
          </a:ln>
          <a:effectLst/>
        </p:spPr>
      </p:pic>
      <p:sp>
        <p:nvSpPr>
          <p:cNvPr id="9" name="Rectangle 8"/>
          <p:cNvSpPr/>
          <p:nvPr/>
        </p:nvSpPr>
        <p:spPr>
          <a:xfrm>
            <a:off x="2500298" y="0"/>
            <a:ext cx="4572000" cy="523220"/>
          </a:xfrm>
          <a:prstGeom prst="rect">
            <a:avLst/>
          </a:prstGeom>
        </p:spPr>
        <p:txBody>
          <a:bodyPr>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FAKHRE\Desktop\download (1).jpg"/>
          <p:cNvPicPr>
            <a:picLocks noChangeAspect="1" noChangeArrowheads="1"/>
          </p:cNvPicPr>
          <p:nvPr/>
        </p:nvPicPr>
        <p:blipFill>
          <a:blip r:embed="rId2"/>
          <a:srcRect/>
          <a:stretch>
            <a:fillRect/>
          </a:stretch>
        </p:blipFill>
        <p:spPr bwMode="auto">
          <a:xfrm>
            <a:off x="1" y="2"/>
            <a:ext cx="1571603" cy="1096456"/>
          </a:xfrm>
          <a:prstGeom prst="rect">
            <a:avLst/>
          </a:prstGeom>
          <a:noFill/>
        </p:spPr>
      </p:pic>
      <p:pic>
        <p:nvPicPr>
          <p:cNvPr id="3" name="Picture 2" descr="C:\Users\FAKHRE\Desktop\images.jpg"/>
          <p:cNvPicPr>
            <a:picLocks noChangeAspect="1" noChangeArrowheads="1"/>
          </p:cNvPicPr>
          <p:nvPr/>
        </p:nvPicPr>
        <p:blipFill>
          <a:blip r:embed="rId3"/>
          <a:srcRect/>
          <a:stretch>
            <a:fillRect/>
          </a:stretch>
        </p:blipFill>
        <p:spPr bwMode="auto">
          <a:xfrm>
            <a:off x="7715296" y="0"/>
            <a:ext cx="1428736" cy="1142984"/>
          </a:xfrm>
          <a:prstGeom prst="rect">
            <a:avLst/>
          </a:prstGeom>
          <a:noFill/>
        </p:spPr>
      </p:pic>
      <p:pic>
        <p:nvPicPr>
          <p:cNvPr id="8194" name="Picture 2"/>
          <p:cNvPicPr>
            <a:picLocks noChangeAspect="1" noChangeArrowheads="1"/>
          </p:cNvPicPr>
          <p:nvPr/>
        </p:nvPicPr>
        <p:blipFill>
          <a:blip r:embed="rId4"/>
          <a:srcRect/>
          <a:stretch>
            <a:fillRect/>
          </a:stretch>
        </p:blipFill>
        <p:spPr bwMode="auto">
          <a:xfrm>
            <a:off x="1142976" y="2143116"/>
            <a:ext cx="5214974" cy="2000264"/>
          </a:xfrm>
          <a:prstGeom prst="rect">
            <a:avLst/>
          </a:prstGeom>
          <a:noFill/>
          <a:ln w="9525">
            <a:noFill/>
            <a:miter lim="800000"/>
            <a:headEnd/>
            <a:tailEnd/>
          </a:ln>
          <a:effectLst/>
        </p:spPr>
      </p:pic>
      <p:sp>
        <p:nvSpPr>
          <p:cNvPr id="5" name="Rectangle 4"/>
          <p:cNvSpPr/>
          <p:nvPr/>
        </p:nvSpPr>
        <p:spPr>
          <a:xfrm>
            <a:off x="928662" y="1285860"/>
            <a:ext cx="4572000" cy="646331"/>
          </a:xfrm>
          <a:prstGeom prst="rect">
            <a:avLst/>
          </a:prstGeom>
        </p:spPr>
        <p:txBody>
          <a:bodyPr>
            <a:spAutoFit/>
          </a:bodyPr>
          <a:lstStyle/>
          <a:p>
            <a:endParaRPr lang="en-IN" dirty="0"/>
          </a:p>
          <a:p>
            <a:r>
              <a:rPr lang="en-IN" b="1" dirty="0">
                <a:solidFill>
                  <a:srgbClr val="C00000"/>
                </a:solidFill>
              </a:rPr>
              <a:t>Description of the Distribution </a:t>
            </a:r>
          </a:p>
        </p:txBody>
      </p:sp>
      <p:sp>
        <p:nvSpPr>
          <p:cNvPr id="6" name="Rectangle 5"/>
          <p:cNvSpPr/>
          <p:nvPr/>
        </p:nvSpPr>
        <p:spPr>
          <a:xfrm>
            <a:off x="2428860" y="0"/>
            <a:ext cx="4572000" cy="523220"/>
          </a:xfrm>
          <a:prstGeom prst="rect">
            <a:avLst/>
          </a:prstGeom>
        </p:spPr>
        <p:txBody>
          <a:bodyPr>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2976" y="1428736"/>
            <a:ext cx="7072362" cy="923330"/>
          </a:xfrm>
          <a:prstGeom prst="rect">
            <a:avLst/>
          </a:prstGeom>
        </p:spPr>
        <p:txBody>
          <a:bodyPr wrap="square">
            <a:spAutoFit/>
          </a:bodyPr>
          <a:lstStyle/>
          <a:p>
            <a:endParaRPr lang="en-IN" dirty="0"/>
          </a:p>
          <a:p>
            <a:r>
              <a:rPr lang="en-IN" sz="3600" b="1" dirty="0" smtClean="0">
                <a:solidFill>
                  <a:srgbClr val="C00000"/>
                </a:solidFill>
                <a:latin typeface="Segoe Print" pitchFamily="2" charset="0"/>
              </a:rPr>
              <a:t>   Controlled </a:t>
            </a:r>
            <a:r>
              <a:rPr lang="en-IN" sz="3600" b="1" dirty="0">
                <a:solidFill>
                  <a:srgbClr val="C00000"/>
                </a:solidFill>
                <a:latin typeface="Segoe Print" pitchFamily="2" charset="0"/>
              </a:rPr>
              <a:t>vocabularies </a:t>
            </a:r>
          </a:p>
        </p:txBody>
      </p:sp>
      <p:sp>
        <p:nvSpPr>
          <p:cNvPr id="3" name="Rectangle 2"/>
          <p:cNvSpPr/>
          <p:nvPr/>
        </p:nvSpPr>
        <p:spPr>
          <a:xfrm>
            <a:off x="785786" y="2928934"/>
            <a:ext cx="8001056" cy="984885"/>
          </a:xfrm>
          <a:prstGeom prst="rect">
            <a:avLst/>
          </a:prstGeom>
        </p:spPr>
        <p:txBody>
          <a:bodyPr wrap="square">
            <a:spAutoFit/>
          </a:bodyPr>
          <a:lstStyle/>
          <a:p>
            <a:endParaRPr lang="en-IN" dirty="0"/>
          </a:p>
          <a:p>
            <a:r>
              <a:rPr lang="en-IN" sz="2000" dirty="0">
                <a:latin typeface="Times New Roman" pitchFamily="18" charset="0"/>
                <a:cs typeface="Times New Roman" pitchFamily="18" charset="0"/>
              </a:rPr>
              <a:t>Using thesauri, taxonomies and standardised lists of terms for assigning values to metadata properties</a:t>
            </a:r>
            <a:r>
              <a:rPr lang="en-IN" dirty="0">
                <a:latin typeface="Times New Roman" pitchFamily="18" charset="0"/>
                <a:cs typeface="Times New Roman" pitchFamily="18" charset="0"/>
              </a:rPr>
              <a:t>. </a:t>
            </a:r>
          </a:p>
        </p:txBody>
      </p:sp>
      <p:pic>
        <p:nvPicPr>
          <p:cNvPr id="4" name="Picture 3" descr="C:\Users\FAKHRE\Desktop\download (1).jpg"/>
          <p:cNvPicPr>
            <a:picLocks noChangeAspect="1" noChangeArrowheads="1"/>
          </p:cNvPicPr>
          <p:nvPr/>
        </p:nvPicPr>
        <p:blipFill>
          <a:blip r:embed="rId2"/>
          <a:srcRect/>
          <a:stretch>
            <a:fillRect/>
          </a:stretch>
        </p:blipFill>
        <p:spPr bwMode="auto">
          <a:xfrm>
            <a:off x="1" y="2"/>
            <a:ext cx="1571603" cy="1096456"/>
          </a:xfrm>
          <a:prstGeom prst="rect">
            <a:avLst/>
          </a:prstGeom>
          <a:noFill/>
        </p:spPr>
      </p:pic>
      <p:pic>
        <p:nvPicPr>
          <p:cNvPr id="5" name="Picture 4" descr="C:\Users\FAKHRE\Desktop\images.jpg"/>
          <p:cNvPicPr>
            <a:picLocks noChangeAspect="1" noChangeArrowheads="1"/>
          </p:cNvPicPr>
          <p:nvPr/>
        </p:nvPicPr>
        <p:blipFill>
          <a:blip r:embed="rId3"/>
          <a:srcRect/>
          <a:stretch>
            <a:fillRect/>
          </a:stretch>
        </p:blipFill>
        <p:spPr bwMode="auto">
          <a:xfrm>
            <a:off x="7715296" y="0"/>
            <a:ext cx="1428736" cy="1142984"/>
          </a:xfrm>
          <a:prstGeom prst="rect">
            <a:avLst/>
          </a:prstGeom>
          <a:noFill/>
        </p:spPr>
      </p:pic>
      <p:sp>
        <p:nvSpPr>
          <p:cNvPr id="6" name="Rectangle 5"/>
          <p:cNvSpPr/>
          <p:nvPr/>
        </p:nvSpPr>
        <p:spPr>
          <a:xfrm>
            <a:off x="2286000" y="1"/>
            <a:ext cx="4572000" cy="523220"/>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FAKHRE\Desktop\download (1).jpg"/>
          <p:cNvPicPr>
            <a:picLocks noChangeAspect="1" noChangeArrowheads="1"/>
          </p:cNvPicPr>
          <p:nvPr/>
        </p:nvPicPr>
        <p:blipFill>
          <a:blip r:embed="rId2"/>
          <a:srcRect/>
          <a:stretch>
            <a:fillRect/>
          </a:stretch>
        </p:blipFill>
        <p:spPr bwMode="auto">
          <a:xfrm>
            <a:off x="1" y="2"/>
            <a:ext cx="1571603" cy="1096456"/>
          </a:xfrm>
          <a:prstGeom prst="rect">
            <a:avLst/>
          </a:prstGeom>
          <a:noFill/>
        </p:spPr>
      </p:pic>
      <p:pic>
        <p:nvPicPr>
          <p:cNvPr id="3" name="Picture 2" descr="C:\Users\FAKHRE\Desktop\images.jpg"/>
          <p:cNvPicPr>
            <a:picLocks noChangeAspect="1" noChangeArrowheads="1"/>
          </p:cNvPicPr>
          <p:nvPr/>
        </p:nvPicPr>
        <p:blipFill>
          <a:blip r:embed="rId3"/>
          <a:srcRect/>
          <a:stretch>
            <a:fillRect/>
          </a:stretch>
        </p:blipFill>
        <p:spPr bwMode="auto">
          <a:xfrm>
            <a:off x="7715296" y="0"/>
            <a:ext cx="1428736" cy="1142984"/>
          </a:xfrm>
          <a:prstGeom prst="rect">
            <a:avLst/>
          </a:prstGeom>
          <a:noFill/>
        </p:spPr>
      </p:pic>
      <p:sp>
        <p:nvSpPr>
          <p:cNvPr id="4" name="Rectangle 3"/>
          <p:cNvSpPr/>
          <p:nvPr/>
        </p:nvSpPr>
        <p:spPr>
          <a:xfrm>
            <a:off x="857224" y="1443841"/>
            <a:ext cx="7286676" cy="3693319"/>
          </a:xfrm>
          <a:prstGeom prst="rect">
            <a:avLst/>
          </a:prstGeom>
        </p:spPr>
        <p:txBody>
          <a:bodyPr wrap="square">
            <a:spAutoFit/>
          </a:bodyPr>
          <a:lstStyle/>
          <a:p>
            <a:endParaRPr lang="en-IN" dirty="0"/>
          </a:p>
          <a:p>
            <a:r>
              <a:rPr lang="en-IN" b="1" dirty="0">
                <a:latin typeface="Times New Roman" pitchFamily="18" charset="0"/>
                <a:cs typeface="Times New Roman" pitchFamily="18" charset="0"/>
              </a:rPr>
              <a:t>What are controlled vocabularies? </a:t>
            </a:r>
            <a:endParaRPr lang="en-IN" b="1"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r>
              <a:rPr lang="en-IN" b="1" i="1" dirty="0">
                <a:solidFill>
                  <a:srgbClr val="C00000"/>
                </a:solidFill>
                <a:latin typeface="Times New Roman" pitchFamily="18" charset="0"/>
                <a:cs typeface="Times New Roman" pitchFamily="18" charset="0"/>
              </a:rPr>
              <a:t>A controlled vocabulary is a predefined list of values to be used as values for a specific property in your metadata schema. </a:t>
            </a:r>
            <a:endParaRPr lang="en-IN" b="1" i="1" dirty="0" smtClean="0">
              <a:solidFill>
                <a:srgbClr val="C00000"/>
              </a:solidFill>
              <a:latin typeface="Times New Roman" pitchFamily="18" charset="0"/>
              <a:cs typeface="Times New Roman" pitchFamily="18" charset="0"/>
            </a:endParaRPr>
          </a:p>
          <a:p>
            <a:endParaRPr lang="en-IN" i="1" dirty="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In addition to careful design of schemas, the value spaces of metadata properties are important for the exchange of information, and thus interoperability. </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Common </a:t>
            </a:r>
            <a:r>
              <a:rPr lang="en-IN" dirty="0">
                <a:latin typeface="Times New Roman" pitchFamily="18" charset="0"/>
                <a:cs typeface="Times New Roman" pitchFamily="18" charset="0"/>
              </a:rPr>
              <a:t>controlled vocabularies for value spaces make metadata understandable across systems. </a:t>
            </a:r>
          </a:p>
        </p:txBody>
      </p:sp>
      <p:sp>
        <p:nvSpPr>
          <p:cNvPr id="5" name="Rectangle 4"/>
          <p:cNvSpPr/>
          <p:nvPr/>
        </p:nvSpPr>
        <p:spPr>
          <a:xfrm>
            <a:off x="2286000" y="1"/>
            <a:ext cx="4572000" cy="523220"/>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000108"/>
            <a:ext cx="7772400" cy="1357321"/>
          </a:xfrm>
        </p:spPr>
        <p:txBody>
          <a:bodyPr/>
          <a:lstStyle/>
          <a:p>
            <a:r>
              <a:rPr lang="en-IN" dirty="0" smtClean="0">
                <a:solidFill>
                  <a:schemeClr val="tx1"/>
                </a:solidFill>
                <a:latin typeface="Segoe Print" pitchFamily="2" charset="0"/>
              </a:rPr>
              <a:t>Metadata Management</a:t>
            </a:r>
            <a:endParaRPr lang="en-IN" dirty="0">
              <a:solidFill>
                <a:schemeClr val="tx1"/>
              </a:solidFill>
              <a:latin typeface="Segoe Print" pitchFamily="2" charset="0"/>
            </a:endParaRPr>
          </a:p>
        </p:txBody>
      </p:sp>
      <p:sp>
        <p:nvSpPr>
          <p:cNvPr id="3" name="Subtitle 2"/>
          <p:cNvSpPr>
            <a:spLocks noGrp="1"/>
          </p:cNvSpPr>
          <p:nvPr>
            <p:ph type="subTitle" idx="1"/>
          </p:nvPr>
        </p:nvSpPr>
        <p:spPr>
          <a:xfrm>
            <a:off x="2500298" y="3611607"/>
            <a:ext cx="5957902" cy="1199704"/>
          </a:xfrm>
        </p:spPr>
        <p:txBody>
          <a:bodyPr>
            <a:normAutofit/>
          </a:bodyPr>
          <a:lstStyle/>
          <a:p>
            <a:r>
              <a:rPr lang="en-IN" sz="1800" dirty="0" smtClean="0"/>
              <a:t> </a:t>
            </a:r>
          </a:p>
          <a:p>
            <a:endParaRPr lang="en-IN" dirty="0" smtClean="0"/>
          </a:p>
          <a:p>
            <a:endParaRPr lang="en-IN" dirty="0"/>
          </a:p>
        </p:txBody>
      </p:sp>
      <p:pic>
        <p:nvPicPr>
          <p:cNvPr id="4" name="Picture 2" descr="C:\Users\FAKHRE\Desktop\images.jpg"/>
          <p:cNvPicPr>
            <a:picLocks noChangeAspect="1" noChangeArrowheads="1"/>
          </p:cNvPicPr>
          <p:nvPr/>
        </p:nvPicPr>
        <p:blipFill>
          <a:blip r:embed="rId2"/>
          <a:srcRect/>
          <a:stretch>
            <a:fillRect/>
          </a:stretch>
        </p:blipFill>
        <p:spPr bwMode="auto">
          <a:xfrm>
            <a:off x="7715264" y="0"/>
            <a:ext cx="1428736" cy="1142984"/>
          </a:xfrm>
          <a:prstGeom prst="rect">
            <a:avLst/>
          </a:prstGeom>
          <a:noFill/>
        </p:spPr>
      </p:pic>
      <p:sp>
        <p:nvSpPr>
          <p:cNvPr id="6" name="Title 1"/>
          <p:cNvSpPr txBox="1">
            <a:spLocks/>
          </p:cNvSpPr>
          <p:nvPr/>
        </p:nvSpPr>
        <p:spPr>
          <a:xfrm>
            <a:off x="2214546" y="-71462"/>
            <a:ext cx="4214842" cy="928694"/>
          </a:xfrm>
          <a:prstGeom prst="rect">
            <a:avLst/>
          </a:prstGeom>
        </p:spPr>
        <p:txBody>
          <a:bodyPr vert="horz" anchor="b">
            <a:noAutofit/>
            <a:scene3d>
              <a:camera prst="orthographicFront"/>
              <a:lightRig rig="soft" dir="t"/>
            </a:scene3d>
            <a:sp3d prstMaterial="softEdge">
              <a:bevelT w="25400" h="25400"/>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r>
              <a:rPr kumimoji="0" lang="en-IN" sz="48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r>
            <a:br>
              <a:rPr kumimoji="0" lang="en-IN" sz="48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IN" sz="1600" b="1" i="0" u="none" strike="noStrike" kern="1200" cap="none" spc="0" normalizeH="0" baseline="0" noProof="0" dirty="0" smtClean="0">
                <a:ln>
                  <a:noFill/>
                </a:ln>
                <a:uLnTx/>
                <a:uFillTx/>
                <a:latin typeface="Segoe Print" pitchFamily="2" charset="0"/>
                <a:ea typeface="+mj-ea"/>
                <a:cs typeface="+mj-cs"/>
              </a:rPr>
              <a:t>Mtech (Advance Computing and Data Science in collaboration with CDAC)</a:t>
            </a:r>
            <a:endParaRPr kumimoji="0" lang="en-IN" sz="1600" b="1" i="0" u="none" strike="noStrike" kern="1200" cap="none" spc="0" normalizeH="0" baseline="0" noProof="0" dirty="0">
              <a:ln>
                <a:noFill/>
              </a:ln>
              <a:uLnTx/>
              <a:uFillTx/>
              <a:latin typeface="Segoe Print" pitchFamily="2" charset="0"/>
              <a:ea typeface="+mj-ea"/>
              <a:cs typeface="+mj-cs"/>
            </a:endParaRPr>
          </a:p>
        </p:txBody>
      </p:sp>
      <p:pic>
        <p:nvPicPr>
          <p:cNvPr id="8" name="Picture 2" descr="C:\Users\FAKHRE\Desktop\download (1).jpg"/>
          <p:cNvPicPr>
            <a:picLocks noChangeAspect="1" noChangeArrowheads="1"/>
          </p:cNvPicPr>
          <p:nvPr/>
        </p:nvPicPr>
        <p:blipFill>
          <a:blip r:embed="rId3"/>
          <a:srcRect/>
          <a:stretch>
            <a:fillRect/>
          </a:stretch>
        </p:blipFill>
        <p:spPr bwMode="auto">
          <a:xfrm>
            <a:off x="1" y="2"/>
            <a:ext cx="1643041" cy="1146296"/>
          </a:xfrm>
          <a:prstGeom prst="rect">
            <a:avLst/>
          </a:prstGeom>
          <a:noFill/>
        </p:spPr>
      </p:pic>
      <p:sp>
        <p:nvSpPr>
          <p:cNvPr id="9" name="Rectangle 8"/>
          <p:cNvSpPr/>
          <p:nvPr/>
        </p:nvSpPr>
        <p:spPr>
          <a:xfrm>
            <a:off x="5143504" y="4429132"/>
            <a:ext cx="4000496" cy="923330"/>
          </a:xfrm>
          <a:prstGeom prst="rect">
            <a:avLst/>
          </a:prstGeom>
        </p:spPr>
        <p:txBody>
          <a:bodyPr wrap="square">
            <a:spAutoFit/>
          </a:bodyPr>
          <a:lstStyle/>
          <a:p>
            <a:r>
              <a:rPr lang="en-IN" b="1" dirty="0" smtClean="0">
                <a:latin typeface="Segoe Print" pitchFamily="2" charset="0"/>
              </a:rPr>
              <a:t>Fakhre Alam</a:t>
            </a:r>
          </a:p>
          <a:p>
            <a:r>
              <a:rPr lang="en-IN" b="1" dirty="0" smtClean="0">
                <a:latin typeface="Segoe Print" pitchFamily="2" charset="0"/>
              </a:rPr>
              <a:t>Reg. No.179305004</a:t>
            </a:r>
          </a:p>
          <a:p>
            <a:r>
              <a:rPr lang="en-IN" b="1" dirty="0" smtClean="0">
                <a:latin typeface="Segoe Print" pitchFamily="2" charset="0"/>
              </a:rPr>
              <a:t>PRN No.</a:t>
            </a:r>
            <a:r>
              <a:rPr lang="en-IN" dirty="0" smtClean="0"/>
              <a:t> </a:t>
            </a:r>
            <a:r>
              <a:rPr lang="en-IN" b="1" dirty="0" smtClean="0">
                <a:latin typeface="Segoe Print" pitchFamily="2" charset="0"/>
              </a:rPr>
              <a:t>170831180004</a:t>
            </a:r>
            <a:endParaRPr lang="en-IN" b="1" dirty="0" smtClean="0">
              <a:latin typeface="Segoe Print"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FAKHRE\Desktop\download (1).jpg"/>
          <p:cNvPicPr>
            <a:picLocks noChangeAspect="1" noChangeArrowheads="1"/>
          </p:cNvPicPr>
          <p:nvPr/>
        </p:nvPicPr>
        <p:blipFill>
          <a:blip r:embed="rId2"/>
          <a:srcRect/>
          <a:stretch>
            <a:fillRect/>
          </a:stretch>
        </p:blipFill>
        <p:spPr bwMode="auto">
          <a:xfrm>
            <a:off x="1" y="2"/>
            <a:ext cx="1571603" cy="1096456"/>
          </a:xfrm>
          <a:prstGeom prst="rect">
            <a:avLst/>
          </a:prstGeom>
          <a:noFill/>
        </p:spPr>
      </p:pic>
      <p:pic>
        <p:nvPicPr>
          <p:cNvPr id="3" name="Picture 2" descr="C:\Users\FAKHRE\Desktop\images.jpg"/>
          <p:cNvPicPr>
            <a:picLocks noChangeAspect="1" noChangeArrowheads="1"/>
          </p:cNvPicPr>
          <p:nvPr/>
        </p:nvPicPr>
        <p:blipFill>
          <a:blip r:embed="rId3"/>
          <a:srcRect/>
          <a:stretch>
            <a:fillRect/>
          </a:stretch>
        </p:blipFill>
        <p:spPr bwMode="auto">
          <a:xfrm>
            <a:off x="7715296" y="0"/>
            <a:ext cx="1428736" cy="1142984"/>
          </a:xfrm>
          <a:prstGeom prst="rect">
            <a:avLst/>
          </a:prstGeom>
          <a:noFill/>
        </p:spPr>
      </p:pic>
      <p:sp>
        <p:nvSpPr>
          <p:cNvPr id="4" name="Rectangle 3"/>
          <p:cNvSpPr/>
          <p:nvPr/>
        </p:nvSpPr>
        <p:spPr>
          <a:xfrm>
            <a:off x="571472" y="1428736"/>
            <a:ext cx="8143932" cy="646331"/>
          </a:xfrm>
          <a:prstGeom prst="rect">
            <a:avLst/>
          </a:prstGeom>
        </p:spPr>
        <p:txBody>
          <a:bodyPr wrap="square">
            <a:spAutoFit/>
          </a:bodyPr>
          <a:lstStyle/>
          <a:p>
            <a:endParaRPr lang="en-IN" dirty="0"/>
          </a:p>
          <a:p>
            <a:r>
              <a:rPr lang="en-IN" b="1" dirty="0">
                <a:latin typeface="Times New Roman" pitchFamily="18" charset="0"/>
                <a:cs typeface="Times New Roman" pitchFamily="18" charset="0"/>
              </a:rPr>
              <a:t>Which controlled vocabulary to be used for which type of property </a:t>
            </a:r>
            <a:endParaRPr lang="en-IN" dirty="0">
              <a:latin typeface="Times New Roman" pitchFamily="18" charset="0"/>
              <a:cs typeface="Times New Roman" pitchFamily="18" charset="0"/>
            </a:endParaRPr>
          </a:p>
        </p:txBody>
      </p:sp>
      <p:sp>
        <p:nvSpPr>
          <p:cNvPr id="5" name="Rectangle 4"/>
          <p:cNvSpPr/>
          <p:nvPr/>
        </p:nvSpPr>
        <p:spPr>
          <a:xfrm>
            <a:off x="642910" y="2357430"/>
            <a:ext cx="7786742" cy="1477328"/>
          </a:xfrm>
          <a:prstGeom prst="rect">
            <a:avLst/>
          </a:prstGeom>
        </p:spPr>
        <p:txBody>
          <a:bodyPr wrap="square">
            <a:spAutoFit/>
          </a:bodyPr>
          <a:lstStyle/>
          <a:p>
            <a:pPr>
              <a:buFont typeface="Wingdings" pitchFamily="2" charset="2"/>
              <a:buChar char="Ø"/>
            </a:pPr>
            <a:r>
              <a:rPr lang="en-IN" dirty="0" smtClean="0"/>
              <a:t> </a:t>
            </a:r>
            <a:r>
              <a:rPr lang="en-IN" dirty="0" smtClean="0">
                <a:latin typeface="Times New Roman" pitchFamily="18" charset="0"/>
                <a:cs typeface="Times New Roman" pitchFamily="18" charset="0"/>
              </a:rPr>
              <a:t>Use </a:t>
            </a:r>
            <a:r>
              <a:rPr lang="en-IN" dirty="0">
                <a:latin typeface="Times New Roman" pitchFamily="18" charset="0"/>
                <a:cs typeface="Times New Roman" pitchFamily="18" charset="0"/>
              </a:rPr>
              <a:t>code lists as controlled vocabulary for free text or “string” properties. </a:t>
            </a:r>
            <a:endParaRPr lang="en-IN" dirty="0" smtClean="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 Example </a:t>
            </a:r>
            <a:r>
              <a:rPr lang="en-IN" dirty="0">
                <a:latin typeface="Times New Roman" pitchFamily="18" charset="0"/>
                <a:cs typeface="Times New Roman" pitchFamily="18" charset="0"/>
              </a:rPr>
              <a:t>DCAT-AP property: </a:t>
            </a:r>
          </a:p>
          <a:p>
            <a:pPr>
              <a:buFont typeface="Wingdings" pitchFamily="2" charset="2"/>
              <a:buChar char="Ø"/>
            </a:pPr>
            <a:endParaRPr lang="en-IN" dirty="0" smtClean="0"/>
          </a:p>
          <a:p>
            <a:pPr>
              <a:buFont typeface="Wingdings" pitchFamily="2" charset="2"/>
              <a:buChar char="Ø"/>
            </a:pPr>
            <a:endParaRPr lang="en-IN" dirty="0" smtClean="0"/>
          </a:p>
          <a:p>
            <a:pPr>
              <a:buFont typeface="Wingdings" pitchFamily="2" charset="2"/>
              <a:buChar char="Ø"/>
            </a:pPr>
            <a:endParaRPr lang="en-IN" dirty="0"/>
          </a:p>
        </p:txBody>
      </p:sp>
      <p:pic>
        <p:nvPicPr>
          <p:cNvPr id="9218" name="Picture 2"/>
          <p:cNvPicPr>
            <a:picLocks noChangeAspect="1" noChangeArrowheads="1"/>
          </p:cNvPicPr>
          <p:nvPr/>
        </p:nvPicPr>
        <p:blipFill>
          <a:blip r:embed="rId4"/>
          <a:srcRect/>
          <a:stretch>
            <a:fillRect/>
          </a:stretch>
        </p:blipFill>
        <p:spPr bwMode="auto">
          <a:xfrm>
            <a:off x="857224" y="3071810"/>
            <a:ext cx="7143800" cy="714380"/>
          </a:xfrm>
          <a:prstGeom prst="rect">
            <a:avLst/>
          </a:prstGeom>
          <a:noFill/>
          <a:ln w="9525">
            <a:noFill/>
            <a:miter lim="800000"/>
            <a:headEnd/>
            <a:tailEnd/>
          </a:ln>
          <a:effectLst/>
        </p:spPr>
      </p:pic>
      <p:sp>
        <p:nvSpPr>
          <p:cNvPr id="7" name="Rectangle 6"/>
          <p:cNvSpPr/>
          <p:nvPr/>
        </p:nvSpPr>
        <p:spPr>
          <a:xfrm>
            <a:off x="785786" y="3929066"/>
            <a:ext cx="7072362" cy="369332"/>
          </a:xfrm>
          <a:prstGeom prst="rect">
            <a:avLst/>
          </a:prstGeom>
        </p:spPr>
        <p:txBody>
          <a:bodyPr wrap="square">
            <a:spAutoFit/>
          </a:bodyPr>
          <a:lstStyle/>
          <a:p>
            <a:pPr>
              <a:buFont typeface="Wingdings" pitchFamily="2" charset="2"/>
              <a:buChar char="Ø"/>
            </a:pPr>
            <a:r>
              <a:rPr lang="en-IN" dirty="0" smtClean="0">
                <a:latin typeface="Times New Roman" pitchFamily="18" charset="0"/>
                <a:cs typeface="Times New Roman" pitchFamily="18" charset="0"/>
              </a:rPr>
              <a:t> Example </a:t>
            </a:r>
            <a:r>
              <a:rPr lang="en-IN" dirty="0">
                <a:latin typeface="Times New Roman" pitchFamily="18" charset="0"/>
                <a:cs typeface="Times New Roman" pitchFamily="18" charset="0"/>
              </a:rPr>
              <a:t>code list - ObjectInCrimeClass (ListPoint) </a:t>
            </a:r>
          </a:p>
        </p:txBody>
      </p:sp>
      <p:pic>
        <p:nvPicPr>
          <p:cNvPr id="9219" name="Picture 3"/>
          <p:cNvPicPr>
            <a:picLocks noChangeAspect="1" noChangeArrowheads="1"/>
          </p:cNvPicPr>
          <p:nvPr/>
        </p:nvPicPr>
        <p:blipFill>
          <a:blip r:embed="rId5"/>
          <a:srcRect/>
          <a:stretch>
            <a:fillRect/>
          </a:stretch>
        </p:blipFill>
        <p:spPr bwMode="auto">
          <a:xfrm>
            <a:off x="3071802" y="4286256"/>
            <a:ext cx="3000396" cy="2038350"/>
          </a:xfrm>
          <a:prstGeom prst="rect">
            <a:avLst/>
          </a:prstGeom>
          <a:noFill/>
          <a:ln w="9525">
            <a:noFill/>
            <a:miter lim="800000"/>
            <a:headEnd/>
            <a:tailEnd/>
          </a:ln>
          <a:effectLst/>
        </p:spPr>
      </p:pic>
      <p:pic>
        <p:nvPicPr>
          <p:cNvPr id="9" name="Picture 8" descr="C:\Users\FAKHRE\Desktop\download (1).jpg"/>
          <p:cNvPicPr>
            <a:picLocks noChangeAspect="1" noChangeArrowheads="1"/>
          </p:cNvPicPr>
          <p:nvPr/>
        </p:nvPicPr>
        <p:blipFill>
          <a:blip r:embed="rId2"/>
          <a:srcRect/>
          <a:stretch>
            <a:fillRect/>
          </a:stretch>
        </p:blipFill>
        <p:spPr bwMode="auto">
          <a:xfrm>
            <a:off x="0" y="2"/>
            <a:ext cx="1571603" cy="1096456"/>
          </a:xfrm>
          <a:prstGeom prst="rect">
            <a:avLst/>
          </a:prstGeom>
          <a:noFill/>
        </p:spPr>
      </p:pic>
      <p:pic>
        <p:nvPicPr>
          <p:cNvPr id="10" name="Picture 9" descr="C:\Users\FAKHRE\Desktop\images.jpg"/>
          <p:cNvPicPr>
            <a:picLocks noChangeAspect="1" noChangeArrowheads="1"/>
          </p:cNvPicPr>
          <p:nvPr/>
        </p:nvPicPr>
        <p:blipFill>
          <a:blip r:embed="rId3"/>
          <a:srcRect/>
          <a:stretch>
            <a:fillRect/>
          </a:stretch>
        </p:blipFill>
        <p:spPr bwMode="auto">
          <a:xfrm>
            <a:off x="7715295" y="0"/>
            <a:ext cx="1428736" cy="1142984"/>
          </a:xfrm>
          <a:prstGeom prst="rect">
            <a:avLst/>
          </a:prstGeom>
          <a:noFill/>
        </p:spPr>
      </p:pic>
      <p:sp>
        <p:nvSpPr>
          <p:cNvPr id="11" name="Rectangle 10"/>
          <p:cNvSpPr/>
          <p:nvPr/>
        </p:nvSpPr>
        <p:spPr>
          <a:xfrm>
            <a:off x="2286000" y="1"/>
            <a:ext cx="4572000" cy="523220"/>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FAKHRE\Desktop\download (1).jpg"/>
          <p:cNvPicPr>
            <a:picLocks noChangeAspect="1" noChangeArrowheads="1"/>
          </p:cNvPicPr>
          <p:nvPr/>
        </p:nvPicPr>
        <p:blipFill>
          <a:blip r:embed="rId2"/>
          <a:srcRect/>
          <a:stretch>
            <a:fillRect/>
          </a:stretch>
        </p:blipFill>
        <p:spPr bwMode="auto">
          <a:xfrm>
            <a:off x="0" y="2"/>
            <a:ext cx="1571603" cy="1096456"/>
          </a:xfrm>
          <a:prstGeom prst="rect">
            <a:avLst/>
          </a:prstGeom>
          <a:noFill/>
        </p:spPr>
      </p:pic>
      <p:pic>
        <p:nvPicPr>
          <p:cNvPr id="3" name="Picture 2" descr="C:\Users\FAKHRE\Desktop\images.jpg"/>
          <p:cNvPicPr>
            <a:picLocks noChangeAspect="1" noChangeArrowheads="1"/>
          </p:cNvPicPr>
          <p:nvPr/>
        </p:nvPicPr>
        <p:blipFill>
          <a:blip r:embed="rId3"/>
          <a:srcRect/>
          <a:stretch>
            <a:fillRect/>
          </a:stretch>
        </p:blipFill>
        <p:spPr bwMode="auto">
          <a:xfrm>
            <a:off x="7715295" y="0"/>
            <a:ext cx="1428736" cy="1142984"/>
          </a:xfrm>
          <a:prstGeom prst="rect">
            <a:avLst/>
          </a:prstGeom>
          <a:noFill/>
        </p:spPr>
      </p:pic>
      <p:sp>
        <p:nvSpPr>
          <p:cNvPr id="4" name="Rectangle 3"/>
          <p:cNvSpPr/>
          <p:nvPr/>
        </p:nvSpPr>
        <p:spPr>
          <a:xfrm>
            <a:off x="571472" y="1500174"/>
            <a:ext cx="7858180" cy="5078313"/>
          </a:xfrm>
          <a:prstGeom prst="rect">
            <a:avLst/>
          </a:prstGeom>
        </p:spPr>
        <p:txBody>
          <a:bodyPr wrap="square">
            <a:spAutoFit/>
          </a:bodyPr>
          <a:lstStyle/>
          <a:p>
            <a:pPr>
              <a:buFont typeface="Wingdings" pitchFamily="2" charset="2"/>
              <a:buChar char="Ø"/>
            </a:pPr>
            <a:r>
              <a:rPr lang="en-IN" dirty="0" smtClean="0">
                <a:latin typeface="Times New Roman" pitchFamily="18" charset="0"/>
                <a:cs typeface="Times New Roman" pitchFamily="18" charset="0"/>
              </a:rPr>
              <a:t>Use concepts identified by a URI for reference to “things”.</a:t>
            </a:r>
          </a:p>
          <a:p>
            <a:r>
              <a:rPr lang="en-IN" dirty="0" smtClean="0">
                <a:latin typeface="Times New Roman" pitchFamily="18" charset="0"/>
                <a:cs typeface="Times New Roman" pitchFamily="18" charset="0"/>
              </a:rPr>
              <a:t> </a:t>
            </a:r>
          </a:p>
          <a:p>
            <a:pPr>
              <a:buFont typeface="Wingdings" pitchFamily="2" charset="2"/>
              <a:buChar char="Ø"/>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Example DCAT-AP property</a:t>
            </a:r>
            <a:r>
              <a:rPr lang="en-IN" dirty="0" smtClean="0"/>
              <a:t>: </a:t>
            </a:r>
          </a:p>
          <a:p>
            <a:pPr>
              <a:buFont typeface="Wingdings" pitchFamily="2" charset="2"/>
              <a:buChar char="Ø"/>
            </a:pPr>
            <a:endParaRPr lang="en-IN" dirty="0"/>
          </a:p>
          <a:p>
            <a:pPr>
              <a:buFont typeface="Wingdings" pitchFamily="2" charset="2"/>
              <a:buChar char="Ø"/>
            </a:pPr>
            <a:endParaRPr lang="en-IN" dirty="0" smtClean="0"/>
          </a:p>
          <a:p>
            <a:pPr>
              <a:buFont typeface="Wingdings" pitchFamily="2" charset="2"/>
              <a:buChar char="Ø"/>
            </a:pPr>
            <a:endParaRPr lang="en-IN" dirty="0"/>
          </a:p>
          <a:p>
            <a:pPr>
              <a:buFont typeface="Wingdings" pitchFamily="2" charset="2"/>
              <a:buChar char="Ø"/>
            </a:pPr>
            <a:endParaRPr lang="en-IN" dirty="0" smtClean="0"/>
          </a:p>
          <a:p>
            <a:pPr>
              <a:buFont typeface="Wingdings" pitchFamily="2" charset="2"/>
              <a:buChar char="Ø"/>
            </a:pPr>
            <a:r>
              <a:rPr lang="en-IN" dirty="0" smtClean="0"/>
              <a:t> Example </a:t>
            </a:r>
            <a:r>
              <a:rPr lang="en-IN" dirty="0"/>
              <a:t>taxonomy with terms having a URI </a:t>
            </a:r>
            <a:r>
              <a:rPr lang="en-IN" dirty="0" smtClean="0"/>
              <a:t>– EuroVoc</a:t>
            </a:r>
          </a:p>
          <a:p>
            <a:pPr>
              <a:buFont typeface="Wingdings" pitchFamily="2" charset="2"/>
              <a:buChar char="Ø"/>
            </a:pPr>
            <a:endParaRPr lang="en-IN" dirty="0"/>
          </a:p>
          <a:p>
            <a:r>
              <a:rPr lang="en-IN" dirty="0" smtClean="0"/>
              <a:t> </a:t>
            </a:r>
            <a:endParaRPr lang="en-IN" dirty="0"/>
          </a:p>
          <a:p>
            <a:endParaRPr lang="en-IN" dirty="0"/>
          </a:p>
          <a:p>
            <a:pPr>
              <a:buFont typeface="Wingdings" pitchFamily="2" charset="2"/>
              <a:buChar char="Ø"/>
            </a:pPr>
            <a:endParaRPr lang="en-IN" dirty="0" smtClean="0"/>
          </a:p>
          <a:p>
            <a:pPr>
              <a:buFont typeface="Wingdings" pitchFamily="2" charset="2"/>
              <a:buChar char="Ø"/>
            </a:pPr>
            <a:endParaRPr lang="en-IN" dirty="0"/>
          </a:p>
          <a:p>
            <a:pPr>
              <a:buFont typeface="Wingdings" pitchFamily="2" charset="2"/>
              <a:buChar char="Ø"/>
            </a:pPr>
            <a:endParaRPr lang="en-IN" dirty="0" smtClean="0"/>
          </a:p>
          <a:p>
            <a:pPr>
              <a:buFont typeface="Wingdings" pitchFamily="2" charset="2"/>
              <a:buChar char="Ø"/>
            </a:pPr>
            <a:endParaRPr lang="en-IN" dirty="0"/>
          </a:p>
          <a:p>
            <a:endParaRPr lang="en-IN" dirty="0" smtClean="0"/>
          </a:p>
          <a:p>
            <a:pPr>
              <a:buFont typeface="Wingdings" pitchFamily="2" charset="2"/>
              <a:buChar char="Ø"/>
            </a:pPr>
            <a:endParaRPr lang="en-IN" dirty="0"/>
          </a:p>
          <a:p>
            <a:pPr>
              <a:buFont typeface="Wingdings" pitchFamily="2" charset="2"/>
              <a:buChar char="Ø"/>
            </a:pPr>
            <a:endParaRPr lang="en-IN" dirty="0"/>
          </a:p>
        </p:txBody>
      </p:sp>
      <p:pic>
        <p:nvPicPr>
          <p:cNvPr id="10242" name="Picture 2"/>
          <p:cNvPicPr>
            <a:picLocks noChangeAspect="1" noChangeArrowheads="1"/>
          </p:cNvPicPr>
          <p:nvPr/>
        </p:nvPicPr>
        <p:blipFill>
          <a:blip r:embed="rId4"/>
          <a:srcRect/>
          <a:stretch>
            <a:fillRect/>
          </a:stretch>
        </p:blipFill>
        <p:spPr bwMode="auto">
          <a:xfrm>
            <a:off x="1000100" y="2571744"/>
            <a:ext cx="5543550" cy="66675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5"/>
          <a:srcRect/>
          <a:stretch>
            <a:fillRect/>
          </a:stretch>
        </p:blipFill>
        <p:spPr bwMode="auto">
          <a:xfrm>
            <a:off x="928662" y="3857628"/>
            <a:ext cx="6858048" cy="1785943"/>
          </a:xfrm>
          <a:prstGeom prst="rect">
            <a:avLst/>
          </a:prstGeom>
          <a:noFill/>
          <a:ln w="9525">
            <a:noFill/>
            <a:miter lim="800000"/>
            <a:headEnd/>
            <a:tailEnd/>
          </a:ln>
          <a:effectLst/>
        </p:spPr>
      </p:pic>
      <p:sp>
        <p:nvSpPr>
          <p:cNvPr id="8" name="Rectangle 7"/>
          <p:cNvSpPr/>
          <p:nvPr/>
        </p:nvSpPr>
        <p:spPr>
          <a:xfrm>
            <a:off x="2286000" y="1"/>
            <a:ext cx="4786330" cy="523220"/>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latin typeface="Segoe Print" pitchFamily="2"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1538" y="1357298"/>
            <a:ext cx="7072362" cy="3416320"/>
          </a:xfrm>
          <a:prstGeom prst="rect">
            <a:avLst/>
          </a:prstGeom>
        </p:spPr>
        <p:txBody>
          <a:bodyPr wrap="square">
            <a:spAutoFit/>
          </a:bodyPr>
          <a:lstStyle/>
          <a:p>
            <a:endParaRPr lang="en-IN" dirty="0"/>
          </a:p>
          <a:p>
            <a:r>
              <a:rPr lang="en-IN" b="1" dirty="0">
                <a:latin typeface="Times New Roman" pitchFamily="18" charset="0"/>
                <a:cs typeface="Times New Roman" pitchFamily="18" charset="0"/>
              </a:rPr>
              <a:t>Example –Publications Office’s Named Authority Lists </a:t>
            </a:r>
          </a:p>
          <a:p>
            <a:r>
              <a:rPr lang="en-IN" dirty="0">
                <a:latin typeface="Times New Roman" pitchFamily="18" charset="0"/>
                <a:cs typeface="Times New Roman" pitchFamily="18" charset="0"/>
              </a:rPr>
              <a:t>• The Named Authority Lists offer reusable controlled vocabularies for: </a:t>
            </a:r>
          </a:p>
          <a:p>
            <a:pPr>
              <a:buFont typeface="Wingdings" pitchFamily="2" charset="2"/>
              <a:buChar char="Ø"/>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Countries </a:t>
            </a:r>
          </a:p>
          <a:p>
            <a:pPr>
              <a:buFont typeface="Wingdings" pitchFamily="2" charset="2"/>
              <a:buChar char="Ø"/>
            </a:pPr>
            <a:r>
              <a:rPr lang="en-IN" dirty="0" smtClean="0">
                <a:latin typeface="Times New Roman" pitchFamily="18" charset="0"/>
                <a:cs typeface="Times New Roman" pitchFamily="18" charset="0"/>
              </a:rPr>
              <a:t> Corporate </a:t>
            </a:r>
            <a:r>
              <a:rPr lang="en-IN" dirty="0">
                <a:latin typeface="Times New Roman" pitchFamily="18" charset="0"/>
                <a:cs typeface="Times New Roman" pitchFamily="18" charset="0"/>
              </a:rPr>
              <a:t>bodies </a:t>
            </a:r>
          </a:p>
          <a:p>
            <a:pPr>
              <a:buFont typeface="Wingdings" pitchFamily="2" charset="2"/>
              <a:buChar char="Ø"/>
            </a:pPr>
            <a:r>
              <a:rPr lang="en-IN" dirty="0" smtClean="0">
                <a:latin typeface="Times New Roman" pitchFamily="18" charset="0"/>
                <a:cs typeface="Times New Roman" pitchFamily="18" charset="0"/>
              </a:rPr>
              <a:t>  File </a:t>
            </a:r>
            <a:r>
              <a:rPr lang="en-IN" dirty="0">
                <a:latin typeface="Times New Roman" pitchFamily="18" charset="0"/>
                <a:cs typeface="Times New Roman" pitchFamily="18" charset="0"/>
              </a:rPr>
              <a:t>types </a:t>
            </a:r>
          </a:p>
          <a:p>
            <a:pPr>
              <a:buFont typeface="Wingdings" pitchFamily="2" charset="2"/>
              <a:buChar char="Ø"/>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Inter institutional </a:t>
            </a:r>
            <a:r>
              <a:rPr lang="en-IN" dirty="0">
                <a:latin typeface="Times New Roman" pitchFamily="18" charset="0"/>
                <a:cs typeface="Times New Roman" pitchFamily="18" charset="0"/>
              </a:rPr>
              <a:t>procedures </a:t>
            </a:r>
          </a:p>
          <a:p>
            <a:pPr>
              <a:buFont typeface="Wingdings" pitchFamily="2" charset="2"/>
              <a:buChar char="Ø"/>
            </a:pPr>
            <a:r>
              <a:rPr lang="en-IN" dirty="0" smtClean="0">
                <a:latin typeface="Times New Roman" pitchFamily="18" charset="0"/>
                <a:cs typeface="Times New Roman" pitchFamily="18" charset="0"/>
              </a:rPr>
              <a:t> Languages </a:t>
            </a:r>
            <a:endParaRPr lang="en-IN" dirty="0">
              <a:latin typeface="Times New Roman" pitchFamily="18" charset="0"/>
              <a:cs typeface="Times New Roman" pitchFamily="18" charset="0"/>
            </a:endParaRPr>
          </a:p>
          <a:p>
            <a:pPr>
              <a:buFont typeface="Wingdings" pitchFamily="2" charset="2"/>
              <a:buChar char="Ø"/>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Multilingual </a:t>
            </a:r>
            <a:endParaRPr lang="en-IN" dirty="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Resource types </a:t>
            </a:r>
          </a:p>
          <a:p>
            <a:pPr>
              <a:buFont typeface="Wingdings" pitchFamily="2" charset="2"/>
              <a:buChar char="Ø"/>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Roles </a:t>
            </a:r>
            <a:endParaRPr lang="en-IN" dirty="0">
              <a:latin typeface="Times New Roman" pitchFamily="18" charset="0"/>
              <a:cs typeface="Times New Roman" pitchFamily="18" charset="0"/>
            </a:endParaRPr>
          </a:p>
          <a:p>
            <a:pPr>
              <a:buFont typeface="Wingdings" pitchFamily="2" charset="2"/>
              <a:buChar char="Ø"/>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Treaties </a:t>
            </a:r>
            <a:endParaRPr lang="en-IN" dirty="0">
              <a:latin typeface="Times New Roman" pitchFamily="18" charset="0"/>
              <a:cs typeface="Times New Roman" pitchFamily="18" charset="0"/>
            </a:endParaRPr>
          </a:p>
        </p:txBody>
      </p:sp>
      <p:pic>
        <p:nvPicPr>
          <p:cNvPr id="3" name="Picture 2" descr="C:\Users\FAKHRE\Desktop\download (1).jpg"/>
          <p:cNvPicPr>
            <a:picLocks noChangeAspect="1" noChangeArrowheads="1"/>
          </p:cNvPicPr>
          <p:nvPr/>
        </p:nvPicPr>
        <p:blipFill>
          <a:blip r:embed="rId2"/>
          <a:srcRect/>
          <a:stretch>
            <a:fillRect/>
          </a:stretch>
        </p:blipFill>
        <p:spPr bwMode="auto">
          <a:xfrm>
            <a:off x="0" y="2"/>
            <a:ext cx="1571603" cy="1096456"/>
          </a:xfrm>
          <a:prstGeom prst="rect">
            <a:avLst/>
          </a:prstGeom>
          <a:noFill/>
        </p:spPr>
      </p:pic>
      <p:pic>
        <p:nvPicPr>
          <p:cNvPr id="4" name="Picture 3" descr="C:\Users\FAKHRE\Desktop\images.jpg"/>
          <p:cNvPicPr>
            <a:picLocks noChangeAspect="1" noChangeArrowheads="1"/>
          </p:cNvPicPr>
          <p:nvPr/>
        </p:nvPicPr>
        <p:blipFill>
          <a:blip r:embed="rId3"/>
          <a:srcRect/>
          <a:stretch>
            <a:fillRect/>
          </a:stretch>
        </p:blipFill>
        <p:spPr bwMode="auto">
          <a:xfrm>
            <a:off x="7715295" y="0"/>
            <a:ext cx="1428736" cy="1142984"/>
          </a:xfrm>
          <a:prstGeom prst="rect">
            <a:avLst/>
          </a:prstGeom>
          <a:noFill/>
        </p:spPr>
      </p:pic>
      <p:sp>
        <p:nvSpPr>
          <p:cNvPr id="5" name="Rectangle 4"/>
          <p:cNvSpPr/>
          <p:nvPr/>
        </p:nvSpPr>
        <p:spPr>
          <a:xfrm>
            <a:off x="2286000" y="1"/>
            <a:ext cx="4572000" cy="523220"/>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428736"/>
            <a:ext cx="6500858" cy="984885"/>
          </a:xfrm>
          <a:prstGeom prst="rect">
            <a:avLst/>
          </a:prstGeom>
        </p:spPr>
        <p:txBody>
          <a:bodyPr wrap="square">
            <a:spAutoFit/>
          </a:bodyPr>
          <a:lstStyle/>
          <a:p>
            <a:endParaRPr lang="en-IN" dirty="0"/>
          </a:p>
          <a:p>
            <a:r>
              <a:rPr lang="en-IN" sz="4000" dirty="0">
                <a:solidFill>
                  <a:srgbClr val="C00000"/>
                </a:solidFill>
                <a:latin typeface="Segoe Print" pitchFamily="2" charset="0"/>
              </a:rPr>
              <a:t>The </a:t>
            </a:r>
            <a:r>
              <a:rPr lang="en-IN" sz="4000" dirty="0" smtClean="0">
                <a:solidFill>
                  <a:srgbClr val="C00000"/>
                </a:solidFill>
                <a:latin typeface="Segoe Print" pitchFamily="2" charset="0"/>
              </a:rPr>
              <a:t>Metadata Lifecycle</a:t>
            </a:r>
            <a:r>
              <a:rPr lang="en-IN" sz="2800" dirty="0" smtClean="0"/>
              <a:t> </a:t>
            </a:r>
            <a:endParaRPr lang="en-IN" sz="2800" dirty="0"/>
          </a:p>
        </p:txBody>
      </p:sp>
      <p:pic>
        <p:nvPicPr>
          <p:cNvPr id="3" name="Picture 2" descr="C:\Users\FAKHRE\Desktop\download (1).jpg"/>
          <p:cNvPicPr>
            <a:picLocks noChangeAspect="1" noChangeArrowheads="1"/>
          </p:cNvPicPr>
          <p:nvPr/>
        </p:nvPicPr>
        <p:blipFill>
          <a:blip r:embed="rId2"/>
          <a:srcRect/>
          <a:stretch>
            <a:fillRect/>
          </a:stretch>
        </p:blipFill>
        <p:spPr bwMode="auto">
          <a:xfrm>
            <a:off x="0" y="2"/>
            <a:ext cx="1571603" cy="1096456"/>
          </a:xfrm>
          <a:prstGeom prst="rect">
            <a:avLst/>
          </a:prstGeom>
          <a:noFill/>
        </p:spPr>
      </p:pic>
      <p:pic>
        <p:nvPicPr>
          <p:cNvPr id="4" name="Picture 3" descr="C:\Users\FAKHRE\Desktop\images.jpg"/>
          <p:cNvPicPr>
            <a:picLocks noChangeAspect="1" noChangeArrowheads="1"/>
          </p:cNvPicPr>
          <p:nvPr/>
        </p:nvPicPr>
        <p:blipFill>
          <a:blip r:embed="rId3"/>
          <a:srcRect/>
          <a:stretch>
            <a:fillRect/>
          </a:stretch>
        </p:blipFill>
        <p:spPr bwMode="auto">
          <a:xfrm>
            <a:off x="7715295" y="0"/>
            <a:ext cx="1428736" cy="1142984"/>
          </a:xfrm>
          <a:prstGeom prst="rect">
            <a:avLst/>
          </a:prstGeom>
          <a:noFill/>
        </p:spPr>
      </p:pic>
      <p:sp>
        <p:nvSpPr>
          <p:cNvPr id="5" name="Rectangle 4"/>
          <p:cNvSpPr/>
          <p:nvPr/>
        </p:nvSpPr>
        <p:spPr>
          <a:xfrm>
            <a:off x="785786" y="2714620"/>
            <a:ext cx="8001056" cy="984885"/>
          </a:xfrm>
          <a:prstGeom prst="rect">
            <a:avLst/>
          </a:prstGeom>
        </p:spPr>
        <p:txBody>
          <a:bodyPr wrap="square">
            <a:spAutoFit/>
          </a:bodyPr>
          <a:lstStyle/>
          <a:p>
            <a:endParaRPr lang="en-IN" dirty="0"/>
          </a:p>
          <a:p>
            <a:r>
              <a:rPr lang="en-IN" sz="2000" dirty="0">
                <a:latin typeface="Times New Roman" pitchFamily="18" charset="0"/>
                <a:cs typeface="Times New Roman" pitchFamily="18" charset="0"/>
              </a:rPr>
              <a:t>Creating, maintaining, updating, storing, publishing metadata and handling deletion of data. </a:t>
            </a:r>
          </a:p>
        </p:txBody>
      </p:sp>
      <p:sp>
        <p:nvSpPr>
          <p:cNvPr id="6" name="Rectangle 5"/>
          <p:cNvSpPr/>
          <p:nvPr/>
        </p:nvSpPr>
        <p:spPr>
          <a:xfrm>
            <a:off x="2286000" y="1"/>
            <a:ext cx="4572000" cy="523220"/>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662" y="1142984"/>
            <a:ext cx="5786478" cy="646331"/>
          </a:xfrm>
          <a:prstGeom prst="rect">
            <a:avLst/>
          </a:prstGeom>
        </p:spPr>
        <p:txBody>
          <a:bodyPr wrap="square">
            <a:spAutoFit/>
          </a:bodyPr>
          <a:lstStyle/>
          <a:p>
            <a:endParaRPr lang="en-IN" dirty="0"/>
          </a:p>
          <a:p>
            <a:r>
              <a:rPr lang="en-IN" b="1" u="sng" dirty="0"/>
              <a:t>Creating your </a:t>
            </a:r>
            <a:r>
              <a:rPr lang="en-IN" b="1" u="sng" dirty="0" smtClean="0"/>
              <a:t>Metadata </a:t>
            </a:r>
            <a:endParaRPr lang="en-IN" u="sng" dirty="0"/>
          </a:p>
        </p:txBody>
      </p:sp>
      <p:pic>
        <p:nvPicPr>
          <p:cNvPr id="3" name="Picture 2" descr="C:\Users\FAKHRE\Desktop\download (1).jpg"/>
          <p:cNvPicPr>
            <a:picLocks noChangeAspect="1" noChangeArrowheads="1"/>
          </p:cNvPicPr>
          <p:nvPr/>
        </p:nvPicPr>
        <p:blipFill>
          <a:blip r:embed="rId2"/>
          <a:srcRect/>
          <a:stretch>
            <a:fillRect/>
          </a:stretch>
        </p:blipFill>
        <p:spPr bwMode="auto">
          <a:xfrm>
            <a:off x="0" y="2"/>
            <a:ext cx="1571603" cy="1096456"/>
          </a:xfrm>
          <a:prstGeom prst="rect">
            <a:avLst/>
          </a:prstGeom>
          <a:noFill/>
        </p:spPr>
      </p:pic>
      <p:pic>
        <p:nvPicPr>
          <p:cNvPr id="4" name="Picture 3" descr="C:\Users\FAKHRE\Desktop\images.jpg"/>
          <p:cNvPicPr>
            <a:picLocks noChangeAspect="1" noChangeArrowheads="1"/>
          </p:cNvPicPr>
          <p:nvPr/>
        </p:nvPicPr>
        <p:blipFill>
          <a:blip r:embed="rId3"/>
          <a:srcRect/>
          <a:stretch>
            <a:fillRect/>
          </a:stretch>
        </p:blipFill>
        <p:spPr bwMode="auto">
          <a:xfrm>
            <a:off x="7715295" y="0"/>
            <a:ext cx="1428736" cy="1142984"/>
          </a:xfrm>
          <a:prstGeom prst="rect">
            <a:avLst/>
          </a:prstGeom>
          <a:noFill/>
        </p:spPr>
      </p:pic>
      <p:sp>
        <p:nvSpPr>
          <p:cNvPr id="5" name="Rectangle 4"/>
          <p:cNvSpPr/>
          <p:nvPr/>
        </p:nvSpPr>
        <p:spPr>
          <a:xfrm>
            <a:off x="785786" y="1785926"/>
            <a:ext cx="7643866" cy="3416320"/>
          </a:xfrm>
          <a:prstGeom prst="rect">
            <a:avLst/>
          </a:prstGeom>
        </p:spPr>
        <p:txBody>
          <a:bodyPr wrap="square">
            <a:spAutoFit/>
          </a:bodyPr>
          <a:lstStyle/>
          <a:p>
            <a:endParaRPr lang="en-IN" dirty="0"/>
          </a:p>
          <a:p>
            <a:r>
              <a:rPr lang="en-IN" b="1" dirty="0">
                <a:solidFill>
                  <a:srgbClr val="C00000"/>
                </a:solidFill>
                <a:latin typeface="Times New Roman" pitchFamily="18" charset="0"/>
                <a:cs typeface="Times New Roman" pitchFamily="18" charset="0"/>
              </a:rPr>
              <a:t>Metadata creation can be supported by (semi-)automatic processes</a:t>
            </a:r>
            <a:r>
              <a:rPr lang="en-IN" i="1" dirty="0">
                <a:latin typeface="Times New Roman" pitchFamily="18" charset="0"/>
                <a:cs typeface="Times New Roman" pitchFamily="18" charset="0"/>
              </a:rPr>
              <a:t>. </a:t>
            </a:r>
          </a:p>
          <a:p>
            <a:pPr>
              <a:buFont typeface="Wingdings" pitchFamily="2" charset="2"/>
              <a:buChar char="Ø"/>
            </a:pPr>
            <a:r>
              <a:rPr lang="en-IN" dirty="0" smtClean="0">
                <a:latin typeface="Times New Roman" pitchFamily="18" charset="0"/>
                <a:cs typeface="Times New Roman" pitchFamily="18" charset="0"/>
              </a:rPr>
              <a:t> Document </a:t>
            </a:r>
            <a:r>
              <a:rPr lang="en-IN" dirty="0">
                <a:latin typeface="Times New Roman" pitchFamily="18" charset="0"/>
                <a:cs typeface="Times New Roman" pitchFamily="18" charset="0"/>
              </a:rPr>
              <a:t>properties generated in (office) tools, e.g. creation date. </a:t>
            </a:r>
          </a:p>
          <a:p>
            <a:pPr>
              <a:buFont typeface="Wingdings" pitchFamily="2" charset="2"/>
              <a:buChar char="Ø"/>
            </a:pPr>
            <a:r>
              <a:rPr lang="en-IN" dirty="0" smtClean="0">
                <a:latin typeface="Times New Roman" pitchFamily="18" charset="0"/>
                <a:cs typeface="Times New Roman" pitchFamily="18" charset="0"/>
              </a:rPr>
              <a:t> Spatial </a:t>
            </a:r>
            <a:r>
              <a:rPr lang="en-IN" dirty="0">
                <a:latin typeface="Times New Roman" pitchFamily="18" charset="0"/>
                <a:cs typeface="Times New Roman" pitchFamily="18" charset="0"/>
              </a:rPr>
              <a:t>and temporal information captured by cameras, sensors... </a:t>
            </a:r>
          </a:p>
          <a:p>
            <a:pPr>
              <a:buFont typeface="Wingdings" pitchFamily="2" charset="2"/>
              <a:buChar char="Ø"/>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Information </a:t>
            </a:r>
            <a:r>
              <a:rPr lang="en-IN" dirty="0">
                <a:latin typeface="Times New Roman" pitchFamily="18" charset="0"/>
                <a:cs typeface="Times New Roman" pitchFamily="18" charset="0"/>
              </a:rPr>
              <a:t>from publication workflow, e.g. file location or URL </a:t>
            </a:r>
          </a:p>
          <a:p>
            <a:endParaRPr lang="en-IN" dirty="0">
              <a:latin typeface="Times New Roman" pitchFamily="18" charset="0"/>
              <a:cs typeface="Times New Roman" pitchFamily="18" charset="0"/>
            </a:endParaRPr>
          </a:p>
          <a:p>
            <a:r>
              <a:rPr lang="en-IN" b="1" dirty="0">
                <a:solidFill>
                  <a:srgbClr val="C00000"/>
                </a:solidFill>
                <a:latin typeface="Times New Roman" pitchFamily="18" charset="0"/>
                <a:cs typeface="Times New Roman" pitchFamily="18" charset="0"/>
              </a:rPr>
              <a:t>However, other characteristics require human intervention: </a:t>
            </a:r>
          </a:p>
          <a:p>
            <a:pPr>
              <a:buFont typeface="Wingdings" pitchFamily="2" charset="2"/>
              <a:buChar char="Ø"/>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What is the resource about (e.g. linking to a subject vocabulary)? </a:t>
            </a:r>
            <a:endParaRPr lang="en-IN" dirty="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How </a:t>
            </a:r>
            <a:r>
              <a:rPr lang="en-IN" dirty="0">
                <a:latin typeface="Times New Roman" pitchFamily="18" charset="0"/>
                <a:cs typeface="Times New Roman" pitchFamily="18" charset="0"/>
              </a:rPr>
              <a:t>can the resource be used (e.g. linking to a licence)? </a:t>
            </a:r>
            <a:endParaRPr lang="en-IN" dirty="0" smtClean="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Where </a:t>
            </a:r>
            <a:r>
              <a:rPr lang="en-IN" dirty="0">
                <a:latin typeface="Times New Roman" pitchFamily="18" charset="0"/>
                <a:cs typeface="Times New Roman" pitchFamily="18" charset="0"/>
              </a:rPr>
              <a:t>can I find more information about this resource (e.g. linking to a Web  </a:t>
            </a:r>
            <a:r>
              <a:rPr lang="en-IN" dirty="0" smtClean="0">
                <a:latin typeface="Times New Roman" pitchFamily="18" charset="0"/>
                <a:cs typeface="Times New Roman" pitchFamily="18" charset="0"/>
              </a:rPr>
              <a:t> site </a:t>
            </a:r>
            <a:r>
              <a:rPr lang="en-IN" dirty="0">
                <a:latin typeface="Times New Roman" pitchFamily="18" charset="0"/>
                <a:cs typeface="Times New Roman" pitchFamily="18" charset="0"/>
              </a:rPr>
              <a:t>or documentation that describes the resource)? </a:t>
            </a:r>
            <a:endParaRPr lang="en-IN" dirty="0" smtClean="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How can quality information be included? </a:t>
            </a:r>
          </a:p>
        </p:txBody>
      </p:sp>
      <p:sp>
        <p:nvSpPr>
          <p:cNvPr id="6" name="Rectangle 5"/>
          <p:cNvSpPr/>
          <p:nvPr/>
        </p:nvSpPr>
        <p:spPr>
          <a:xfrm>
            <a:off x="2286000" y="1"/>
            <a:ext cx="4572000" cy="523220"/>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FAKHRE\Desktop\download (1).jpg"/>
          <p:cNvPicPr>
            <a:picLocks noChangeAspect="1" noChangeArrowheads="1"/>
          </p:cNvPicPr>
          <p:nvPr/>
        </p:nvPicPr>
        <p:blipFill>
          <a:blip r:embed="rId2"/>
          <a:srcRect/>
          <a:stretch>
            <a:fillRect/>
          </a:stretch>
        </p:blipFill>
        <p:spPr bwMode="auto">
          <a:xfrm>
            <a:off x="0" y="2"/>
            <a:ext cx="1571603" cy="1096456"/>
          </a:xfrm>
          <a:prstGeom prst="rect">
            <a:avLst/>
          </a:prstGeom>
          <a:noFill/>
        </p:spPr>
      </p:pic>
      <p:pic>
        <p:nvPicPr>
          <p:cNvPr id="3" name="Picture 2" descr="C:\Users\FAKHRE\Desktop\images.jpg"/>
          <p:cNvPicPr>
            <a:picLocks noChangeAspect="1" noChangeArrowheads="1"/>
          </p:cNvPicPr>
          <p:nvPr/>
        </p:nvPicPr>
        <p:blipFill>
          <a:blip r:embed="rId3"/>
          <a:srcRect/>
          <a:stretch>
            <a:fillRect/>
          </a:stretch>
        </p:blipFill>
        <p:spPr bwMode="auto">
          <a:xfrm>
            <a:off x="7715295" y="0"/>
            <a:ext cx="1428736" cy="1142984"/>
          </a:xfrm>
          <a:prstGeom prst="rect">
            <a:avLst/>
          </a:prstGeom>
          <a:noFill/>
        </p:spPr>
      </p:pic>
      <p:sp>
        <p:nvSpPr>
          <p:cNvPr id="4" name="Rectangle 3"/>
          <p:cNvSpPr/>
          <p:nvPr/>
        </p:nvSpPr>
        <p:spPr>
          <a:xfrm>
            <a:off x="714348" y="1443841"/>
            <a:ext cx="7643866" cy="3416320"/>
          </a:xfrm>
          <a:prstGeom prst="rect">
            <a:avLst/>
          </a:prstGeom>
        </p:spPr>
        <p:txBody>
          <a:bodyPr wrap="square">
            <a:spAutoFit/>
          </a:bodyPr>
          <a:lstStyle/>
          <a:p>
            <a:endParaRPr lang="en-IN" dirty="0"/>
          </a:p>
          <a:p>
            <a:r>
              <a:rPr lang="en-IN" b="1" u="sng" dirty="0">
                <a:latin typeface="Times New Roman" pitchFamily="18" charset="0"/>
                <a:cs typeface="Times New Roman" pitchFamily="18" charset="0"/>
              </a:rPr>
              <a:t>Maintaining your metadata </a:t>
            </a:r>
            <a:endParaRPr lang="en-IN" b="1" u="sng" dirty="0" smtClean="0">
              <a:latin typeface="Times New Roman" pitchFamily="18" charset="0"/>
              <a:cs typeface="Times New Roman" pitchFamily="18" charset="0"/>
            </a:endParaRPr>
          </a:p>
          <a:p>
            <a:endParaRPr lang="en-IN" b="1" i="1" dirty="0">
              <a:latin typeface="Times New Roman" pitchFamily="18" charset="0"/>
              <a:cs typeface="Times New Roman" pitchFamily="18" charset="0"/>
            </a:endParaRPr>
          </a:p>
          <a:p>
            <a:r>
              <a:rPr lang="en-IN" b="1" i="1" dirty="0">
                <a:solidFill>
                  <a:srgbClr val="C00000"/>
                </a:solidFill>
                <a:latin typeface="Times New Roman" pitchFamily="18" charset="0"/>
                <a:cs typeface="Times New Roman" pitchFamily="18" charset="0"/>
              </a:rPr>
              <a:t>Approaches for maintaining metadata need to be appropriate for the type of data that is being published. </a:t>
            </a:r>
            <a:endParaRPr lang="en-IN" b="1" i="1" dirty="0" smtClean="0">
              <a:solidFill>
                <a:srgbClr val="C00000"/>
              </a:solidFill>
              <a:latin typeface="Times New Roman" pitchFamily="18" charset="0"/>
              <a:cs typeface="Times New Roman" pitchFamily="18" charset="0"/>
            </a:endParaRPr>
          </a:p>
          <a:p>
            <a:endParaRPr lang="en-IN" i="1" dirty="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If data does not change, metadata can be relatively stable. Changes (bulk conversions) can take place off-line when needed. </a:t>
            </a:r>
            <a:endParaRPr lang="en-IN"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pPr>
              <a:buFont typeface="Wingdings" pitchFamily="2" charset="2"/>
              <a:buChar char="Ø"/>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If </a:t>
            </a:r>
            <a:r>
              <a:rPr lang="en-IN" dirty="0">
                <a:latin typeface="Times New Roman" pitchFamily="18" charset="0"/>
                <a:cs typeface="Times New Roman" pitchFamily="18" charset="0"/>
              </a:rPr>
              <a:t>data changes frequently (e.g. real-time sensor data), metadata needs to be closely coupled to the data workflow and changes need to be practically instantaneous. </a:t>
            </a:r>
          </a:p>
        </p:txBody>
      </p:sp>
      <p:sp>
        <p:nvSpPr>
          <p:cNvPr id="5" name="Rectangle 4"/>
          <p:cNvSpPr/>
          <p:nvPr/>
        </p:nvSpPr>
        <p:spPr>
          <a:xfrm>
            <a:off x="2143108" y="0"/>
            <a:ext cx="4572000" cy="523220"/>
          </a:xfrm>
          <a:prstGeom prst="rect">
            <a:avLst/>
          </a:prstGeom>
        </p:spPr>
        <p:txBody>
          <a:bodyPr>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4414" y="857232"/>
            <a:ext cx="7500990" cy="5355312"/>
          </a:xfrm>
          <a:prstGeom prst="rect">
            <a:avLst/>
          </a:prstGeom>
        </p:spPr>
        <p:txBody>
          <a:bodyPr wrap="square">
            <a:spAutoFit/>
          </a:bodyPr>
          <a:lstStyle/>
          <a:p>
            <a:pPr>
              <a:buFont typeface="Wingdings" pitchFamily="2" charset="2"/>
              <a:buChar char="Ø"/>
            </a:pPr>
            <a:endParaRPr lang="en-IN" dirty="0"/>
          </a:p>
          <a:p>
            <a:r>
              <a:rPr lang="en-IN" b="1" u="sng" dirty="0">
                <a:latin typeface="Times New Roman" pitchFamily="18" charset="0"/>
                <a:cs typeface="Times New Roman" pitchFamily="18" charset="0"/>
              </a:rPr>
              <a:t>Updating your metadata – planning for change </a:t>
            </a:r>
            <a:endParaRPr lang="en-IN" b="1" u="sng" dirty="0" smtClean="0">
              <a:latin typeface="Times New Roman" pitchFamily="18" charset="0"/>
              <a:cs typeface="Times New Roman" pitchFamily="18" charset="0"/>
            </a:endParaRPr>
          </a:p>
          <a:p>
            <a:endParaRPr lang="en-IN" b="1" dirty="0" smtClean="0">
              <a:latin typeface="Times New Roman" pitchFamily="18" charset="0"/>
              <a:cs typeface="Times New Roman" pitchFamily="18" charset="0"/>
            </a:endParaRPr>
          </a:p>
          <a:p>
            <a:r>
              <a:rPr lang="en-IN" b="1" dirty="0">
                <a:latin typeface="Times New Roman" pitchFamily="18" charset="0"/>
                <a:cs typeface="Times New Roman" pitchFamily="18" charset="0"/>
              </a:rPr>
              <a:t> </a:t>
            </a:r>
            <a:r>
              <a:rPr lang="en-IN" b="1" dirty="0" smtClean="0">
                <a:latin typeface="Times New Roman" pitchFamily="18" charset="0"/>
                <a:cs typeface="Times New Roman" pitchFamily="18" charset="0"/>
              </a:rPr>
              <a:t> </a:t>
            </a:r>
            <a:r>
              <a:rPr lang="en-IN" dirty="0" smtClean="0">
                <a:solidFill>
                  <a:srgbClr val="C00000"/>
                </a:solidFill>
                <a:latin typeface="Times New Roman" pitchFamily="18" charset="0"/>
                <a:cs typeface="Times New Roman" pitchFamily="18" charset="0"/>
              </a:rPr>
              <a:t>Metadata </a:t>
            </a:r>
            <a:r>
              <a:rPr lang="en-IN" dirty="0">
                <a:solidFill>
                  <a:srgbClr val="C00000"/>
                </a:solidFill>
                <a:latin typeface="Times New Roman" pitchFamily="18" charset="0"/>
                <a:cs typeface="Times New Roman" pitchFamily="18" charset="0"/>
              </a:rPr>
              <a:t>operates in a global context that is subject to change</a:t>
            </a:r>
            <a:r>
              <a:rPr lang="en-IN" i="1" dirty="0" smtClean="0">
                <a:solidFill>
                  <a:srgbClr val="C00000"/>
                </a:solidFill>
                <a:latin typeface="Times New Roman" pitchFamily="18" charset="0"/>
                <a:cs typeface="Times New Roman" pitchFamily="18" charset="0"/>
              </a:rPr>
              <a:t>!</a:t>
            </a:r>
            <a:endParaRPr lang="en-IN" i="1" dirty="0">
              <a:solidFill>
                <a:srgbClr val="C00000"/>
              </a:solidFill>
              <a:latin typeface="Times New Roman" pitchFamily="18" charset="0"/>
              <a:cs typeface="Times New Roman" pitchFamily="18" charset="0"/>
            </a:endParaRPr>
          </a:p>
          <a:p>
            <a:endParaRPr lang="en-IN" b="1" dirty="0">
              <a:latin typeface="Times New Roman" pitchFamily="18" charset="0"/>
              <a:cs typeface="Times New Roman" pitchFamily="18" charset="0"/>
            </a:endParaRPr>
          </a:p>
          <a:p>
            <a:pPr>
              <a:buFont typeface="Wingdings" pitchFamily="2" charset="2"/>
              <a:buChar char="Ø"/>
            </a:pPr>
            <a:r>
              <a:rPr lang="en-IN" b="1" dirty="0" smtClean="0">
                <a:latin typeface="Times New Roman" pitchFamily="18" charset="0"/>
                <a:cs typeface="Times New Roman" pitchFamily="18" charset="0"/>
              </a:rPr>
              <a:t>Organisation </a:t>
            </a:r>
            <a:r>
              <a:rPr lang="en-IN" dirty="0">
                <a:latin typeface="Times New Roman" pitchFamily="18" charset="0"/>
                <a:cs typeface="Times New Roman" pitchFamily="18" charset="0"/>
              </a:rPr>
              <a:t>– departments are established, merge with others, responsibilities are handed over. </a:t>
            </a:r>
          </a:p>
          <a:p>
            <a:pPr>
              <a:buFont typeface="Wingdings" pitchFamily="2" charset="2"/>
              <a:buChar char="Ø"/>
            </a:pPr>
            <a:endParaRPr lang="en-IN" b="1" dirty="0">
              <a:latin typeface="Times New Roman" pitchFamily="18" charset="0"/>
              <a:cs typeface="Times New Roman" pitchFamily="18" charset="0"/>
            </a:endParaRPr>
          </a:p>
          <a:p>
            <a:pPr>
              <a:buFont typeface="Wingdings" pitchFamily="2" charset="2"/>
              <a:buChar char="Ø"/>
            </a:pPr>
            <a:r>
              <a:rPr lang="en-IN" b="1" dirty="0" smtClean="0">
                <a:latin typeface="Times New Roman" pitchFamily="18" charset="0"/>
                <a:cs typeface="Times New Roman" pitchFamily="18" charset="0"/>
              </a:rPr>
              <a:t>Usage </a:t>
            </a:r>
            <a:r>
              <a:rPr lang="en-IN" b="1" dirty="0">
                <a:latin typeface="Times New Roman" pitchFamily="18" charset="0"/>
                <a:cs typeface="Times New Roman" pitchFamily="18" charset="0"/>
              </a:rPr>
              <a:t>of the data </a:t>
            </a:r>
            <a:r>
              <a:rPr lang="en-IN" dirty="0">
                <a:latin typeface="Times New Roman" pitchFamily="18" charset="0"/>
                <a:cs typeface="Times New Roman" pitchFamily="18" charset="0"/>
              </a:rPr>
              <a:t>– new applications emerge around data</a:t>
            </a:r>
            <a:r>
              <a:rPr lang="en-IN" b="1" dirty="0">
                <a:latin typeface="Times New Roman" pitchFamily="18" charset="0"/>
                <a:cs typeface="Times New Roman" pitchFamily="18" charset="0"/>
              </a:rPr>
              <a:t>. </a:t>
            </a:r>
          </a:p>
          <a:p>
            <a:pPr>
              <a:buFont typeface="Wingdings" pitchFamily="2" charset="2"/>
              <a:buChar char="Ø"/>
            </a:pPr>
            <a:endParaRPr lang="en-IN" b="1" dirty="0">
              <a:latin typeface="Times New Roman" pitchFamily="18" charset="0"/>
              <a:cs typeface="Times New Roman" pitchFamily="18" charset="0"/>
            </a:endParaRPr>
          </a:p>
          <a:p>
            <a:pPr>
              <a:buFont typeface="Wingdings" pitchFamily="2" charset="2"/>
              <a:buChar char="Ø"/>
            </a:pPr>
            <a:r>
              <a:rPr lang="en-IN" b="1" dirty="0" smtClean="0">
                <a:latin typeface="Times New Roman" pitchFamily="18" charset="0"/>
                <a:cs typeface="Times New Roman" pitchFamily="18" charset="0"/>
              </a:rPr>
              <a:t>Reference </a:t>
            </a:r>
            <a:r>
              <a:rPr lang="en-IN" b="1" dirty="0">
                <a:latin typeface="Times New Roman" pitchFamily="18" charset="0"/>
                <a:cs typeface="Times New Roman" pitchFamily="18" charset="0"/>
              </a:rPr>
              <a:t>data – </a:t>
            </a:r>
            <a:r>
              <a:rPr lang="en-IN" dirty="0">
                <a:latin typeface="Times New Roman" pitchFamily="18" charset="0"/>
                <a:cs typeface="Times New Roman" pitchFamily="18" charset="0"/>
              </a:rPr>
              <a:t>controlled vocabularies evolve and get linked. </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 </a:t>
            </a:r>
            <a:r>
              <a:rPr lang="en-IN" b="1" dirty="0">
                <a:latin typeface="Times New Roman" pitchFamily="18" charset="0"/>
                <a:cs typeface="Times New Roman" pitchFamily="18" charset="0"/>
              </a:rPr>
              <a:t>Data standards and technologies – </a:t>
            </a:r>
            <a:r>
              <a:rPr lang="en-IN" dirty="0">
                <a:latin typeface="Times New Roman" pitchFamily="18" charset="0"/>
                <a:cs typeface="Times New Roman" pitchFamily="18" charset="0"/>
              </a:rPr>
              <a:t>technology lifecycle is getting shorter all the time; what will tomorrow’s Web look like? </a:t>
            </a:r>
            <a:endParaRPr lang="en-IN" dirty="0" smtClean="0">
              <a:latin typeface="Times New Roman" pitchFamily="18" charset="0"/>
              <a:cs typeface="Times New Roman" pitchFamily="18" charset="0"/>
            </a:endParaRPr>
          </a:p>
          <a:p>
            <a:pPr>
              <a:buFont typeface="Wingdings" pitchFamily="2" charset="2"/>
              <a:buChar char="Ø"/>
            </a:pPr>
            <a:endParaRPr lang="en-IN" dirty="0">
              <a:latin typeface="Times New Roman" pitchFamily="18" charset="0"/>
              <a:cs typeface="Times New Roman" pitchFamily="18" charset="0"/>
            </a:endParaRPr>
          </a:p>
          <a:p>
            <a:pPr>
              <a:buFont typeface="Wingdings" pitchFamily="2" charset="2"/>
              <a:buChar char="Ø"/>
            </a:pPr>
            <a:r>
              <a:rPr lang="en-IN" b="1" dirty="0" smtClean="0">
                <a:latin typeface="Times New Roman" pitchFamily="18" charset="0"/>
                <a:cs typeface="Times New Roman" pitchFamily="18" charset="0"/>
              </a:rPr>
              <a:t>Tools </a:t>
            </a:r>
            <a:r>
              <a:rPr lang="en-IN" b="1" dirty="0">
                <a:latin typeface="Times New Roman" pitchFamily="18" charset="0"/>
                <a:cs typeface="Times New Roman" pitchFamily="18" charset="0"/>
              </a:rPr>
              <a:t>and systems </a:t>
            </a:r>
            <a:r>
              <a:rPr lang="en-IN" dirty="0">
                <a:latin typeface="Times New Roman" pitchFamily="18" charset="0"/>
                <a:cs typeface="Times New Roman" pitchFamily="18" charset="0"/>
              </a:rPr>
              <a:t>– evolution of storage, bandwidth, mobile... </a:t>
            </a:r>
          </a:p>
          <a:p>
            <a:pPr>
              <a:buFont typeface="Wingdings" pitchFamily="2" charset="2"/>
              <a:buChar char="Ø"/>
            </a:pPr>
            <a:endParaRPr lang="en-IN" dirty="0">
              <a:latin typeface="Times New Roman" pitchFamily="18" charset="0"/>
              <a:cs typeface="Times New Roman" pitchFamily="18" charset="0"/>
            </a:endParaRPr>
          </a:p>
          <a:p>
            <a:r>
              <a:rPr lang="en-IN" dirty="0">
                <a:solidFill>
                  <a:srgbClr val="C00000"/>
                </a:solidFill>
                <a:latin typeface="Times New Roman" pitchFamily="18" charset="0"/>
                <a:cs typeface="Times New Roman" pitchFamily="18" charset="0"/>
              </a:rPr>
              <a:t>Metadata needs to be kept up-to-date to the extent possible, taking into account the available time and budget</a:t>
            </a:r>
            <a:r>
              <a:rPr lang="en-IN" dirty="0">
                <a:solidFill>
                  <a:srgbClr val="C00000"/>
                </a:solidFill>
              </a:rPr>
              <a:t>. </a:t>
            </a:r>
          </a:p>
        </p:txBody>
      </p:sp>
      <p:pic>
        <p:nvPicPr>
          <p:cNvPr id="3" name="Picture 2" descr="C:\Users\FAKHRE\Desktop\download (1).jpg"/>
          <p:cNvPicPr>
            <a:picLocks noChangeAspect="1" noChangeArrowheads="1"/>
          </p:cNvPicPr>
          <p:nvPr/>
        </p:nvPicPr>
        <p:blipFill>
          <a:blip r:embed="rId2"/>
          <a:srcRect/>
          <a:stretch>
            <a:fillRect/>
          </a:stretch>
        </p:blipFill>
        <p:spPr bwMode="auto">
          <a:xfrm>
            <a:off x="0" y="2"/>
            <a:ext cx="1571603" cy="1096456"/>
          </a:xfrm>
          <a:prstGeom prst="rect">
            <a:avLst/>
          </a:prstGeom>
          <a:noFill/>
        </p:spPr>
      </p:pic>
      <p:pic>
        <p:nvPicPr>
          <p:cNvPr id="4" name="Picture 3" descr="C:\Users\FAKHRE\Desktop\images.jpg"/>
          <p:cNvPicPr>
            <a:picLocks noChangeAspect="1" noChangeArrowheads="1"/>
          </p:cNvPicPr>
          <p:nvPr/>
        </p:nvPicPr>
        <p:blipFill>
          <a:blip r:embed="rId3"/>
          <a:srcRect/>
          <a:stretch>
            <a:fillRect/>
          </a:stretch>
        </p:blipFill>
        <p:spPr bwMode="auto">
          <a:xfrm>
            <a:off x="7715295" y="0"/>
            <a:ext cx="1428736" cy="1142984"/>
          </a:xfrm>
          <a:prstGeom prst="rect">
            <a:avLst/>
          </a:prstGeom>
          <a:noFill/>
        </p:spPr>
      </p:pic>
      <p:sp>
        <p:nvSpPr>
          <p:cNvPr id="5" name="Rectangle 4"/>
          <p:cNvSpPr/>
          <p:nvPr/>
        </p:nvSpPr>
        <p:spPr>
          <a:xfrm>
            <a:off x="2286000" y="1"/>
            <a:ext cx="4572000" cy="523220"/>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FAKHRE\Desktop\download (1).jpg"/>
          <p:cNvPicPr>
            <a:picLocks noChangeAspect="1" noChangeArrowheads="1"/>
          </p:cNvPicPr>
          <p:nvPr/>
        </p:nvPicPr>
        <p:blipFill>
          <a:blip r:embed="rId2"/>
          <a:srcRect/>
          <a:stretch>
            <a:fillRect/>
          </a:stretch>
        </p:blipFill>
        <p:spPr bwMode="auto">
          <a:xfrm>
            <a:off x="0" y="0"/>
            <a:ext cx="1571603" cy="1096456"/>
          </a:xfrm>
          <a:prstGeom prst="rect">
            <a:avLst/>
          </a:prstGeom>
          <a:noFill/>
        </p:spPr>
      </p:pic>
      <p:pic>
        <p:nvPicPr>
          <p:cNvPr id="3" name="Picture 2" descr="C:\Users\FAKHRE\Desktop\images.jpg"/>
          <p:cNvPicPr>
            <a:picLocks noChangeAspect="1" noChangeArrowheads="1"/>
          </p:cNvPicPr>
          <p:nvPr/>
        </p:nvPicPr>
        <p:blipFill>
          <a:blip r:embed="rId3"/>
          <a:srcRect/>
          <a:stretch>
            <a:fillRect/>
          </a:stretch>
        </p:blipFill>
        <p:spPr bwMode="auto">
          <a:xfrm>
            <a:off x="7715295" y="0"/>
            <a:ext cx="1428736" cy="1142984"/>
          </a:xfrm>
          <a:prstGeom prst="rect">
            <a:avLst/>
          </a:prstGeom>
          <a:noFill/>
        </p:spPr>
      </p:pic>
      <p:sp>
        <p:nvSpPr>
          <p:cNvPr id="4" name="Rectangle 3"/>
          <p:cNvSpPr/>
          <p:nvPr/>
        </p:nvSpPr>
        <p:spPr>
          <a:xfrm>
            <a:off x="714348" y="1214422"/>
            <a:ext cx="7715304" cy="4247317"/>
          </a:xfrm>
          <a:prstGeom prst="rect">
            <a:avLst/>
          </a:prstGeom>
        </p:spPr>
        <p:txBody>
          <a:bodyPr wrap="square">
            <a:spAutoFit/>
          </a:bodyPr>
          <a:lstStyle/>
          <a:p>
            <a:endParaRPr lang="en-IN" dirty="0"/>
          </a:p>
          <a:p>
            <a:pPr lvl="2"/>
            <a:r>
              <a:rPr lang="en-IN" b="1" u="sng" dirty="0">
                <a:latin typeface="Times New Roman" pitchFamily="18" charset="0"/>
                <a:cs typeface="Times New Roman" pitchFamily="18" charset="0"/>
              </a:rPr>
              <a:t>Storing your metadata – what are the options? </a:t>
            </a:r>
            <a:endParaRPr lang="en-IN" b="1" u="sng" dirty="0" smtClean="0">
              <a:latin typeface="Times New Roman" pitchFamily="18" charset="0"/>
              <a:cs typeface="Times New Roman" pitchFamily="18" charset="0"/>
            </a:endParaRPr>
          </a:p>
          <a:p>
            <a:pPr lvl="2"/>
            <a:endParaRPr lang="en-IN" b="1" dirty="0">
              <a:latin typeface="Times New Roman" pitchFamily="18" charset="0"/>
              <a:cs typeface="Times New Roman" pitchFamily="18" charset="0"/>
            </a:endParaRPr>
          </a:p>
          <a:p>
            <a:pPr lvl="2"/>
            <a:r>
              <a:rPr lang="en-IN" i="1" dirty="0">
                <a:solidFill>
                  <a:srgbClr val="C00000"/>
                </a:solidFill>
                <a:latin typeface="Times New Roman" pitchFamily="18" charset="0"/>
                <a:cs typeface="Times New Roman" pitchFamily="18" charset="0"/>
              </a:rPr>
              <a:t>Depending on operational requirements, metadata can be embedded with the data or stored separately from the data. </a:t>
            </a:r>
            <a:endParaRPr lang="en-IN" i="1" dirty="0" smtClean="0">
              <a:solidFill>
                <a:srgbClr val="C00000"/>
              </a:solidFill>
              <a:latin typeface="Times New Roman" pitchFamily="18" charset="0"/>
              <a:cs typeface="Times New Roman" pitchFamily="18" charset="0"/>
            </a:endParaRPr>
          </a:p>
          <a:p>
            <a:pPr lvl="2"/>
            <a:endParaRPr lang="en-IN" i="1" dirty="0">
              <a:solidFill>
                <a:srgbClr val="C00000"/>
              </a:solidFill>
              <a:latin typeface="Times New Roman" pitchFamily="18" charset="0"/>
              <a:cs typeface="Times New Roman" pitchFamily="18" charset="0"/>
            </a:endParaRPr>
          </a:p>
          <a:p>
            <a:pPr lvl="2">
              <a:buFont typeface="Wingdings" pitchFamily="2" charset="2"/>
              <a:buChar char="Ø"/>
            </a:pPr>
            <a:r>
              <a:rPr lang="en-IN" dirty="0" smtClean="0">
                <a:latin typeface="Times New Roman" pitchFamily="18" charset="0"/>
                <a:cs typeface="Times New Roman" pitchFamily="18" charset="0"/>
              </a:rPr>
              <a:t> Embedding </a:t>
            </a:r>
            <a:r>
              <a:rPr lang="en-IN" dirty="0">
                <a:latin typeface="Times New Roman" pitchFamily="18" charset="0"/>
                <a:cs typeface="Times New Roman" pitchFamily="18" charset="0"/>
              </a:rPr>
              <a:t>the metadata in the data (e.g. office documents, MP3, JPG, RDF data) embedding makes data exchange easier. </a:t>
            </a:r>
            <a:endParaRPr lang="en-IN" dirty="0" smtClean="0">
              <a:latin typeface="Times New Roman" pitchFamily="18" charset="0"/>
              <a:cs typeface="Times New Roman" pitchFamily="18" charset="0"/>
            </a:endParaRPr>
          </a:p>
          <a:p>
            <a:pPr lvl="2"/>
            <a:endParaRPr lang="en-IN" dirty="0">
              <a:latin typeface="Times New Roman" pitchFamily="18" charset="0"/>
              <a:cs typeface="Times New Roman" pitchFamily="18" charset="0"/>
            </a:endParaRPr>
          </a:p>
          <a:p>
            <a:pPr lvl="2">
              <a:buFont typeface="Wingdings" pitchFamily="2" charset="2"/>
              <a:buChar char="Ø"/>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Separating </a:t>
            </a:r>
            <a:r>
              <a:rPr lang="en-IN" dirty="0">
                <a:latin typeface="Times New Roman" pitchFamily="18" charset="0"/>
                <a:cs typeface="Times New Roman" pitchFamily="18" charset="0"/>
              </a:rPr>
              <a:t>metadata from data (e.g. in a database), with links to corresponding data files makes management easier. </a:t>
            </a:r>
          </a:p>
          <a:p>
            <a:pPr lvl="2"/>
            <a:endParaRPr lang="en-IN" dirty="0">
              <a:latin typeface="Times New Roman" pitchFamily="18" charset="0"/>
              <a:cs typeface="Times New Roman" pitchFamily="18" charset="0"/>
            </a:endParaRPr>
          </a:p>
          <a:p>
            <a:pPr lvl="2"/>
            <a:r>
              <a:rPr lang="en-IN" dirty="0">
                <a:latin typeface="Times New Roman" pitchFamily="18" charset="0"/>
                <a:cs typeface="Times New Roman" pitchFamily="18" charset="0"/>
              </a:rPr>
              <a:t>Depending on the availability of tools and requirements on performance and capacity, metadata can be stored in a </a:t>
            </a:r>
            <a:r>
              <a:rPr lang="en-IN" b="1" dirty="0">
                <a:latin typeface="Times New Roman" pitchFamily="18" charset="0"/>
                <a:cs typeface="Times New Roman" pitchFamily="18" charset="0"/>
              </a:rPr>
              <a:t>‘classic’ relational database or an RDF triple store</a:t>
            </a:r>
            <a:r>
              <a:rPr lang="en-IN" b="1" dirty="0"/>
              <a:t>. </a:t>
            </a:r>
            <a:endParaRPr lang="en-IN" dirty="0"/>
          </a:p>
        </p:txBody>
      </p:sp>
      <p:sp>
        <p:nvSpPr>
          <p:cNvPr id="5" name="Rectangle 4"/>
          <p:cNvSpPr/>
          <p:nvPr/>
        </p:nvSpPr>
        <p:spPr>
          <a:xfrm>
            <a:off x="2286000" y="1"/>
            <a:ext cx="4572000" cy="523220"/>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FAKHRE\Desktop\download (1).jpg"/>
          <p:cNvPicPr>
            <a:picLocks noChangeAspect="1" noChangeArrowheads="1"/>
          </p:cNvPicPr>
          <p:nvPr/>
        </p:nvPicPr>
        <p:blipFill>
          <a:blip r:embed="rId2"/>
          <a:srcRect/>
          <a:stretch>
            <a:fillRect/>
          </a:stretch>
        </p:blipFill>
        <p:spPr bwMode="auto">
          <a:xfrm>
            <a:off x="0" y="0"/>
            <a:ext cx="1571603" cy="1096456"/>
          </a:xfrm>
          <a:prstGeom prst="rect">
            <a:avLst/>
          </a:prstGeom>
          <a:noFill/>
        </p:spPr>
      </p:pic>
      <p:pic>
        <p:nvPicPr>
          <p:cNvPr id="3" name="Picture 2" descr="C:\Users\FAKHRE\Desktop\images.jpg"/>
          <p:cNvPicPr>
            <a:picLocks noChangeAspect="1" noChangeArrowheads="1"/>
          </p:cNvPicPr>
          <p:nvPr/>
        </p:nvPicPr>
        <p:blipFill>
          <a:blip r:embed="rId3"/>
          <a:srcRect/>
          <a:stretch>
            <a:fillRect/>
          </a:stretch>
        </p:blipFill>
        <p:spPr bwMode="auto">
          <a:xfrm>
            <a:off x="7715295" y="0"/>
            <a:ext cx="1428736" cy="1142984"/>
          </a:xfrm>
          <a:prstGeom prst="rect">
            <a:avLst/>
          </a:prstGeom>
          <a:noFill/>
        </p:spPr>
      </p:pic>
      <p:sp>
        <p:nvSpPr>
          <p:cNvPr id="4" name="Rectangle 3"/>
          <p:cNvSpPr/>
          <p:nvPr/>
        </p:nvSpPr>
        <p:spPr>
          <a:xfrm>
            <a:off x="785786" y="1571612"/>
            <a:ext cx="7358114" cy="3970318"/>
          </a:xfrm>
          <a:prstGeom prst="rect">
            <a:avLst/>
          </a:prstGeom>
        </p:spPr>
        <p:txBody>
          <a:bodyPr wrap="square">
            <a:spAutoFit/>
          </a:bodyPr>
          <a:lstStyle/>
          <a:p>
            <a:pPr lvl="2"/>
            <a:r>
              <a:rPr lang="en-IN" b="1" dirty="0" smtClean="0">
                <a:latin typeface="Times New Roman" pitchFamily="18" charset="0"/>
                <a:cs typeface="Times New Roman" pitchFamily="18" charset="0"/>
              </a:rPr>
              <a:t>Handling </a:t>
            </a:r>
            <a:r>
              <a:rPr lang="en-IN" b="1" dirty="0">
                <a:latin typeface="Times New Roman" pitchFamily="18" charset="0"/>
                <a:cs typeface="Times New Roman" pitchFamily="18" charset="0"/>
              </a:rPr>
              <a:t>deletions of </a:t>
            </a:r>
            <a:r>
              <a:rPr lang="en-IN" b="1" dirty="0" smtClean="0">
                <a:latin typeface="Times New Roman" pitchFamily="18" charset="0"/>
                <a:cs typeface="Times New Roman" pitchFamily="18" charset="0"/>
              </a:rPr>
              <a:t>data</a:t>
            </a:r>
          </a:p>
          <a:p>
            <a:pPr lvl="2"/>
            <a:r>
              <a:rPr lang="en-IN" b="1" dirty="0" smtClean="0">
                <a:latin typeface="Times New Roman" pitchFamily="18" charset="0"/>
                <a:cs typeface="Times New Roman" pitchFamily="18" charset="0"/>
              </a:rPr>
              <a:t> </a:t>
            </a:r>
            <a:endParaRPr lang="en-IN" b="1" dirty="0">
              <a:latin typeface="Times New Roman" pitchFamily="18" charset="0"/>
              <a:cs typeface="Times New Roman" pitchFamily="18" charset="0"/>
            </a:endParaRPr>
          </a:p>
          <a:p>
            <a:pPr lvl="2"/>
            <a:r>
              <a:rPr lang="en-IN" i="1" dirty="0">
                <a:solidFill>
                  <a:srgbClr val="C00000"/>
                </a:solidFill>
                <a:latin typeface="Times New Roman" pitchFamily="18" charset="0"/>
                <a:cs typeface="Times New Roman" pitchFamily="18" charset="0"/>
              </a:rPr>
              <a:t>In many cases, metadata must survive even after deletion of the data it describes. </a:t>
            </a:r>
            <a:endParaRPr lang="en-IN" i="1" dirty="0" smtClean="0">
              <a:solidFill>
                <a:srgbClr val="C00000"/>
              </a:solidFill>
              <a:latin typeface="Times New Roman" pitchFamily="18" charset="0"/>
              <a:cs typeface="Times New Roman" pitchFamily="18" charset="0"/>
            </a:endParaRPr>
          </a:p>
          <a:p>
            <a:pPr lvl="2"/>
            <a:endParaRPr lang="en-IN" i="1" dirty="0">
              <a:solidFill>
                <a:srgbClr val="C00000"/>
              </a:solidFill>
              <a:latin typeface="Times New Roman" pitchFamily="18" charset="0"/>
              <a:cs typeface="Times New Roman" pitchFamily="18" charset="0"/>
            </a:endParaRPr>
          </a:p>
          <a:p>
            <a:pPr lvl="2"/>
            <a:r>
              <a:rPr lang="en-IN" b="1" dirty="0">
                <a:latin typeface="Times New Roman" pitchFamily="18" charset="0"/>
                <a:cs typeface="Times New Roman" pitchFamily="18" charset="0"/>
              </a:rPr>
              <a:t>Decommissioning or deletion of data happens, for example: </a:t>
            </a:r>
          </a:p>
          <a:p>
            <a:pPr lvl="2">
              <a:buFont typeface="Wingdings" pitchFamily="2" charset="2"/>
              <a:buChar char="Ø"/>
            </a:pPr>
            <a:r>
              <a:rPr lang="en-IN" dirty="0" smtClean="0">
                <a:latin typeface="Times New Roman" pitchFamily="18" charset="0"/>
                <a:cs typeface="Times New Roman" pitchFamily="18" charset="0"/>
              </a:rPr>
              <a:t>When </a:t>
            </a:r>
            <a:r>
              <a:rPr lang="en-IN" dirty="0">
                <a:latin typeface="Times New Roman" pitchFamily="18" charset="0"/>
                <a:cs typeface="Times New Roman" pitchFamily="18" charset="0"/>
              </a:rPr>
              <a:t>data is no longer necessary. </a:t>
            </a:r>
          </a:p>
          <a:p>
            <a:pPr lvl="2">
              <a:buFont typeface="Wingdings" pitchFamily="2" charset="2"/>
              <a:buChar char="Ø"/>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When data is no longer valid. </a:t>
            </a:r>
            <a:endParaRPr lang="en-IN" dirty="0" smtClean="0">
              <a:latin typeface="Times New Roman" pitchFamily="18" charset="0"/>
              <a:cs typeface="Times New Roman" pitchFamily="18" charset="0"/>
            </a:endParaRPr>
          </a:p>
          <a:p>
            <a:pPr lvl="2">
              <a:buFont typeface="Wingdings" pitchFamily="2" charset="2"/>
              <a:buChar char="Ø"/>
            </a:pPr>
            <a:r>
              <a:rPr lang="en-IN" dirty="0" smtClean="0">
                <a:latin typeface="Times New Roman" pitchFamily="18" charset="0"/>
                <a:cs typeface="Times New Roman" pitchFamily="18" charset="0"/>
              </a:rPr>
              <a:t>When </a:t>
            </a:r>
            <a:r>
              <a:rPr lang="en-IN" dirty="0">
                <a:latin typeface="Times New Roman" pitchFamily="18" charset="0"/>
                <a:cs typeface="Times New Roman" pitchFamily="18" charset="0"/>
              </a:rPr>
              <a:t>data is wrong. </a:t>
            </a:r>
            <a:endParaRPr lang="en-IN" dirty="0" smtClean="0">
              <a:latin typeface="Times New Roman" pitchFamily="18" charset="0"/>
              <a:cs typeface="Times New Roman" pitchFamily="18" charset="0"/>
            </a:endParaRPr>
          </a:p>
          <a:p>
            <a:pPr lvl="2">
              <a:buFont typeface="Wingdings" pitchFamily="2" charset="2"/>
              <a:buChar char="Ø"/>
            </a:pPr>
            <a:r>
              <a:rPr lang="en-IN" dirty="0" smtClean="0">
                <a:latin typeface="Times New Roman" pitchFamily="18" charset="0"/>
                <a:cs typeface="Times New Roman" pitchFamily="18" charset="0"/>
              </a:rPr>
              <a:t>When </a:t>
            </a:r>
            <a:r>
              <a:rPr lang="en-IN" dirty="0">
                <a:latin typeface="Times New Roman" pitchFamily="18" charset="0"/>
                <a:cs typeface="Times New Roman" pitchFamily="18" charset="0"/>
              </a:rPr>
              <a:t>data is withdrawn by the owner/publisher </a:t>
            </a:r>
          </a:p>
          <a:p>
            <a:pPr lvl="2"/>
            <a:endParaRPr lang="en-IN" dirty="0">
              <a:latin typeface="Times New Roman" pitchFamily="18" charset="0"/>
              <a:cs typeface="Times New Roman" pitchFamily="18" charset="0"/>
            </a:endParaRPr>
          </a:p>
          <a:p>
            <a:pPr lvl="2"/>
            <a:r>
              <a:rPr lang="en-IN" dirty="0">
                <a:latin typeface="Times New Roman" pitchFamily="18" charset="0"/>
                <a:cs typeface="Times New Roman" pitchFamily="18" charset="0"/>
              </a:rPr>
              <a:t>In that case the metadata should, </a:t>
            </a:r>
            <a:r>
              <a:rPr lang="en-IN" b="1" dirty="0">
                <a:latin typeface="Times New Roman" pitchFamily="18" charset="0"/>
                <a:cs typeface="Times New Roman" pitchFamily="18" charset="0"/>
              </a:rPr>
              <a:t>contain information that the data was deleted, and if it was archived, how and where an archival copy can be requested. </a:t>
            </a:r>
            <a:endParaRPr lang="en-IN" dirty="0">
              <a:latin typeface="Times New Roman" pitchFamily="18" charset="0"/>
              <a:cs typeface="Times New Roman" pitchFamily="18" charset="0"/>
            </a:endParaRPr>
          </a:p>
        </p:txBody>
      </p:sp>
      <p:sp>
        <p:nvSpPr>
          <p:cNvPr id="5" name="Rectangle 4"/>
          <p:cNvSpPr/>
          <p:nvPr/>
        </p:nvSpPr>
        <p:spPr>
          <a:xfrm>
            <a:off x="2286000" y="1"/>
            <a:ext cx="4572000" cy="523220"/>
          </a:xfrm>
          <a:prstGeom prst="rect">
            <a:avLst/>
          </a:prstGeom>
        </p:spPr>
        <p:txBody>
          <a:bodyPr wrap="square">
            <a:spAutoFit/>
          </a:bodyPr>
          <a:lstStyle/>
          <a:p>
            <a:r>
              <a:rPr lang="en-IN" sz="1400" b="1" dirty="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collaboration with CDAC)</a:t>
            </a:r>
            <a:endParaRPr lang="en-IN"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FAKHRE\Desktop\download (1).jpg"/>
          <p:cNvPicPr>
            <a:picLocks noChangeAspect="1" noChangeArrowheads="1"/>
          </p:cNvPicPr>
          <p:nvPr/>
        </p:nvPicPr>
        <p:blipFill>
          <a:blip r:embed="rId2"/>
          <a:srcRect/>
          <a:stretch>
            <a:fillRect/>
          </a:stretch>
        </p:blipFill>
        <p:spPr bwMode="auto">
          <a:xfrm>
            <a:off x="0" y="0"/>
            <a:ext cx="1571603" cy="1096456"/>
          </a:xfrm>
          <a:prstGeom prst="rect">
            <a:avLst/>
          </a:prstGeom>
          <a:noFill/>
        </p:spPr>
      </p:pic>
      <p:pic>
        <p:nvPicPr>
          <p:cNvPr id="3" name="Picture 2" descr="C:\Users\FAKHRE\Desktop\images.jpg"/>
          <p:cNvPicPr>
            <a:picLocks noChangeAspect="1" noChangeArrowheads="1"/>
          </p:cNvPicPr>
          <p:nvPr/>
        </p:nvPicPr>
        <p:blipFill>
          <a:blip r:embed="rId3"/>
          <a:srcRect/>
          <a:stretch>
            <a:fillRect/>
          </a:stretch>
        </p:blipFill>
        <p:spPr bwMode="auto">
          <a:xfrm>
            <a:off x="7715295" y="0"/>
            <a:ext cx="1428736" cy="1142984"/>
          </a:xfrm>
          <a:prstGeom prst="rect">
            <a:avLst/>
          </a:prstGeom>
          <a:noFill/>
        </p:spPr>
      </p:pic>
      <p:sp>
        <p:nvSpPr>
          <p:cNvPr id="4" name="Rectangle 3"/>
          <p:cNvSpPr/>
          <p:nvPr/>
        </p:nvSpPr>
        <p:spPr>
          <a:xfrm>
            <a:off x="785786" y="1428736"/>
            <a:ext cx="7786742" cy="4247317"/>
          </a:xfrm>
          <a:prstGeom prst="rect">
            <a:avLst/>
          </a:prstGeom>
        </p:spPr>
        <p:txBody>
          <a:bodyPr wrap="square">
            <a:spAutoFit/>
          </a:bodyPr>
          <a:lstStyle/>
          <a:p>
            <a:endParaRPr lang="en-IN" dirty="0"/>
          </a:p>
          <a:p>
            <a:pPr lvl="2"/>
            <a:r>
              <a:rPr lang="en-IN" b="1" dirty="0">
                <a:latin typeface="Times New Roman" pitchFamily="18" charset="0"/>
                <a:cs typeface="Times New Roman" pitchFamily="18" charset="0"/>
              </a:rPr>
              <a:t>Publishing your metadata – what are the options? </a:t>
            </a:r>
            <a:endParaRPr lang="en-IN" b="1" dirty="0" smtClean="0">
              <a:latin typeface="Times New Roman" pitchFamily="18" charset="0"/>
              <a:cs typeface="Times New Roman" pitchFamily="18" charset="0"/>
            </a:endParaRPr>
          </a:p>
          <a:p>
            <a:pPr lvl="2"/>
            <a:endParaRPr lang="en-IN" b="1" dirty="0">
              <a:latin typeface="Times New Roman" pitchFamily="18" charset="0"/>
              <a:cs typeface="Times New Roman" pitchFamily="18" charset="0"/>
            </a:endParaRPr>
          </a:p>
          <a:p>
            <a:pPr lvl="2">
              <a:buFont typeface="Wingdings" pitchFamily="2" charset="2"/>
              <a:buChar char="Ø"/>
            </a:pPr>
            <a:r>
              <a:rPr lang="en-IN" dirty="0" smtClean="0">
                <a:latin typeface="Times New Roman" pitchFamily="18" charset="0"/>
                <a:cs typeface="Times New Roman" pitchFamily="18" charset="0"/>
              </a:rPr>
              <a:t>‘</a:t>
            </a:r>
            <a:r>
              <a:rPr lang="en-IN" dirty="0">
                <a:latin typeface="Times New Roman" pitchFamily="18" charset="0"/>
                <a:cs typeface="Times New Roman" pitchFamily="18" charset="0"/>
              </a:rPr>
              <a:t>Open’ publication: direct access on URIs </a:t>
            </a:r>
          </a:p>
          <a:p>
            <a:pPr lvl="2">
              <a:buFontTx/>
              <a:buChar char="-"/>
            </a:pPr>
            <a:r>
              <a:rPr lang="en-IN" dirty="0" smtClean="0">
                <a:latin typeface="Times New Roman" pitchFamily="18" charset="0"/>
                <a:cs typeface="Times New Roman" pitchFamily="18" charset="0"/>
              </a:rPr>
              <a:t>This </a:t>
            </a:r>
            <a:r>
              <a:rPr lang="en-IN" dirty="0">
                <a:latin typeface="Times New Roman" pitchFamily="18" charset="0"/>
                <a:cs typeface="Times New Roman" pitchFamily="18" charset="0"/>
              </a:rPr>
              <a:t>is the option most in line with the vision of Linked Open Data and allows the ‘follow-your-nose’ principle. </a:t>
            </a:r>
            <a:endParaRPr lang="en-IN" dirty="0" smtClean="0">
              <a:latin typeface="Times New Roman" pitchFamily="18" charset="0"/>
              <a:cs typeface="Times New Roman" pitchFamily="18" charset="0"/>
            </a:endParaRPr>
          </a:p>
          <a:p>
            <a:pPr lvl="2"/>
            <a:endParaRPr lang="en-IN" dirty="0" smtClean="0">
              <a:latin typeface="Times New Roman" pitchFamily="18" charset="0"/>
              <a:cs typeface="Times New Roman" pitchFamily="18" charset="0"/>
            </a:endParaRPr>
          </a:p>
          <a:p>
            <a:pPr lvl="2">
              <a:buFont typeface="Wingdings" pitchFamily="2" charset="2"/>
              <a:buChar char="Ø"/>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Make your metadata available through a </a:t>
            </a:r>
            <a:r>
              <a:rPr lang="en-IN" b="1" dirty="0">
                <a:latin typeface="Times New Roman" pitchFamily="18" charset="0"/>
                <a:cs typeface="Times New Roman" pitchFamily="18" charset="0"/>
              </a:rPr>
              <a:t>SPARQL endpoint </a:t>
            </a:r>
          </a:p>
          <a:p>
            <a:pPr lvl="2"/>
            <a:r>
              <a:rPr lang="en-IN" dirty="0">
                <a:latin typeface="Times New Roman" pitchFamily="18" charset="0"/>
                <a:cs typeface="Times New Roman" pitchFamily="18" charset="0"/>
              </a:rPr>
              <a:t>- This allows external systems to send queries to an RDF triple store. </a:t>
            </a:r>
          </a:p>
          <a:p>
            <a:pPr lvl="2">
              <a:buFontTx/>
              <a:buChar char="-"/>
            </a:pPr>
            <a:r>
              <a:rPr lang="en-IN" dirty="0" smtClean="0">
                <a:latin typeface="Times New Roman" pitchFamily="18" charset="0"/>
                <a:cs typeface="Times New Roman" pitchFamily="18" charset="0"/>
              </a:rPr>
              <a:t>Requires </a:t>
            </a:r>
            <a:r>
              <a:rPr lang="en-IN" dirty="0">
                <a:latin typeface="Times New Roman" pitchFamily="18" charset="0"/>
                <a:cs typeface="Times New Roman" pitchFamily="18" charset="0"/>
              </a:rPr>
              <a:t>knowledge about the schema used in the triple store. </a:t>
            </a:r>
            <a:endParaRPr lang="en-IN" dirty="0" smtClean="0">
              <a:latin typeface="Times New Roman" pitchFamily="18" charset="0"/>
              <a:cs typeface="Times New Roman" pitchFamily="18" charset="0"/>
            </a:endParaRPr>
          </a:p>
          <a:p>
            <a:pPr lvl="2">
              <a:buFontTx/>
              <a:buChar char="-"/>
            </a:pPr>
            <a:endParaRPr lang="en-IN" dirty="0">
              <a:latin typeface="Times New Roman" pitchFamily="18" charset="0"/>
              <a:cs typeface="Times New Roman" pitchFamily="18" charset="0"/>
            </a:endParaRPr>
          </a:p>
          <a:p>
            <a:pPr lvl="2">
              <a:buFont typeface="Wingdings" pitchFamily="2" charset="2"/>
              <a:buChar char="Ø"/>
            </a:pPr>
            <a:r>
              <a:rPr lang="en-IN" dirty="0" smtClean="0">
                <a:latin typeface="Times New Roman" pitchFamily="18" charset="0"/>
                <a:cs typeface="Times New Roman" pitchFamily="18" charset="0"/>
              </a:rPr>
              <a:t>Deferred </a:t>
            </a:r>
            <a:r>
              <a:rPr lang="en-IN" dirty="0">
                <a:latin typeface="Times New Roman" pitchFamily="18" charset="0"/>
                <a:cs typeface="Times New Roman" pitchFamily="18" charset="0"/>
              </a:rPr>
              <a:t>publication: access to exported file in RDF </a:t>
            </a:r>
          </a:p>
          <a:p>
            <a:pPr lvl="2"/>
            <a:r>
              <a:rPr lang="en-IN" dirty="0">
                <a:latin typeface="Times New Roman" pitchFamily="18" charset="0"/>
                <a:cs typeface="Times New Roman" pitchFamily="18" charset="0"/>
              </a:rPr>
              <a:t>- Produced by converting non-RDF data to RDF. </a:t>
            </a:r>
          </a:p>
          <a:p>
            <a:pPr lvl="2"/>
            <a:r>
              <a:rPr lang="en-IN" dirty="0">
                <a:latin typeface="Times New Roman" pitchFamily="18" charset="0"/>
                <a:cs typeface="Times New Roman" pitchFamily="18" charset="0"/>
              </a:rPr>
              <a:t>- Allows off-line bulk harvesting and caching of data collections. </a:t>
            </a:r>
          </a:p>
          <a:p>
            <a:pPr lvl="2"/>
            <a:r>
              <a:rPr lang="en-IN" dirty="0">
                <a:latin typeface="Times New Roman" pitchFamily="18" charset="0"/>
                <a:cs typeface="Times New Roman" pitchFamily="18" charset="0"/>
              </a:rPr>
              <a:t>- Allows implementation of access control. </a:t>
            </a:r>
          </a:p>
        </p:txBody>
      </p:sp>
      <p:sp>
        <p:nvSpPr>
          <p:cNvPr id="5" name="Rectangle 4"/>
          <p:cNvSpPr/>
          <p:nvPr/>
        </p:nvSpPr>
        <p:spPr>
          <a:xfrm>
            <a:off x="2286000" y="1"/>
            <a:ext cx="4572000" cy="523220"/>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714357"/>
            <a:ext cx="8143932" cy="8494633"/>
          </a:xfrm>
          <a:prstGeom prst="rect">
            <a:avLst/>
          </a:prstGeom>
        </p:spPr>
        <p:txBody>
          <a:bodyPr wrap="square">
            <a:spAutoFit/>
          </a:bodyPr>
          <a:lstStyle/>
          <a:p>
            <a:endParaRPr lang="en-IN" dirty="0"/>
          </a:p>
          <a:p>
            <a:endParaRPr lang="en-IN" sz="2000" b="1" i="1" dirty="0" smtClean="0"/>
          </a:p>
          <a:p>
            <a:endParaRPr lang="en-IN" sz="2000" b="1" i="1" dirty="0"/>
          </a:p>
          <a:p>
            <a:endParaRPr lang="en-IN" sz="2000" b="1" i="1" dirty="0" smtClean="0"/>
          </a:p>
          <a:p>
            <a:r>
              <a:rPr lang="en-IN" sz="2000" b="1" i="1" dirty="0" smtClean="0"/>
              <a:t>Content</a:t>
            </a:r>
          </a:p>
          <a:p>
            <a:endParaRPr lang="en-IN" sz="2400" b="1" i="1" dirty="0" smtClean="0"/>
          </a:p>
          <a:p>
            <a:r>
              <a:rPr lang="en-IN" sz="2000" dirty="0" smtClean="0">
                <a:latin typeface="Times New Roman" pitchFamily="18" charset="0"/>
                <a:cs typeface="Times New Roman" pitchFamily="18" charset="0"/>
              </a:rPr>
              <a:t>This </a:t>
            </a:r>
            <a:r>
              <a:rPr lang="en-IN" sz="2000" dirty="0">
                <a:latin typeface="Times New Roman" pitchFamily="18" charset="0"/>
                <a:cs typeface="Times New Roman" pitchFamily="18" charset="0"/>
              </a:rPr>
              <a:t>module </a:t>
            </a:r>
            <a:r>
              <a:rPr lang="en-IN" sz="2000" dirty="0" smtClean="0">
                <a:latin typeface="Times New Roman" pitchFamily="18" charset="0"/>
                <a:cs typeface="Times New Roman" pitchFamily="18" charset="0"/>
              </a:rPr>
              <a:t>contains..</a:t>
            </a:r>
          </a:p>
          <a:p>
            <a:pPr>
              <a:buFont typeface="Wingdings" pitchFamily="2" charset="2"/>
              <a:buChar char="Ø"/>
            </a:pPr>
            <a:r>
              <a:rPr lang="en-IN" sz="2000" dirty="0" smtClean="0">
                <a:latin typeface="Times New Roman" pitchFamily="18" charset="0"/>
                <a:cs typeface="Times New Roman" pitchFamily="18" charset="0"/>
              </a:rPr>
              <a:t>An </a:t>
            </a:r>
            <a:r>
              <a:rPr lang="en-IN" sz="2000" dirty="0">
                <a:latin typeface="Times New Roman" pitchFamily="18" charset="0"/>
                <a:cs typeface="Times New Roman" pitchFamily="18" charset="0"/>
              </a:rPr>
              <a:t>explanation of what is </a:t>
            </a:r>
            <a:r>
              <a:rPr lang="en-IN" sz="2000" dirty="0" smtClean="0">
                <a:latin typeface="Times New Roman" pitchFamily="18" charset="0"/>
                <a:cs typeface="Times New Roman" pitchFamily="18" charset="0"/>
              </a:rPr>
              <a:t>metadata.</a:t>
            </a:r>
          </a:p>
          <a:p>
            <a:pPr>
              <a:buFont typeface="Wingdings" pitchFamily="2" charset="2"/>
              <a:buChar char="Ø"/>
            </a:pPr>
            <a:r>
              <a:rPr lang="en-IN" sz="2000" dirty="0" smtClean="0">
                <a:latin typeface="Times New Roman" pitchFamily="18" charset="0"/>
                <a:cs typeface="Times New Roman" pitchFamily="18" charset="0"/>
              </a:rPr>
              <a:t>An outline of the Metadata lifecycle.</a:t>
            </a:r>
          </a:p>
          <a:p>
            <a:pPr>
              <a:buFont typeface="Wingdings" pitchFamily="2" charset="2"/>
              <a:buChar char="Ø"/>
            </a:pPr>
            <a:r>
              <a:rPr lang="en-IN" sz="2000" dirty="0" smtClean="0">
                <a:latin typeface="Times New Roman" pitchFamily="18" charset="0"/>
                <a:cs typeface="Times New Roman" pitchFamily="18" charset="0"/>
              </a:rPr>
              <a:t>An introduction to Metadata quality.</a:t>
            </a:r>
          </a:p>
          <a:p>
            <a:pPr>
              <a:buFont typeface="Wingdings" pitchFamily="2" charset="2"/>
              <a:buChar char="Ø"/>
            </a:pPr>
            <a:r>
              <a:rPr lang="en-IN" sz="2000" dirty="0" smtClean="0">
                <a:latin typeface="Times New Roman" pitchFamily="18" charset="0"/>
                <a:cs typeface="Times New Roman" pitchFamily="18" charset="0"/>
              </a:rPr>
              <a:t>An </a:t>
            </a:r>
            <a:r>
              <a:rPr lang="en-IN" sz="2000" dirty="0">
                <a:latin typeface="Times New Roman" pitchFamily="18" charset="0"/>
                <a:cs typeface="Times New Roman" pitchFamily="18" charset="0"/>
              </a:rPr>
              <a:t>overview of the metadata management and exchange approach </a:t>
            </a:r>
            <a:r>
              <a:rPr lang="en-IN" sz="2000" dirty="0" smtClean="0">
                <a:latin typeface="Times New Roman" pitchFamily="18" charset="0"/>
                <a:cs typeface="Times New Roman" pitchFamily="18" charset="0"/>
              </a:rPr>
              <a:t> implemented by Open Data Support through the Open Data Interoperability Platform .</a:t>
            </a:r>
            <a:endParaRPr lang="en-IN" sz="2000" dirty="0">
              <a:latin typeface="Times New Roman" pitchFamily="18" charset="0"/>
              <a:cs typeface="Times New Roman" pitchFamily="18" charset="0"/>
            </a:endParaRPr>
          </a:p>
          <a:p>
            <a:endParaRPr lang="en-IN" sz="2000" b="1" i="1" dirty="0"/>
          </a:p>
          <a:p>
            <a:endParaRPr lang="en-IN" sz="2400" b="1" i="1" dirty="0" smtClean="0"/>
          </a:p>
          <a:p>
            <a:endParaRPr lang="en-IN" sz="2400" b="1" i="1" dirty="0"/>
          </a:p>
          <a:p>
            <a:endParaRPr lang="en-IN" sz="2400" b="1" i="1" dirty="0" smtClean="0"/>
          </a:p>
          <a:p>
            <a:endParaRPr lang="en-IN" sz="2400" b="1" i="1" dirty="0"/>
          </a:p>
          <a:p>
            <a:endParaRPr lang="en-IN" sz="2400" b="1" i="1" dirty="0" smtClean="0"/>
          </a:p>
          <a:p>
            <a:endParaRPr lang="en-IN" sz="2400" b="1" i="1" dirty="0"/>
          </a:p>
          <a:p>
            <a:endParaRPr lang="en-IN" sz="2400" b="1" i="1" dirty="0" smtClean="0"/>
          </a:p>
          <a:p>
            <a:endParaRPr lang="en-IN" sz="2400" b="1" i="1" dirty="0"/>
          </a:p>
          <a:p>
            <a:endParaRPr lang="en-IN" sz="2400" b="1" i="1" dirty="0" smtClean="0"/>
          </a:p>
          <a:p>
            <a:endParaRPr lang="en-IN" sz="2400" b="1" i="1" dirty="0"/>
          </a:p>
          <a:p>
            <a:endParaRPr lang="en-IN" sz="2400" dirty="0"/>
          </a:p>
        </p:txBody>
      </p:sp>
      <p:pic>
        <p:nvPicPr>
          <p:cNvPr id="3" name="Picture 2" descr="C:\Users\FAKHRE\Desktop\images.jpg"/>
          <p:cNvPicPr>
            <a:picLocks noChangeAspect="1" noChangeArrowheads="1"/>
          </p:cNvPicPr>
          <p:nvPr/>
        </p:nvPicPr>
        <p:blipFill>
          <a:blip r:embed="rId2"/>
          <a:srcRect/>
          <a:stretch>
            <a:fillRect/>
          </a:stretch>
        </p:blipFill>
        <p:spPr bwMode="auto">
          <a:xfrm>
            <a:off x="7715264" y="0"/>
            <a:ext cx="1428736" cy="1142984"/>
          </a:xfrm>
          <a:prstGeom prst="rect">
            <a:avLst/>
          </a:prstGeom>
          <a:noFill/>
        </p:spPr>
      </p:pic>
      <p:sp>
        <p:nvSpPr>
          <p:cNvPr id="5" name="Title 1"/>
          <p:cNvSpPr txBox="1">
            <a:spLocks/>
          </p:cNvSpPr>
          <p:nvPr/>
        </p:nvSpPr>
        <p:spPr>
          <a:xfrm>
            <a:off x="2214546" y="-214338"/>
            <a:ext cx="4214842" cy="928694"/>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r>
              <a:rPr kumimoji="0" lang="en-IN"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r>
            <a:br>
              <a:rPr kumimoji="0" lang="en-IN"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IN" sz="1400" b="1" i="0" u="none" strike="noStrike" kern="1200" cap="none" spc="0" normalizeH="0" baseline="0" noProof="0" dirty="0" smtClean="0">
                <a:ln>
                  <a:noFill/>
                </a:ln>
                <a:solidFill>
                  <a:schemeClr val="tx1">
                    <a:lumMod val="95000"/>
                    <a:lumOff val="5000"/>
                  </a:schemeClr>
                </a:solidFill>
                <a:effectLst>
                  <a:outerShdw blurRad="31750" dist="25400" dir="5400000" algn="tl" rotWithShape="0">
                    <a:srgbClr val="000000">
                      <a:alpha val="25000"/>
                    </a:srgbClr>
                  </a:outerShdw>
                </a:effectLst>
                <a:uLnTx/>
                <a:uFillTx/>
                <a:latin typeface="Segoe Print" pitchFamily="2" charset="0"/>
                <a:ea typeface="+mj-ea"/>
                <a:cs typeface="+mj-cs"/>
              </a:rPr>
              <a:t>Mtech (Advance Computing and Data Science collaboration with CDAC)</a:t>
            </a:r>
            <a:endParaRPr kumimoji="0" lang="en-IN" sz="1400" b="1" i="0" u="none" strike="noStrike" kern="1200" cap="none" spc="0" normalizeH="0" baseline="0" noProof="0" dirty="0">
              <a:ln>
                <a:noFill/>
              </a:ln>
              <a:solidFill>
                <a:schemeClr val="tx1">
                  <a:lumMod val="95000"/>
                  <a:lumOff val="5000"/>
                </a:schemeClr>
              </a:solidFill>
              <a:effectLst>
                <a:outerShdw blurRad="31750" dist="25400" dir="5400000" algn="tl" rotWithShape="0">
                  <a:srgbClr val="000000">
                    <a:alpha val="25000"/>
                  </a:srgbClr>
                </a:outerShdw>
              </a:effectLst>
              <a:uLnTx/>
              <a:uFillTx/>
              <a:latin typeface="Segoe Print" pitchFamily="2" charset="0"/>
              <a:ea typeface="+mj-ea"/>
              <a:cs typeface="+mj-cs"/>
            </a:endParaRPr>
          </a:p>
        </p:txBody>
      </p:sp>
      <p:pic>
        <p:nvPicPr>
          <p:cNvPr id="6" name="Picture 2" descr="C:\Users\FAKHRE\Desktop\download (1).jpg"/>
          <p:cNvPicPr>
            <a:picLocks noChangeAspect="1" noChangeArrowheads="1"/>
          </p:cNvPicPr>
          <p:nvPr/>
        </p:nvPicPr>
        <p:blipFill>
          <a:blip r:embed="rId3"/>
          <a:srcRect/>
          <a:stretch>
            <a:fillRect/>
          </a:stretch>
        </p:blipFill>
        <p:spPr bwMode="auto">
          <a:xfrm>
            <a:off x="1" y="2"/>
            <a:ext cx="1643041" cy="1146296"/>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FAKHRE\Desktop\download (1).jpg"/>
          <p:cNvPicPr>
            <a:picLocks noChangeAspect="1" noChangeArrowheads="1"/>
          </p:cNvPicPr>
          <p:nvPr/>
        </p:nvPicPr>
        <p:blipFill>
          <a:blip r:embed="rId2"/>
          <a:srcRect/>
          <a:stretch>
            <a:fillRect/>
          </a:stretch>
        </p:blipFill>
        <p:spPr bwMode="auto">
          <a:xfrm>
            <a:off x="0" y="0"/>
            <a:ext cx="1571603" cy="1096456"/>
          </a:xfrm>
          <a:prstGeom prst="rect">
            <a:avLst/>
          </a:prstGeom>
          <a:noFill/>
        </p:spPr>
      </p:pic>
      <p:pic>
        <p:nvPicPr>
          <p:cNvPr id="3" name="Picture 2" descr="C:\Users\FAKHRE\Desktop\images.jpg"/>
          <p:cNvPicPr>
            <a:picLocks noChangeAspect="1" noChangeArrowheads="1"/>
          </p:cNvPicPr>
          <p:nvPr/>
        </p:nvPicPr>
        <p:blipFill>
          <a:blip r:embed="rId3"/>
          <a:srcRect/>
          <a:stretch>
            <a:fillRect/>
          </a:stretch>
        </p:blipFill>
        <p:spPr bwMode="auto">
          <a:xfrm>
            <a:off x="7715295" y="0"/>
            <a:ext cx="1428736" cy="1142984"/>
          </a:xfrm>
          <a:prstGeom prst="rect">
            <a:avLst/>
          </a:prstGeom>
          <a:noFill/>
        </p:spPr>
      </p:pic>
      <p:sp>
        <p:nvSpPr>
          <p:cNvPr id="4" name="Rectangle 3"/>
          <p:cNvSpPr/>
          <p:nvPr/>
        </p:nvSpPr>
        <p:spPr>
          <a:xfrm>
            <a:off x="1071538" y="1857364"/>
            <a:ext cx="7286676" cy="2154436"/>
          </a:xfrm>
          <a:prstGeom prst="rect">
            <a:avLst/>
          </a:prstGeom>
        </p:spPr>
        <p:txBody>
          <a:bodyPr wrap="square">
            <a:spAutoFit/>
          </a:bodyPr>
          <a:lstStyle/>
          <a:p>
            <a:endParaRPr lang="en-IN" dirty="0"/>
          </a:p>
          <a:p>
            <a:r>
              <a:rPr lang="en-IN" sz="4400" dirty="0" smtClean="0">
                <a:solidFill>
                  <a:srgbClr val="C00000"/>
                </a:solidFill>
                <a:latin typeface="Segoe Print" pitchFamily="2" charset="0"/>
              </a:rPr>
              <a:t>	Metadata Quality </a:t>
            </a:r>
          </a:p>
          <a:p>
            <a:endParaRPr lang="en-IN" i="1" dirty="0"/>
          </a:p>
          <a:p>
            <a:endParaRPr lang="en-IN" i="1" dirty="0" smtClean="0"/>
          </a:p>
          <a:p>
            <a:r>
              <a:rPr lang="en-IN" i="1" dirty="0" smtClean="0"/>
              <a:t>The </a:t>
            </a:r>
            <a:r>
              <a:rPr lang="en-IN" i="1" dirty="0"/>
              <a:t>quality and completeness of the description metadata of your datasets, directly affects their </a:t>
            </a:r>
            <a:r>
              <a:rPr lang="en-IN" i="1" dirty="0" smtClean="0"/>
              <a:t>search ability </a:t>
            </a:r>
            <a:r>
              <a:rPr lang="en-IN" i="1" dirty="0"/>
              <a:t>and reuse. </a:t>
            </a:r>
            <a:endParaRPr lang="en-IN" dirty="0"/>
          </a:p>
        </p:txBody>
      </p:sp>
      <p:sp>
        <p:nvSpPr>
          <p:cNvPr id="5" name="Rectangle 4"/>
          <p:cNvSpPr/>
          <p:nvPr/>
        </p:nvSpPr>
        <p:spPr>
          <a:xfrm>
            <a:off x="2286000" y="1"/>
            <a:ext cx="4572000" cy="523220"/>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FAKHRE\Desktop\download (1).jpg"/>
          <p:cNvPicPr>
            <a:picLocks noChangeAspect="1" noChangeArrowheads="1"/>
          </p:cNvPicPr>
          <p:nvPr/>
        </p:nvPicPr>
        <p:blipFill>
          <a:blip r:embed="rId2"/>
          <a:srcRect/>
          <a:stretch>
            <a:fillRect/>
          </a:stretch>
        </p:blipFill>
        <p:spPr bwMode="auto">
          <a:xfrm>
            <a:off x="0" y="0"/>
            <a:ext cx="1571603" cy="1096456"/>
          </a:xfrm>
          <a:prstGeom prst="rect">
            <a:avLst/>
          </a:prstGeom>
          <a:noFill/>
        </p:spPr>
      </p:pic>
      <p:pic>
        <p:nvPicPr>
          <p:cNvPr id="3" name="Picture 2" descr="C:\Users\FAKHRE\Desktop\images.jpg"/>
          <p:cNvPicPr>
            <a:picLocks noChangeAspect="1" noChangeArrowheads="1"/>
          </p:cNvPicPr>
          <p:nvPr/>
        </p:nvPicPr>
        <p:blipFill>
          <a:blip r:embed="rId3"/>
          <a:srcRect/>
          <a:stretch>
            <a:fillRect/>
          </a:stretch>
        </p:blipFill>
        <p:spPr bwMode="auto">
          <a:xfrm>
            <a:off x="7715295" y="0"/>
            <a:ext cx="1428736" cy="1142984"/>
          </a:xfrm>
          <a:prstGeom prst="rect">
            <a:avLst/>
          </a:prstGeom>
          <a:noFill/>
        </p:spPr>
      </p:pic>
      <p:sp>
        <p:nvSpPr>
          <p:cNvPr id="4" name="Rectangle 3"/>
          <p:cNvSpPr/>
          <p:nvPr/>
        </p:nvSpPr>
        <p:spPr>
          <a:xfrm>
            <a:off x="928662" y="1285860"/>
            <a:ext cx="7072362" cy="4524315"/>
          </a:xfrm>
          <a:prstGeom prst="rect">
            <a:avLst/>
          </a:prstGeom>
        </p:spPr>
        <p:txBody>
          <a:bodyPr wrap="square">
            <a:spAutoFit/>
          </a:bodyPr>
          <a:lstStyle/>
          <a:p>
            <a:endParaRPr lang="en-IN" dirty="0"/>
          </a:p>
          <a:p>
            <a:r>
              <a:rPr lang="en-IN" sz="2000" b="1" dirty="0">
                <a:latin typeface="Times New Roman" pitchFamily="18" charset="0"/>
                <a:cs typeface="Times New Roman" pitchFamily="18" charset="0"/>
              </a:rPr>
              <a:t>Metadata </a:t>
            </a:r>
            <a:r>
              <a:rPr lang="en-IN" sz="2000" b="1" dirty="0" smtClean="0">
                <a:latin typeface="Times New Roman" pitchFamily="18" charset="0"/>
                <a:cs typeface="Times New Roman" pitchFamily="18" charset="0"/>
              </a:rPr>
              <a:t>quality</a:t>
            </a:r>
          </a:p>
          <a:p>
            <a:endParaRPr lang="en-IN" b="1" dirty="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The accuracy of your metadata - are the characteristics of the resource correctly reflected? </a:t>
            </a:r>
          </a:p>
          <a:p>
            <a:r>
              <a:rPr lang="en-IN" dirty="0" smtClean="0">
                <a:latin typeface="Times New Roman" pitchFamily="18" charset="0"/>
                <a:cs typeface="Times New Roman" pitchFamily="18" charset="0"/>
              </a:rPr>
              <a:t>Example</a:t>
            </a:r>
            <a:r>
              <a:rPr lang="en-IN" dirty="0">
                <a:latin typeface="Times New Roman" pitchFamily="18" charset="0"/>
                <a:cs typeface="Times New Roman" pitchFamily="18" charset="0"/>
              </a:rPr>
              <a:t>:</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indicating the right title, the right license, the right publisher enables users to discover resources that they need. </a:t>
            </a:r>
          </a:p>
          <a:p>
            <a:pPr>
              <a:buFont typeface="Wingdings" pitchFamily="2" charset="2"/>
              <a:buChar char="Ø"/>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The availability of your metadata – can the metadata be accessed now and over time into the future? </a:t>
            </a:r>
          </a:p>
          <a:p>
            <a:r>
              <a:rPr lang="en-IN" dirty="0" smtClean="0">
                <a:latin typeface="Times New Roman" pitchFamily="18" charset="0"/>
                <a:cs typeface="Times New Roman" pitchFamily="18" charset="0"/>
              </a:rPr>
              <a:t> Example: </a:t>
            </a:r>
            <a:r>
              <a:rPr lang="en-IN" dirty="0">
                <a:latin typeface="Times New Roman" pitchFamily="18" charset="0"/>
                <a:cs typeface="Times New Roman" pitchFamily="18" charset="0"/>
              </a:rPr>
              <a:t>making it available for indexing and downloading, and include it in in a regular back-up process. </a:t>
            </a:r>
          </a:p>
          <a:p>
            <a:pPr>
              <a:buFont typeface="Wingdings" pitchFamily="2" charset="2"/>
              <a:buChar char="Ø"/>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completeness of your metadata – are all relevant characteristics of the resource captured (as far as practically and economically feasible and necessary for the application)? </a:t>
            </a:r>
          </a:p>
          <a:p>
            <a:r>
              <a:rPr lang="en-IN" dirty="0" smtClean="0">
                <a:latin typeface="Times New Roman" pitchFamily="18" charset="0"/>
                <a:cs typeface="Times New Roman" pitchFamily="18" charset="0"/>
              </a:rPr>
              <a:t>Example :</a:t>
            </a:r>
            <a:r>
              <a:rPr lang="en-IN" dirty="0" smtClean="0">
                <a:latin typeface="Times New Roman" pitchFamily="18" charset="0"/>
                <a:cs typeface="Times New Roman" pitchFamily="18" charset="0"/>
              </a:rPr>
              <a:t>indicating </a:t>
            </a:r>
            <a:r>
              <a:rPr lang="en-IN" dirty="0">
                <a:latin typeface="Times New Roman" pitchFamily="18" charset="0"/>
                <a:cs typeface="Times New Roman" pitchFamily="18" charset="0"/>
              </a:rPr>
              <a:t>the licence that governs reuse or the format of the distribution enables filters on those aspects. </a:t>
            </a:r>
          </a:p>
        </p:txBody>
      </p:sp>
      <p:sp>
        <p:nvSpPr>
          <p:cNvPr id="5" name="Rectangle 4"/>
          <p:cNvSpPr/>
          <p:nvPr/>
        </p:nvSpPr>
        <p:spPr>
          <a:xfrm>
            <a:off x="2286000" y="1"/>
            <a:ext cx="4572000" cy="523220"/>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FAKHRE\Desktop\download (1).jpg"/>
          <p:cNvPicPr>
            <a:picLocks noChangeAspect="1" noChangeArrowheads="1"/>
          </p:cNvPicPr>
          <p:nvPr/>
        </p:nvPicPr>
        <p:blipFill>
          <a:blip r:embed="rId2"/>
          <a:srcRect/>
          <a:stretch>
            <a:fillRect/>
          </a:stretch>
        </p:blipFill>
        <p:spPr bwMode="auto">
          <a:xfrm>
            <a:off x="0" y="0"/>
            <a:ext cx="1571603" cy="1096456"/>
          </a:xfrm>
          <a:prstGeom prst="rect">
            <a:avLst/>
          </a:prstGeom>
          <a:noFill/>
        </p:spPr>
      </p:pic>
      <p:pic>
        <p:nvPicPr>
          <p:cNvPr id="3" name="Picture 2" descr="C:\Users\FAKHRE\Desktop\images.jpg"/>
          <p:cNvPicPr>
            <a:picLocks noChangeAspect="1" noChangeArrowheads="1"/>
          </p:cNvPicPr>
          <p:nvPr/>
        </p:nvPicPr>
        <p:blipFill>
          <a:blip r:embed="rId3"/>
          <a:srcRect/>
          <a:stretch>
            <a:fillRect/>
          </a:stretch>
        </p:blipFill>
        <p:spPr bwMode="auto">
          <a:xfrm>
            <a:off x="7715295" y="0"/>
            <a:ext cx="1428736" cy="1142984"/>
          </a:xfrm>
          <a:prstGeom prst="rect">
            <a:avLst/>
          </a:prstGeom>
          <a:noFill/>
        </p:spPr>
      </p:pic>
      <p:sp>
        <p:nvSpPr>
          <p:cNvPr id="4" name="Rectangle 3"/>
          <p:cNvSpPr/>
          <p:nvPr/>
        </p:nvSpPr>
        <p:spPr>
          <a:xfrm>
            <a:off x="857224" y="1142984"/>
            <a:ext cx="7500990" cy="3970318"/>
          </a:xfrm>
          <a:prstGeom prst="rect">
            <a:avLst/>
          </a:prstGeom>
        </p:spPr>
        <p:txBody>
          <a:bodyPr wrap="square">
            <a:spAutoFit/>
          </a:bodyPr>
          <a:lstStyle/>
          <a:p>
            <a:endParaRPr lang="en-IN" dirty="0"/>
          </a:p>
          <a:p>
            <a:endParaRPr lang="en-IN" dirty="0"/>
          </a:p>
          <a:p>
            <a:pPr>
              <a:buFont typeface="Wingdings" pitchFamily="2" charset="2"/>
              <a:buChar char="Ø"/>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The conformance of your metadata to accepted standards – is the metadata conforming to a specific metadata standard or an Application Profile? </a:t>
            </a:r>
          </a:p>
          <a:p>
            <a:r>
              <a:rPr lang="en-IN" b="1" dirty="0" smtClean="0">
                <a:latin typeface="Times New Roman" pitchFamily="18" charset="0"/>
                <a:cs typeface="Times New Roman" pitchFamily="18" charset="0"/>
              </a:rPr>
              <a:t>Example:</a:t>
            </a:r>
            <a:r>
              <a:rPr lang="en-IN" i="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description of a dataset conforms to the DCAT-AP</a:t>
            </a:r>
            <a:r>
              <a:rPr lang="en-IN" i="1" dirty="0">
                <a:latin typeface="Times New Roman" pitchFamily="18" charset="0"/>
                <a:cs typeface="Times New Roman" pitchFamily="18" charset="0"/>
              </a:rPr>
              <a:t>. </a:t>
            </a:r>
            <a:endParaRPr lang="en-IN" i="1" dirty="0" smtClean="0">
              <a:latin typeface="Times New Roman" pitchFamily="18" charset="0"/>
              <a:cs typeface="Times New Roman" pitchFamily="18" charset="0"/>
            </a:endParaRPr>
          </a:p>
          <a:p>
            <a:endParaRPr lang="en-IN" i="1" dirty="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consistency of your metadata – does the data not contain contradictions? </a:t>
            </a:r>
          </a:p>
          <a:p>
            <a:r>
              <a:rPr lang="en-IN" b="1" dirty="0" smtClean="0">
                <a:latin typeface="Times New Roman" pitchFamily="18" charset="0"/>
                <a:cs typeface="Times New Roman" pitchFamily="18" charset="0"/>
              </a:rPr>
              <a:t>Example:</a:t>
            </a:r>
            <a:r>
              <a:rPr lang="en-IN" i="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not having multiple and contradictory license statements for the same piece of data. </a:t>
            </a:r>
          </a:p>
          <a:p>
            <a:endParaRPr lang="en-IN" dirty="0" smtClean="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The credibility and provenance of your metadata – is the metadata based on trustworthy sources? </a:t>
            </a:r>
          </a:p>
          <a:p>
            <a:r>
              <a:rPr lang="en-IN" b="1" dirty="0" smtClean="0">
                <a:latin typeface="Times New Roman" pitchFamily="18" charset="0"/>
                <a:cs typeface="Times New Roman" pitchFamily="18" charset="0"/>
              </a:rPr>
              <a:t>Example: linking</a:t>
            </a:r>
            <a:r>
              <a:rPr lang="en-IN" dirty="0" smtClean="0">
                <a:latin typeface="Times New Roman" pitchFamily="18" charset="0"/>
                <a:cs typeface="Times New Roman" pitchFamily="18" charset="0"/>
              </a:rPr>
              <a:t> to refer </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data published and managed by a stable organisation (e.g. the EU Publications Office). </a:t>
            </a:r>
          </a:p>
        </p:txBody>
      </p:sp>
      <p:sp>
        <p:nvSpPr>
          <p:cNvPr id="5" name="Rectangle 4"/>
          <p:cNvSpPr/>
          <p:nvPr/>
        </p:nvSpPr>
        <p:spPr>
          <a:xfrm>
            <a:off x="2286000" y="0"/>
            <a:ext cx="4572000" cy="523220"/>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FAKHRE\Desktop\download (1).jpg"/>
          <p:cNvPicPr>
            <a:picLocks noChangeAspect="1" noChangeArrowheads="1"/>
          </p:cNvPicPr>
          <p:nvPr/>
        </p:nvPicPr>
        <p:blipFill>
          <a:blip r:embed="rId2"/>
          <a:srcRect/>
          <a:stretch>
            <a:fillRect/>
          </a:stretch>
        </p:blipFill>
        <p:spPr bwMode="auto">
          <a:xfrm>
            <a:off x="0" y="0"/>
            <a:ext cx="1571603" cy="1096456"/>
          </a:xfrm>
          <a:prstGeom prst="rect">
            <a:avLst/>
          </a:prstGeom>
          <a:noFill/>
        </p:spPr>
      </p:pic>
      <p:pic>
        <p:nvPicPr>
          <p:cNvPr id="3" name="Picture 2" descr="C:\Users\FAKHRE\Desktop\images.jpg"/>
          <p:cNvPicPr>
            <a:picLocks noChangeAspect="1" noChangeArrowheads="1"/>
          </p:cNvPicPr>
          <p:nvPr/>
        </p:nvPicPr>
        <p:blipFill>
          <a:blip r:embed="rId3"/>
          <a:srcRect/>
          <a:stretch>
            <a:fillRect/>
          </a:stretch>
        </p:blipFill>
        <p:spPr bwMode="auto">
          <a:xfrm>
            <a:off x="7715295" y="0"/>
            <a:ext cx="1428736" cy="1142984"/>
          </a:xfrm>
          <a:prstGeom prst="rect">
            <a:avLst/>
          </a:prstGeom>
          <a:noFill/>
        </p:spPr>
      </p:pic>
      <p:sp>
        <p:nvSpPr>
          <p:cNvPr id="4" name="Rectangle 3"/>
          <p:cNvSpPr/>
          <p:nvPr/>
        </p:nvSpPr>
        <p:spPr>
          <a:xfrm>
            <a:off x="857224" y="1285860"/>
            <a:ext cx="7358114" cy="4801314"/>
          </a:xfrm>
          <a:prstGeom prst="rect">
            <a:avLst/>
          </a:prstGeom>
        </p:spPr>
        <p:txBody>
          <a:bodyPr wrap="square">
            <a:spAutoFit/>
          </a:bodyPr>
          <a:lstStyle/>
          <a:p>
            <a:pPr>
              <a:buFont typeface="Wingdings" pitchFamily="2" charset="2"/>
              <a:buChar char="Ø"/>
            </a:pPr>
            <a:r>
              <a:rPr lang="en-IN" dirty="0" smtClean="0"/>
              <a:t>The process ability </a:t>
            </a:r>
            <a:r>
              <a:rPr lang="en-IN" dirty="0"/>
              <a:t>of the metadata </a:t>
            </a:r>
            <a:r>
              <a:rPr lang="en-IN" dirty="0" smtClean="0"/>
              <a:t> </a:t>
            </a:r>
            <a:r>
              <a:rPr lang="en-IN" dirty="0"/>
              <a:t>is the metadata properly machine-readable? </a:t>
            </a:r>
          </a:p>
          <a:p>
            <a:endParaRPr lang="en-IN" b="1" dirty="0" smtClean="0"/>
          </a:p>
          <a:p>
            <a:r>
              <a:rPr lang="en-IN" b="1" dirty="0" smtClean="0"/>
              <a:t>Example: </a:t>
            </a:r>
            <a:r>
              <a:rPr lang="en-IN" dirty="0" smtClean="0"/>
              <a:t>making </a:t>
            </a:r>
            <a:r>
              <a:rPr lang="en-IN" dirty="0"/>
              <a:t>the metadata of a dataset available in RDF and/or XML, and not as free text. </a:t>
            </a:r>
            <a:endParaRPr lang="en-IN" dirty="0" smtClean="0"/>
          </a:p>
          <a:p>
            <a:pPr>
              <a:buFontTx/>
              <a:buChar char="-"/>
            </a:pPr>
            <a:endParaRPr lang="en-IN" dirty="0"/>
          </a:p>
          <a:p>
            <a:pPr>
              <a:buFont typeface="Wingdings" pitchFamily="2" charset="2"/>
              <a:buChar char="Ø"/>
            </a:pPr>
            <a:r>
              <a:rPr lang="en-IN" dirty="0" smtClean="0"/>
              <a:t>The </a:t>
            </a:r>
            <a:r>
              <a:rPr lang="en-IN" dirty="0"/>
              <a:t>relevance of the metadata – does the metadata contain the right amount of information for the task at hand? </a:t>
            </a:r>
          </a:p>
          <a:p>
            <a:r>
              <a:rPr lang="en-IN" b="1" dirty="0" smtClean="0"/>
              <a:t>Example:</a:t>
            </a:r>
            <a:r>
              <a:rPr lang="en-IN" dirty="0" smtClean="0"/>
              <a:t> </a:t>
            </a:r>
            <a:r>
              <a:rPr lang="en-IN" dirty="0"/>
              <a:t>limit the information to optimally serve the users’ needs. </a:t>
            </a:r>
            <a:endParaRPr lang="en-IN" dirty="0" smtClean="0"/>
          </a:p>
          <a:p>
            <a:endParaRPr lang="en-IN" dirty="0"/>
          </a:p>
          <a:p>
            <a:pPr>
              <a:buFont typeface="Wingdings" pitchFamily="2" charset="2"/>
              <a:buChar char="Ø"/>
            </a:pPr>
            <a:r>
              <a:rPr lang="en-IN" dirty="0" smtClean="0"/>
              <a:t> </a:t>
            </a:r>
            <a:r>
              <a:rPr lang="en-IN" dirty="0"/>
              <a:t>The timeliness of your metadata – is the metadata corresponding to the actual (current) characteristics of the resource and is it published soon enough? </a:t>
            </a:r>
          </a:p>
          <a:p>
            <a:r>
              <a:rPr lang="en-IN" b="1" dirty="0" smtClean="0"/>
              <a:t>Example: </a:t>
            </a:r>
            <a:r>
              <a:rPr lang="en-IN" dirty="0" smtClean="0"/>
              <a:t>indicating </a:t>
            </a:r>
            <a:r>
              <a:rPr lang="en-IN" dirty="0"/>
              <a:t>the last modification date of the resource, thus making sure the metadata is fresh so that users will see the latest information </a:t>
            </a:r>
          </a:p>
        </p:txBody>
      </p:sp>
      <p:sp>
        <p:nvSpPr>
          <p:cNvPr id="5" name="Rectangle 4"/>
          <p:cNvSpPr/>
          <p:nvPr/>
        </p:nvSpPr>
        <p:spPr>
          <a:xfrm>
            <a:off x="2286000" y="1"/>
            <a:ext cx="4572000" cy="523220"/>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FAKHRE\Desktop\download (1).jpg"/>
          <p:cNvPicPr>
            <a:picLocks noChangeAspect="1" noChangeArrowheads="1"/>
          </p:cNvPicPr>
          <p:nvPr/>
        </p:nvPicPr>
        <p:blipFill>
          <a:blip r:embed="rId2"/>
          <a:srcRect/>
          <a:stretch>
            <a:fillRect/>
          </a:stretch>
        </p:blipFill>
        <p:spPr bwMode="auto">
          <a:xfrm>
            <a:off x="0" y="0"/>
            <a:ext cx="1571603" cy="1096456"/>
          </a:xfrm>
          <a:prstGeom prst="rect">
            <a:avLst/>
          </a:prstGeom>
          <a:noFill/>
        </p:spPr>
      </p:pic>
      <p:pic>
        <p:nvPicPr>
          <p:cNvPr id="3" name="Picture 2" descr="C:\Users\FAKHRE\Desktop\images.jpg"/>
          <p:cNvPicPr>
            <a:picLocks noChangeAspect="1" noChangeArrowheads="1"/>
          </p:cNvPicPr>
          <p:nvPr/>
        </p:nvPicPr>
        <p:blipFill>
          <a:blip r:embed="rId3"/>
          <a:srcRect/>
          <a:stretch>
            <a:fillRect/>
          </a:stretch>
        </p:blipFill>
        <p:spPr bwMode="auto">
          <a:xfrm>
            <a:off x="7715295" y="0"/>
            <a:ext cx="1428736" cy="1142984"/>
          </a:xfrm>
          <a:prstGeom prst="rect">
            <a:avLst/>
          </a:prstGeom>
          <a:noFill/>
        </p:spPr>
      </p:pic>
      <p:sp>
        <p:nvSpPr>
          <p:cNvPr id="4" name="Rectangle 3"/>
          <p:cNvSpPr/>
          <p:nvPr/>
        </p:nvSpPr>
        <p:spPr>
          <a:xfrm>
            <a:off x="214282" y="1571612"/>
            <a:ext cx="8501090" cy="2031325"/>
          </a:xfrm>
          <a:prstGeom prst="rect">
            <a:avLst/>
          </a:prstGeom>
        </p:spPr>
        <p:txBody>
          <a:bodyPr wrap="square">
            <a:spAutoFit/>
          </a:bodyPr>
          <a:lstStyle/>
          <a:p>
            <a:endParaRPr lang="en-IN" dirty="0"/>
          </a:p>
          <a:p>
            <a:r>
              <a:rPr lang="en-IN" sz="3600" dirty="0">
                <a:solidFill>
                  <a:srgbClr val="C00000"/>
                </a:solidFill>
                <a:latin typeface="Segoe Print" pitchFamily="2" charset="0"/>
              </a:rPr>
              <a:t>Exchanging </a:t>
            </a:r>
            <a:r>
              <a:rPr lang="en-IN" sz="3600" dirty="0" smtClean="0">
                <a:solidFill>
                  <a:srgbClr val="C00000"/>
                </a:solidFill>
                <a:latin typeface="Segoe Print" pitchFamily="2" charset="0"/>
              </a:rPr>
              <a:t>Metadata </a:t>
            </a:r>
            <a:r>
              <a:rPr lang="en-IN" sz="3600" dirty="0">
                <a:solidFill>
                  <a:srgbClr val="C00000"/>
                </a:solidFill>
                <a:latin typeface="Segoe Print" pitchFamily="2" charset="0"/>
              </a:rPr>
              <a:t>of D</a:t>
            </a:r>
            <a:r>
              <a:rPr lang="en-IN" sz="3600" dirty="0" smtClean="0">
                <a:solidFill>
                  <a:srgbClr val="C00000"/>
                </a:solidFill>
                <a:latin typeface="Segoe Print" pitchFamily="2" charset="0"/>
              </a:rPr>
              <a:t>atasets </a:t>
            </a:r>
          </a:p>
          <a:p>
            <a:endParaRPr lang="en-IN" sz="3600" i="1" dirty="0">
              <a:latin typeface="Segoe Print" pitchFamily="2" charset="0"/>
            </a:endParaRPr>
          </a:p>
          <a:p>
            <a:r>
              <a:rPr lang="en-IN" dirty="0" smtClean="0"/>
              <a:t>Mapping your metadata to a common metadata vocabulary, such as the DCAT-AP, and exchanging the metadata across platforms</a:t>
            </a:r>
            <a:r>
              <a:rPr lang="en-IN" dirty="0"/>
              <a:t>.</a:t>
            </a:r>
            <a:endParaRPr lang="en-IN" dirty="0"/>
          </a:p>
        </p:txBody>
      </p:sp>
      <p:sp>
        <p:nvSpPr>
          <p:cNvPr id="5" name="Rectangle 4"/>
          <p:cNvSpPr/>
          <p:nvPr/>
        </p:nvSpPr>
        <p:spPr>
          <a:xfrm>
            <a:off x="2286000" y="1"/>
            <a:ext cx="4572000" cy="584775"/>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r>
              <a:rPr lang="en-IN"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FAKHRE\Desktop\download (1).jpg"/>
          <p:cNvPicPr>
            <a:picLocks noChangeAspect="1" noChangeArrowheads="1"/>
          </p:cNvPicPr>
          <p:nvPr/>
        </p:nvPicPr>
        <p:blipFill>
          <a:blip r:embed="rId2"/>
          <a:srcRect/>
          <a:stretch>
            <a:fillRect/>
          </a:stretch>
        </p:blipFill>
        <p:spPr bwMode="auto">
          <a:xfrm>
            <a:off x="0" y="0"/>
            <a:ext cx="1571603" cy="1096456"/>
          </a:xfrm>
          <a:prstGeom prst="rect">
            <a:avLst/>
          </a:prstGeom>
          <a:noFill/>
        </p:spPr>
      </p:pic>
      <p:pic>
        <p:nvPicPr>
          <p:cNvPr id="3" name="Picture 2" descr="C:\Users\FAKHRE\Desktop\images.jpg"/>
          <p:cNvPicPr>
            <a:picLocks noChangeAspect="1" noChangeArrowheads="1"/>
          </p:cNvPicPr>
          <p:nvPr/>
        </p:nvPicPr>
        <p:blipFill>
          <a:blip r:embed="rId3"/>
          <a:srcRect/>
          <a:stretch>
            <a:fillRect/>
          </a:stretch>
        </p:blipFill>
        <p:spPr bwMode="auto">
          <a:xfrm>
            <a:off x="7715295" y="0"/>
            <a:ext cx="1428736" cy="1142984"/>
          </a:xfrm>
          <a:prstGeom prst="rect">
            <a:avLst/>
          </a:prstGeom>
          <a:noFill/>
        </p:spPr>
      </p:pic>
      <p:sp>
        <p:nvSpPr>
          <p:cNvPr id="4" name="Rectangle 3"/>
          <p:cNvSpPr/>
          <p:nvPr/>
        </p:nvSpPr>
        <p:spPr>
          <a:xfrm>
            <a:off x="428596" y="1142984"/>
            <a:ext cx="7858180" cy="4801314"/>
          </a:xfrm>
          <a:prstGeom prst="rect">
            <a:avLst/>
          </a:prstGeom>
        </p:spPr>
        <p:txBody>
          <a:bodyPr wrap="square">
            <a:spAutoFit/>
          </a:bodyPr>
          <a:lstStyle/>
          <a:p>
            <a:endParaRPr lang="en-IN" dirty="0"/>
          </a:p>
          <a:p>
            <a:pPr lvl="1"/>
            <a:r>
              <a:rPr lang="en-IN" b="1" dirty="0">
                <a:latin typeface="Times New Roman" pitchFamily="18" charset="0"/>
                <a:cs typeface="Times New Roman" pitchFamily="18" charset="0"/>
              </a:rPr>
              <a:t>Homogenising metadata </a:t>
            </a:r>
          </a:p>
          <a:p>
            <a:pPr lvl="1"/>
            <a:r>
              <a:rPr lang="en-IN" i="1" dirty="0">
                <a:solidFill>
                  <a:srgbClr val="C00000"/>
                </a:solidFill>
                <a:latin typeface="Times New Roman" pitchFamily="18" charset="0"/>
                <a:cs typeface="Times New Roman" pitchFamily="18" charset="0"/>
              </a:rPr>
              <a:t>When exchanged between systems, metadata should be mapped to a common model so that the sender and the recipient share a common understanding on the meaning of the metadata. </a:t>
            </a:r>
          </a:p>
          <a:p>
            <a:pPr lvl="1">
              <a:buFont typeface="Wingdings" pitchFamily="2" charset="2"/>
              <a:buChar char="Ø"/>
            </a:pPr>
            <a:r>
              <a:rPr lang="en-IN" dirty="0" smtClean="0">
                <a:latin typeface="Times New Roman" pitchFamily="18" charset="0"/>
                <a:cs typeface="Times New Roman" pitchFamily="18" charset="0"/>
              </a:rPr>
              <a:t>On </a:t>
            </a:r>
            <a:r>
              <a:rPr lang="en-IN" dirty="0">
                <a:latin typeface="Times New Roman" pitchFamily="18" charset="0"/>
                <a:cs typeface="Times New Roman" pitchFamily="18" charset="0"/>
              </a:rPr>
              <a:t>the schema level metadata coming from different sources can be based on different metadata schemas, e.g. DCAT, schema.org, CERIF, own internal model</a:t>
            </a:r>
            <a:r>
              <a:rPr lang="en-IN" dirty="0" smtClean="0">
                <a:latin typeface="Times New Roman" pitchFamily="18" charset="0"/>
                <a:cs typeface="Times New Roman" pitchFamily="18" charset="0"/>
              </a:rPr>
              <a:t>.</a:t>
            </a:r>
          </a:p>
          <a:p>
            <a:pPr lvl="1"/>
            <a:endParaRPr lang="en-IN" dirty="0">
              <a:latin typeface="Times New Roman" pitchFamily="18" charset="0"/>
              <a:cs typeface="Times New Roman" pitchFamily="18" charset="0"/>
            </a:endParaRPr>
          </a:p>
          <a:p>
            <a:pPr lvl="1">
              <a:buFont typeface="Wingdings" pitchFamily="2" charset="2"/>
              <a:buChar char="Ø"/>
            </a:pPr>
            <a:r>
              <a:rPr lang="en-IN" dirty="0" smtClean="0">
                <a:latin typeface="Times New Roman" pitchFamily="18" charset="0"/>
                <a:cs typeface="Times New Roman" pitchFamily="18" charset="0"/>
              </a:rPr>
              <a:t>On </a:t>
            </a:r>
            <a:r>
              <a:rPr lang="en-IN" dirty="0">
                <a:latin typeface="Times New Roman" pitchFamily="18" charset="0"/>
                <a:cs typeface="Times New Roman" pitchFamily="18" charset="0"/>
              </a:rPr>
              <a:t>the data (value) level, the metadata properties should be assigned values from different controlled vocabularies or syntaxes, e.g.: </a:t>
            </a:r>
            <a:endParaRPr lang="en-IN" dirty="0" smtClean="0">
              <a:latin typeface="Times New Roman" pitchFamily="18" charset="0"/>
              <a:cs typeface="Times New Roman" pitchFamily="18" charset="0"/>
            </a:endParaRPr>
          </a:p>
          <a:p>
            <a:pPr lvl="1"/>
            <a:endParaRPr lang="en-IN" dirty="0">
              <a:latin typeface="Times New Roman" pitchFamily="18" charset="0"/>
              <a:cs typeface="Times New Roman" pitchFamily="18" charset="0"/>
            </a:endParaRPr>
          </a:p>
          <a:p>
            <a:pPr lvl="1">
              <a:buFontTx/>
              <a:buChar char="-"/>
            </a:pPr>
            <a:r>
              <a:rPr lang="en-IN" dirty="0" smtClean="0">
                <a:latin typeface="Times New Roman" pitchFamily="18" charset="0"/>
                <a:cs typeface="Times New Roman" pitchFamily="18" charset="0"/>
              </a:rPr>
              <a:t>Language</a:t>
            </a:r>
            <a:r>
              <a:rPr lang="en-IN" dirty="0">
                <a:latin typeface="Times New Roman" pitchFamily="18" charset="0"/>
                <a:cs typeface="Times New Roman" pitchFamily="18" charset="0"/>
              </a:rPr>
              <a:t>: English can be expressed as http://publications.europa.eu/resource/authority/language/ENG or as http://id.loc.gov/vocabulary/iso639-1/en </a:t>
            </a:r>
            <a:endParaRPr lang="en-IN" dirty="0" smtClean="0">
              <a:latin typeface="Times New Roman" pitchFamily="18" charset="0"/>
              <a:cs typeface="Times New Roman" pitchFamily="18" charset="0"/>
            </a:endParaRPr>
          </a:p>
          <a:p>
            <a:pPr lvl="1"/>
            <a:endParaRPr lang="en-IN" dirty="0">
              <a:latin typeface="Times New Roman" pitchFamily="18" charset="0"/>
              <a:cs typeface="Times New Roman" pitchFamily="18" charset="0"/>
            </a:endParaRPr>
          </a:p>
          <a:p>
            <a:pPr lvl="1"/>
            <a:r>
              <a:rPr lang="de-DE" dirty="0">
                <a:latin typeface="Times New Roman" pitchFamily="18" charset="0"/>
                <a:cs typeface="Times New Roman" pitchFamily="18" charset="0"/>
              </a:rPr>
              <a:t>- Dates: ISO8601 (“20130101”) versus W3C DTF (“2013-01-01”) </a:t>
            </a:r>
          </a:p>
        </p:txBody>
      </p:sp>
      <p:sp>
        <p:nvSpPr>
          <p:cNvPr id="5" name="Rectangle 4"/>
          <p:cNvSpPr/>
          <p:nvPr/>
        </p:nvSpPr>
        <p:spPr>
          <a:xfrm>
            <a:off x="2286000" y="1"/>
            <a:ext cx="4572000" cy="523220"/>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FAKHRE\Desktop\download (1).jpg"/>
          <p:cNvPicPr>
            <a:picLocks noChangeAspect="1" noChangeArrowheads="1"/>
          </p:cNvPicPr>
          <p:nvPr/>
        </p:nvPicPr>
        <p:blipFill>
          <a:blip r:embed="rId2"/>
          <a:srcRect/>
          <a:stretch>
            <a:fillRect/>
          </a:stretch>
        </p:blipFill>
        <p:spPr bwMode="auto">
          <a:xfrm>
            <a:off x="0" y="0"/>
            <a:ext cx="1571603" cy="1096456"/>
          </a:xfrm>
          <a:prstGeom prst="rect">
            <a:avLst/>
          </a:prstGeom>
          <a:noFill/>
        </p:spPr>
      </p:pic>
      <p:pic>
        <p:nvPicPr>
          <p:cNvPr id="3" name="Picture 2" descr="C:\Users\FAKHRE\Desktop\images.jpg"/>
          <p:cNvPicPr>
            <a:picLocks noChangeAspect="1" noChangeArrowheads="1"/>
          </p:cNvPicPr>
          <p:nvPr/>
        </p:nvPicPr>
        <p:blipFill>
          <a:blip r:embed="rId3"/>
          <a:srcRect/>
          <a:stretch>
            <a:fillRect/>
          </a:stretch>
        </p:blipFill>
        <p:spPr bwMode="auto">
          <a:xfrm>
            <a:off x="7715295" y="0"/>
            <a:ext cx="1428736" cy="1142984"/>
          </a:xfrm>
          <a:prstGeom prst="rect">
            <a:avLst/>
          </a:prstGeom>
          <a:noFill/>
        </p:spPr>
      </p:pic>
      <p:sp>
        <p:nvSpPr>
          <p:cNvPr id="4" name="Rectangle 3"/>
          <p:cNvSpPr/>
          <p:nvPr/>
        </p:nvSpPr>
        <p:spPr>
          <a:xfrm>
            <a:off x="785786" y="1000109"/>
            <a:ext cx="7500990" cy="2862322"/>
          </a:xfrm>
          <a:prstGeom prst="rect">
            <a:avLst/>
          </a:prstGeom>
        </p:spPr>
        <p:txBody>
          <a:bodyPr wrap="square">
            <a:spAutoFit/>
          </a:bodyPr>
          <a:lstStyle/>
          <a:p>
            <a:endParaRPr lang="en-IN" dirty="0"/>
          </a:p>
          <a:p>
            <a:endParaRPr lang="en-IN" b="1"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IN" b="1"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Example</a:t>
            </a:r>
            <a:r>
              <a:rPr lang="en-IN" b="1" dirty="0">
                <a:latin typeface="Times New Roman" pitchFamily="18" charset="0"/>
                <a:cs typeface="Times New Roman" pitchFamily="18" charset="0"/>
              </a:rPr>
              <a:t>: Homogenising metadata about datasets </a:t>
            </a:r>
            <a:endParaRPr lang="en-IN" b="1"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DCAT Application Profile for data portals in Europe </a:t>
            </a:r>
          </a:p>
          <a:p>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DCAT-AP can be used as the common model for exchanging metadata with open data platforms across Europe and/or with a data broker (e.g. The Open Data Interoperability Platform - ODIP). </a:t>
            </a:r>
          </a:p>
        </p:txBody>
      </p:sp>
      <p:sp>
        <p:nvSpPr>
          <p:cNvPr id="9" name="Rectangle 8"/>
          <p:cNvSpPr/>
          <p:nvPr/>
        </p:nvSpPr>
        <p:spPr>
          <a:xfrm>
            <a:off x="2286000" y="1"/>
            <a:ext cx="4572000" cy="523220"/>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500034" y="1571612"/>
            <a:ext cx="8072494" cy="4286280"/>
          </a:xfrm>
          <a:prstGeom prst="rect">
            <a:avLst/>
          </a:prstGeom>
          <a:noFill/>
          <a:ln w="9525">
            <a:noFill/>
            <a:miter lim="800000"/>
            <a:headEnd/>
            <a:tailEnd/>
          </a:ln>
          <a:effectLst/>
        </p:spPr>
      </p:pic>
      <p:pic>
        <p:nvPicPr>
          <p:cNvPr id="3" name="Picture 2" descr="C:\Users\FAKHRE\Desktop\download (1).jpg"/>
          <p:cNvPicPr>
            <a:picLocks noChangeAspect="1" noChangeArrowheads="1"/>
          </p:cNvPicPr>
          <p:nvPr/>
        </p:nvPicPr>
        <p:blipFill>
          <a:blip r:embed="rId3"/>
          <a:srcRect/>
          <a:stretch>
            <a:fillRect/>
          </a:stretch>
        </p:blipFill>
        <p:spPr bwMode="auto">
          <a:xfrm>
            <a:off x="0" y="0"/>
            <a:ext cx="1571603" cy="1096456"/>
          </a:xfrm>
          <a:prstGeom prst="rect">
            <a:avLst/>
          </a:prstGeom>
          <a:noFill/>
        </p:spPr>
      </p:pic>
      <p:pic>
        <p:nvPicPr>
          <p:cNvPr id="4" name="Picture 3" descr="C:\Users\FAKHRE\Desktop\images.jpg"/>
          <p:cNvPicPr>
            <a:picLocks noChangeAspect="1" noChangeArrowheads="1"/>
          </p:cNvPicPr>
          <p:nvPr/>
        </p:nvPicPr>
        <p:blipFill>
          <a:blip r:embed="rId4"/>
          <a:srcRect/>
          <a:stretch>
            <a:fillRect/>
          </a:stretch>
        </p:blipFill>
        <p:spPr bwMode="auto">
          <a:xfrm>
            <a:off x="7715295" y="0"/>
            <a:ext cx="1428736" cy="1142984"/>
          </a:xfrm>
          <a:prstGeom prst="rect">
            <a:avLst/>
          </a:prstGeom>
          <a:noFill/>
        </p:spPr>
      </p:pic>
      <p:sp>
        <p:nvSpPr>
          <p:cNvPr id="5" name="Rectangle 4"/>
          <p:cNvSpPr/>
          <p:nvPr/>
        </p:nvSpPr>
        <p:spPr>
          <a:xfrm>
            <a:off x="2000248" y="642918"/>
            <a:ext cx="5143520" cy="646331"/>
          </a:xfrm>
          <a:prstGeom prst="rect">
            <a:avLst/>
          </a:prstGeom>
        </p:spPr>
        <p:txBody>
          <a:bodyPr wrap="square">
            <a:spAutoFit/>
          </a:bodyPr>
          <a:lstStyle/>
          <a:p>
            <a:endParaRPr lang="en-IN" dirty="0"/>
          </a:p>
          <a:p>
            <a:r>
              <a:rPr lang="en-IN" b="1" dirty="0">
                <a:solidFill>
                  <a:srgbClr val="C00000"/>
                </a:solidFill>
              </a:rPr>
              <a:t>Mapping example – data.gov.uk </a:t>
            </a:r>
            <a:endParaRPr lang="en-IN" dirty="0">
              <a:solidFill>
                <a:srgbClr val="C00000"/>
              </a:solidFill>
            </a:endParaRPr>
          </a:p>
        </p:txBody>
      </p:sp>
      <p:sp>
        <p:nvSpPr>
          <p:cNvPr id="6" name="Rectangle 5"/>
          <p:cNvSpPr/>
          <p:nvPr/>
        </p:nvSpPr>
        <p:spPr>
          <a:xfrm>
            <a:off x="2286000" y="1"/>
            <a:ext cx="4572000" cy="523220"/>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FAKHRE\Desktop\download (1).jpg"/>
          <p:cNvPicPr>
            <a:picLocks noChangeAspect="1" noChangeArrowheads="1"/>
          </p:cNvPicPr>
          <p:nvPr/>
        </p:nvPicPr>
        <p:blipFill>
          <a:blip r:embed="rId2"/>
          <a:srcRect/>
          <a:stretch>
            <a:fillRect/>
          </a:stretch>
        </p:blipFill>
        <p:spPr bwMode="auto">
          <a:xfrm>
            <a:off x="0" y="0"/>
            <a:ext cx="1571603" cy="1096456"/>
          </a:xfrm>
          <a:prstGeom prst="rect">
            <a:avLst/>
          </a:prstGeom>
          <a:noFill/>
        </p:spPr>
      </p:pic>
      <p:pic>
        <p:nvPicPr>
          <p:cNvPr id="3" name="Picture 2" descr="C:\Users\FAKHRE\Desktop\images.jpg"/>
          <p:cNvPicPr>
            <a:picLocks noChangeAspect="1" noChangeArrowheads="1"/>
          </p:cNvPicPr>
          <p:nvPr/>
        </p:nvPicPr>
        <p:blipFill>
          <a:blip r:embed="rId3"/>
          <a:srcRect/>
          <a:stretch>
            <a:fillRect/>
          </a:stretch>
        </p:blipFill>
        <p:spPr bwMode="auto">
          <a:xfrm>
            <a:off x="7715295" y="0"/>
            <a:ext cx="1428736" cy="1142984"/>
          </a:xfrm>
          <a:prstGeom prst="rect">
            <a:avLst/>
          </a:prstGeom>
          <a:noFill/>
        </p:spPr>
      </p:pic>
      <p:sp>
        <p:nvSpPr>
          <p:cNvPr id="4" name="Rectangle 3"/>
          <p:cNvSpPr/>
          <p:nvPr/>
        </p:nvSpPr>
        <p:spPr>
          <a:xfrm>
            <a:off x="714348" y="1582341"/>
            <a:ext cx="7358114" cy="3693319"/>
          </a:xfrm>
          <a:prstGeom prst="rect">
            <a:avLst/>
          </a:prstGeom>
        </p:spPr>
        <p:txBody>
          <a:bodyPr wrap="square">
            <a:spAutoFit/>
          </a:bodyPr>
          <a:lstStyle/>
          <a:p>
            <a:r>
              <a:rPr lang="en-IN" b="1" dirty="0" smtClean="0"/>
              <a:t>What </a:t>
            </a:r>
            <a:r>
              <a:rPr lang="en-IN" b="1" dirty="0"/>
              <a:t>can the Open Data Interoperability Platform do? </a:t>
            </a:r>
            <a:endParaRPr lang="en-IN" b="1" dirty="0" smtClean="0"/>
          </a:p>
          <a:p>
            <a:endParaRPr lang="en-IN" b="1" dirty="0"/>
          </a:p>
          <a:p>
            <a:pPr>
              <a:buFont typeface="Wingdings" pitchFamily="2" charset="2"/>
              <a:buChar char="Ø"/>
            </a:pPr>
            <a:r>
              <a:rPr lang="en-IN" b="1" dirty="0" smtClean="0"/>
              <a:t>Harvest</a:t>
            </a:r>
            <a:r>
              <a:rPr lang="en-IN" dirty="0" smtClean="0"/>
              <a:t> </a:t>
            </a:r>
            <a:r>
              <a:rPr lang="en-IN" dirty="0"/>
              <a:t>metadata from an Open Data portal</a:t>
            </a:r>
            <a:r>
              <a:rPr lang="en-IN" dirty="0" smtClean="0"/>
              <a:t>.</a:t>
            </a:r>
          </a:p>
          <a:p>
            <a:r>
              <a:rPr lang="en-IN" dirty="0" smtClean="0"/>
              <a:t> </a:t>
            </a:r>
          </a:p>
          <a:p>
            <a:pPr>
              <a:buFont typeface="Wingdings" pitchFamily="2" charset="2"/>
              <a:buChar char="Ø"/>
            </a:pPr>
            <a:r>
              <a:rPr lang="en-IN" b="1" dirty="0" smtClean="0"/>
              <a:t>Transform</a:t>
            </a:r>
            <a:r>
              <a:rPr lang="en-IN" dirty="0" smtClean="0"/>
              <a:t> </a:t>
            </a:r>
            <a:r>
              <a:rPr lang="en-IN" dirty="0"/>
              <a:t>the metadata to RDF</a:t>
            </a:r>
            <a:r>
              <a:rPr lang="en-IN" dirty="0" smtClean="0"/>
              <a:t>.</a:t>
            </a:r>
          </a:p>
          <a:p>
            <a:r>
              <a:rPr lang="en-IN" dirty="0" smtClean="0"/>
              <a:t> </a:t>
            </a:r>
          </a:p>
          <a:p>
            <a:pPr>
              <a:buFont typeface="Wingdings" pitchFamily="2" charset="2"/>
              <a:buChar char="Ø"/>
            </a:pPr>
            <a:r>
              <a:rPr lang="en-IN" b="1" dirty="0" smtClean="0"/>
              <a:t>Harmonise</a:t>
            </a:r>
            <a:r>
              <a:rPr lang="en-IN" dirty="0" smtClean="0"/>
              <a:t> </a:t>
            </a:r>
            <a:r>
              <a:rPr lang="en-IN" dirty="0"/>
              <a:t>the RDF metadata produced in the previous steps </a:t>
            </a:r>
            <a:r>
              <a:rPr lang="en-IN" dirty="0" smtClean="0"/>
              <a:t> with </a:t>
            </a:r>
            <a:r>
              <a:rPr lang="en-IN" dirty="0"/>
              <a:t>DCAT-AP</a:t>
            </a:r>
            <a:r>
              <a:rPr lang="en-IN" dirty="0" smtClean="0"/>
              <a:t>.</a:t>
            </a:r>
          </a:p>
          <a:p>
            <a:r>
              <a:rPr lang="en-IN" dirty="0" smtClean="0"/>
              <a:t> </a:t>
            </a:r>
          </a:p>
          <a:p>
            <a:pPr>
              <a:buFont typeface="Wingdings" pitchFamily="2" charset="2"/>
              <a:buChar char="Ø"/>
            </a:pPr>
            <a:r>
              <a:rPr lang="en-IN" b="1" dirty="0" smtClean="0"/>
              <a:t>Validate</a:t>
            </a:r>
            <a:r>
              <a:rPr lang="en-IN" dirty="0" smtClean="0"/>
              <a:t> </a:t>
            </a:r>
            <a:r>
              <a:rPr lang="en-IN" dirty="0"/>
              <a:t>the harmonised metadata against the </a:t>
            </a:r>
            <a:r>
              <a:rPr lang="en-IN" dirty="0" smtClean="0"/>
              <a:t>DCAT-AP</a:t>
            </a:r>
            <a:r>
              <a:rPr lang="en-IN" dirty="0"/>
              <a:t>.</a:t>
            </a:r>
            <a:r>
              <a:rPr lang="en-IN" dirty="0" smtClean="0"/>
              <a:t> </a:t>
            </a:r>
          </a:p>
          <a:p>
            <a:endParaRPr lang="en-IN" dirty="0" smtClean="0"/>
          </a:p>
          <a:p>
            <a:pPr>
              <a:buFont typeface="Wingdings" pitchFamily="2" charset="2"/>
              <a:buChar char="Ø"/>
            </a:pPr>
            <a:r>
              <a:rPr lang="en-IN" dirty="0"/>
              <a:t> </a:t>
            </a:r>
            <a:r>
              <a:rPr lang="en-IN" b="1" dirty="0" smtClean="0"/>
              <a:t>Publish</a:t>
            </a:r>
            <a:r>
              <a:rPr lang="en-IN" dirty="0" smtClean="0"/>
              <a:t> </a:t>
            </a:r>
            <a:r>
              <a:rPr lang="en-IN" dirty="0"/>
              <a:t>the description metadata as Linked Open Data. </a:t>
            </a:r>
          </a:p>
          <a:p>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6" name="Rectangle 5"/>
          <p:cNvSpPr/>
          <p:nvPr/>
        </p:nvSpPr>
        <p:spPr>
          <a:xfrm>
            <a:off x="2286000" y="1"/>
            <a:ext cx="4572000" cy="523220"/>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1285860"/>
            <a:ext cx="7500990" cy="3970318"/>
          </a:xfrm>
          <a:prstGeom prst="rect">
            <a:avLst/>
          </a:prstGeom>
        </p:spPr>
        <p:txBody>
          <a:bodyPr wrap="square">
            <a:spAutoFit/>
          </a:bodyPr>
          <a:lstStyle/>
          <a:p>
            <a:endParaRPr lang="en-IN" dirty="0"/>
          </a:p>
          <a:p>
            <a:r>
              <a:rPr lang="en-IN" b="1" dirty="0">
                <a:latin typeface="Times New Roman" pitchFamily="18" charset="0"/>
                <a:cs typeface="Times New Roman" pitchFamily="18" charset="0"/>
              </a:rPr>
              <a:t>Conclusions </a:t>
            </a:r>
          </a:p>
          <a:p>
            <a:r>
              <a:rPr lang="en-IN" dirty="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Metadata </a:t>
            </a:r>
            <a:r>
              <a:rPr lang="en-IN" dirty="0">
                <a:latin typeface="Times New Roman" pitchFamily="18" charset="0"/>
                <a:cs typeface="Times New Roman" pitchFamily="18" charset="0"/>
              </a:rPr>
              <a:t>provides information on your data and resources. The quality of the metadata directly affects the discoverability and reuse of your the resources. </a:t>
            </a: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A structured approach should be followed for metadata management. </a:t>
            </a:r>
            <a:endParaRPr lang="en-IN" dirty="0" smtClean="0">
              <a:latin typeface="Times New Roman" pitchFamily="18" charset="0"/>
              <a:cs typeface="Times New Roman" pitchFamily="18" charset="0"/>
            </a:endParaRPr>
          </a:p>
          <a:p>
            <a:pPr>
              <a:buFont typeface="Wingdings" pitchFamily="2" charset="2"/>
              <a:buChar char="Ø"/>
            </a:pPr>
            <a:endParaRPr lang="en-IN" dirty="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metadata lifecycle extends the lifecycle of datasets (metadata before publication and after deletion). </a:t>
            </a: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Homogenised metadata enable the operation of metadata brokers, which can in turn lower the access barriers to your resources, leading to improved visibility and discoverability, and thus increasing their reuse potential</a:t>
            </a:r>
            <a:r>
              <a:rPr lang="en-IN" dirty="0"/>
              <a:t>. </a:t>
            </a:r>
          </a:p>
        </p:txBody>
      </p:sp>
      <p:pic>
        <p:nvPicPr>
          <p:cNvPr id="3" name="Picture 2" descr="C:\Users\FAKHRE\Desktop\download (1).jpg"/>
          <p:cNvPicPr>
            <a:picLocks noChangeAspect="1" noChangeArrowheads="1"/>
          </p:cNvPicPr>
          <p:nvPr/>
        </p:nvPicPr>
        <p:blipFill>
          <a:blip r:embed="rId2"/>
          <a:srcRect/>
          <a:stretch>
            <a:fillRect/>
          </a:stretch>
        </p:blipFill>
        <p:spPr bwMode="auto">
          <a:xfrm>
            <a:off x="0" y="0"/>
            <a:ext cx="1571603" cy="1096456"/>
          </a:xfrm>
          <a:prstGeom prst="rect">
            <a:avLst/>
          </a:prstGeom>
          <a:noFill/>
        </p:spPr>
      </p:pic>
      <p:pic>
        <p:nvPicPr>
          <p:cNvPr id="4" name="Picture 3" descr="C:\Users\FAKHRE\Desktop\images.jpg"/>
          <p:cNvPicPr>
            <a:picLocks noChangeAspect="1" noChangeArrowheads="1"/>
          </p:cNvPicPr>
          <p:nvPr/>
        </p:nvPicPr>
        <p:blipFill>
          <a:blip r:embed="rId3"/>
          <a:srcRect/>
          <a:stretch>
            <a:fillRect/>
          </a:stretch>
        </p:blipFill>
        <p:spPr bwMode="auto">
          <a:xfrm>
            <a:off x="7715295" y="0"/>
            <a:ext cx="1428736" cy="1142984"/>
          </a:xfrm>
          <a:prstGeom prst="rect">
            <a:avLst/>
          </a:prstGeom>
          <a:noFill/>
        </p:spPr>
      </p:pic>
      <p:sp>
        <p:nvSpPr>
          <p:cNvPr id="5" name="Rectangle 4"/>
          <p:cNvSpPr/>
          <p:nvPr/>
        </p:nvSpPr>
        <p:spPr>
          <a:xfrm>
            <a:off x="2286000" y="1"/>
            <a:ext cx="4572000" cy="523220"/>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FAKHRE\Desktop\images.jpg"/>
          <p:cNvPicPr>
            <a:picLocks noChangeAspect="1" noChangeArrowheads="1"/>
          </p:cNvPicPr>
          <p:nvPr/>
        </p:nvPicPr>
        <p:blipFill>
          <a:blip r:embed="rId2"/>
          <a:srcRect/>
          <a:stretch>
            <a:fillRect/>
          </a:stretch>
        </p:blipFill>
        <p:spPr bwMode="auto">
          <a:xfrm>
            <a:off x="7715264" y="0"/>
            <a:ext cx="1428736" cy="1142984"/>
          </a:xfrm>
          <a:prstGeom prst="rect">
            <a:avLst/>
          </a:prstGeom>
          <a:noFill/>
        </p:spPr>
      </p:pic>
      <p:sp>
        <p:nvSpPr>
          <p:cNvPr id="4" name="Rectangle 3"/>
          <p:cNvSpPr/>
          <p:nvPr/>
        </p:nvSpPr>
        <p:spPr>
          <a:xfrm>
            <a:off x="714348" y="2071678"/>
            <a:ext cx="7429552" cy="1846659"/>
          </a:xfrm>
          <a:prstGeom prst="rect">
            <a:avLst/>
          </a:prstGeom>
        </p:spPr>
        <p:txBody>
          <a:bodyPr wrap="square">
            <a:spAutoFit/>
          </a:bodyPr>
          <a:lstStyle/>
          <a:p>
            <a:endParaRPr lang="en-IN" sz="3600" dirty="0">
              <a:latin typeface="Segoe Print" pitchFamily="2" charset="0"/>
            </a:endParaRPr>
          </a:p>
          <a:p>
            <a:r>
              <a:rPr lang="en-IN" sz="3600" b="1" dirty="0">
                <a:latin typeface="Segoe Print" pitchFamily="2" charset="0"/>
              </a:rPr>
              <a:t>What is metadata? </a:t>
            </a:r>
            <a:endParaRPr lang="en-IN" sz="3600" b="1" dirty="0" smtClean="0">
              <a:latin typeface="Segoe Print" pitchFamily="2" charset="0"/>
            </a:endParaRPr>
          </a:p>
          <a:p>
            <a:endParaRPr lang="en-IN" i="1" dirty="0"/>
          </a:p>
          <a:p>
            <a:r>
              <a:rPr lang="en-IN" sz="2400" i="1" dirty="0" smtClean="0"/>
              <a:t>Definition</a:t>
            </a:r>
            <a:r>
              <a:rPr lang="en-IN" sz="2400" i="1" dirty="0"/>
              <a:t>, examples and reusable standards </a:t>
            </a:r>
            <a:r>
              <a:rPr lang="en-IN" sz="2400" i="1" dirty="0" smtClean="0"/>
              <a:t>.</a:t>
            </a:r>
            <a:endParaRPr lang="en-IN" sz="2400" dirty="0"/>
          </a:p>
        </p:txBody>
      </p:sp>
      <p:sp>
        <p:nvSpPr>
          <p:cNvPr id="5" name="Title 1"/>
          <p:cNvSpPr txBox="1">
            <a:spLocks/>
          </p:cNvSpPr>
          <p:nvPr/>
        </p:nvSpPr>
        <p:spPr>
          <a:xfrm>
            <a:off x="2428860" y="0"/>
            <a:ext cx="4214842" cy="642918"/>
          </a:xfrm>
          <a:prstGeom prst="rect">
            <a:avLst/>
          </a:prstGeom>
        </p:spPr>
        <p:txBody>
          <a:bodyPr>
            <a:noAutofit/>
          </a:bodyPr>
          <a:lstStyle/>
          <a:p>
            <a:pPr lvl="0">
              <a:spcBef>
                <a:spcPct val="0"/>
              </a:spcBef>
            </a:pPr>
            <a:r>
              <a:rPr kumimoji="0" lang="en-IN" sz="24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r>
              <a:rPr kumimoji="0" lang="en-IN"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r>
            <a:br>
              <a:rPr kumimoji="0" lang="en-IN"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t>
            </a:r>
            <a:r>
              <a:rPr lang="en-IN" sz="1400" b="1" dirty="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(Advance Computing and Data </a:t>
            </a:r>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   Science </a:t>
            </a:r>
            <a:r>
              <a:rPr lang="en-IN" sz="1400" b="1" dirty="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collaboration with CDAC</a:t>
            </a:r>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a:t>
            </a:r>
            <a:endParaRPr kumimoji="0" lang="en-IN" sz="1400" b="1" i="0" u="none" strike="noStrike" kern="1200" cap="none" spc="0" normalizeH="0" baseline="0" noProof="0" dirty="0">
              <a:ln>
                <a:noFill/>
              </a:ln>
              <a:solidFill>
                <a:schemeClr val="tx1">
                  <a:lumMod val="95000"/>
                  <a:lumOff val="5000"/>
                </a:schemeClr>
              </a:solidFill>
              <a:effectLst>
                <a:outerShdw blurRad="31750" dist="25400" dir="5400000" algn="tl" rotWithShape="0">
                  <a:srgbClr val="000000">
                    <a:alpha val="25000"/>
                  </a:srgbClr>
                </a:outerShdw>
              </a:effectLst>
              <a:uLnTx/>
              <a:uFillTx/>
              <a:latin typeface="Segoe Print" pitchFamily="2" charset="0"/>
              <a:ea typeface="+mj-ea"/>
              <a:cs typeface="+mj-cs"/>
            </a:endParaRPr>
          </a:p>
        </p:txBody>
      </p:sp>
      <p:pic>
        <p:nvPicPr>
          <p:cNvPr id="2050" name="Picture 2" descr="C:\Users\FAKHRE\Desktop\download (1).jpg"/>
          <p:cNvPicPr>
            <a:picLocks noChangeAspect="1" noChangeArrowheads="1"/>
          </p:cNvPicPr>
          <p:nvPr/>
        </p:nvPicPr>
        <p:blipFill>
          <a:blip r:embed="rId3"/>
          <a:srcRect/>
          <a:stretch>
            <a:fillRect/>
          </a:stretch>
        </p:blipFill>
        <p:spPr bwMode="auto">
          <a:xfrm>
            <a:off x="1" y="2"/>
            <a:ext cx="1643041" cy="1146296"/>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14422"/>
            <a:ext cx="2285984" cy="646331"/>
          </a:xfrm>
          <a:prstGeom prst="rect">
            <a:avLst/>
          </a:prstGeom>
        </p:spPr>
        <p:txBody>
          <a:bodyPr wrap="square">
            <a:spAutoFit/>
          </a:bodyPr>
          <a:lstStyle/>
          <a:p>
            <a:endParaRPr lang="en-IN" dirty="0"/>
          </a:p>
          <a:p>
            <a:r>
              <a:rPr lang="en-IN" b="1" u="sng" dirty="0"/>
              <a:t>References </a:t>
            </a:r>
            <a:endParaRPr lang="en-IN" u="sng" dirty="0"/>
          </a:p>
        </p:txBody>
      </p:sp>
      <p:pic>
        <p:nvPicPr>
          <p:cNvPr id="3" name="Picture 2" descr="C:\Users\FAKHRE\Desktop\download (1).jpg"/>
          <p:cNvPicPr>
            <a:picLocks noChangeAspect="1" noChangeArrowheads="1"/>
          </p:cNvPicPr>
          <p:nvPr/>
        </p:nvPicPr>
        <p:blipFill>
          <a:blip r:embed="rId2"/>
          <a:srcRect/>
          <a:stretch>
            <a:fillRect/>
          </a:stretch>
        </p:blipFill>
        <p:spPr bwMode="auto">
          <a:xfrm>
            <a:off x="0" y="0"/>
            <a:ext cx="1571603" cy="1096456"/>
          </a:xfrm>
          <a:prstGeom prst="rect">
            <a:avLst/>
          </a:prstGeom>
          <a:noFill/>
        </p:spPr>
      </p:pic>
      <p:pic>
        <p:nvPicPr>
          <p:cNvPr id="4" name="Picture 3" descr="C:\Users\FAKHRE\Desktop\images.jpg"/>
          <p:cNvPicPr>
            <a:picLocks noChangeAspect="1" noChangeArrowheads="1"/>
          </p:cNvPicPr>
          <p:nvPr/>
        </p:nvPicPr>
        <p:blipFill>
          <a:blip r:embed="rId3"/>
          <a:srcRect/>
          <a:stretch>
            <a:fillRect/>
          </a:stretch>
        </p:blipFill>
        <p:spPr bwMode="auto">
          <a:xfrm>
            <a:off x="7715295" y="0"/>
            <a:ext cx="1428736" cy="1142984"/>
          </a:xfrm>
          <a:prstGeom prst="rect">
            <a:avLst/>
          </a:prstGeom>
          <a:noFill/>
        </p:spPr>
      </p:pic>
      <p:sp>
        <p:nvSpPr>
          <p:cNvPr id="5" name="Rectangle 4"/>
          <p:cNvSpPr/>
          <p:nvPr/>
        </p:nvSpPr>
        <p:spPr>
          <a:xfrm>
            <a:off x="642910" y="1785926"/>
            <a:ext cx="8001056" cy="4247317"/>
          </a:xfrm>
          <a:prstGeom prst="rect">
            <a:avLst/>
          </a:prstGeom>
        </p:spPr>
        <p:txBody>
          <a:bodyPr wrap="square">
            <a:spAutoFit/>
          </a:bodyPr>
          <a:lstStyle/>
          <a:p>
            <a:endParaRPr lang="en-IN" dirty="0"/>
          </a:p>
          <a:p>
            <a:pPr>
              <a:buFont typeface="Wingdings" pitchFamily="2" charset="2"/>
              <a:buChar char="Ø"/>
            </a:pPr>
            <a:r>
              <a:rPr lang="en-IN" b="1" dirty="0" smtClean="0">
                <a:latin typeface="Times New Roman" pitchFamily="18" charset="0"/>
                <a:cs typeface="Times New Roman" pitchFamily="18" charset="0"/>
              </a:rPr>
              <a:t>NISO</a:t>
            </a:r>
            <a:r>
              <a:rPr lang="en-IN" b="1" dirty="0">
                <a:latin typeface="Times New Roman" pitchFamily="18" charset="0"/>
                <a:cs typeface="Times New Roman" pitchFamily="18" charset="0"/>
              </a:rPr>
              <a:t>. Understanding Metadata. </a:t>
            </a:r>
            <a:r>
              <a:rPr lang="en-IN" dirty="0">
                <a:latin typeface="Times New Roman" pitchFamily="18" charset="0"/>
                <a:cs typeface="Times New Roman" pitchFamily="18" charset="0"/>
              </a:rPr>
              <a:t>http://www.niso.org/publications/press/UnderstandingMetadata.pdf </a:t>
            </a:r>
          </a:p>
          <a:p>
            <a:endParaRPr lang="en-IN" b="1" dirty="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 </a:t>
            </a:r>
            <a:r>
              <a:rPr lang="en-IN" b="1" dirty="0">
                <a:latin typeface="Times New Roman" pitchFamily="18" charset="0"/>
                <a:cs typeface="Times New Roman" pitchFamily="18" charset="0"/>
              </a:rPr>
              <a:t>Dublin City University. Chapter 3: Introduction to XML. </a:t>
            </a:r>
            <a:r>
              <a:rPr lang="en-IN" dirty="0">
                <a:latin typeface="Times New Roman" pitchFamily="18" charset="0"/>
                <a:cs typeface="Times New Roman" pitchFamily="18" charset="0"/>
              </a:rPr>
              <a:t>http://wiki.eeng.dcu.ie/ee557/g2/326-EE.html </a:t>
            </a:r>
          </a:p>
          <a:p>
            <a:pPr>
              <a:buFont typeface="Wingdings" pitchFamily="2" charset="2"/>
              <a:buChar char="Ø"/>
            </a:pPr>
            <a:r>
              <a:rPr lang="da-DK" dirty="0" smtClean="0">
                <a:latin typeface="Times New Roman" pitchFamily="18" charset="0"/>
                <a:cs typeface="Times New Roman" pitchFamily="18" charset="0"/>
              </a:rPr>
              <a:t>W3C</a:t>
            </a:r>
            <a:r>
              <a:rPr lang="da-DK" dirty="0">
                <a:latin typeface="Times New Roman" pitchFamily="18" charset="0"/>
                <a:cs typeface="Times New Roman" pitchFamily="18" charset="0"/>
              </a:rPr>
              <a:t>. RDF Primer. http://www.w3.org/TR/rdf-primer/ </a:t>
            </a:r>
          </a:p>
          <a:p>
            <a:r>
              <a:rPr lang="en-IN" b="1" dirty="0" smtClean="0">
                <a:latin typeface="Times New Roman" pitchFamily="18" charset="0"/>
                <a:cs typeface="Times New Roman" pitchFamily="18" charset="0"/>
              </a:rPr>
              <a:t> </a:t>
            </a:r>
            <a:endParaRPr lang="en-IN" b="1" dirty="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http://</a:t>
            </a:r>
            <a:r>
              <a:rPr lang="en-IN" dirty="0" smtClean="0">
                <a:latin typeface="Times New Roman" pitchFamily="18" charset="0"/>
                <a:cs typeface="Times New Roman" pitchFamily="18" charset="0"/>
              </a:rPr>
              <a:t>gondolin.rutgers.edu/MIC/text/how/</a:t>
            </a:r>
            <a:r>
              <a:rPr lang="en-IN" b="1" dirty="0" smtClean="0">
                <a:latin typeface="Times New Roman" pitchFamily="18" charset="0"/>
                <a:cs typeface="Times New Roman" pitchFamily="18" charset="0"/>
              </a:rPr>
              <a:t>catalog_glossary.htm</a:t>
            </a:r>
          </a:p>
          <a:p>
            <a:r>
              <a:rPr lang="en-IN" b="1" dirty="0" smtClean="0">
                <a:latin typeface="Times New Roman" pitchFamily="18" charset="0"/>
                <a:cs typeface="Times New Roman" pitchFamily="18" charset="0"/>
              </a:rPr>
              <a:t> </a:t>
            </a:r>
            <a:endParaRPr lang="en-IN" b="1" dirty="0">
              <a:latin typeface="Times New Roman" pitchFamily="18" charset="0"/>
              <a:cs typeface="Times New Roman" pitchFamily="18" charset="0"/>
            </a:endParaRPr>
          </a:p>
          <a:p>
            <a:pPr>
              <a:buFont typeface="Wingdings" pitchFamily="2" charset="2"/>
              <a:buChar char="Ø"/>
            </a:pPr>
            <a:r>
              <a:rPr lang="en-IN" b="1" dirty="0" smtClean="0">
                <a:latin typeface="Times New Roman" pitchFamily="18" charset="0"/>
                <a:cs typeface="Times New Roman" pitchFamily="18" charset="0"/>
              </a:rPr>
              <a:t>Dublin Core. Example XML Schema. </a:t>
            </a:r>
            <a:r>
              <a:rPr lang="en-IN" dirty="0" smtClean="0">
                <a:latin typeface="Times New Roman" pitchFamily="18" charset="0"/>
                <a:cs typeface="Times New Roman" pitchFamily="18" charset="0"/>
              </a:rPr>
              <a:t>http://dublincore.org/schemas/xmls/qdc/dc.xsd </a:t>
            </a:r>
          </a:p>
          <a:p>
            <a:endParaRPr lang="en-IN" dirty="0" smtClean="0">
              <a:latin typeface="Times New Roman" pitchFamily="18" charset="0"/>
              <a:cs typeface="Times New Roman" pitchFamily="18" charset="0"/>
            </a:endParaRPr>
          </a:p>
          <a:p>
            <a:pPr>
              <a:buFont typeface="Wingdings" pitchFamily="2" charset="2"/>
              <a:buChar char="Ø"/>
            </a:pPr>
            <a:r>
              <a:rPr lang="en-IN" b="1" dirty="0" smtClean="0">
                <a:latin typeface="Times New Roman" pitchFamily="18" charset="0"/>
                <a:cs typeface="Times New Roman" pitchFamily="18" charset="0"/>
              </a:rPr>
              <a:t>Dublin </a:t>
            </a:r>
            <a:r>
              <a:rPr lang="en-IN" b="1" dirty="0">
                <a:latin typeface="Times New Roman" pitchFamily="18" charset="0"/>
                <a:cs typeface="Times New Roman" pitchFamily="18" charset="0"/>
              </a:rPr>
              <a:t>Core, Example RDF Schema. </a:t>
            </a:r>
            <a:r>
              <a:rPr lang="en-IN" dirty="0">
                <a:latin typeface="Times New Roman" pitchFamily="18" charset="0"/>
                <a:cs typeface="Times New Roman" pitchFamily="18" charset="0"/>
              </a:rPr>
              <a:t>http://dublincore.org/2012/06/14/dcterms.rdf </a:t>
            </a:r>
          </a:p>
        </p:txBody>
      </p:sp>
      <p:sp>
        <p:nvSpPr>
          <p:cNvPr id="6" name="Rectangle 5"/>
          <p:cNvSpPr/>
          <p:nvPr/>
        </p:nvSpPr>
        <p:spPr>
          <a:xfrm>
            <a:off x="2286000" y="1"/>
            <a:ext cx="4572000" cy="523220"/>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1443840"/>
            <a:ext cx="7929618" cy="4247317"/>
          </a:xfrm>
          <a:prstGeom prst="rect">
            <a:avLst/>
          </a:prstGeom>
        </p:spPr>
        <p:txBody>
          <a:bodyPr wrap="square">
            <a:spAutoFit/>
          </a:bodyPr>
          <a:lstStyle/>
          <a:p>
            <a:endParaRPr lang="en-IN" dirty="0"/>
          </a:p>
          <a:p>
            <a:pPr>
              <a:buFont typeface="Wingdings" pitchFamily="2" charset="2"/>
              <a:buChar char="Ø"/>
            </a:pPr>
            <a:r>
              <a:rPr lang="en-IN" b="1" dirty="0" smtClean="0">
                <a:latin typeface="Times New Roman" pitchFamily="18" charset="0"/>
                <a:cs typeface="Times New Roman" pitchFamily="18" charset="0"/>
              </a:rPr>
              <a:t>The </a:t>
            </a:r>
            <a:r>
              <a:rPr lang="en-IN" b="1" dirty="0">
                <a:latin typeface="Times New Roman" pitchFamily="18" charset="0"/>
                <a:cs typeface="Times New Roman" pitchFamily="18" charset="0"/>
              </a:rPr>
              <a:t>ISA Programme. DCAT Application Profile for Data Portals in Europe - Final Draft.</a:t>
            </a:r>
            <a:r>
              <a:rPr lang="en-IN" dirty="0">
                <a:latin typeface="Times New Roman" pitchFamily="18" charset="0"/>
                <a:cs typeface="Times New Roman" pitchFamily="18" charset="0"/>
              </a:rPr>
              <a:t> https://joinup.ec.europa.eu/asset/dcat_application_profile/asset_release/dcat-application-profile-data-portals-europe-final-draf </a:t>
            </a:r>
          </a:p>
          <a:p>
            <a:endParaRPr lang="en-IN" dirty="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pPr>
              <a:buFont typeface="Wingdings" pitchFamily="2" charset="2"/>
              <a:buChar char="Ø"/>
            </a:pPr>
            <a:r>
              <a:rPr lang="en-IN" dirty="0" smtClean="0">
                <a:latin typeface="Times New Roman" pitchFamily="18" charset="0"/>
                <a:cs typeface="Times New Roman" pitchFamily="18" charset="0"/>
              </a:rPr>
              <a:t> </a:t>
            </a:r>
            <a:r>
              <a:rPr lang="en-IN" b="1" dirty="0">
                <a:latin typeface="Times New Roman" pitchFamily="18" charset="0"/>
                <a:cs typeface="Times New Roman" pitchFamily="18" charset="0"/>
              </a:rPr>
              <a:t>ListPoint. ObjectInCrimeClass. </a:t>
            </a:r>
            <a:r>
              <a:rPr lang="en-IN" dirty="0">
                <a:latin typeface="Times New Roman" pitchFamily="18" charset="0"/>
                <a:cs typeface="Times New Roman" pitchFamily="18" charset="0"/>
              </a:rPr>
              <a:t>http://www.listpoint.co.uk/CodeList/details/ObjectInCrimeClass/1.2/1 </a:t>
            </a:r>
            <a:endParaRPr lang="en-IN" dirty="0" smtClean="0">
              <a:latin typeface="Times New Roman" pitchFamily="18" charset="0"/>
              <a:cs typeface="Times New Roman" pitchFamily="18" charset="0"/>
            </a:endParaRPr>
          </a:p>
          <a:p>
            <a:pPr>
              <a:buFont typeface="Wingdings" pitchFamily="2" charset="2"/>
              <a:buChar char="Ø"/>
            </a:pPr>
            <a:endParaRPr lang="en-IN" dirty="0">
              <a:latin typeface="Times New Roman" pitchFamily="18" charset="0"/>
              <a:cs typeface="Times New Roman" pitchFamily="18" charset="0"/>
            </a:endParaRPr>
          </a:p>
          <a:p>
            <a:endParaRPr lang="en-IN" dirty="0"/>
          </a:p>
          <a:p>
            <a:r>
              <a:rPr lang="en-IN" b="1" dirty="0" smtClean="0">
                <a:latin typeface="Times New Roman" pitchFamily="18" charset="0"/>
                <a:cs typeface="Times New Roman" pitchFamily="18" charset="0"/>
              </a:rPr>
              <a:t> </a:t>
            </a:r>
            <a:endParaRPr lang="en-IN" b="1" dirty="0">
              <a:latin typeface="Times New Roman" pitchFamily="18" charset="0"/>
              <a:cs typeface="Times New Roman" pitchFamily="18" charset="0"/>
            </a:endParaRPr>
          </a:p>
          <a:p>
            <a:pPr>
              <a:buFont typeface="Wingdings" pitchFamily="2" charset="2"/>
              <a:buChar char="Ø"/>
            </a:pPr>
            <a:r>
              <a:rPr lang="en-IN" b="1" dirty="0" smtClean="0">
                <a:latin typeface="Times New Roman" pitchFamily="18" charset="0"/>
                <a:cs typeface="Times New Roman" pitchFamily="18" charset="0"/>
              </a:rPr>
              <a:t>Publications Office. Countries Name Authority List. </a:t>
            </a:r>
            <a:r>
              <a:rPr lang="en-IN" dirty="0" smtClean="0">
                <a:latin typeface="Times New Roman" pitchFamily="18" charset="0"/>
                <a:cs typeface="Times New Roman" pitchFamily="18" charset="0"/>
              </a:rPr>
              <a:t>http://open-data.europa.eu/en/data/dataset/2nM4aG8LdHG6RBMumfkNzQ </a:t>
            </a:r>
          </a:p>
          <a:p>
            <a:endParaRPr lang="en-IN" dirty="0" smtClean="0">
              <a:latin typeface="Times New Roman" pitchFamily="18" charset="0"/>
              <a:cs typeface="Times New Roman" pitchFamily="18" charset="0"/>
            </a:endParaRPr>
          </a:p>
        </p:txBody>
      </p:sp>
      <p:pic>
        <p:nvPicPr>
          <p:cNvPr id="3" name="Picture 2" descr="C:\Users\FAKHRE\Desktop\download (1).jpg"/>
          <p:cNvPicPr>
            <a:picLocks noChangeAspect="1" noChangeArrowheads="1"/>
          </p:cNvPicPr>
          <p:nvPr/>
        </p:nvPicPr>
        <p:blipFill>
          <a:blip r:embed="rId2"/>
          <a:srcRect/>
          <a:stretch>
            <a:fillRect/>
          </a:stretch>
        </p:blipFill>
        <p:spPr bwMode="auto">
          <a:xfrm>
            <a:off x="0" y="0"/>
            <a:ext cx="1571603" cy="1096456"/>
          </a:xfrm>
          <a:prstGeom prst="rect">
            <a:avLst/>
          </a:prstGeom>
          <a:noFill/>
        </p:spPr>
      </p:pic>
      <p:pic>
        <p:nvPicPr>
          <p:cNvPr id="4" name="Picture 3" descr="C:\Users\FAKHRE\Desktop\images.jpg"/>
          <p:cNvPicPr>
            <a:picLocks noChangeAspect="1" noChangeArrowheads="1"/>
          </p:cNvPicPr>
          <p:nvPr/>
        </p:nvPicPr>
        <p:blipFill>
          <a:blip r:embed="rId3"/>
          <a:srcRect/>
          <a:stretch>
            <a:fillRect/>
          </a:stretch>
        </p:blipFill>
        <p:spPr bwMode="auto">
          <a:xfrm>
            <a:off x="7715295" y="0"/>
            <a:ext cx="1428736" cy="1142984"/>
          </a:xfrm>
          <a:prstGeom prst="rect">
            <a:avLst/>
          </a:prstGeom>
          <a:noFill/>
        </p:spPr>
      </p:pic>
      <p:sp>
        <p:nvSpPr>
          <p:cNvPr id="5" name="Rectangle 4"/>
          <p:cNvSpPr/>
          <p:nvPr/>
        </p:nvSpPr>
        <p:spPr>
          <a:xfrm>
            <a:off x="2286000" y="1"/>
            <a:ext cx="4572000" cy="523220"/>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FAKHRE\Desktop\download (1).jpg"/>
          <p:cNvPicPr>
            <a:picLocks noChangeAspect="1" noChangeArrowheads="1"/>
          </p:cNvPicPr>
          <p:nvPr/>
        </p:nvPicPr>
        <p:blipFill>
          <a:blip r:embed="rId2"/>
          <a:srcRect/>
          <a:stretch>
            <a:fillRect/>
          </a:stretch>
        </p:blipFill>
        <p:spPr bwMode="auto">
          <a:xfrm>
            <a:off x="0" y="0"/>
            <a:ext cx="1571603" cy="1096456"/>
          </a:xfrm>
          <a:prstGeom prst="rect">
            <a:avLst/>
          </a:prstGeom>
          <a:noFill/>
        </p:spPr>
      </p:pic>
      <p:pic>
        <p:nvPicPr>
          <p:cNvPr id="4" name="Picture 3" descr="C:\Users\FAKHRE\Desktop\images.jpg"/>
          <p:cNvPicPr>
            <a:picLocks noChangeAspect="1" noChangeArrowheads="1"/>
          </p:cNvPicPr>
          <p:nvPr/>
        </p:nvPicPr>
        <p:blipFill>
          <a:blip r:embed="rId3"/>
          <a:srcRect/>
          <a:stretch>
            <a:fillRect/>
          </a:stretch>
        </p:blipFill>
        <p:spPr bwMode="auto">
          <a:xfrm>
            <a:off x="7715295" y="0"/>
            <a:ext cx="1428736" cy="1142984"/>
          </a:xfrm>
          <a:prstGeom prst="rect">
            <a:avLst/>
          </a:prstGeom>
          <a:noFill/>
        </p:spPr>
      </p:pic>
      <p:sp>
        <p:nvSpPr>
          <p:cNvPr id="5" name="Rectangle 4"/>
          <p:cNvSpPr/>
          <p:nvPr/>
        </p:nvSpPr>
        <p:spPr>
          <a:xfrm>
            <a:off x="214282" y="1643050"/>
            <a:ext cx="8143932" cy="646331"/>
          </a:xfrm>
          <a:prstGeom prst="rect">
            <a:avLst/>
          </a:prstGeom>
        </p:spPr>
        <p:txBody>
          <a:bodyPr wrap="square">
            <a:spAutoFit/>
          </a:bodyPr>
          <a:lstStyle/>
          <a:p>
            <a:pPr>
              <a:buFont typeface="Wingdings" pitchFamily="2" charset="2"/>
              <a:buChar char="Ø"/>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Understanding </a:t>
            </a:r>
            <a:r>
              <a:rPr lang="en-IN" b="1" dirty="0">
                <a:latin typeface="Times New Roman" pitchFamily="18" charset="0"/>
                <a:cs typeface="Times New Roman" pitchFamily="18" charset="0"/>
              </a:rPr>
              <a:t>Metadata, NISO. </a:t>
            </a:r>
            <a:r>
              <a:rPr lang="en-IN" dirty="0">
                <a:latin typeface="Times New Roman" pitchFamily="18" charset="0"/>
                <a:cs typeface="Times New Roman" pitchFamily="18" charset="0"/>
              </a:rPr>
              <a:t>http://www.niso.org/publications/press/UnderstandingMetadata.pdf </a:t>
            </a:r>
          </a:p>
        </p:txBody>
      </p:sp>
      <p:sp>
        <p:nvSpPr>
          <p:cNvPr id="6" name="Rectangle 5"/>
          <p:cNvSpPr/>
          <p:nvPr/>
        </p:nvSpPr>
        <p:spPr>
          <a:xfrm>
            <a:off x="214282" y="2214554"/>
            <a:ext cx="8572560" cy="3139321"/>
          </a:xfrm>
          <a:prstGeom prst="rect">
            <a:avLst/>
          </a:prstGeom>
        </p:spPr>
        <p:txBody>
          <a:bodyPr wrap="square">
            <a:spAutoFit/>
          </a:bodyPr>
          <a:lstStyle/>
          <a:p>
            <a:endParaRPr lang="en-IN" dirty="0"/>
          </a:p>
          <a:p>
            <a:pPr>
              <a:buFont typeface="Wingdings" pitchFamily="2" charset="2"/>
              <a:buChar char="Ø"/>
            </a:pPr>
            <a:r>
              <a:rPr lang="en-IN" b="1" dirty="0">
                <a:latin typeface="Times New Roman" pitchFamily="18" charset="0"/>
                <a:cs typeface="Times New Roman" pitchFamily="18" charset="0"/>
              </a:rPr>
              <a:t>Ben Jareo and Malcolm Saldanha. The value proposition of a metadata driven data governance program. Best Practices Metadata</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May 2012. https://community.informatica.com/mpresources/Communities/IW2 012/Docs/bos_30.pdf </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a:p>
            <a:pPr>
              <a:buFont typeface="Wingdings" pitchFamily="2" charset="2"/>
              <a:buChar char="Ø"/>
            </a:pPr>
            <a:r>
              <a:rPr lang="en-IN" b="1" dirty="0">
                <a:latin typeface="Times New Roman" pitchFamily="18" charset="0"/>
                <a:cs typeface="Times New Roman" pitchFamily="18" charset="0"/>
              </a:rPr>
              <a:t>John R. Friedrich, II. Metadata Management Best Practices and Lessons Learned. The 10th Annual Wilshire Meta-Data Conference and the 18th Annual DAMA International Symposium. April 2006</a:t>
            </a:r>
            <a:r>
              <a:rPr lang="en-IN" b="1"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http://www.metaintegration.net/Publications/2006-Wilshire-DAMA-MetaIntegrationBestPractices.pdf </a:t>
            </a:r>
          </a:p>
        </p:txBody>
      </p:sp>
      <p:sp>
        <p:nvSpPr>
          <p:cNvPr id="8" name="Rectangle 7"/>
          <p:cNvSpPr/>
          <p:nvPr/>
        </p:nvSpPr>
        <p:spPr>
          <a:xfrm>
            <a:off x="2286000" y="1"/>
            <a:ext cx="4572000" cy="523220"/>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604" y="1928802"/>
            <a:ext cx="5715040" cy="923330"/>
          </a:xfrm>
          <a:prstGeom prst="rect">
            <a:avLst/>
          </a:prstGeom>
        </p:spPr>
        <p:txBody>
          <a:bodyPr wrap="square">
            <a:spAutoFit/>
          </a:bodyPr>
          <a:lstStyle/>
          <a:p>
            <a:r>
              <a:rPr lang="en-IN" sz="5400" b="1" dirty="0" smtClean="0">
                <a:solidFill>
                  <a:srgbClr val="C00000"/>
                </a:solidFill>
                <a:effectLst>
                  <a:outerShdw blurRad="31750" dist="25400" dir="5400000" algn="tl" rotWithShape="0">
                    <a:srgbClr val="000000">
                      <a:alpha val="25000"/>
                    </a:srgbClr>
                  </a:outerShdw>
                </a:effectLst>
                <a:latin typeface="Segoe Print" pitchFamily="2" charset="0"/>
              </a:rPr>
              <a:t>  Thank You..</a:t>
            </a:r>
            <a:endParaRPr lang="en-IN" sz="5400" dirty="0">
              <a:solidFill>
                <a:srgbClr val="C00000"/>
              </a:solidFill>
            </a:endParaRPr>
          </a:p>
        </p:txBody>
      </p:sp>
      <p:pic>
        <p:nvPicPr>
          <p:cNvPr id="3" name="Picture 2" descr="C:\Users\FAKHRE\Desktop\download (1).jpg"/>
          <p:cNvPicPr>
            <a:picLocks noChangeAspect="1" noChangeArrowheads="1"/>
          </p:cNvPicPr>
          <p:nvPr/>
        </p:nvPicPr>
        <p:blipFill>
          <a:blip r:embed="rId2"/>
          <a:srcRect/>
          <a:stretch>
            <a:fillRect/>
          </a:stretch>
        </p:blipFill>
        <p:spPr bwMode="auto">
          <a:xfrm>
            <a:off x="0" y="0"/>
            <a:ext cx="1571603" cy="1096456"/>
          </a:xfrm>
          <a:prstGeom prst="rect">
            <a:avLst/>
          </a:prstGeom>
          <a:noFill/>
        </p:spPr>
      </p:pic>
      <p:pic>
        <p:nvPicPr>
          <p:cNvPr id="4" name="Picture 3" descr="C:\Users\FAKHRE\Desktop\images.jpg"/>
          <p:cNvPicPr>
            <a:picLocks noChangeAspect="1" noChangeArrowheads="1"/>
          </p:cNvPicPr>
          <p:nvPr/>
        </p:nvPicPr>
        <p:blipFill>
          <a:blip r:embed="rId3"/>
          <a:srcRect/>
          <a:stretch>
            <a:fillRect/>
          </a:stretch>
        </p:blipFill>
        <p:spPr bwMode="auto">
          <a:xfrm>
            <a:off x="7715295" y="0"/>
            <a:ext cx="1428736" cy="1142984"/>
          </a:xfrm>
          <a:prstGeom prst="rect">
            <a:avLst/>
          </a:prstGeom>
          <a:noFill/>
        </p:spPr>
      </p:pic>
      <p:sp>
        <p:nvSpPr>
          <p:cNvPr id="5" name="Rectangle 4"/>
          <p:cNvSpPr/>
          <p:nvPr/>
        </p:nvSpPr>
        <p:spPr>
          <a:xfrm>
            <a:off x="2286000" y="1"/>
            <a:ext cx="4572000" cy="523220"/>
          </a:xfrm>
          <a:prstGeom prst="rect">
            <a:avLst/>
          </a:prstGeom>
        </p:spPr>
        <p:txBody>
          <a:bodyPr wrap="square">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FAKHRE\Desktop\images.jpg"/>
          <p:cNvPicPr>
            <a:picLocks noChangeAspect="1" noChangeArrowheads="1"/>
          </p:cNvPicPr>
          <p:nvPr/>
        </p:nvPicPr>
        <p:blipFill>
          <a:blip r:embed="rId2"/>
          <a:srcRect/>
          <a:stretch>
            <a:fillRect/>
          </a:stretch>
        </p:blipFill>
        <p:spPr bwMode="auto">
          <a:xfrm>
            <a:off x="7715264" y="0"/>
            <a:ext cx="1428736" cy="1142984"/>
          </a:xfrm>
          <a:prstGeom prst="rect">
            <a:avLst/>
          </a:prstGeom>
          <a:noFill/>
        </p:spPr>
      </p:pic>
      <p:sp>
        <p:nvSpPr>
          <p:cNvPr id="4" name="Rectangle 3"/>
          <p:cNvSpPr/>
          <p:nvPr/>
        </p:nvSpPr>
        <p:spPr>
          <a:xfrm>
            <a:off x="285720" y="1428736"/>
            <a:ext cx="8643998" cy="4001095"/>
          </a:xfrm>
          <a:prstGeom prst="rect">
            <a:avLst/>
          </a:prstGeom>
        </p:spPr>
        <p:txBody>
          <a:bodyPr wrap="square">
            <a:spAutoFit/>
          </a:bodyPr>
          <a:lstStyle/>
          <a:p>
            <a:endParaRPr lang="en-IN" dirty="0">
              <a:latin typeface="Times New Roman" pitchFamily="18" charset="0"/>
              <a:cs typeface="Times New Roman" pitchFamily="18" charset="0"/>
            </a:endParaRPr>
          </a:p>
          <a:p>
            <a:r>
              <a:rPr lang="en-IN" sz="2000" b="1" dirty="0">
                <a:latin typeface="Times New Roman" pitchFamily="18" charset="0"/>
                <a:cs typeface="Times New Roman" pitchFamily="18" charset="0"/>
              </a:rPr>
              <a:t>What is metadata? </a:t>
            </a:r>
          </a:p>
          <a:p>
            <a:r>
              <a:rPr lang="en-IN" b="1" i="1" dirty="0">
                <a:solidFill>
                  <a:schemeClr val="accent2">
                    <a:lumMod val="50000"/>
                  </a:schemeClr>
                </a:solidFill>
                <a:latin typeface="Times New Roman" pitchFamily="18" charset="0"/>
                <a:cs typeface="Times New Roman" pitchFamily="18" charset="0"/>
              </a:rPr>
              <a:t>“Metadata is structured information that describes, explains, locates, or otherwise makes it easier to retrieve, use, or manage an information resource. Metadata is often called data about data or information about information.” </a:t>
            </a:r>
          </a:p>
          <a:p>
            <a:endParaRPr lang="en-IN" i="1" dirty="0" smtClean="0">
              <a:latin typeface="Times New Roman" pitchFamily="18" charset="0"/>
              <a:cs typeface="Times New Roman" pitchFamily="18" charset="0"/>
            </a:endParaRPr>
          </a:p>
          <a:p>
            <a:r>
              <a:rPr lang="en-IN" i="1" dirty="0" smtClean="0">
                <a:latin typeface="Times New Roman" pitchFamily="18" charset="0"/>
                <a:cs typeface="Times New Roman" pitchFamily="18" charset="0"/>
              </a:rPr>
              <a:t>-- </a:t>
            </a:r>
            <a:r>
              <a:rPr lang="en-IN" dirty="0">
                <a:latin typeface="Times New Roman" pitchFamily="18" charset="0"/>
                <a:cs typeface="Times New Roman" pitchFamily="18" charset="0"/>
              </a:rPr>
              <a:t>National Information Standards Organization </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http</a:t>
            </a:r>
            <a:r>
              <a:rPr lang="en-IN" dirty="0">
                <a:latin typeface="Times New Roman" pitchFamily="18" charset="0"/>
                <a:cs typeface="Times New Roman" pitchFamily="18" charset="0"/>
              </a:rPr>
              <a:t>://www.niso.org/publications/press/UnderstandingMetadata.pdf </a:t>
            </a: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a:p>
            <a:r>
              <a:rPr lang="en-IN" dirty="0" smtClean="0">
                <a:latin typeface="Times New Roman" pitchFamily="18" charset="0"/>
                <a:cs typeface="Times New Roman" pitchFamily="18" charset="0"/>
              </a:rPr>
              <a:t>Metadata </a:t>
            </a:r>
            <a:r>
              <a:rPr lang="en-IN" dirty="0">
                <a:latin typeface="Times New Roman" pitchFamily="18" charset="0"/>
                <a:cs typeface="Times New Roman" pitchFamily="18" charset="0"/>
              </a:rPr>
              <a:t>provides information enabling to make sense of data (e.g. documents, images, datasets), concepts (e.g. classification schemes) and real-world entities (e.g. people, organisations, places, paintings, products). </a:t>
            </a:r>
          </a:p>
        </p:txBody>
      </p:sp>
      <p:sp>
        <p:nvSpPr>
          <p:cNvPr id="5" name="Title 1"/>
          <p:cNvSpPr txBox="1">
            <a:spLocks/>
          </p:cNvSpPr>
          <p:nvPr/>
        </p:nvSpPr>
        <p:spPr>
          <a:xfrm>
            <a:off x="2214546" y="-142900"/>
            <a:ext cx="4214842" cy="928694"/>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r>
              <a:rPr kumimoji="0" lang="en-IN"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r>
            <a:br>
              <a:rPr kumimoji="0" lang="en-IN"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IN" sz="1400" b="1" i="0" u="none" strike="noStrike" kern="1200" cap="none" spc="0" normalizeH="0" baseline="0" noProof="0" dirty="0" smtClean="0">
                <a:ln>
                  <a:noFill/>
                </a:ln>
                <a:solidFill>
                  <a:schemeClr val="tx1">
                    <a:lumMod val="95000"/>
                    <a:lumOff val="5000"/>
                  </a:schemeClr>
                </a:solidFill>
                <a:effectLst>
                  <a:outerShdw blurRad="31750" dist="25400" dir="5400000" algn="tl" rotWithShape="0">
                    <a:srgbClr val="000000">
                      <a:alpha val="25000"/>
                    </a:srgbClr>
                  </a:outerShdw>
                </a:effectLst>
                <a:uLnTx/>
                <a:uFillTx/>
                <a:latin typeface="Segoe Print" pitchFamily="2" charset="0"/>
                <a:ea typeface="+mj-ea"/>
                <a:cs typeface="+mj-cs"/>
              </a:rPr>
              <a:t>Mtech (Advance Computing and Data Science collaboration with CDAC)</a:t>
            </a:r>
            <a:endParaRPr kumimoji="0" lang="en-IN" sz="1400" b="1" i="0" u="none" strike="noStrike" kern="1200" cap="none" spc="0" normalizeH="0" baseline="0" noProof="0" dirty="0">
              <a:ln>
                <a:noFill/>
              </a:ln>
              <a:solidFill>
                <a:schemeClr val="tx1">
                  <a:lumMod val="95000"/>
                  <a:lumOff val="5000"/>
                </a:schemeClr>
              </a:solidFill>
              <a:effectLst>
                <a:outerShdw blurRad="31750" dist="25400" dir="5400000" algn="tl" rotWithShape="0">
                  <a:srgbClr val="000000">
                    <a:alpha val="25000"/>
                  </a:srgbClr>
                </a:outerShdw>
              </a:effectLst>
              <a:uLnTx/>
              <a:uFillTx/>
              <a:latin typeface="Segoe Print" pitchFamily="2" charset="0"/>
              <a:ea typeface="+mj-ea"/>
              <a:cs typeface="+mj-cs"/>
            </a:endParaRPr>
          </a:p>
        </p:txBody>
      </p:sp>
      <p:pic>
        <p:nvPicPr>
          <p:cNvPr id="6" name="Picture 2" descr="C:\Users\FAKHRE\Desktop\download (1).jpg"/>
          <p:cNvPicPr>
            <a:picLocks noChangeAspect="1" noChangeArrowheads="1"/>
          </p:cNvPicPr>
          <p:nvPr/>
        </p:nvPicPr>
        <p:blipFill>
          <a:blip r:embed="rId3"/>
          <a:srcRect/>
          <a:stretch>
            <a:fillRect/>
          </a:stretch>
        </p:blipFill>
        <p:spPr bwMode="auto">
          <a:xfrm>
            <a:off x="1" y="2"/>
            <a:ext cx="1643041" cy="114629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FAKHRE\Desktop\images.jpg"/>
          <p:cNvPicPr>
            <a:picLocks noChangeAspect="1" noChangeArrowheads="1"/>
          </p:cNvPicPr>
          <p:nvPr/>
        </p:nvPicPr>
        <p:blipFill>
          <a:blip r:embed="rId2"/>
          <a:srcRect/>
          <a:stretch>
            <a:fillRect/>
          </a:stretch>
        </p:blipFill>
        <p:spPr bwMode="auto">
          <a:xfrm>
            <a:off x="7715296" y="0"/>
            <a:ext cx="1428736" cy="1142984"/>
          </a:xfrm>
          <a:prstGeom prst="rect">
            <a:avLst/>
          </a:prstGeom>
          <a:noFill/>
        </p:spPr>
      </p:pic>
      <p:sp>
        <p:nvSpPr>
          <p:cNvPr id="4" name="Rectangle 3"/>
          <p:cNvSpPr/>
          <p:nvPr/>
        </p:nvSpPr>
        <p:spPr>
          <a:xfrm>
            <a:off x="714348" y="1357299"/>
            <a:ext cx="7215238" cy="4801314"/>
          </a:xfrm>
          <a:prstGeom prst="rect">
            <a:avLst/>
          </a:prstGeom>
        </p:spPr>
        <p:txBody>
          <a:bodyPr wrap="square">
            <a:spAutoFit/>
          </a:bodyPr>
          <a:lstStyle/>
          <a:p>
            <a:endParaRPr lang="en-IN" dirty="0">
              <a:latin typeface="Times New Roman" pitchFamily="18" charset="0"/>
              <a:cs typeface="Times New Roman" pitchFamily="18" charset="0"/>
            </a:endParaRPr>
          </a:p>
          <a:p>
            <a:r>
              <a:rPr lang="en-IN" b="1" u="sng" dirty="0">
                <a:latin typeface="Times New Roman" pitchFamily="18" charset="0"/>
                <a:cs typeface="Times New Roman" pitchFamily="18" charset="0"/>
              </a:rPr>
              <a:t>Types of metadata </a:t>
            </a:r>
            <a:endParaRPr lang="en-IN" b="1" u="sng" dirty="0" smtClean="0">
              <a:latin typeface="Times New Roman" pitchFamily="18" charset="0"/>
              <a:cs typeface="Times New Roman" pitchFamily="18" charset="0"/>
            </a:endParaRPr>
          </a:p>
          <a:p>
            <a:endParaRPr lang="en-IN" b="1" i="1" dirty="0">
              <a:latin typeface="Times New Roman" pitchFamily="18" charset="0"/>
              <a:cs typeface="Times New Roman" pitchFamily="18" charset="0"/>
            </a:endParaRPr>
          </a:p>
          <a:p>
            <a:pPr>
              <a:buFont typeface="Wingdings" pitchFamily="2" charset="2"/>
              <a:buChar char="Ø"/>
            </a:pPr>
            <a:r>
              <a:rPr lang="en-IN" b="1" dirty="0">
                <a:latin typeface="Times New Roman" pitchFamily="18" charset="0"/>
                <a:cs typeface="Times New Roman" pitchFamily="18" charset="0"/>
              </a:rPr>
              <a:t> </a:t>
            </a:r>
            <a:r>
              <a:rPr lang="en-IN" b="1" dirty="0" smtClean="0">
                <a:latin typeface="Times New Roman" pitchFamily="18" charset="0"/>
                <a:cs typeface="Times New Roman" pitchFamily="18" charset="0"/>
              </a:rPr>
              <a:t>Descriptive metadata</a:t>
            </a:r>
            <a:r>
              <a:rPr lang="en-IN" b="1" dirty="0">
                <a:latin typeface="Times New Roman" pitchFamily="18" charset="0"/>
                <a:cs typeface="Times New Roman" pitchFamily="18" charset="0"/>
              </a:rPr>
              <a:t>-</a:t>
            </a:r>
            <a:r>
              <a:rPr lang="en-IN" dirty="0"/>
              <a:t> </a:t>
            </a:r>
            <a:r>
              <a:rPr lang="en-IN" dirty="0" smtClean="0">
                <a:latin typeface="Times New Roman" pitchFamily="18" charset="0"/>
                <a:cs typeface="Times New Roman" pitchFamily="18" charset="0"/>
              </a:rPr>
              <a:t>Describes </a:t>
            </a:r>
            <a:r>
              <a:rPr lang="en-IN" dirty="0">
                <a:latin typeface="Times New Roman" pitchFamily="18" charset="0"/>
                <a:cs typeface="Times New Roman" pitchFamily="18" charset="0"/>
              </a:rPr>
              <a:t>a resource for purposes such as discovery and identification. It can include elements such as title, abstract, author, and keywords.</a:t>
            </a:r>
            <a:endParaRPr lang="en-IN" dirty="0" smtClean="0">
              <a:latin typeface="Times New Roman" pitchFamily="18" charset="0"/>
              <a:cs typeface="Times New Roman" pitchFamily="18" charset="0"/>
            </a:endParaRPr>
          </a:p>
          <a:p>
            <a:pPr>
              <a:buFont typeface="Wingdings" pitchFamily="2" charset="2"/>
              <a:buChar char="Ø"/>
            </a:pPr>
            <a:r>
              <a:rPr lang="en-IN" b="1" dirty="0" smtClean="0">
                <a:latin typeface="Times New Roman" pitchFamily="18" charset="0"/>
                <a:cs typeface="Times New Roman" pitchFamily="18" charset="0"/>
              </a:rPr>
              <a:t> Structural metadata- </a:t>
            </a:r>
            <a:r>
              <a:rPr lang="en-IN" dirty="0" smtClean="0">
                <a:latin typeface="Times New Roman" pitchFamily="18" charset="0"/>
                <a:cs typeface="Times New Roman" pitchFamily="18" charset="0"/>
              </a:rPr>
              <a:t>Indicates </a:t>
            </a:r>
            <a:r>
              <a:rPr lang="en-IN" dirty="0">
                <a:latin typeface="Times New Roman" pitchFamily="18" charset="0"/>
                <a:cs typeface="Times New Roman" pitchFamily="18" charset="0"/>
              </a:rPr>
              <a:t>how compound objects are put </a:t>
            </a:r>
            <a:r>
              <a:rPr lang="en-IN" dirty="0" smtClean="0">
                <a:latin typeface="Times New Roman" pitchFamily="18" charset="0"/>
                <a:cs typeface="Times New Roman" pitchFamily="18" charset="0"/>
              </a:rPr>
              <a:t>together.</a:t>
            </a: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Example</a:t>
            </a:r>
            <a:r>
              <a:rPr lang="en-IN" b="1"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 How </a:t>
            </a:r>
            <a:r>
              <a:rPr lang="en-IN" dirty="0">
                <a:latin typeface="Times New Roman" pitchFamily="18" charset="0"/>
                <a:cs typeface="Times New Roman" pitchFamily="18" charset="0"/>
              </a:rPr>
              <a:t>pages are ordered to form </a:t>
            </a:r>
            <a:r>
              <a:rPr lang="en-IN" dirty="0" smtClean="0">
                <a:latin typeface="Times New Roman" pitchFamily="18" charset="0"/>
                <a:cs typeface="Times New Roman" pitchFamily="18" charset="0"/>
              </a:rPr>
              <a:t>chapters, data </a:t>
            </a:r>
            <a:r>
              <a:rPr lang="en-IN" dirty="0">
                <a:latin typeface="Times New Roman" pitchFamily="18" charset="0"/>
                <a:cs typeface="Times New Roman" pitchFamily="18" charset="0"/>
              </a:rPr>
              <a:t>models and reference data. </a:t>
            </a:r>
          </a:p>
          <a:p>
            <a:pPr>
              <a:buFont typeface="Wingdings" pitchFamily="2" charset="2"/>
              <a:buChar char="Ø"/>
            </a:pPr>
            <a:r>
              <a:rPr lang="en-IN" b="1" dirty="0" smtClean="0">
                <a:latin typeface="Times New Roman" pitchFamily="18" charset="0"/>
                <a:cs typeface="Times New Roman" pitchFamily="18" charset="0"/>
              </a:rPr>
              <a:t>Administrative metadata-</a:t>
            </a:r>
            <a:r>
              <a:rPr lang="en-IN" dirty="0">
                <a:latin typeface="Times New Roman" pitchFamily="18" charset="0"/>
                <a:cs typeface="Times New Roman" pitchFamily="18" charset="0"/>
              </a:rPr>
              <a:t>P</a:t>
            </a:r>
            <a:r>
              <a:rPr lang="en-IN" dirty="0" smtClean="0">
                <a:latin typeface="Times New Roman" pitchFamily="18" charset="0"/>
                <a:cs typeface="Times New Roman" pitchFamily="18" charset="0"/>
              </a:rPr>
              <a:t>rovides </a:t>
            </a:r>
            <a:r>
              <a:rPr lang="en-IN" dirty="0">
                <a:latin typeface="Times New Roman" pitchFamily="18" charset="0"/>
                <a:cs typeface="Times New Roman" pitchFamily="18" charset="0"/>
              </a:rPr>
              <a:t>information to help manage a resource. </a:t>
            </a:r>
            <a:r>
              <a:rPr lang="en-IN" dirty="0" smtClean="0">
                <a:latin typeface="Times New Roman" pitchFamily="18" charset="0"/>
                <a:cs typeface="Times New Roman" pitchFamily="18" charset="0"/>
              </a:rPr>
              <a:t>Such as when and how it was created, file type and other technical information and who can access it.</a:t>
            </a:r>
          </a:p>
          <a:p>
            <a:endParaRPr lang="en-IN" b="1" dirty="0">
              <a:latin typeface="Times New Roman" pitchFamily="18" charset="0"/>
              <a:cs typeface="Times New Roman" pitchFamily="18" charset="0"/>
            </a:endParaRPr>
          </a:p>
          <a:p>
            <a:endParaRPr lang="en-IN" b="1"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IN" b="1"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sp>
        <p:nvSpPr>
          <p:cNvPr id="5" name="Title 1"/>
          <p:cNvSpPr txBox="1">
            <a:spLocks/>
          </p:cNvSpPr>
          <p:nvPr/>
        </p:nvSpPr>
        <p:spPr>
          <a:xfrm>
            <a:off x="2214546" y="-142900"/>
            <a:ext cx="4214842" cy="928694"/>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r>
              <a:rPr kumimoji="0" lang="en-IN"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r>
            <a:br>
              <a:rPr kumimoji="0" lang="en-IN"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IN" sz="1600" b="1" i="0" u="none" strike="noStrike" kern="1200" cap="none" spc="0" normalizeH="0" baseline="0" noProof="0" dirty="0" smtClean="0">
                <a:ln>
                  <a:noFill/>
                </a:ln>
                <a:solidFill>
                  <a:schemeClr val="tx1">
                    <a:lumMod val="95000"/>
                    <a:lumOff val="5000"/>
                  </a:schemeClr>
                </a:solidFill>
                <a:effectLst>
                  <a:outerShdw blurRad="31750" dist="25400" dir="5400000" algn="tl" rotWithShape="0">
                    <a:srgbClr val="000000">
                      <a:alpha val="25000"/>
                    </a:srgbClr>
                  </a:outerShdw>
                </a:effectLst>
                <a:uLnTx/>
                <a:uFillTx/>
                <a:latin typeface="Segoe Print" pitchFamily="2" charset="0"/>
                <a:ea typeface="+mj-ea"/>
                <a:cs typeface="+mj-cs"/>
              </a:rPr>
              <a:t>Mtech (Advance Computing and Data Science in collaboration with CDAC)</a:t>
            </a:r>
            <a:endParaRPr kumimoji="0" lang="en-IN" sz="1600" b="1" i="0" u="none" strike="noStrike" kern="1200" cap="none" spc="0" normalizeH="0" baseline="0" noProof="0" dirty="0">
              <a:ln>
                <a:noFill/>
              </a:ln>
              <a:solidFill>
                <a:schemeClr val="tx1">
                  <a:lumMod val="95000"/>
                  <a:lumOff val="5000"/>
                </a:schemeClr>
              </a:solidFill>
              <a:effectLst>
                <a:outerShdw blurRad="31750" dist="25400" dir="5400000" algn="tl" rotWithShape="0">
                  <a:srgbClr val="000000">
                    <a:alpha val="25000"/>
                  </a:srgbClr>
                </a:outerShdw>
              </a:effectLst>
              <a:uLnTx/>
              <a:uFillTx/>
              <a:latin typeface="Segoe Print" pitchFamily="2" charset="0"/>
              <a:ea typeface="+mj-ea"/>
              <a:cs typeface="+mj-cs"/>
            </a:endParaRPr>
          </a:p>
        </p:txBody>
      </p:sp>
      <p:pic>
        <p:nvPicPr>
          <p:cNvPr id="6" name="Picture 2" descr="C:\Users\FAKHRE\Desktop\download (1).jpg"/>
          <p:cNvPicPr>
            <a:picLocks noChangeAspect="1" noChangeArrowheads="1"/>
          </p:cNvPicPr>
          <p:nvPr/>
        </p:nvPicPr>
        <p:blipFill>
          <a:blip r:embed="rId3"/>
          <a:srcRect/>
          <a:stretch>
            <a:fillRect/>
          </a:stretch>
        </p:blipFill>
        <p:spPr bwMode="auto">
          <a:xfrm>
            <a:off x="1" y="2"/>
            <a:ext cx="1571603" cy="109645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FAKHRE\Desktop\download (1).jpg"/>
          <p:cNvPicPr>
            <a:picLocks noChangeAspect="1" noChangeArrowheads="1"/>
          </p:cNvPicPr>
          <p:nvPr/>
        </p:nvPicPr>
        <p:blipFill>
          <a:blip r:embed="rId2"/>
          <a:srcRect/>
          <a:stretch>
            <a:fillRect/>
          </a:stretch>
        </p:blipFill>
        <p:spPr bwMode="auto">
          <a:xfrm>
            <a:off x="0" y="0"/>
            <a:ext cx="1571603" cy="1096456"/>
          </a:xfrm>
          <a:prstGeom prst="rect">
            <a:avLst/>
          </a:prstGeom>
          <a:noFill/>
        </p:spPr>
      </p:pic>
      <p:pic>
        <p:nvPicPr>
          <p:cNvPr id="3" name="Picture 2" descr="C:\Users\FAKHRE\Desktop\images.jpg"/>
          <p:cNvPicPr>
            <a:picLocks noChangeAspect="1" noChangeArrowheads="1"/>
          </p:cNvPicPr>
          <p:nvPr/>
        </p:nvPicPr>
        <p:blipFill>
          <a:blip r:embed="rId3"/>
          <a:srcRect/>
          <a:stretch>
            <a:fillRect/>
          </a:stretch>
        </p:blipFill>
        <p:spPr bwMode="auto">
          <a:xfrm>
            <a:off x="7715296" y="0"/>
            <a:ext cx="1428736" cy="1142984"/>
          </a:xfrm>
          <a:prstGeom prst="rect">
            <a:avLst/>
          </a:prstGeom>
          <a:noFill/>
        </p:spPr>
      </p:pic>
      <p:sp>
        <p:nvSpPr>
          <p:cNvPr id="6" name="Rectangle 5"/>
          <p:cNvSpPr/>
          <p:nvPr/>
        </p:nvSpPr>
        <p:spPr>
          <a:xfrm>
            <a:off x="571472" y="1285860"/>
            <a:ext cx="7858180" cy="4462760"/>
          </a:xfrm>
          <a:prstGeom prst="rect">
            <a:avLst/>
          </a:prstGeom>
        </p:spPr>
        <p:txBody>
          <a:bodyPr wrap="square">
            <a:spAutoFit/>
          </a:bodyPr>
          <a:lstStyle/>
          <a:p>
            <a:endParaRPr lang="en-IN" sz="2800" dirty="0" smtClean="0"/>
          </a:p>
          <a:p>
            <a:endParaRPr lang="en-IN" sz="2800" dirty="0"/>
          </a:p>
          <a:p>
            <a:pPr lvl="3"/>
            <a:r>
              <a:rPr lang="en-IN" sz="4800" dirty="0">
                <a:solidFill>
                  <a:srgbClr val="C00000"/>
                </a:solidFill>
                <a:latin typeface="Segoe Print" pitchFamily="2" charset="0"/>
              </a:rPr>
              <a:t>Managing the </a:t>
            </a:r>
            <a:endParaRPr lang="en-IN" sz="4800" dirty="0" smtClean="0">
              <a:solidFill>
                <a:srgbClr val="C00000"/>
              </a:solidFill>
              <a:latin typeface="Segoe Print" pitchFamily="2" charset="0"/>
            </a:endParaRPr>
          </a:p>
          <a:p>
            <a:pPr lvl="3"/>
            <a:r>
              <a:rPr lang="en-IN" sz="4800" dirty="0" smtClean="0">
                <a:solidFill>
                  <a:srgbClr val="C00000"/>
                </a:solidFill>
                <a:latin typeface="Segoe Print" pitchFamily="2" charset="0"/>
              </a:rPr>
              <a:t>metadata </a:t>
            </a:r>
            <a:r>
              <a:rPr lang="en-IN" sz="4800" dirty="0">
                <a:solidFill>
                  <a:srgbClr val="C00000"/>
                </a:solidFill>
                <a:latin typeface="Segoe Print" pitchFamily="2" charset="0"/>
              </a:rPr>
              <a:t>of </a:t>
            </a:r>
            <a:r>
              <a:rPr lang="en-IN" sz="4800" dirty="0" smtClean="0">
                <a:solidFill>
                  <a:srgbClr val="C00000"/>
                </a:solidFill>
                <a:latin typeface="Segoe Print" pitchFamily="2" charset="0"/>
              </a:rPr>
              <a:t> </a:t>
            </a:r>
          </a:p>
          <a:p>
            <a:pPr lvl="3"/>
            <a:r>
              <a:rPr lang="en-IN" sz="4800" dirty="0" smtClean="0">
                <a:solidFill>
                  <a:srgbClr val="C00000"/>
                </a:solidFill>
                <a:latin typeface="Segoe Print" pitchFamily="2" charset="0"/>
              </a:rPr>
              <a:t>your datasets</a:t>
            </a:r>
          </a:p>
          <a:p>
            <a:endParaRPr lang="en-IN" sz="2800" dirty="0"/>
          </a:p>
          <a:p>
            <a:endParaRPr lang="en-IN" sz="2800" dirty="0" smtClean="0"/>
          </a:p>
          <a:p>
            <a:r>
              <a:rPr lang="en-IN" sz="2800" dirty="0" smtClean="0"/>
              <a:t> </a:t>
            </a:r>
            <a:endParaRPr lang="en-IN" sz="2800" dirty="0"/>
          </a:p>
        </p:txBody>
      </p:sp>
      <p:sp>
        <p:nvSpPr>
          <p:cNvPr id="8" name="Rectangle 7"/>
          <p:cNvSpPr/>
          <p:nvPr/>
        </p:nvSpPr>
        <p:spPr>
          <a:xfrm>
            <a:off x="2214546" y="142852"/>
            <a:ext cx="4572000" cy="523220"/>
          </a:xfrm>
          <a:prstGeom prst="rect">
            <a:avLst/>
          </a:prstGeom>
        </p:spPr>
        <p:txBody>
          <a:bodyPr>
            <a:spAutoFit/>
          </a:bodyPr>
          <a:lstStyle/>
          <a:p>
            <a:r>
              <a:rPr lang="en-IN" sz="1400" b="1" dirty="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endParaRPr lang="en-IN"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85860"/>
            <a:ext cx="4572000" cy="646331"/>
          </a:xfrm>
          <a:prstGeom prst="rect">
            <a:avLst/>
          </a:prstGeom>
        </p:spPr>
        <p:txBody>
          <a:bodyPr wrap="square">
            <a:spAutoFit/>
          </a:bodyPr>
          <a:lstStyle/>
          <a:p>
            <a:endParaRPr lang="en-IN" dirty="0"/>
          </a:p>
          <a:p>
            <a:r>
              <a:rPr lang="en-IN" b="1" dirty="0" smtClean="0">
                <a:latin typeface="Times New Roman" pitchFamily="18" charset="0"/>
                <a:cs typeface="Times New Roman" pitchFamily="18" charset="0"/>
              </a:rPr>
              <a:t>     Metadata </a:t>
            </a:r>
            <a:r>
              <a:rPr lang="en-IN" b="1" dirty="0">
                <a:latin typeface="Times New Roman" pitchFamily="18" charset="0"/>
                <a:cs typeface="Times New Roman" pitchFamily="18" charset="0"/>
              </a:rPr>
              <a:t>management is important </a:t>
            </a:r>
            <a:endParaRPr lang="en-IN" dirty="0">
              <a:latin typeface="Times New Roman" pitchFamily="18" charset="0"/>
              <a:cs typeface="Times New Roman" pitchFamily="18" charset="0"/>
            </a:endParaRPr>
          </a:p>
        </p:txBody>
      </p:sp>
      <p:pic>
        <p:nvPicPr>
          <p:cNvPr id="3" name="Picture 2" descr="C:\Users\FAKHRE\Desktop\download (1).jpg"/>
          <p:cNvPicPr>
            <a:picLocks noChangeAspect="1" noChangeArrowheads="1"/>
          </p:cNvPicPr>
          <p:nvPr/>
        </p:nvPicPr>
        <p:blipFill>
          <a:blip r:embed="rId2"/>
          <a:srcRect/>
          <a:stretch>
            <a:fillRect/>
          </a:stretch>
        </p:blipFill>
        <p:spPr bwMode="auto">
          <a:xfrm>
            <a:off x="1" y="2"/>
            <a:ext cx="1571603" cy="1096456"/>
          </a:xfrm>
          <a:prstGeom prst="rect">
            <a:avLst/>
          </a:prstGeom>
          <a:noFill/>
        </p:spPr>
      </p:pic>
      <p:pic>
        <p:nvPicPr>
          <p:cNvPr id="4" name="Picture 3" descr="C:\Users\FAKHRE\Desktop\images.jpg"/>
          <p:cNvPicPr>
            <a:picLocks noChangeAspect="1" noChangeArrowheads="1"/>
          </p:cNvPicPr>
          <p:nvPr/>
        </p:nvPicPr>
        <p:blipFill>
          <a:blip r:embed="rId3"/>
          <a:srcRect/>
          <a:stretch>
            <a:fillRect/>
          </a:stretch>
        </p:blipFill>
        <p:spPr bwMode="auto">
          <a:xfrm>
            <a:off x="7715296" y="0"/>
            <a:ext cx="1428736" cy="1142984"/>
          </a:xfrm>
          <a:prstGeom prst="rect">
            <a:avLst/>
          </a:prstGeom>
          <a:noFill/>
        </p:spPr>
      </p:pic>
      <p:sp>
        <p:nvSpPr>
          <p:cNvPr id="6" name="Rectangle 5"/>
          <p:cNvSpPr/>
          <p:nvPr/>
        </p:nvSpPr>
        <p:spPr>
          <a:xfrm>
            <a:off x="2214546" y="142852"/>
            <a:ext cx="4572000" cy="584775"/>
          </a:xfrm>
          <a:prstGeom prst="rect">
            <a:avLst/>
          </a:prstGeom>
        </p:spPr>
        <p:txBody>
          <a:bodyPr>
            <a:spAutoFit/>
          </a:bodyPr>
          <a:lstStyle/>
          <a:p>
            <a:r>
              <a:rPr lang="en-IN" sz="1400" b="1" dirty="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r>
              <a:rPr lang="en-IN" b="1" dirty="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a:t>
            </a:r>
            <a:endParaRPr lang="en-IN" dirty="0"/>
          </a:p>
        </p:txBody>
      </p:sp>
      <p:sp>
        <p:nvSpPr>
          <p:cNvPr id="7" name="Rectangle 6"/>
          <p:cNvSpPr/>
          <p:nvPr/>
        </p:nvSpPr>
        <p:spPr>
          <a:xfrm>
            <a:off x="285720" y="1643050"/>
            <a:ext cx="8572560" cy="3970318"/>
          </a:xfrm>
          <a:prstGeom prst="rect">
            <a:avLst/>
          </a:prstGeom>
        </p:spPr>
        <p:txBody>
          <a:bodyPr wrap="square">
            <a:spAutoFit/>
          </a:bodyPr>
          <a:lstStyle/>
          <a:p>
            <a:endParaRPr lang="en-IN" dirty="0">
              <a:latin typeface="Times New Roman" pitchFamily="18" charset="0"/>
              <a:cs typeface="Times New Roman" pitchFamily="18" charset="0"/>
            </a:endParaRPr>
          </a:p>
          <a:p>
            <a:r>
              <a:rPr lang="en-IN" b="1" i="1" dirty="0" smtClean="0">
                <a:solidFill>
                  <a:srgbClr val="C00000"/>
                </a:solidFill>
                <a:latin typeface="Times New Roman" pitchFamily="18" charset="0"/>
                <a:cs typeface="Times New Roman" pitchFamily="18" charset="0"/>
              </a:rPr>
              <a:t>Metadata needs to be managed to ensure ... </a:t>
            </a:r>
          </a:p>
          <a:p>
            <a:r>
              <a:rPr lang="en-IN" dirty="0" smtClean="0">
                <a:latin typeface="Times New Roman" pitchFamily="18" charset="0"/>
                <a:cs typeface="Times New Roman" pitchFamily="18" charset="0"/>
              </a:rPr>
              <a:t>• </a:t>
            </a:r>
            <a:r>
              <a:rPr lang="en-IN" b="1" dirty="0">
                <a:latin typeface="Times New Roman" pitchFamily="18" charset="0"/>
                <a:cs typeface="Times New Roman" pitchFamily="18" charset="0"/>
              </a:rPr>
              <a:t>Availability: </a:t>
            </a:r>
            <a:r>
              <a:rPr lang="en-IN" dirty="0" smtClean="0">
                <a:latin typeface="Times New Roman" pitchFamily="18" charset="0"/>
                <a:cs typeface="Times New Roman" pitchFamily="18" charset="0"/>
              </a:rPr>
              <a:t>Metadata </a:t>
            </a:r>
            <a:r>
              <a:rPr lang="en-IN" dirty="0">
                <a:latin typeface="Times New Roman" pitchFamily="18" charset="0"/>
                <a:cs typeface="Times New Roman" pitchFamily="18" charset="0"/>
              </a:rPr>
              <a:t>needs to be stored where it can be accessed and indexed so it can be found. </a:t>
            </a:r>
          </a:p>
          <a:p>
            <a:r>
              <a:rPr lang="en-IN" dirty="0">
                <a:latin typeface="Times New Roman" pitchFamily="18" charset="0"/>
                <a:cs typeface="Times New Roman" pitchFamily="18" charset="0"/>
              </a:rPr>
              <a:t>• </a:t>
            </a:r>
            <a:r>
              <a:rPr lang="en-IN" b="1" dirty="0">
                <a:latin typeface="Times New Roman" pitchFamily="18" charset="0"/>
                <a:cs typeface="Times New Roman" pitchFamily="18" charset="0"/>
              </a:rPr>
              <a:t>Quality: </a:t>
            </a:r>
            <a:r>
              <a:rPr lang="en-IN" dirty="0" smtClean="0">
                <a:latin typeface="Times New Roman" pitchFamily="18" charset="0"/>
                <a:cs typeface="Times New Roman" pitchFamily="18" charset="0"/>
              </a:rPr>
              <a:t>Metadata </a:t>
            </a:r>
            <a:r>
              <a:rPr lang="en-IN" dirty="0">
                <a:latin typeface="Times New Roman" pitchFamily="18" charset="0"/>
                <a:cs typeface="Times New Roman" pitchFamily="18" charset="0"/>
              </a:rPr>
              <a:t>needs to be of consistent quality so users know that it can be trusted. </a:t>
            </a:r>
          </a:p>
          <a:p>
            <a:r>
              <a:rPr lang="en-IN" dirty="0">
                <a:latin typeface="Times New Roman" pitchFamily="18" charset="0"/>
                <a:cs typeface="Times New Roman" pitchFamily="18" charset="0"/>
              </a:rPr>
              <a:t>• </a:t>
            </a:r>
            <a:r>
              <a:rPr lang="en-IN" b="1" dirty="0">
                <a:latin typeface="Times New Roman" pitchFamily="18" charset="0"/>
                <a:cs typeface="Times New Roman" pitchFamily="18" charset="0"/>
              </a:rPr>
              <a:t>Persistence: </a:t>
            </a:r>
            <a:r>
              <a:rPr lang="en-IN" dirty="0" smtClean="0">
                <a:latin typeface="Times New Roman" pitchFamily="18" charset="0"/>
                <a:cs typeface="Times New Roman" pitchFamily="18" charset="0"/>
              </a:rPr>
              <a:t>Metadata </a:t>
            </a:r>
            <a:r>
              <a:rPr lang="en-IN" dirty="0">
                <a:latin typeface="Times New Roman" pitchFamily="18" charset="0"/>
                <a:cs typeface="Times New Roman" pitchFamily="18" charset="0"/>
              </a:rPr>
              <a:t>needs to be kept over time.</a:t>
            </a:r>
            <a:r>
              <a:rPr lang="en-IN" b="1" dirty="0">
                <a:latin typeface="Times New Roman" pitchFamily="18" charset="0"/>
                <a:cs typeface="Times New Roman" pitchFamily="18" charset="0"/>
              </a:rPr>
              <a:t> </a:t>
            </a:r>
          </a:p>
          <a:p>
            <a:r>
              <a:rPr lang="en-IN" dirty="0">
                <a:latin typeface="Times New Roman" pitchFamily="18" charset="0"/>
                <a:cs typeface="Times New Roman" pitchFamily="18" charset="0"/>
              </a:rPr>
              <a:t>• </a:t>
            </a:r>
            <a:r>
              <a:rPr lang="en-IN" b="1" dirty="0">
                <a:latin typeface="Times New Roman" pitchFamily="18" charset="0"/>
                <a:cs typeface="Times New Roman" pitchFamily="18" charset="0"/>
              </a:rPr>
              <a:t>Open License: </a:t>
            </a:r>
            <a:r>
              <a:rPr lang="en-IN" dirty="0">
                <a:latin typeface="Times New Roman" pitchFamily="18" charset="0"/>
                <a:cs typeface="Times New Roman" pitchFamily="18" charset="0"/>
              </a:rPr>
              <a:t>metadata should be available under a public domain license to enable its reuse. </a:t>
            </a:r>
          </a:p>
          <a:p>
            <a:endParaRPr lang="en-IN" dirty="0">
              <a:latin typeface="Times New Roman" pitchFamily="18" charset="0"/>
              <a:cs typeface="Times New Roman" pitchFamily="18" charset="0"/>
            </a:endParaRPr>
          </a:p>
          <a:p>
            <a:r>
              <a:rPr lang="en-IN" b="1" i="1" dirty="0">
                <a:solidFill>
                  <a:srgbClr val="C00000"/>
                </a:solidFill>
                <a:latin typeface="Times New Roman" pitchFamily="18" charset="0"/>
                <a:cs typeface="Times New Roman" pitchFamily="18" charset="0"/>
              </a:rPr>
              <a:t>The metadata lifecycle is larger than the data lifecycle: </a:t>
            </a:r>
          </a:p>
          <a:p>
            <a:r>
              <a:rPr lang="en-IN" dirty="0">
                <a:latin typeface="Times New Roman" pitchFamily="18" charset="0"/>
                <a:cs typeface="Times New Roman" pitchFamily="18" charset="0"/>
              </a:rPr>
              <a:t>• Metadata may be created before data is created or captured, e.g. to inform about data that will be available in the future. </a:t>
            </a:r>
          </a:p>
          <a:p>
            <a:r>
              <a:rPr lang="en-IN" dirty="0">
                <a:latin typeface="Times New Roman" pitchFamily="18" charset="0"/>
                <a:cs typeface="Times New Roman" pitchFamily="18" charset="0"/>
              </a:rPr>
              <a:t>• Metadata needs to be kept after data has been removed, e.g. to inform about data that has been decommissioned or withdrawn.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1357298"/>
            <a:ext cx="7858180" cy="2031325"/>
          </a:xfrm>
          <a:prstGeom prst="rect">
            <a:avLst/>
          </a:prstGeom>
        </p:spPr>
        <p:txBody>
          <a:bodyPr wrap="square">
            <a:spAutoFit/>
          </a:bodyPr>
          <a:lstStyle/>
          <a:p>
            <a:endParaRPr lang="en-IN" dirty="0"/>
          </a:p>
          <a:p>
            <a:r>
              <a:rPr lang="en-IN" b="1" dirty="0">
                <a:latin typeface="Times New Roman" pitchFamily="18" charset="0"/>
                <a:cs typeface="Times New Roman" pitchFamily="18" charset="0"/>
              </a:rPr>
              <a:t>Metadata </a:t>
            </a:r>
            <a:r>
              <a:rPr lang="en-IN" b="1" dirty="0" smtClean="0">
                <a:latin typeface="Times New Roman" pitchFamily="18" charset="0"/>
                <a:cs typeface="Times New Roman" pitchFamily="18" charset="0"/>
              </a:rPr>
              <a:t>Schema </a:t>
            </a:r>
            <a:endParaRPr lang="en-IN" b="1" dirty="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a:p>
            <a:r>
              <a:rPr lang="en-IN" dirty="0" smtClean="0">
                <a:latin typeface="Times New Roman" pitchFamily="18" charset="0"/>
                <a:cs typeface="Times New Roman" pitchFamily="18" charset="0"/>
              </a:rPr>
              <a:t>“</a:t>
            </a:r>
            <a:r>
              <a:rPr lang="en-IN" dirty="0">
                <a:latin typeface="Times New Roman" pitchFamily="18" charset="0"/>
                <a:cs typeface="Times New Roman" pitchFamily="18" charset="0"/>
              </a:rPr>
              <a:t>A labelling, tagging or coding system used for recording cataloguing information or structuring descriptive records. A metadata schema establishes and defines data elements and the rules governing the use of data elements to describe a resource.” </a:t>
            </a:r>
          </a:p>
        </p:txBody>
      </p:sp>
      <p:pic>
        <p:nvPicPr>
          <p:cNvPr id="3" name="Picture 2" descr="C:\Users\FAKHRE\Desktop\download (1).jpg"/>
          <p:cNvPicPr>
            <a:picLocks noChangeAspect="1" noChangeArrowheads="1"/>
          </p:cNvPicPr>
          <p:nvPr/>
        </p:nvPicPr>
        <p:blipFill>
          <a:blip r:embed="rId2"/>
          <a:srcRect/>
          <a:stretch>
            <a:fillRect/>
          </a:stretch>
        </p:blipFill>
        <p:spPr bwMode="auto">
          <a:xfrm>
            <a:off x="1" y="2"/>
            <a:ext cx="1571603" cy="1096456"/>
          </a:xfrm>
          <a:prstGeom prst="rect">
            <a:avLst/>
          </a:prstGeom>
          <a:noFill/>
        </p:spPr>
      </p:pic>
      <p:pic>
        <p:nvPicPr>
          <p:cNvPr id="4" name="Picture 3" descr="C:\Users\FAKHRE\Desktop\images.jpg"/>
          <p:cNvPicPr>
            <a:picLocks noChangeAspect="1" noChangeArrowheads="1"/>
          </p:cNvPicPr>
          <p:nvPr/>
        </p:nvPicPr>
        <p:blipFill>
          <a:blip r:embed="rId3"/>
          <a:srcRect/>
          <a:stretch>
            <a:fillRect/>
          </a:stretch>
        </p:blipFill>
        <p:spPr bwMode="auto">
          <a:xfrm>
            <a:off x="7715296" y="0"/>
            <a:ext cx="1428736" cy="1142984"/>
          </a:xfrm>
          <a:prstGeom prst="rect">
            <a:avLst/>
          </a:prstGeom>
          <a:noFill/>
        </p:spPr>
      </p:pic>
      <p:sp>
        <p:nvSpPr>
          <p:cNvPr id="5" name="Rectangle 4"/>
          <p:cNvSpPr/>
          <p:nvPr/>
        </p:nvSpPr>
        <p:spPr>
          <a:xfrm>
            <a:off x="2428860" y="0"/>
            <a:ext cx="4572000" cy="584775"/>
          </a:xfrm>
          <a:prstGeom prst="rect">
            <a:avLst/>
          </a:prstGeom>
        </p:spPr>
        <p:txBody>
          <a:bodyPr>
            <a:spAutoFit/>
          </a:bodyPr>
          <a:lstStyle/>
          <a:p>
            <a:r>
              <a:rPr lang="en-IN" sz="1400"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Mtech (Advance Computing and Data Science in collaboration with CDAC</a:t>
            </a:r>
            <a:r>
              <a:rPr lang="en-IN" b="1" dirty="0" smtClean="0">
                <a:solidFill>
                  <a:schemeClr val="tx1">
                    <a:lumMod val="95000"/>
                    <a:lumOff val="5000"/>
                  </a:schemeClr>
                </a:solidFill>
                <a:effectLst>
                  <a:outerShdw blurRad="31750" dist="25400" dir="5400000" algn="tl" rotWithShape="0">
                    <a:srgbClr val="000000">
                      <a:alpha val="25000"/>
                    </a:srgbClr>
                  </a:outerShdw>
                </a:effectLst>
                <a:latin typeface="Segoe Print" pitchFamily="2" charset="0"/>
              </a:rPr>
              <a:t>)</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813</TotalTime>
  <Words>2673</Words>
  <Application>Microsoft Office PowerPoint</Application>
  <PresentationFormat>On-screen Show (4:3)</PresentationFormat>
  <Paragraphs>396</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Concourse</vt:lpstr>
      <vt:lpstr>     Mtech (Advance Computing and Data Science in collaboration with CDAC)</vt:lpstr>
      <vt:lpstr>Metadata Management</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Kingsman</dc:creator>
  <cp:lastModifiedBy>Kingsman</cp:lastModifiedBy>
  <cp:revision>80</cp:revision>
  <dcterms:created xsi:type="dcterms:W3CDTF">2017-09-05T00:44:25Z</dcterms:created>
  <dcterms:modified xsi:type="dcterms:W3CDTF">2017-09-05T14:18:01Z</dcterms:modified>
</cp:coreProperties>
</file>