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roxima Nova Condensed" charset="1" panose="02000506030000020004"/>
      <p:regular r:id="rId10"/>
    </p:embeddedFont>
    <p:embeddedFont>
      <p:font typeface="Proxima Nova Condensed Bold" charset="1" panose="02000506030000020004"/>
      <p:regular r:id="rId11"/>
    </p:embeddedFont>
    <p:embeddedFont>
      <p:font typeface="Proxima Nova Condensed Italics" charset="1" panose="02000506030000020004"/>
      <p:regular r:id="rId12"/>
    </p:embeddedFont>
    <p:embeddedFont>
      <p:font typeface="Proxima Nova Condensed Bold Italics" charset="1" panose="02000506030000020004"/>
      <p:regular r:id="rId13"/>
    </p:embeddedFont>
    <p:embeddedFont>
      <p:font typeface="Proxima Nova Condensed Light" charset="1" panose="02000506030000020004"/>
      <p:regular r:id="rId14"/>
    </p:embeddedFont>
    <p:embeddedFont>
      <p:font typeface="Proxima Nova Condensed Light Italics" charset="1" panose="02000506030000020004"/>
      <p:regular r:id="rId15"/>
    </p:embeddedFont>
    <p:embeddedFont>
      <p:font typeface="Proxima Nova Condensed Heavy" charset="1" panose="02000506030000020004"/>
      <p:regular r:id="rId16"/>
    </p:embeddedFont>
    <p:embeddedFont>
      <p:font typeface="Proxima Nova Condensed Heavy Italics" charset="1" panose="02000506030000020004"/>
      <p:regular r:id="rId17"/>
    </p:embeddedFont>
    <p:embeddedFont>
      <p:font typeface="Proxima Nova" charset="1" panose="02000506030000020004"/>
      <p:regular r:id="rId18"/>
    </p:embeddedFont>
    <p:embeddedFont>
      <p:font typeface="Proxima Nova Bold" charset="1" panose="02000506030000020004"/>
      <p:regular r:id="rId19"/>
    </p:embeddedFont>
    <p:embeddedFont>
      <p:font typeface="Proxima Nova Italics" charset="1" panose="02000506030000020004"/>
      <p:regular r:id="rId20"/>
    </p:embeddedFont>
    <p:embeddedFont>
      <p:font typeface="Proxima Nova Bold Italics" charset="1" panose="02000506030000020004"/>
      <p:regular r:id="rId21"/>
    </p:embeddedFont>
    <p:embeddedFont>
      <p:font typeface="Proxima Nova Light" charset="1" panose="02000506030000020004"/>
      <p:regular r:id="rId22"/>
    </p:embeddedFont>
    <p:embeddedFont>
      <p:font typeface="Proxima Nova Light Italics" charset="1" panose="02000506030000020004"/>
      <p:regular r:id="rId23"/>
    </p:embeddedFont>
    <p:embeddedFont>
      <p:font typeface="Proxima Nova Heavy" charset="1" panose="02000506030000020004"/>
      <p:regular r:id="rId24"/>
    </p:embeddedFont>
    <p:embeddedFont>
      <p:font typeface="Proxima Nova Heavy Italics" charset="1" panose="02000506030000020004"/>
      <p:regular r:id="rId25"/>
    </p:embeddedFont>
    <p:embeddedFont>
      <p:font typeface="Canva Sans" charset="1" panose="020B0503030501040103"/>
      <p:regular r:id="rId26"/>
    </p:embeddedFont>
    <p:embeddedFont>
      <p:font typeface="Canva Sans Bold" charset="1" panose="020B0803030501040103"/>
      <p:regular r:id="rId27"/>
    </p:embeddedFont>
    <p:embeddedFont>
      <p:font typeface="Canva Sans Italics" charset="1" panose="020B0503030501040103"/>
      <p:regular r:id="rId28"/>
    </p:embeddedFont>
    <p:embeddedFont>
      <p:font typeface="Canva Sans Bold Italics" charset="1" panose="020B0803030501040103"/>
      <p:regular r:id="rId29"/>
    </p:embeddedFont>
    <p:embeddedFont>
      <p:font typeface="Canva Sans Medium" charset="1" panose="020B0603030501040103"/>
      <p:regular r:id="rId30"/>
    </p:embeddedFont>
    <p:embeddedFont>
      <p:font typeface="Canva Sans Medium Italics" charset="1" panose="020B06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2700000">
            <a:off x="926548" y="8726314"/>
            <a:ext cx="698303" cy="698303"/>
          </a:xfrm>
          <a:custGeom>
            <a:avLst/>
            <a:gdLst/>
            <a:ahLst/>
            <a:cxnLst/>
            <a:rect r="r" b="b" t="t" l="l"/>
            <a:pathLst>
              <a:path h="698303" w="698303">
                <a:moveTo>
                  <a:pt x="0" y="0"/>
                </a:moveTo>
                <a:lnTo>
                  <a:pt x="698303" y="0"/>
                </a:lnTo>
                <a:lnTo>
                  <a:pt x="698303" y="698303"/>
                </a:lnTo>
                <a:lnTo>
                  <a:pt x="0" y="698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70064" y="-1590951"/>
            <a:ext cx="13736816" cy="12098007"/>
          </a:xfrm>
          <a:custGeom>
            <a:avLst/>
            <a:gdLst/>
            <a:ahLst/>
            <a:cxnLst/>
            <a:rect r="r" b="b" t="t" l="l"/>
            <a:pathLst>
              <a:path h="12098007" w="13736816">
                <a:moveTo>
                  <a:pt x="0" y="0"/>
                </a:moveTo>
                <a:lnTo>
                  <a:pt x="13736817" y="0"/>
                </a:lnTo>
                <a:lnTo>
                  <a:pt x="13736817" y="12098007"/>
                </a:lnTo>
                <a:lnTo>
                  <a:pt x="0" y="12098007"/>
                </a:lnTo>
                <a:lnTo>
                  <a:pt x="0" y="0"/>
                </a:lnTo>
                <a:close/>
              </a:path>
            </a:pathLst>
          </a:custGeom>
          <a:blipFill>
            <a:blip r:embed="rId4">
              <a:extLst>
                <a:ext uri="{96DAC541-7B7A-43D3-8B79-37D633B846F1}">
                  <asvg:svgBlip xmlns:asvg="http://schemas.microsoft.com/office/drawing/2016/SVG/main" r:embed="rId5"/>
                </a:ext>
              </a:extLst>
            </a:blip>
            <a:stretch>
              <a:fillRect l="0" t="0" r="-86301" b="0"/>
            </a:stretch>
          </a:blipFill>
        </p:spPr>
      </p:sp>
      <p:sp>
        <p:nvSpPr>
          <p:cNvPr name="TextBox 4" id="4"/>
          <p:cNvSpPr txBox="true"/>
          <p:nvPr/>
        </p:nvSpPr>
        <p:spPr>
          <a:xfrm rot="0">
            <a:off x="4692695" y="-1619986"/>
            <a:ext cx="13335628" cy="15002808"/>
          </a:xfrm>
          <a:prstGeom prst="rect">
            <a:avLst/>
          </a:prstGeom>
        </p:spPr>
        <p:txBody>
          <a:bodyPr anchor="t" rtlCol="false" tIns="0" lIns="0" bIns="0" rIns="0">
            <a:spAutoFit/>
          </a:bodyPr>
          <a:lstStyle/>
          <a:p>
            <a:pPr algn="r">
              <a:lnSpc>
                <a:spcPts val="115580"/>
              </a:lnSpc>
            </a:pPr>
            <a:r>
              <a:rPr lang="en-US" sz="105073">
                <a:solidFill>
                  <a:srgbClr val="D1E2E4"/>
                </a:solidFill>
                <a:latin typeface="Proxima Nova Condensed Bold"/>
              </a:rPr>
              <a:t>AI</a:t>
            </a:r>
          </a:p>
        </p:txBody>
      </p:sp>
      <p:sp>
        <p:nvSpPr>
          <p:cNvPr name="TextBox 5" id="5"/>
          <p:cNvSpPr txBox="true"/>
          <p:nvPr/>
        </p:nvSpPr>
        <p:spPr>
          <a:xfrm rot="0">
            <a:off x="1028700" y="1133475"/>
            <a:ext cx="9956982" cy="3008803"/>
          </a:xfrm>
          <a:prstGeom prst="rect">
            <a:avLst/>
          </a:prstGeom>
        </p:spPr>
        <p:txBody>
          <a:bodyPr anchor="t" rtlCol="false" tIns="0" lIns="0" bIns="0" rIns="0">
            <a:spAutoFit/>
          </a:bodyPr>
          <a:lstStyle/>
          <a:p>
            <a:pPr>
              <a:lnSpc>
                <a:spcPts val="5855"/>
              </a:lnSpc>
            </a:pPr>
            <a:r>
              <a:rPr lang="en-US" sz="5855">
                <a:solidFill>
                  <a:srgbClr val="141E20"/>
                </a:solidFill>
                <a:latin typeface="Proxima Nova Bold"/>
              </a:rPr>
              <a:t>Analisis kata-kata kasar dan rasis pada Twitter dengan descriptive analytics</a:t>
            </a:r>
          </a:p>
          <a:p>
            <a:pPr>
              <a:lnSpc>
                <a:spcPts val="5855"/>
              </a:lnSpc>
            </a:pPr>
          </a:p>
        </p:txBody>
      </p:sp>
      <p:sp>
        <p:nvSpPr>
          <p:cNvPr name="TextBox 6" id="6"/>
          <p:cNvSpPr txBox="true"/>
          <p:nvPr/>
        </p:nvSpPr>
        <p:spPr>
          <a:xfrm rot="0">
            <a:off x="1028700" y="5622935"/>
            <a:ext cx="8115300" cy="563881"/>
          </a:xfrm>
          <a:prstGeom prst="rect">
            <a:avLst/>
          </a:prstGeom>
        </p:spPr>
        <p:txBody>
          <a:bodyPr anchor="t" rtlCol="false" tIns="0" lIns="0" bIns="0" rIns="0">
            <a:spAutoFit/>
          </a:bodyPr>
          <a:lstStyle/>
          <a:p>
            <a:pPr>
              <a:lnSpc>
                <a:spcPts val="4619"/>
              </a:lnSpc>
              <a:spcBef>
                <a:spcPct val="0"/>
              </a:spcBef>
            </a:pPr>
            <a:r>
              <a:rPr lang="en-US" sz="3299">
                <a:solidFill>
                  <a:srgbClr val="141E20"/>
                </a:solidFill>
                <a:latin typeface="Proxima Nova Bold"/>
              </a:rPr>
              <a:t>Fakhri Fendiansyah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2452299" y="-45112"/>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1028700" y="293744"/>
            <a:ext cx="16230600" cy="1038225"/>
          </a:xfrm>
          <a:prstGeom prst="rect">
            <a:avLst/>
          </a:prstGeom>
        </p:spPr>
        <p:txBody>
          <a:bodyPr anchor="t" rtlCol="false" tIns="0" lIns="0" bIns="0" rIns="0">
            <a:spAutoFit/>
          </a:bodyPr>
          <a:lstStyle/>
          <a:p>
            <a:pPr algn="ctr">
              <a:lnSpc>
                <a:spcPts val="8400"/>
              </a:lnSpc>
              <a:spcBef>
                <a:spcPct val="0"/>
              </a:spcBef>
            </a:pPr>
            <a:r>
              <a:rPr lang="en-US" sz="6000">
                <a:solidFill>
                  <a:srgbClr val="141E20"/>
                </a:solidFill>
                <a:latin typeface="Proxima Nova Bold"/>
              </a:rPr>
              <a:t>Pendahuluan</a:t>
            </a:r>
          </a:p>
        </p:txBody>
      </p:sp>
      <p:sp>
        <p:nvSpPr>
          <p:cNvPr name="TextBox 4" id="4"/>
          <p:cNvSpPr txBox="true"/>
          <p:nvPr/>
        </p:nvSpPr>
        <p:spPr>
          <a:xfrm rot="0">
            <a:off x="1028700" y="2384900"/>
            <a:ext cx="16230600" cy="4631054"/>
          </a:xfrm>
          <a:prstGeom prst="rect">
            <a:avLst/>
          </a:prstGeom>
        </p:spPr>
        <p:txBody>
          <a:bodyPr anchor="t" rtlCol="false" tIns="0" lIns="0" bIns="0" rIns="0">
            <a:spAutoFit/>
          </a:bodyPr>
          <a:lstStyle/>
          <a:p>
            <a:pPr>
              <a:lnSpc>
                <a:spcPts val="4620"/>
              </a:lnSpc>
            </a:pPr>
            <a:r>
              <a:rPr lang="en-US" sz="3300">
                <a:solidFill>
                  <a:srgbClr val="141E20"/>
                </a:solidFill>
                <a:latin typeface="Proxima Nova Bold"/>
              </a:rPr>
              <a:t>Dalam era digital ini, twitter menjadi salah satu sosial media yang memiliki banyak pengguna, tetapi dalam sosial media ini cukup banyak kata kata abusive yang mengganggu terutama di Indonesia, lalu juga ada kata kata yang mengandung rasisme.</a:t>
            </a:r>
          </a:p>
          <a:p>
            <a:pPr>
              <a:lnSpc>
                <a:spcPts val="4620"/>
              </a:lnSpc>
            </a:pPr>
            <a:r>
              <a:rPr lang="en-US" sz="3300">
                <a:solidFill>
                  <a:srgbClr val="141E20"/>
                </a:solidFill>
                <a:latin typeface="Proxima Nova Bold"/>
              </a:rPr>
              <a:t>Adanya peningkatan jumlah kata-kata abusive dan kata kata sulit dimengerti yang meresahkan di platform Twitter, menciptakan suasana yang tidak aman dan kurang menyenangkan bagi pengguna.</a:t>
            </a:r>
          </a:p>
          <a:p>
            <a:pPr>
              <a:lnSpc>
                <a:spcPts val="4620"/>
              </a:lnSpc>
              <a:spcBef>
                <a:spcPct val="0"/>
              </a:spcBef>
            </a:pPr>
          </a:p>
        </p:txBody>
      </p:sp>
      <p:sp>
        <p:nvSpPr>
          <p:cNvPr name="Freeform 5" id="5"/>
          <p:cNvSpPr/>
          <p:nvPr/>
        </p:nvSpPr>
        <p:spPr>
          <a:xfrm flipH="false" flipV="false" rot="2700000">
            <a:off x="926548" y="8726314"/>
            <a:ext cx="698303" cy="698303"/>
          </a:xfrm>
          <a:custGeom>
            <a:avLst/>
            <a:gdLst/>
            <a:ahLst/>
            <a:cxnLst/>
            <a:rect r="r" b="b" t="t" l="l"/>
            <a:pathLst>
              <a:path h="698303" w="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2452299" y="-45112"/>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1028700" y="704079"/>
            <a:ext cx="16230600" cy="863599"/>
          </a:xfrm>
          <a:prstGeom prst="rect">
            <a:avLst/>
          </a:prstGeom>
        </p:spPr>
        <p:txBody>
          <a:bodyPr anchor="t" rtlCol="false" tIns="0" lIns="0" bIns="0" rIns="0">
            <a:spAutoFit/>
          </a:bodyPr>
          <a:lstStyle/>
          <a:p>
            <a:pPr>
              <a:lnSpc>
                <a:spcPts val="7000"/>
              </a:lnSpc>
              <a:spcBef>
                <a:spcPct val="0"/>
              </a:spcBef>
            </a:pPr>
            <a:r>
              <a:rPr lang="en-US" sz="5000">
                <a:solidFill>
                  <a:srgbClr val="141E20"/>
                </a:solidFill>
                <a:latin typeface="Proxima Nova Bold"/>
              </a:rPr>
              <a:t>Rumusan Masalah</a:t>
            </a:r>
          </a:p>
        </p:txBody>
      </p:sp>
      <p:sp>
        <p:nvSpPr>
          <p:cNvPr name="TextBox 4" id="4"/>
          <p:cNvSpPr txBox="true"/>
          <p:nvPr/>
        </p:nvSpPr>
        <p:spPr>
          <a:xfrm rot="0">
            <a:off x="1028700" y="1711445"/>
            <a:ext cx="16230600" cy="3469004"/>
          </a:xfrm>
          <a:prstGeom prst="rect">
            <a:avLst/>
          </a:prstGeom>
        </p:spPr>
        <p:txBody>
          <a:bodyPr anchor="t" rtlCol="false" tIns="0" lIns="0" bIns="0" rIns="0">
            <a:spAutoFit/>
          </a:bodyPr>
          <a:lstStyle/>
          <a:p>
            <a:pPr marL="712476" indent="-356238" lvl="1">
              <a:lnSpc>
                <a:spcPts val="4620"/>
              </a:lnSpc>
              <a:buFont typeface="Arial"/>
              <a:buChar char="•"/>
            </a:pPr>
            <a:r>
              <a:rPr lang="en-US" sz="3300">
                <a:solidFill>
                  <a:srgbClr val="141E20"/>
                </a:solidFill>
                <a:latin typeface="Proxima Nova Bold"/>
              </a:rPr>
              <a:t>Apa saja jenis kata-kata kasar dan rasis yang paling sering muncul dalam data analisis?</a:t>
            </a:r>
          </a:p>
          <a:p>
            <a:pPr marL="712476" indent="-356238" lvl="1">
              <a:lnSpc>
                <a:spcPts val="4620"/>
              </a:lnSpc>
              <a:buFont typeface="Arial"/>
              <a:buChar char="•"/>
            </a:pPr>
            <a:r>
              <a:rPr lang="en-US" sz="3300">
                <a:solidFill>
                  <a:srgbClr val="141E20"/>
                </a:solidFill>
                <a:latin typeface="Proxima Nova Bold"/>
              </a:rPr>
              <a:t>Bagaimana tingkat frekuensi penggunaan kata-kata kasar dan rasis dalam konteks percakapan di Twitter?</a:t>
            </a:r>
          </a:p>
          <a:p>
            <a:pPr marL="712476" indent="-356238" lvl="1">
              <a:lnSpc>
                <a:spcPts val="4620"/>
              </a:lnSpc>
              <a:spcBef>
                <a:spcPct val="0"/>
              </a:spcBef>
              <a:buFont typeface="Arial"/>
              <a:buChar char="•"/>
            </a:pPr>
            <a:r>
              <a:rPr lang="en-US" sz="3300">
                <a:solidFill>
                  <a:srgbClr val="141E20"/>
                </a:solidFill>
                <a:latin typeface="Proxima Nova Bold"/>
              </a:rPr>
              <a:t>Bagaimana kesadaran pengguna terhadap pentingnya menghindari kata-kata kasar dan rasis pada platform Twitter?</a:t>
            </a:r>
          </a:p>
        </p:txBody>
      </p:sp>
      <p:sp>
        <p:nvSpPr>
          <p:cNvPr name="Freeform 5" id="5"/>
          <p:cNvSpPr/>
          <p:nvPr/>
        </p:nvSpPr>
        <p:spPr>
          <a:xfrm flipH="false" flipV="false" rot="2700000">
            <a:off x="825530" y="9046206"/>
            <a:ext cx="698303" cy="698303"/>
          </a:xfrm>
          <a:custGeom>
            <a:avLst/>
            <a:gdLst/>
            <a:ahLst/>
            <a:cxnLst/>
            <a:rect r="r" b="b" t="t" l="l"/>
            <a:pathLst>
              <a:path h="698303" w="698303">
                <a:moveTo>
                  <a:pt x="0" y="0"/>
                </a:moveTo>
                <a:lnTo>
                  <a:pt x="698303" y="0"/>
                </a:lnTo>
                <a:lnTo>
                  <a:pt x="698303" y="698302"/>
                </a:lnTo>
                <a:lnTo>
                  <a:pt x="0" y="6983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5203094"/>
            <a:ext cx="16230600" cy="863599"/>
          </a:xfrm>
          <a:prstGeom prst="rect">
            <a:avLst/>
          </a:prstGeom>
        </p:spPr>
        <p:txBody>
          <a:bodyPr anchor="t" rtlCol="false" tIns="0" lIns="0" bIns="0" rIns="0">
            <a:spAutoFit/>
          </a:bodyPr>
          <a:lstStyle/>
          <a:p>
            <a:pPr>
              <a:lnSpc>
                <a:spcPts val="7000"/>
              </a:lnSpc>
              <a:spcBef>
                <a:spcPct val="0"/>
              </a:spcBef>
            </a:pPr>
            <a:r>
              <a:rPr lang="en-US" sz="5000">
                <a:solidFill>
                  <a:srgbClr val="141E20"/>
                </a:solidFill>
                <a:latin typeface="Proxima Nova Bold"/>
              </a:rPr>
              <a:t>Tujuan Penelitian</a:t>
            </a:r>
          </a:p>
        </p:txBody>
      </p:sp>
      <p:sp>
        <p:nvSpPr>
          <p:cNvPr name="TextBox 7" id="7"/>
          <p:cNvSpPr txBox="true"/>
          <p:nvPr/>
        </p:nvSpPr>
        <p:spPr>
          <a:xfrm rot="0">
            <a:off x="1174681" y="5926353"/>
            <a:ext cx="16230600" cy="2887979"/>
          </a:xfrm>
          <a:prstGeom prst="rect">
            <a:avLst/>
          </a:prstGeom>
        </p:spPr>
        <p:txBody>
          <a:bodyPr anchor="t" rtlCol="false" tIns="0" lIns="0" bIns="0" rIns="0">
            <a:spAutoFit/>
          </a:bodyPr>
          <a:lstStyle/>
          <a:p>
            <a:pPr>
              <a:lnSpc>
                <a:spcPts val="4620"/>
              </a:lnSpc>
              <a:spcBef>
                <a:spcPct val="0"/>
              </a:spcBef>
            </a:pPr>
            <a:r>
              <a:rPr lang="en-US" sz="3300">
                <a:solidFill>
                  <a:srgbClr val="141E20"/>
                </a:solidFill>
                <a:latin typeface="Proxima Nova Bold"/>
              </a:rPr>
              <a:t>Tujuan dari penelitian ini adalah menganalisis kata-kata kasar dan rasis yang sering digunakan oleh pengguna twitter dan juga frekuensi banyak kata-kata kasar dan rasis. Kata-kata kasar dan rasis tersebut lalu divisualisasikan. Yang diharapkan dapat memperbaiki kesadaran pengguna Twitter terhadap “Tweet” nya pada platform tersebut.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1123370"/>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Metode Penelitian</a:t>
            </a:r>
          </a:p>
        </p:txBody>
      </p:sp>
      <p:sp>
        <p:nvSpPr>
          <p:cNvPr name="TextBox 4" id="4"/>
          <p:cNvSpPr txBox="true"/>
          <p:nvPr/>
        </p:nvSpPr>
        <p:spPr>
          <a:xfrm rot="0">
            <a:off x="9144000" y="9181511"/>
            <a:ext cx="8115400" cy="168275"/>
          </a:xfrm>
          <a:prstGeom prst="rect">
            <a:avLst/>
          </a:prstGeom>
        </p:spPr>
        <p:txBody>
          <a:bodyPr anchor="t" rtlCol="false" tIns="0" lIns="0" bIns="0" rIns="0">
            <a:spAutoFit/>
          </a:bodyPr>
          <a:lstStyle/>
          <a:p>
            <a:pPr algn="r">
              <a:lnSpc>
                <a:spcPts val="1300"/>
              </a:lnSpc>
            </a:pPr>
            <a:r>
              <a:rPr lang="en-US" sz="1000">
                <a:solidFill>
                  <a:srgbClr val="141E20"/>
                </a:solidFill>
                <a:latin typeface="Proxima Nova"/>
              </a:rPr>
              <a:t>This information is intended for internal use only. Unauthorised dissemination, distribution, copying, or use of this material is strictly prohibited.</a:t>
            </a:r>
          </a:p>
        </p:txBody>
      </p:sp>
      <p:sp>
        <p:nvSpPr>
          <p:cNvPr name="Freeform 5" id="5"/>
          <p:cNvSpPr/>
          <p:nvPr/>
        </p:nvSpPr>
        <p:spPr>
          <a:xfrm flipH="false" flipV="false" rot="2700000">
            <a:off x="926548" y="8726314"/>
            <a:ext cx="698303" cy="698303"/>
          </a:xfrm>
          <a:custGeom>
            <a:avLst/>
            <a:gdLst/>
            <a:ahLst/>
            <a:cxnLst/>
            <a:rect r="r" b="b" t="t" l="l"/>
            <a:pathLst>
              <a:path h="698303" w="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800" y="2680644"/>
            <a:ext cx="16230600" cy="4105909"/>
          </a:xfrm>
          <a:prstGeom prst="rect">
            <a:avLst/>
          </a:prstGeom>
        </p:spPr>
        <p:txBody>
          <a:bodyPr anchor="t" rtlCol="false" tIns="0" lIns="0" bIns="0" rIns="0">
            <a:spAutoFit/>
          </a:bodyPr>
          <a:lstStyle/>
          <a:p>
            <a:pPr>
              <a:lnSpc>
                <a:spcPts val="3640"/>
              </a:lnSpc>
            </a:pPr>
            <a:r>
              <a:rPr lang="en-US" sz="2600">
                <a:solidFill>
                  <a:srgbClr val="141E20"/>
                </a:solidFill>
                <a:latin typeface="Proxima Nova Bold"/>
              </a:rPr>
              <a:t>Dalam penelitian ini, data frame yang digunakan berasal dari Kaggle. Data frame tersebut menjadi basis utama untuk mengumpulkan dan menganalisis data tweet. </a:t>
            </a:r>
            <a:r>
              <a:rPr lang="en-US" sz="2600">
                <a:solidFill>
                  <a:srgbClr val="141E20"/>
                </a:solidFill>
                <a:latin typeface="Proxima Nova Bold"/>
              </a:rPr>
              <a:t>Penelitian ini menggunakan Descriptive Analytics. Descriptive Analytics dipilih untuk memberikan gambaran mendalam dan jelas tentang prevalensi kata-kata yang abusive dan rasis di Twitter, memungkinkan identifikasi data dan pola.</a:t>
            </a:r>
          </a:p>
          <a:p>
            <a:pPr>
              <a:lnSpc>
                <a:spcPts val="3640"/>
              </a:lnSpc>
            </a:pPr>
          </a:p>
          <a:p>
            <a:pPr>
              <a:lnSpc>
                <a:spcPts val="3640"/>
              </a:lnSpc>
              <a:spcBef>
                <a:spcPct val="0"/>
              </a:spcBef>
            </a:pPr>
            <a:r>
              <a:rPr lang="en-US" sz="2600">
                <a:solidFill>
                  <a:srgbClr val="141E20"/>
                </a:solidFill>
                <a:latin typeface="Proxima Nova Bold"/>
              </a:rPr>
              <a:t>Analisis ini diolah sesuai kolom yang diolah yaitu 1 variabel (Analisis Univariat) dan 2 variabel (Analisis Bivariat). Dalam setiap proses diterapkan metode statistik deskriptif dan visual. Statistik deskriptif digunakan untuk mengetahui sebaran data secara numerik, sedangkan visualisasi untuk mengetahui sebaran data secara visual.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Freeform 3" id="3"/>
          <p:cNvSpPr/>
          <p:nvPr/>
        </p:nvSpPr>
        <p:spPr>
          <a:xfrm flipH="false" flipV="false" rot="2700000">
            <a:off x="926548" y="8726314"/>
            <a:ext cx="698303" cy="698303"/>
          </a:xfrm>
          <a:custGeom>
            <a:avLst/>
            <a:gdLst/>
            <a:ahLst/>
            <a:cxnLst/>
            <a:rect r="r" b="b" t="t" l="l"/>
            <a:pathLst>
              <a:path h="698303" w="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47675"/>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Hasil Analisis</a:t>
            </a:r>
          </a:p>
        </p:txBody>
      </p:sp>
      <p:sp>
        <p:nvSpPr>
          <p:cNvPr name="Freeform 5" id="5"/>
          <p:cNvSpPr/>
          <p:nvPr/>
        </p:nvSpPr>
        <p:spPr>
          <a:xfrm flipH="false" flipV="false" rot="0">
            <a:off x="14158549" y="897770"/>
            <a:ext cx="3375373" cy="2322983"/>
          </a:xfrm>
          <a:custGeom>
            <a:avLst/>
            <a:gdLst/>
            <a:ahLst/>
            <a:cxnLst/>
            <a:rect r="r" b="b" t="t" l="l"/>
            <a:pathLst>
              <a:path h="2322983" w="3375373">
                <a:moveTo>
                  <a:pt x="0" y="0"/>
                </a:moveTo>
                <a:lnTo>
                  <a:pt x="3375373" y="0"/>
                </a:lnTo>
                <a:lnTo>
                  <a:pt x="3375373" y="2322982"/>
                </a:lnTo>
                <a:lnTo>
                  <a:pt x="0" y="2322982"/>
                </a:lnTo>
                <a:lnTo>
                  <a:pt x="0" y="0"/>
                </a:lnTo>
                <a:close/>
              </a:path>
            </a:pathLst>
          </a:custGeom>
          <a:blipFill>
            <a:blip r:embed="rId6"/>
            <a:stretch>
              <a:fillRect l="0" t="-2024" r="0" b="-2024"/>
            </a:stretch>
          </a:blipFill>
        </p:spPr>
      </p:sp>
      <p:sp>
        <p:nvSpPr>
          <p:cNvPr name="Freeform 6" id="6"/>
          <p:cNvSpPr/>
          <p:nvPr/>
        </p:nvSpPr>
        <p:spPr>
          <a:xfrm flipH="false" flipV="false" rot="0">
            <a:off x="14576986" y="4412393"/>
            <a:ext cx="3475304" cy="1802378"/>
          </a:xfrm>
          <a:custGeom>
            <a:avLst/>
            <a:gdLst/>
            <a:ahLst/>
            <a:cxnLst/>
            <a:rect r="r" b="b" t="t" l="l"/>
            <a:pathLst>
              <a:path h="1802378" w="3475304">
                <a:moveTo>
                  <a:pt x="0" y="0"/>
                </a:moveTo>
                <a:lnTo>
                  <a:pt x="3475305" y="0"/>
                </a:lnTo>
                <a:lnTo>
                  <a:pt x="3475305" y="1802379"/>
                </a:lnTo>
                <a:lnTo>
                  <a:pt x="0" y="1802379"/>
                </a:lnTo>
                <a:lnTo>
                  <a:pt x="0" y="0"/>
                </a:lnTo>
                <a:close/>
              </a:path>
            </a:pathLst>
          </a:custGeom>
          <a:blipFill>
            <a:blip r:embed="rId7"/>
            <a:stretch>
              <a:fillRect l="0" t="0" r="0" b="0"/>
            </a:stretch>
          </a:blipFill>
        </p:spPr>
      </p:sp>
      <p:sp>
        <p:nvSpPr>
          <p:cNvPr name="Freeform 7" id="7"/>
          <p:cNvSpPr/>
          <p:nvPr/>
        </p:nvSpPr>
        <p:spPr>
          <a:xfrm flipH="false" flipV="false" rot="0">
            <a:off x="9886605" y="897770"/>
            <a:ext cx="3576549" cy="2235343"/>
          </a:xfrm>
          <a:custGeom>
            <a:avLst/>
            <a:gdLst/>
            <a:ahLst/>
            <a:cxnLst/>
            <a:rect r="r" b="b" t="t" l="l"/>
            <a:pathLst>
              <a:path h="2235343" w="3576549">
                <a:moveTo>
                  <a:pt x="0" y="0"/>
                </a:moveTo>
                <a:lnTo>
                  <a:pt x="3576549" y="0"/>
                </a:lnTo>
                <a:lnTo>
                  <a:pt x="3576549" y="2235343"/>
                </a:lnTo>
                <a:lnTo>
                  <a:pt x="0" y="2235343"/>
                </a:lnTo>
                <a:lnTo>
                  <a:pt x="0" y="0"/>
                </a:lnTo>
                <a:close/>
              </a:path>
            </a:pathLst>
          </a:custGeom>
          <a:blipFill>
            <a:blip r:embed="rId8"/>
            <a:stretch>
              <a:fillRect l="0" t="0" r="0" b="0"/>
            </a:stretch>
          </a:blipFill>
        </p:spPr>
      </p:sp>
      <p:sp>
        <p:nvSpPr>
          <p:cNvPr name="Freeform 8" id="8"/>
          <p:cNvSpPr/>
          <p:nvPr/>
        </p:nvSpPr>
        <p:spPr>
          <a:xfrm flipH="false" flipV="false" rot="0">
            <a:off x="9494652" y="4055513"/>
            <a:ext cx="4818279" cy="2919487"/>
          </a:xfrm>
          <a:custGeom>
            <a:avLst/>
            <a:gdLst/>
            <a:ahLst/>
            <a:cxnLst/>
            <a:rect r="r" b="b" t="t" l="l"/>
            <a:pathLst>
              <a:path h="2919487" w="4818279">
                <a:moveTo>
                  <a:pt x="0" y="0"/>
                </a:moveTo>
                <a:lnTo>
                  <a:pt x="4818278" y="0"/>
                </a:lnTo>
                <a:lnTo>
                  <a:pt x="4818278" y="2919487"/>
                </a:lnTo>
                <a:lnTo>
                  <a:pt x="0" y="2919487"/>
                </a:lnTo>
                <a:lnTo>
                  <a:pt x="0" y="0"/>
                </a:lnTo>
                <a:close/>
              </a:path>
            </a:pathLst>
          </a:custGeom>
          <a:blipFill>
            <a:blip r:embed="rId9"/>
            <a:stretch>
              <a:fillRect l="0" t="0" r="0" b="0"/>
            </a:stretch>
          </a:blipFill>
        </p:spPr>
      </p:sp>
      <p:sp>
        <p:nvSpPr>
          <p:cNvPr name="TextBox 9" id="9"/>
          <p:cNvSpPr txBox="true"/>
          <p:nvPr/>
        </p:nvSpPr>
        <p:spPr>
          <a:xfrm rot="0">
            <a:off x="10990845" y="3182652"/>
            <a:ext cx="1684404"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1.1</a:t>
            </a:r>
          </a:p>
        </p:txBody>
      </p:sp>
      <p:sp>
        <p:nvSpPr>
          <p:cNvPr name="TextBox 10" id="10"/>
          <p:cNvSpPr txBox="true"/>
          <p:nvPr/>
        </p:nvSpPr>
        <p:spPr>
          <a:xfrm rot="0">
            <a:off x="15027924" y="3182652"/>
            <a:ext cx="1624379"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1.2</a:t>
            </a:r>
          </a:p>
        </p:txBody>
      </p:sp>
      <p:sp>
        <p:nvSpPr>
          <p:cNvPr name="TextBox 11" id="11"/>
          <p:cNvSpPr txBox="true"/>
          <p:nvPr/>
        </p:nvSpPr>
        <p:spPr>
          <a:xfrm rot="0">
            <a:off x="1506882" y="2011636"/>
            <a:ext cx="7135610" cy="6336166"/>
          </a:xfrm>
          <a:prstGeom prst="rect">
            <a:avLst/>
          </a:prstGeom>
        </p:spPr>
        <p:txBody>
          <a:bodyPr anchor="t" rtlCol="false" tIns="0" lIns="0" bIns="0" rIns="0">
            <a:spAutoFit/>
          </a:bodyPr>
          <a:lstStyle/>
          <a:p>
            <a:pPr>
              <a:lnSpc>
                <a:spcPts val="3875"/>
              </a:lnSpc>
            </a:pPr>
            <a:r>
              <a:rPr lang="en-US" sz="2768">
                <a:solidFill>
                  <a:srgbClr val="141E20"/>
                </a:solidFill>
                <a:latin typeface="Canva Sans"/>
              </a:rPr>
              <a:t>Berdasarkan hasil analisis:</a:t>
            </a:r>
          </a:p>
          <a:p>
            <a:pPr>
              <a:lnSpc>
                <a:spcPts val="3875"/>
              </a:lnSpc>
            </a:pPr>
            <a:r>
              <a:rPr lang="en-US" sz="2768">
                <a:solidFill>
                  <a:srgbClr val="141E20"/>
                </a:solidFill>
                <a:latin typeface="Canva Sans"/>
              </a:rPr>
              <a:t>Seperti pada Gambar 1.1 Merupakan banyaknya data yang mengandung kata-kata kasar yaitu sebanyak 4977 yang berlabel “1” sedangkan yang tidak mengandung sebanyak 7986 yang berlabel “0" yang dapat dihasilkan terdapat 38,4% yang menggunakan kata kata</a:t>
            </a:r>
          </a:p>
          <a:p>
            <a:pPr>
              <a:lnSpc>
                <a:spcPts val="3875"/>
              </a:lnSpc>
            </a:pPr>
            <a:r>
              <a:rPr lang="en-US" sz="2768">
                <a:solidFill>
                  <a:srgbClr val="141E20"/>
                </a:solidFill>
                <a:latin typeface="Canva Sans"/>
              </a:rPr>
              <a:t>Pada gambar 1.3 dan 1.5 memperlihatkan kata-kata kasar yang sering digunakan pada “Tweet” adalah kata “cebong” sebanyak 528 kali</a:t>
            </a:r>
          </a:p>
        </p:txBody>
      </p:sp>
      <p:sp>
        <p:nvSpPr>
          <p:cNvPr name="TextBox 12" id="12"/>
          <p:cNvSpPr txBox="true"/>
          <p:nvPr/>
        </p:nvSpPr>
        <p:spPr>
          <a:xfrm rot="0">
            <a:off x="10990845" y="7022625"/>
            <a:ext cx="1684404"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1.3</a:t>
            </a:r>
          </a:p>
        </p:txBody>
      </p:sp>
      <p:sp>
        <p:nvSpPr>
          <p:cNvPr name="TextBox 13" id="13"/>
          <p:cNvSpPr txBox="true"/>
          <p:nvPr/>
        </p:nvSpPr>
        <p:spPr>
          <a:xfrm rot="0">
            <a:off x="15458999" y="6281613"/>
            <a:ext cx="1711279"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1.4</a:t>
            </a:r>
          </a:p>
        </p:txBody>
      </p:sp>
      <p:sp>
        <p:nvSpPr>
          <p:cNvPr name="Freeform 14" id="14"/>
          <p:cNvSpPr/>
          <p:nvPr/>
        </p:nvSpPr>
        <p:spPr>
          <a:xfrm flipH="false" flipV="false" rot="0">
            <a:off x="13100882" y="7060725"/>
            <a:ext cx="3449466" cy="2703636"/>
          </a:xfrm>
          <a:custGeom>
            <a:avLst/>
            <a:gdLst/>
            <a:ahLst/>
            <a:cxnLst/>
            <a:rect r="r" b="b" t="t" l="l"/>
            <a:pathLst>
              <a:path h="2703636" w="3449466">
                <a:moveTo>
                  <a:pt x="0" y="0"/>
                </a:moveTo>
                <a:lnTo>
                  <a:pt x="3449466" y="0"/>
                </a:lnTo>
                <a:lnTo>
                  <a:pt x="3449466" y="2703636"/>
                </a:lnTo>
                <a:lnTo>
                  <a:pt x="0" y="2703636"/>
                </a:lnTo>
                <a:lnTo>
                  <a:pt x="0" y="0"/>
                </a:lnTo>
                <a:close/>
              </a:path>
            </a:pathLst>
          </a:custGeom>
          <a:blipFill>
            <a:blip r:embed="rId10"/>
            <a:stretch>
              <a:fillRect l="0" t="0" r="0" b="0"/>
            </a:stretch>
          </a:blipFill>
        </p:spPr>
      </p:sp>
      <p:sp>
        <p:nvSpPr>
          <p:cNvPr name="TextBox 15" id="15"/>
          <p:cNvSpPr txBox="true"/>
          <p:nvPr/>
        </p:nvSpPr>
        <p:spPr>
          <a:xfrm rot="0">
            <a:off x="14050775" y="9726261"/>
            <a:ext cx="1795461"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1.5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Freeform 3" id="3"/>
          <p:cNvSpPr/>
          <p:nvPr/>
        </p:nvSpPr>
        <p:spPr>
          <a:xfrm flipH="false" flipV="false" rot="2700000">
            <a:off x="926548" y="8726314"/>
            <a:ext cx="698303" cy="698303"/>
          </a:xfrm>
          <a:custGeom>
            <a:avLst/>
            <a:gdLst/>
            <a:ahLst/>
            <a:cxnLst/>
            <a:rect r="r" b="b" t="t" l="l"/>
            <a:pathLst>
              <a:path h="698303" w="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656010" y="571500"/>
            <a:ext cx="3452923" cy="2462230"/>
          </a:xfrm>
          <a:custGeom>
            <a:avLst/>
            <a:gdLst/>
            <a:ahLst/>
            <a:cxnLst/>
            <a:rect r="r" b="b" t="t" l="l"/>
            <a:pathLst>
              <a:path h="2462230" w="3452923">
                <a:moveTo>
                  <a:pt x="0" y="0"/>
                </a:moveTo>
                <a:lnTo>
                  <a:pt x="3452923" y="0"/>
                </a:lnTo>
                <a:lnTo>
                  <a:pt x="3452923" y="2462230"/>
                </a:lnTo>
                <a:lnTo>
                  <a:pt x="0" y="2462230"/>
                </a:lnTo>
                <a:lnTo>
                  <a:pt x="0" y="0"/>
                </a:lnTo>
                <a:close/>
              </a:path>
            </a:pathLst>
          </a:custGeom>
          <a:blipFill>
            <a:blip r:embed="rId6"/>
            <a:stretch>
              <a:fillRect l="-1079" t="0" r="-1079" b="0"/>
            </a:stretch>
          </a:blipFill>
        </p:spPr>
      </p:sp>
      <p:sp>
        <p:nvSpPr>
          <p:cNvPr name="Freeform 5" id="5"/>
          <p:cNvSpPr/>
          <p:nvPr/>
        </p:nvSpPr>
        <p:spPr>
          <a:xfrm flipH="false" flipV="false" rot="0">
            <a:off x="14656010" y="4270847"/>
            <a:ext cx="3753574" cy="1952290"/>
          </a:xfrm>
          <a:custGeom>
            <a:avLst/>
            <a:gdLst/>
            <a:ahLst/>
            <a:cxnLst/>
            <a:rect r="r" b="b" t="t" l="l"/>
            <a:pathLst>
              <a:path h="1952290" w="3753574">
                <a:moveTo>
                  <a:pt x="0" y="0"/>
                </a:moveTo>
                <a:lnTo>
                  <a:pt x="3753575" y="0"/>
                </a:lnTo>
                <a:lnTo>
                  <a:pt x="3753575" y="1952290"/>
                </a:lnTo>
                <a:lnTo>
                  <a:pt x="0" y="1952290"/>
                </a:lnTo>
                <a:lnTo>
                  <a:pt x="0" y="0"/>
                </a:lnTo>
                <a:close/>
              </a:path>
            </a:pathLst>
          </a:custGeom>
          <a:blipFill>
            <a:blip r:embed="rId7"/>
            <a:stretch>
              <a:fillRect l="0" t="0" r="0" b="0"/>
            </a:stretch>
          </a:blipFill>
        </p:spPr>
      </p:sp>
      <p:sp>
        <p:nvSpPr>
          <p:cNvPr name="Freeform 6" id="6"/>
          <p:cNvSpPr/>
          <p:nvPr/>
        </p:nvSpPr>
        <p:spPr>
          <a:xfrm flipH="false" flipV="false" rot="0">
            <a:off x="11044173" y="1107472"/>
            <a:ext cx="2932971" cy="1733119"/>
          </a:xfrm>
          <a:custGeom>
            <a:avLst/>
            <a:gdLst/>
            <a:ahLst/>
            <a:cxnLst/>
            <a:rect r="r" b="b" t="t" l="l"/>
            <a:pathLst>
              <a:path h="1733119" w="2932971">
                <a:moveTo>
                  <a:pt x="0" y="0"/>
                </a:moveTo>
                <a:lnTo>
                  <a:pt x="2932971" y="0"/>
                </a:lnTo>
                <a:lnTo>
                  <a:pt x="2932971" y="1733119"/>
                </a:lnTo>
                <a:lnTo>
                  <a:pt x="0" y="1733119"/>
                </a:lnTo>
                <a:lnTo>
                  <a:pt x="0" y="0"/>
                </a:lnTo>
                <a:close/>
              </a:path>
            </a:pathLst>
          </a:custGeom>
          <a:blipFill>
            <a:blip r:embed="rId8"/>
            <a:stretch>
              <a:fillRect l="0" t="0" r="0" b="0"/>
            </a:stretch>
          </a:blipFill>
        </p:spPr>
      </p:sp>
      <p:sp>
        <p:nvSpPr>
          <p:cNvPr name="Freeform 7" id="7"/>
          <p:cNvSpPr/>
          <p:nvPr/>
        </p:nvSpPr>
        <p:spPr>
          <a:xfrm flipH="false" flipV="false" rot="0">
            <a:off x="9589226" y="3552262"/>
            <a:ext cx="4972867" cy="3009345"/>
          </a:xfrm>
          <a:custGeom>
            <a:avLst/>
            <a:gdLst/>
            <a:ahLst/>
            <a:cxnLst/>
            <a:rect r="r" b="b" t="t" l="l"/>
            <a:pathLst>
              <a:path h="3009345" w="4972867">
                <a:moveTo>
                  <a:pt x="0" y="0"/>
                </a:moveTo>
                <a:lnTo>
                  <a:pt x="4972866" y="0"/>
                </a:lnTo>
                <a:lnTo>
                  <a:pt x="4972866" y="3009344"/>
                </a:lnTo>
                <a:lnTo>
                  <a:pt x="0" y="3009344"/>
                </a:lnTo>
                <a:lnTo>
                  <a:pt x="0" y="0"/>
                </a:lnTo>
                <a:close/>
              </a:path>
            </a:pathLst>
          </a:custGeom>
          <a:blipFill>
            <a:blip r:embed="rId9"/>
            <a:stretch>
              <a:fillRect l="-286" t="0" r="0" b="0"/>
            </a:stretch>
          </a:blipFill>
        </p:spPr>
      </p:sp>
      <p:sp>
        <p:nvSpPr>
          <p:cNvPr name="Freeform 8" id="8"/>
          <p:cNvSpPr/>
          <p:nvPr/>
        </p:nvSpPr>
        <p:spPr>
          <a:xfrm flipH="false" flipV="false" rot="0">
            <a:off x="12904066" y="6975208"/>
            <a:ext cx="3316052" cy="2923695"/>
          </a:xfrm>
          <a:custGeom>
            <a:avLst/>
            <a:gdLst/>
            <a:ahLst/>
            <a:cxnLst/>
            <a:rect r="r" b="b" t="t" l="l"/>
            <a:pathLst>
              <a:path h="2923695" w="3316052">
                <a:moveTo>
                  <a:pt x="0" y="0"/>
                </a:moveTo>
                <a:lnTo>
                  <a:pt x="3316052" y="0"/>
                </a:lnTo>
                <a:lnTo>
                  <a:pt x="3316052" y="2923694"/>
                </a:lnTo>
                <a:lnTo>
                  <a:pt x="0" y="2923694"/>
                </a:lnTo>
                <a:lnTo>
                  <a:pt x="0" y="0"/>
                </a:lnTo>
                <a:close/>
              </a:path>
            </a:pathLst>
          </a:custGeom>
          <a:blipFill>
            <a:blip r:embed="rId10"/>
            <a:stretch>
              <a:fillRect l="0" t="0" r="0" b="0"/>
            </a:stretch>
          </a:blipFill>
        </p:spPr>
      </p:sp>
      <p:sp>
        <p:nvSpPr>
          <p:cNvPr name="TextBox 9" id="9"/>
          <p:cNvSpPr txBox="true"/>
          <p:nvPr/>
        </p:nvSpPr>
        <p:spPr>
          <a:xfrm rot="0">
            <a:off x="1028700" y="447675"/>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Hasil Analisis</a:t>
            </a:r>
          </a:p>
        </p:txBody>
      </p:sp>
      <p:sp>
        <p:nvSpPr>
          <p:cNvPr name="TextBox 10" id="10"/>
          <p:cNvSpPr txBox="true"/>
          <p:nvPr/>
        </p:nvSpPr>
        <p:spPr>
          <a:xfrm rot="0">
            <a:off x="11858752" y="2995630"/>
            <a:ext cx="1646974"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2.1</a:t>
            </a:r>
          </a:p>
        </p:txBody>
      </p:sp>
      <p:sp>
        <p:nvSpPr>
          <p:cNvPr name="TextBox 11" id="11"/>
          <p:cNvSpPr txBox="true"/>
          <p:nvPr/>
        </p:nvSpPr>
        <p:spPr>
          <a:xfrm rot="0">
            <a:off x="11156160" y="6591420"/>
            <a:ext cx="1627097"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2.3</a:t>
            </a:r>
          </a:p>
        </p:txBody>
      </p:sp>
      <p:sp>
        <p:nvSpPr>
          <p:cNvPr name="TextBox 12" id="12"/>
          <p:cNvSpPr txBox="true"/>
          <p:nvPr/>
        </p:nvSpPr>
        <p:spPr>
          <a:xfrm rot="0">
            <a:off x="1275700" y="2015031"/>
            <a:ext cx="8096750" cy="4671001"/>
          </a:xfrm>
          <a:prstGeom prst="rect">
            <a:avLst/>
          </a:prstGeom>
        </p:spPr>
        <p:txBody>
          <a:bodyPr anchor="t" rtlCol="false" tIns="0" lIns="0" bIns="0" rIns="0">
            <a:spAutoFit/>
          </a:bodyPr>
          <a:lstStyle/>
          <a:p>
            <a:pPr>
              <a:lnSpc>
                <a:spcPts val="3385"/>
              </a:lnSpc>
            </a:pPr>
            <a:r>
              <a:rPr lang="en-US" sz="2417">
                <a:solidFill>
                  <a:srgbClr val="000000"/>
                </a:solidFill>
                <a:latin typeface="Canva Sans"/>
              </a:rPr>
              <a:t>Untuk hasil analisis pada kata-kata yang mengandung </a:t>
            </a:r>
          </a:p>
          <a:p>
            <a:pPr>
              <a:lnSpc>
                <a:spcPts val="3385"/>
              </a:lnSpc>
            </a:pPr>
            <a:r>
              <a:rPr lang="en-US" sz="2417">
                <a:solidFill>
                  <a:srgbClr val="000000"/>
                </a:solidFill>
                <a:latin typeface="Canva Sans"/>
              </a:rPr>
              <a:t>rasisme terdapat sebanyak 558 yang berlabel kan “1” yang dapat dilihat pada Gambar 2.1. dan dapat dihasilkan bahwa terdapat 4,3% tweet yang mengandung rasisme</a:t>
            </a:r>
          </a:p>
          <a:p>
            <a:pPr>
              <a:lnSpc>
                <a:spcPts val="3385"/>
              </a:lnSpc>
            </a:pPr>
          </a:p>
          <a:p>
            <a:pPr>
              <a:lnSpc>
                <a:spcPts val="3385"/>
              </a:lnSpc>
            </a:pPr>
            <a:r>
              <a:rPr lang="en-US" sz="2417">
                <a:solidFill>
                  <a:srgbClr val="000000"/>
                </a:solidFill>
                <a:latin typeface="Canva Sans"/>
              </a:rPr>
              <a:t>Pada gambar 2.3 dan 2.5 menunjukkan kata kata yang</a:t>
            </a:r>
          </a:p>
          <a:p>
            <a:pPr>
              <a:lnSpc>
                <a:spcPts val="3385"/>
              </a:lnSpc>
            </a:pPr>
            <a:r>
              <a:rPr lang="en-US" sz="2417">
                <a:solidFill>
                  <a:srgbClr val="000000"/>
                </a:solidFill>
                <a:latin typeface="Canva Sans"/>
              </a:rPr>
              <a:t>sering digunakan untuk rasis yaitu kata “Indonesia” </a:t>
            </a:r>
          </a:p>
          <a:p>
            <a:pPr marL="0" indent="0" lvl="0">
              <a:lnSpc>
                <a:spcPts val="3385"/>
              </a:lnSpc>
              <a:spcBef>
                <a:spcPct val="0"/>
              </a:spcBef>
            </a:pPr>
            <a:r>
              <a:rPr lang="en-US" sz="2417">
                <a:solidFill>
                  <a:srgbClr val="000000"/>
                </a:solidFill>
                <a:latin typeface="Canva Sans"/>
              </a:rPr>
              <a:t>sebanyak 370 kali, “Komunis” sebanyak 351 kali dan “cina” sebanyak 347 kali yang menunjukkan banyaknya “Tweet” yang mengandung rasisme</a:t>
            </a:r>
          </a:p>
        </p:txBody>
      </p:sp>
      <p:sp>
        <p:nvSpPr>
          <p:cNvPr name="TextBox 13" id="13"/>
          <p:cNvSpPr txBox="true"/>
          <p:nvPr/>
        </p:nvSpPr>
        <p:spPr>
          <a:xfrm rot="0">
            <a:off x="15558985" y="3168474"/>
            <a:ext cx="1646974"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2.2</a:t>
            </a:r>
          </a:p>
        </p:txBody>
      </p:sp>
      <p:sp>
        <p:nvSpPr>
          <p:cNvPr name="TextBox 14" id="14"/>
          <p:cNvSpPr txBox="true"/>
          <p:nvPr/>
        </p:nvSpPr>
        <p:spPr>
          <a:xfrm rot="0">
            <a:off x="15897272" y="6245732"/>
            <a:ext cx="1627097"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2.4</a:t>
            </a:r>
          </a:p>
        </p:txBody>
      </p:sp>
      <p:sp>
        <p:nvSpPr>
          <p:cNvPr name="TextBox 15" id="15"/>
          <p:cNvSpPr txBox="true"/>
          <p:nvPr/>
        </p:nvSpPr>
        <p:spPr>
          <a:xfrm rot="0">
            <a:off x="13748544" y="9903212"/>
            <a:ext cx="1627097" cy="383788"/>
          </a:xfrm>
          <a:prstGeom prst="rect">
            <a:avLst/>
          </a:prstGeom>
        </p:spPr>
        <p:txBody>
          <a:bodyPr anchor="t" rtlCol="false" tIns="0" lIns="0" bIns="0" rIns="0">
            <a:spAutoFit/>
          </a:bodyPr>
          <a:lstStyle/>
          <a:p>
            <a:pPr algn="ctr">
              <a:lnSpc>
                <a:spcPts val="3178"/>
              </a:lnSpc>
            </a:pPr>
            <a:r>
              <a:rPr lang="en-US" sz="2270">
                <a:solidFill>
                  <a:srgbClr val="141E20"/>
                </a:solidFill>
                <a:latin typeface="Canva Sans Bold"/>
              </a:rPr>
              <a:t>Gambar 2.5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Freeform 3" id="3"/>
          <p:cNvSpPr/>
          <p:nvPr/>
        </p:nvSpPr>
        <p:spPr>
          <a:xfrm flipH="false" flipV="false" rot="2700000">
            <a:off x="825530" y="9248242"/>
            <a:ext cx="698303" cy="698303"/>
          </a:xfrm>
          <a:custGeom>
            <a:avLst/>
            <a:gdLst/>
            <a:ahLst/>
            <a:cxnLst/>
            <a:rect r="r" b="b" t="t" l="l"/>
            <a:pathLst>
              <a:path h="698303" w="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62475"/>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Kesimpulan</a:t>
            </a:r>
          </a:p>
        </p:txBody>
      </p:sp>
      <p:sp>
        <p:nvSpPr>
          <p:cNvPr name="TextBox 5" id="5"/>
          <p:cNvSpPr txBox="true"/>
          <p:nvPr/>
        </p:nvSpPr>
        <p:spPr>
          <a:xfrm rot="0">
            <a:off x="1567438" y="1553123"/>
            <a:ext cx="14591629" cy="7330587"/>
          </a:xfrm>
          <a:prstGeom prst="rect">
            <a:avLst/>
          </a:prstGeom>
        </p:spPr>
        <p:txBody>
          <a:bodyPr anchor="t" rtlCol="false" tIns="0" lIns="0" bIns="0" rIns="0">
            <a:spAutoFit/>
          </a:bodyPr>
          <a:lstStyle/>
          <a:p>
            <a:pPr>
              <a:lnSpc>
                <a:spcPts val="4866"/>
              </a:lnSpc>
            </a:pPr>
            <a:r>
              <a:rPr lang="en-US" sz="3475">
                <a:solidFill>
                  <a:srgbClr val="000000"/>
                </a:solidFill>
                <a:latin typeface="Canva Sans"/>
              </a:rPr>
              <a:t>Dari hasil analisis yang sudah dilakukan dapat menghasilkan bahwa penggunaan kata kasar dalam “Tweet” cukup banyak yaitu terdapat 38,4% dari semua data yang sudah dianalisis, dan juga terdapat 4,3% “Tweet” yang mengandung kata rasisme. </a:t>
            </a:r>
          </a:p>
          <a:p>
            <a:pPr marL="0" indent="0" lvl="0">
              <a:lnSpc>
                <a:spcPts val="4866"/>
              </a:lnSpc>
              <a:spcBef>
                <a:spcPct val="0"/>
              </a:spcBef>
            </a:pPr>
            <a:r>
              <a:rPr lang="en-US" sz="3475">
                <a:solidFill>
                  <a:srgbClr val="000000"/>
                </a:solidFill>
                <a:latin typeface="Canva Sans"/>
              </a:rPr>
              <a:t>Maka dari pernyataan tersebut dapat disimpulkan bahwa cukup banyaknya pengguna yang belum sadar akan terhadap pentingnya menghindari kata-kata kasar dan rasisme pada platform Twitter yang dapat mengganggu kenyamanan penggunanya. Tapi dengan hal tersebut tidak bisa disamaratakan bahwa semua pengguna Twitter di Indonesia tidak sadar akan pentingnya menghindari kata-kata kasar dan rasisme dikarenakan terdapat lebih dari 50% tidak mengandung kata-kata kasar dan rasisme.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DAFzwE2BR4Y</dc:identifier>
  <dcterms:modified xsi:type="dcterms:W3CDTF">2011-08-01T06:04:30Z</dcterms:modified>
  <cp:revision>1</cp:revision>
  <dc:title>AI: Beyond the Buzz</dc:title>
</cp:coreProperties>
</file>