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CC6A9D-D388-4272-A3BB-19DCF3967C9E}">
  <a:tblStyle styleId="{77CC6A9D-D388-4272-A3BB-19DCF3967C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874FEBF-4227-4A42-B781-1F02B055F2C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italic.fntdata"/><Relationship Id="rId50" Type="http://schemas.openxmlformats.org/officeDocument/2006/relationships/font" Target="fonts/Nunito-bold.fntdata"/><Relationship Id="rId52"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7ce13d9bf_3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7ce13d9bf_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7ce13d9bf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7ce13d9bf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7ce13d9bf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7ce13d9bf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60e32c3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60e32c3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7ce13d9bf_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7ce13d9bf_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7ce13d9bf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7ce13d9bf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7ce13d9bf_8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7ce13d9bf_8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7ce13d9bf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7ce13d9bf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7ce13d9bf_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7ce13d9bf_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Can we include some examples here?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7ce13d9bf_8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7ce13d9bf_8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7ce13d9bf_8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7ce13d9bf_8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7ce13d9bf_8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7ce13d9bf_8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7ce13d9bf_8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7ce13d9bf_8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7ce13d9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7ce13d9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7ce13d9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ce13d9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7ce13d9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7ce13d9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7ce13d9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7ce13d9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7ce13d9b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ce13d9b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ce13d9bf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ce13d9bf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7ce13d9bf_1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7ce13d9bf_1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7ce13d9bf_1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7ce13d9bf_1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7ce13d9bf_1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7ce13d9bf_1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860e32c3f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60e32c3f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ce13d9bf_2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ce13d9bf_2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ce13d9bf_2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ce13d9bf_2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ce13d9bf_2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ce13d9bf_2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 name="Google Shape;14;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15" name="Shape 15"/>
        <p:cNvGrpSpPr/>
        <p:nvPr/>
      </p:nvGrpSpPr>
      <p:grpSpPr>
        <a:xfrm>
          <a:off x="0" y="0"/>
          <a:ext cx="0" cy="0"/>
          <a:chOff x="0" y="0"/>
          <a:chExt cx="0" cy="0"/>
        </a:xfrm>
      </p:grpSpPr>
      <p:sp>
        <p:nvSpPr>
          <p:cNvPr id="16" name="Google Shape;16;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 name="Google Shape;21;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22" name="Shape 22"/>
        <p:cNvGrpSpPr/>
        <p:nvPr/>
      </p:nvGrpSpPr>
      <p:grpSpPr>
        <a:xfrm>
          <a:off x="0" y="0"/>
          <a:ext cx="0" cy="0"/>
          <a:chOff x="0" y="0"/>
          <a:chExt cx="0" cy="0"/>
        </a:xfrm>
      </p:grpSpPr>
      <p:sp>
        <p:nvSpPr>
          <p:cNvPr id="23" name="Google Shape;23;p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4"/>
          <p:cNvGrpSpPr/>
          <p:nvPr/>
        </p:nvGrpSpPr>
        <p:grpSpPr>
          <a:xfrm>
            <a:off x="255200" y="592"/>
            <a:ext cx="2250363" cy="1044300"/>
            <a:chOff x="255200" y="592"/>
            <a:chExt cx="2250363" cy="1044300"/>
          </a:xfrm>
        </p:grpSpPr>
        <p:sp>
          <p:nvSpPr>
            <p:cNvPr id="28" name="Google Shape;28;p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4"/>
          <p:cNvGrpSpPr/>
          <p:nvPr/>
        </p:nvGrpSpPr>
        <p:grpSpPr>
          <a:xfrm>
            <a:off x="905395" y="592"/>
            <a:ext cx="2250363" cy="1044300"/>
            <a:chOff x="905395" y="592"/>
            <a:chExt cx="2250363" cy="1044300"/>
          </a:xfrm>
        </p:grpSpPr>
        <p:sp>
          <p:nvSpPr>
            <p:cNvPr id="32" name="Google Shape;32;p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4"/>
          <p:cNvGrpSpPr/>
          <p:nvPr/>
        </p:nvGrpSpPr>
        <p:grpSpPr>
          <a:xfrm>
            <a:off x="7057468" y="5088"/>
            <a:ext cx="1851282" cy="752108"/>
            <a:chOff x="6917201" y="0"/>
            <a:chExt cx="2227777" cy="863400"/>
          </a:xfrm>
        </p:grpSpPr>
        <p:sp>
          <p:nvSpPr>
            <p:cNvPr id="36" name="Google Shape;36;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4"/>
          <p:cNvGrpSpPr/>
          <p:nvPr/>
        </p:nvGrpSpPr>
        <p:grpSpPr>
          <a:xfrm>
            <a:off x="6553032" y="4217852"/>
            <a:ext cx="2389068" cy="925737"/>
            <a:chOff x="6917201" y="0"/>
            <a:chExt cx="2227777" cy="863400"/>
          </a:xfrm>
        </p:grpSpPr>
        <p:sp>
          <p:nvSpPr>
            <p:cNvPr id="40" name="Google Shape;40;p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4"/>
          <p:cNvGrpSpPr/>
          <p:nvPr/>
        </p:nvGrpSpPr>
        <p:grpSpPr>
          <a:xfrm>
            <a:off x="199149" y="4055652"/>
            <a:ext cx="2795413" cy="1083308"/>
            <a:chOff x="6917201" y="0"/>
            <a:chExt cx="2227777" cy="863400"/>
          </a:xfrm>
        </p:grpSpPr>
        <p:sp>
          <p:nvSpPr>
            <p:cNvPr id="44" name="Google Shape;44;p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49" name="Google Shape;49;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50" name="Shape 50"/>
        <p:cNvGrpSpPr/>
        <p:nvPr/>
      </p:nvGrpSpPr>
      <p:grpSpPr>
        <a:xfrm>
          <a:off x="0" y="0"/>
          <a:ext cx="0" cy="0"/>
          <a:chOff x="0" y="0"/>
          <a:chExt cx="0" cy="0"/>
        </a:xfrm>
      </p:grpSpPr>
      <p:sp>
        <p:nvSpPr>
          <p:cNvPr id="51" name="Google Shape;51;p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5"/>
          <p:cNvGrpSpPr/>
          <p:nvPr/>
        </p:nvGrpSpPr>
        <p:grpSpPr>
          <a:xfrm>
            <a:off x="5594190" y="3961115"/>
            <a:ext cx="2910144" cy="1182340"/>
            <a:chOff x="6917201" y="0"/>
            <a:chExt cx="2227777" cy="863400"/>
          </a:xfrm>
        </p:grpSpPr>
        <p:sp>
          <p:nvSpPr>
            <p:cNvPr id="53" name="Google Shape;53;p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5"/>
          <p:cNvGrpSpPr/>
          <p:nvPr/>
        </p:nvGrpSpPr>
        <p:grpSpPr>
          <a:xfrm>
            <a:off x="199149" y="2"/>
            <a:ext cx="2795413" cy="1083308"/>
            <a:chOff x="6917201" y="0"/>
            <a:chExt cx="2227777" cy="863400"/>
          </a:xfrm>
        </p:grpSpPr>
        <p:sp>
          <p:nvSpPr>
            <p:cNvPr id="57" name="Google Shape;57;p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1" name="Google Shape;61;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2" name="Shape 62"/>
        <p:cNvGrpSpPr/>
        <p:nvPr/>
      </p:nvGrpSpPr>
      <p:grpSpPr>
        <a:xfrm>
          <a:off x="0" y="0"/>
          <a:ext cx="0" cy="0"/>
          <a:chOff x="0" y="0"/>
          <a:chExt cx="0" cy="0"/>
        </a:xfrm>
      </p:grpSpPr>
      <p:sp>
        <p:nvSpPr>
          <p:cNvPr id="63" name="Google Shape;63;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6" name="Shape 76"/>
        <p:cNvGrpSpPr/>
        <p:nvPr/>
      </p:nvGrpSpPr>
      <p:grpSpPr>
        <a:xfrm>
          <a:off x="0" y="0"/>
          <a:ext cx="0" cy="0"/>
          <a:chOff x="0" y="0"/>
          <a:chExt cx="0" cy="0"/>
        </a:xfrm>
      </p:grpSpPr>
      <p:sp>
        <p:nvSpPr>
          <p:cNvPr id="77" name="Google Shape;77;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1" name="Google Shape;81;p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2" name="Google Shape;82;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83" name="Shape 83"/>
        <p:cNvGrpSpPr/>
        <p:nvPr/>
      </p:nvGrpSpPr>
      <p:grpSpPr>
        <a:xfrm>
          <a:off x="0" y="0"/>
          <a:ext cx="0" cy="0"/>
          <a:chOff x="0" y="0"/>
          <a:chExt cx="0" cy="0"/>
        </a:xfrm>
      </p:grpSpPr>
      <p:sp>
        <p:nvSpPr>
          <p:cNvPr id="84" name="Google Shape;84;p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9"/>
          <p:cNvGrpSpPr/>
          <p:nvPr/>
        </p:nvGrpSpPr>
        <p:grpSpPr>
          <a:xfrm>
            <a:off x="255991" y="-118"/>
            <a:ext cx="2251347" cy="1043408"/>
            <a:chOff x="3961956" y="4383950"/>
            <a:chExt cx="1160548" cy="548700"/>
          </a:xfrm>
        </p:grpSpPr>
        <p:sp>
          <p:nvSpPr>
            <p:cNvPr id="87" name="Google Shape;87;p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9"/>
          <p:cNvGrpSpPr/>
          <p:nvPr/>
        </p:nvGrpSpPr>
        <p:grpSpPr>
          <a:xfrm>
            <a:off x="34934" y="4522125"/>
            <a:ext cx="1593306" cy="617072"/>
            <a:chOff x="6917201" y="0"/>
            <a:chExt cx="2227777" cy="863400"/>
          </a:xfrm>
        </p:grpSpPr>
        <p:sp>
          <p:nvSpPr>
            <p:cNvPr id="92" name="Google Shape;92;p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9"/>
          <p:cNvGrpSpPr/>
          <p:nvPr/>
        </p:nvGrpSpPr>
        <p:grpSpPr>
          <a:xfrm>
            <a:off x="5886353" y="1243"/>
            <a:ext cx="3257454" cy="1261514"/>
            <a:chOff x="6917201" y="0"/>
            <a:chExt cx="2227777" cy="863400"/>
          </a:xfrm>
        </p:grpSpPr>
        <p:sp>
          <p:nvSpPr>
            <p:cNvPr id="96" name="Google Shape;96;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0" name="Google Shape;100;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01" name="Shape 101"/>
        <p:cNvGrpSpPr/>
        <p:nvPr/>
      </p:nvGrpSpPr>
      <p:grpSpPr>
        <a:xfrm>
          <a:off x="0" y="0"/>
          <a:ext cx="0" cy="0"/>
          <a:chOff x="0" y="0"/>
          <a:chExt cx="0" cy="0"/>
        </a:xfrm>
      </p:grpSpPr>
      <p:sp>
        <p:nvSpPr>
          <p:cNvPr id="102" name="Google Shape;102;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7" name="Google Shape;107;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scikit-learn.org/stable/modules/generated/sklearn.metrics.f1_scor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analyticsvidhya.com/blog/2018/07/hands-on-sentiment-analysis-dataset-python/" TargetMode="External"/><Relationship Id="rId4" Type="http://schemas.openxmlformats.org/officeDocument/2006/relationships/hyperlink" Target="https://www.kaggle.com/tanulsingh077/twitter-sentiment-extaction-analysis-eda-and-model" TargetMode="External"/><Relationship Id="rId9" Type="http://schemas.openxmlformats.org/officeDocument/2006/relationships/hyperlink" Target="https://towardsdatascience.com/creating-the-twitter-sentiment-analysis-program-in-python-with-naive-bayes-classification-672e5589a7ed" TargetMode="External"/><Relationship Id="rId5" Type="http://schemas.openxmlformats.org/officeDocument/2006/relationships/hyperlink" Target="https://towardsdatascience.com/social-media-sentiment-analysis-part-ii-bcacca5aaa39" TargetMode="External"/><Relationship Id="rId6" Type="http://schemas.openxmlformats.org/officeDocument/2006/relationships/hyperlink" Target="https://www.analyticsvidhya.com/blog/2018/07/hands-on-sentiment-analysis-dataset-python/" TargetMode="External"/><Relationship Id="rId7" Type="http://schemas.openxmlformats.org/officeDocument/2006/relationships/hyperlink" Target="https://towardsdatascience.com/another-twitter-sentiment-analysis-bb5b01ebad90" TargetMode="External"/><Relationship Id="rId8" Type="http://schemas.openxmlformats.org/officeDocument/2006/relationships/hyperlink" Target="https://www.geeksforgeeks.org/twitter-sentiment-analysis-using-pyth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4294967295" type="ctrTitle"/>
          </p:nvPr>
        </p:nvSpPr>
        <p:spPr>
          <a:xfrm>
            <a:off x="482200" y="728675"/>
            <a:ext cx="8336700" cy="212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Nunito"/>
              <a:buNone/>
            </a:pPr>
            <a:r>
              <a:rPr b="1" lang="en" u="sng"/>
              <a:t>Hackthon 3</a:t>
            </a:r>
            <a:r>
              <a:rPr lang="en"/>
              <a:t> </a:t>
            </a:r>
            <a:endParaRPr/>
          </a:p>
          <a:p>
            <a:pPr indent="0" lvl="0" marL="0" marR="0" rtl="0" algn="l">
              <a:lnSpc>
                <a:spcPct val="100000"/>
              </a:lnSpc>
              <a:spcBef>
                <a:spcPts val="0"/>
              </a:spcBef>
              <a:spcAft>
                <a:spcPts val="0"/>
              </a:spcAft>
              <a:buClr>
                <a:schemeClr val="lt1"/>
              </a:buClr>
              <a:buSzPts val="2800"/>
              <a:buFont typeface="Nunito"/>
              <a:buNone/>
            </a:pPr>
            <a:r>
              <a:rPr lang="en"/>
              <a:t> </a:t>
            </a:r>
            <a:endParaRPr/>
          </a:p>
          <a:p>
            <a:pPr indent="0" lvl="0" marL="0" marR="0" rtl="0" algn="l">
              <a:lnSpc>
                <a:spcPct val="100000"/>
              </a:lnSpc>
              <a:spcBef>
                <a:spcPts val="0"/>
              </a:spcBef>
              <a:spcAft>
                <a:spcPts val="0"/>
              </a:spcAft>
              <a:buClr>
                <a:schemeClr val="lt1"/>
              </a:buClr>
              <a:buSzPts val="2800"/>
              <a:buFont typeface="Nunito"/>
              <a:buNone/>
            </a:pPr>
            <a:r>
              <a:rPr lang="en"/>
              <a:t>   Competition: Sentiment Analysis Hackathon</a:t>
            </a:r>
            <a:endParaRPr/>
          </a:p>
          <a:p>
            <a:pPr indent="0" lvl="0" marL="0" marR="0" rtl="0" algn="l">
              <a:lnSpc>
                <a:spcPct val="100000"/>
              </a:lnSpc>
              <a:spcBef>
                <a:spcPts val="0"/>
              </a:spcBef>
              <a:spcAft>
                <a:spcPts val="0"/>
              </a:spcAft>
              <a:buClr>
                <a:schemeClr val="lt1"/>
              </a:buClr>
              <a:buSzPts val="2800"/>
              <a:buFont typeface="Nunito"/>
              <a:buNone/>
            </a:pPr>
            <a:r>
              <a:t/>
            </a:r>
            <a:endParaRPr/>
          </a:p>
          <a:p>
            <a:pPr indent="457200" lvl="0" marL="457200" marR="0" rtl="0" algn="l">
              <a:lnSpc>
                <a:spcPct val="100000"/>
              </a:lnSpc>
              <a:spcBef>
                <a:spcPts val="0"/>
              </a:spcBef>
              <a:spcAft>
                <a:spcPts val="0"/>
              </a:spcAft>
              <a:buClr>
                <a:schemeClr val="lt1"/>
              </a:buClr>
              <a:buSzPts val="2800"/>
              <a:buFont typeface="Nunito"/>
              <a:buNone/>
            </a:pPr>
            <a:r>
              <a:rPr b="1" lang="en"/>
              <a:t>             Predict the Sentiment</a:t>
            </a:r>
            <a:endParaRPr b="1"/>
          </a:p>
        </p:txBody>
      </p:sp>
      <p:sp>
        <p:nvSpPr>
          <p:cNvPr id="129" name="Google Shape;129;p13"/>
          <p:cNvSpPr txBox="1"/>
          <p:nvPr>
            <p:ph idx="1" type="body"/>
          </p:nvPr>
        </p:nvSpPr>
        <p:spPr>
          <a:xfrm>
            <a:off x="6290075" y="3546875"/>
            <a:ext cx="3150300" cy="150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00"/>
              <a:buNone/>
            </a:pPr>
            <a:r>
              <a:rPr b="1" lang="en">
                <a:solidFill>
                  <a:srgbClr val="000000"/>
                </a:solidFill>
                <a:latin typeface="Roboto"/>
                <a:ea typeface="Roboto"/>
                <a:cs typeface="Roboto"/>
                <a:sym typeface="Roboto"/>
              </a:rPr>
              <a:t>By:  Team Pandas</a:t>
            </a:r>
            <a:endParaRPr b="1">
              <a:solidFill>
                <a:srgbClr val="000000"/>
              </a:solidFill>
              <a:latin typeface="Roboto"/>
              <a:ea typeface="Roboto"/>
              <a:cs typeface="Roboto"/>
              <a:sym typeface="Roboto"/>
            </a:endParaRPr>
          </a:p>
          <a:p>
            <a:pPr indent="0" lvl="0" marL="0" rtl="0" algn="l">
              <a:lnSpc>
                <a:spcPct val="100000"/>
              </a:lnSpc>
              <a:spcBef>
                <a:spcPts val="0"/>
              </a:spcBef>
              <a:spcAft>
                <a:spcPts val="0"/>
              </a:spcAft>
              <a:buSzPts val="1300"/>
              <a:buNone/>
            </a:pPr>
            <a:r>
              <a:t/>
            </a:r>
            <a:endParaRPr b="1">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00000"/>
                </a:solidFill>
                <a:latin typeface="Roboto"/>
                <a:ea typeface="Roboto"/>
                <a:cs typeface="Roboto"/>
                <a:sym typeface="Roboto"/>
              </a:rPr>
              <a:t>1.Rahul Kirpane</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2.Barbar mohd fakhruddin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Roboto"/>
                <a:ea typeface="Roboto"/>
                <a:cs typeface="Roboto"/>
                <a:sym typeface="Roboto"/>
              </a:rPr>
              <a:t>3.Garima Rawat</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00000"/>
                </a:solidFill>
                <a:latin typeface="Roboto"/>
                <a:ea typeface="Roboto"/>
                <a:cs typeface="Roboto"/>
                <a:sym typeface="Roboto"/>
              </a:rPr>
              <a:t>4.Priyanka Pagare</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5.Naureen Khan</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b="1" sz="1100">
              <a:solidFill>
                <a:srgbClr val="000000"/>
              </a:solidFill>
              <a:latin typeface="Roboto"/>
              <a:ea typeface="Roboto"/>
              <a:cs typeface="Roboto"/>
              <a:sym typeface="Roboto"/>
            </a:endParaRPr>
          </a:p>
        </p:txBody>
      </p:sp>
      <p:sp>
        <p:nvSpPr>
          <p:cNvPr id="130" name="Google Shape;130;p13"/>
          <p:cNvSpPr txBox="1"/>
          <p:nvPr/>
        </p:nvSpPr>
        <p:spPr>
          <a:xfrm>
            <a:off x="1114400" y="2989650"/>
            <a:ext cx="1360800" cy="12861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200"/>
              <a:t>Guided by:</a:t>
            </a:r>
            <a:endParaRPr b="1" sz="1200"/>
          </a:p>
          <a:p>
            <a:pPr indent="0" lvl="0" marL="0" marR="0" rtl="0" algn="l">
              <a:lnSpc>
                <a:spcPct val="115000"/>
              </a:lnSpc>
              <a:spcBef>
                <a:spcPts val="0"/>
              </a:spcBef>
              <a:spcAft>
                <a:spcPts val="0"/>
              </a:spcAft>
              <a:buNone/>
            </a:pPr>
            <a:r>
              <a:t/>
            </a:r>
            <a:endParaRPr sz="1200"/>
          </a:p>
          <a:p>
            <a:pPr indent="0" lvl="0" marL="0" marR="0" rtl="0" algn="l">
              <a:lnSpc>
                <a:spcPct val="115000"/>
              </a:lnSpc>
              <a:spcBef>
                <a:spcPts val="0"/>
              </a:spcBef>
              <a:spcAft>
                <a:spcPts val="0"/>
              </a:spcAft>
              <a:buNone/>
            </a:pPr>
            <a:r>
              <a:rPr lang="en" sz="1200"/>
              <a:t>Amitanshu Gupta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 name="Google Shape;186;p22"/>
          <p:cNvSpPr txBox="1"/>
          <p:nvPr>
            <p:ph idx="1" type="body"/>
          </p:nvPr>
        </p:nvSpPr>
        <p:spPr>
          <a:xfrm>
            <a:off x="819150" y="417900"/>
            <a:ext cx="7505700" cy="402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lt1"/>
                </a:solidFill>
                <a:latin typeface="Nunito"/>
                <a:ea typeface="Nunito"/>
                <a:cs typeface="Nunito"/>
                <a:sym typeface="Nunito"/>
              </a:rPr>
              <a:t>Distribution of length of tweets in train and test dataset</a:t>
            </a:r>
            <a:endParaRPr/>
          </a:p>
        </p:txBody>
      </p:sp>
      <p:pic>
        <p:nvPicPr>
          <p:cNvPr id="187" name="Google Shape;187;p22"/>
          <p:cNvPicPr preferRelativeResize="0"/>
          <p:nvPr/>
        </p:nvPicPr>
        <p:blipFill>
          <a:blip r:embed="rId3">
            <a:alphaModFix/>
          </a:blip>
          <a:stretch>
            <a:fillRect/>
          </a:stretch>
        </p:blipFill>
        <p:spPr>
          <a:xfrm>
            <a:off x="717950" y="1532325"/>
            <a:ext cx="7683100" cy="316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Pipeline for Cleaning &amp; Preprocessing</a:t>
            </a:r>
            <a:endParaRPr/>
          </a:p>
        </p:txBody>
      </p:sp>
      <p:sp>
        <p:nvSpPr>
          <p:cNvPr id="193" name="Google Shape;193;p23"/>
          <p:cNvSpPr txBox="1"/>
          <p:nvPr>
            <p:ph idx="1" type="body"/>
          </p:nvPr>
        </p:nvSpPr>
        <p:spPr>
          <a:xfrm>
            <a:off x="819150" y="1474875"/>
            <a:ext cx="7505700" cy="2963700"/>
          </a:xfrm>
          <a:prstGeom prst="rect">
            <a:avLst/>
          </a:prstGeom>
          <a:noFill/>
          <a:ln>
            <a:noFill/>
          </a:ln>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Removing Twitter Handles (@user)</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Removing Punctuations, Numbers, and Special Characters</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Converting upper case letters to lower case letters</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Removing StopWords</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Tokenization</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rPr lang="en" sz="1500">
                <a:solidFill>
                  <a:srgbClr val="333333"/>
                </a:solidFill>
                <a:highlight>
                  <a:srgbClr val="FFFFFF"/>
                </a:highlight>
                <a:latin typeface="Arial"/>
                <a:ea typeface="Arial"/>
                <a:cs typeface="Arial"/>
                <a:sym typeface="Arial"/>
              </a:rPr>
              <a:t>Stemming</a:t>
            </a:r>
            <a:endParaRPr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a:t>
            </a:r>
            <a:endParaRPr/>
          </a:p>
        </p:txBody>
      </p:sp>
      <p:sp>
        <p:nvSpPr>
          <p:cNvPr id="199" name="Google Shape;199;p24"/>
          <p:cNvSpPr txBox="1"/>
          <p:nvPr>
            <p:ph idx="1" type="body"/>
          </p:nvPr>
        </p:nvSpPr>
        <p:spPr>
          <a:xfrm>
            <a:off x="472125" y="1800200"/>
            <a:ext cx="7505700" cy="2638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Removing Twitter Handles (@user)</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1500"/>
              </a:spcAft>
              <a:buNone/>
            </a:pPr>
            <a:r>
              <a:t/>
            </a:r>
            <a:endParaRPr sz="1500">
              <a:solidFill>
                <a:srgbClr val="333333"/>
              </a:solidFill>
              <a:highlight>
                <a:srgbClr val="FFFFFF"/>
              </a:highlight>
              <a:latin typeface="Arial"/>
              <a:ea typeface="Arial"/>
              <a:cs typeface="Arial"/>
              <a:sym typeface="Arial"/>
            </a:endParaRPr>
          </a:p>
        </p:txBody>
      </p:sp>
      <p:pic>
        <p:nvPicPr>
          <p:cNvPr id="200" name="Google Shape;200;p24"/>
          <p:cNvPicPr preferRelativeResize="0"/>
          <p:nvPr/>
        </p:nvPicPr>
        <p:blipFill>
          <a:blip r:embed="rId3">
            <a:alphaModFix/>
          </a:blip>
          <a:stretch>
            <a:fillRect/>
          </a:stretch>
        </p:blipFill>
        <p:spPr>
          <a:xfrm>
            <a:off x="1165025" y="2505650"/>
            <a:ext cx="6421650" cy="199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Preprocessing(Contd..)</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Removing Punctuations, Numbers, and Special Characters</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rPr lang="en" sz="1500">
                <a:solidFill>
                  <a:srgbClr val="333333"/>
                </a:solidFill>
                <a:highlight>
                  <a:srgbClr val="FFFFFF"/>
                </a:highlight>
                <a:latin typeface="Arial"/>
                <a:ea typeface="Arial"/>
                <a:cs typeface="Arial"/>
                <a:sym typeface="Arial"/>
              </a:rPr>
              <a:t> </a:t>
            </a:r>
            <a:endParaRPr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Removing Short Words</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1500"/>
              </a:spcAft>
              <a:buNone/>
            </a:pPr>
            <a:r>
              <a:t/>
            </a:r>
            <a:endParaRPr sz="1500">
              <a:solidFill>
                <a:srgbClr val="333333"/>
              </a:solidFill>
              <a:highlight>
                <a:srgbClr val="FFFFFF"/>
              </a:highlight>
              <a:latin typeface="Arial"/>
              <a:ea typeface="Arial"/>
              <a:cs typeface="Arial"/>
              <a:sym typeface="Arial"/>
            </a:endParaRPr>
          </a:p>
        </p:txBody>
      </p:sp>
      <p:pic>
        <p:nvPicPr>
          <p:cNvPr id="207" name="Google Shape;207;p25"/>
          <p:cNvPicPr preferRelativeResize="0"/>
          <p:nvPr/>
        </p:nvPicPr>
        <p:blipFill>
          <a:blip r:embed="rId3">
            <a:alphaModFix/>
          </a:blip>
          <a:stretch>
            <a:fillRect/>
          </a:stretch>
        </p:blipFill>
        <p:spPr>
          <a:xfrm>
            <a:off x="1189825" y="2739075"/>
            <a:ext cx="6234176" cy="394696"/>
          </a:xfrm>
          <a:prstGeom prst="rect">
            <a:avLst/>
          </a:prstGeom>
          <a:noFill/>
          <a:ln>
            <a:noFill/>
          </a:ln>
        </p:spPr>
      </p:pic>
      <p:pic>
        <p:nvPicPr>
          <p:cNvPr id="208" name="Google Shape;208;p25"/>
          <p:cNvPicPr preferRelativeResize="0"/>
          <p:nvPr/>
        </p:nvPicPr>
        <p:blipFill>
          <a:blip r:embed="rId4">
            <a:alphaModFix/>
          </a:blip>
          <a:stretch>
            <a:fillRect/>
          </a:stretch>
        </p:blipFill>
        <p:spPr>
          <a:xfrm>
            <a:off x="1189825" y="3780175"/>
            <a:ext cx="6308526" cy="53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Preprocessing(Contd..)</a:t>
            </a:r>
            <a:endParaRPr/>
          </a:p>
          <a:p>
            <a:pPr indent="0" lvl="0" marL="0" rtl="0" algn="l">
              <a:spcBef>
                <a:spcPts val="0"/>
              </a:spcBef>
              <a:spcAft>
                <a:spcPts val="0"/>
              </a:spcAft>
              <a:buNone/>
            </a:pPr>
            <a:r>
              <a:t/>
            </a:r>
            <a:endParaRPr/>
          </a:p>
        </p:txBody>
      </p:sp>
      <p:sp>
        <p:nvSpPr>
          <p:cNvPr id="214" name="Google Shape;214;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chemeClr val="dk1"/>
                </a:highlight>
                <a:latin typeface="Arial"/>
                <a:ea typeface="Arial"/>
                <a:cs typeface="Arial"/>
                <a:sym typeface="Arial"/>
              </a:rPr>
              <a:t>Converting upper case letters to lower case letters</a:t>
            </a:r>
            <a:endParaRPr b="1" sz="1500">
              <a:solidFill>
                <a:srgbClr val="333333"/>
              </a:solidFill>
              <a:highlight>
                <a:schemeClr val="dk1"/>
              </a:highlight>
              <a:latin typeface="Arial"/>
              <a:ea typeface="Arial"/>
              <a:cs typeface="Arial"/>
              <a:sym typeface="Arial"/>
            </a:endParaRPr>
          </a:p>
          <a:p>
            <a:pPr indent="0" lvl="0" marL="457200" rtl="0" algn="l">
              <a:lnSpc>
                <a:spcPct val="140000"/>
              </a:lnSpc>
              <a:spcBef>
                <a:spcPts val="1500"/>
              </a:spcBef>
              <a:spcAft>
                <a:spcPts val="0"/>
              </a:spcAft>
              <a:buNone/>
            </a:pPr>
            <a:r>
              <a:t/>
            </a:r>
            <a:endParaRPr sz="1500">
              <a:solidFill>
                <a:srgbClr val="333333"/>
              </a:solidFill>
              <a:highlight>
                <a:schemeClr val="dk1"/>
              </a:highlight>
              <a:latin typeface="Arial"/>
              <a:ea typeface="Arial"/>
              <a:cs typeface="Arial"/>
              <a:sym typeface="Arial"/>
            </a:endParaRPr>
          </a:p>
          <a:p>
            <a:pPr indent="0" lvl="0" marL="457200" rtl="0" algn="l">
              <a:lnSpc>
                <a:spcPct val="140000"/>
              </a:lnSpc>
              <a:spcBef>
                <a:spcPts val="1500"/>
              </a:spcBef>
              <a:spcAft>
                <a:spcPts val="1500"/>
              </a:spcAft>
              <a:buNone/>
            </a:pPr>
            <a:r>
              <a:t/>
            </a:r>
            <a:endParaRPr sz="1500">
              <a:solidFill>
                <a:srgbClr val="333333"/>
              </a:solidFill>
              <a:highlight>
                <a:schemeClr val="dk1"/>
              </a:highlight>
              <a:latin typeface="Arial"/>
              <a:ea typeface="Arial"/>
              <a:cs typeface="Arial"/>
              <a:sym typeface="Arial"/>
            </a:endParaRPr>
          </a:p>
        </p:txBody>
      </p:sp>
      <p:pic>
        <p:nvPicPr>
          <p:cNvPr id="215" name="Google Shape;215;p26"/>
          <p:cNvPicPr preferRelativeResize="0"/>
          <p:nvPr/>
        </p:nvPicPr>
        <p:blipFill>
          <a:blip r:embed="rId3">
            <a:alphaModFix/>
          </a:blip>
          <a:stretch>
            <a:fillRect/>
          </a:stretch>
        </p:blipFill>
        <p:spPr>
          <a:xfrm>
            <a:off x="1338550" y="2679500"/>
            <a:ext cx="6038575" cy="181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for Cleaning &amp; Preprocessing(Contd..)</a:t>
            </a:r>
            <a:endParaRPr/>
          </a:p>
          <a:p>
            <a:pPr indent="0" lvl="0" marL="0" rtl="0" algn="l">
              <a:spcBef>
                <a:spcPts val="0"/>
              </a:spcBef>
              <a:spcAft>
                <a:spcPts val="0"/>
              </a:spcAft>
              <a:buNone/>
            </a:pPr>
            <a:r>
              <a:t/>
            </a:r>
            <a:endParaRPr/>
          </a:p>
        </p:txBody>
      </p:sp>
      <p:sp>
        <p:nvSpPr>
          <p:cNvPr id="221" name="Google Shape;221;p2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Tokenization</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Stemming</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pic>
        <p:nvPicPr>
          <p:cNvPr id="222" name="Google Shape;222;p27"/>
          <p:cNvPicPr preferRelativeResize="0"/>
          <p:nvPr/>
        </p:nvPicPr>
        <p:blipFill rotWithShape="1">
          <a:blip r:embed="rId3">
            <a:alphaModFix/>
          </a:blip>
          <a:srcRect b="0" l="0" r="-8589" t="0"/>
          <a:stretch/>
        </p:blipFill>
        <p:spPr>
          <a:xfrm>
            <a:off x="1257875" y="2571750"/>
            <a:ext cx="6736250" cy="805625"/>
          </a:xfrm>
          <a:prstGeom prst="rect">
            <a:avLst/>
          </a:prstGeom>
          <a:noFill/>
          <a:ln>
            <a:noFill/>
          </a:ln>
        </p:spPr>
      </p:pic>
      <p:pic>
        <p:nvPicPr>
          <p:cNvPr id="223" name="Google Shape;223;p27"/>
          <p:cNvPicPr preferRelativeResize="0"/>
          <p:nvPr/>
        </p:nvPicPr>
        <p:blipFill rotWithShape="1">
          <a:blip r:embed="rId4">
            <a:alphaModFix/>
          </a:blip>
          <a:srcRect b="-13986" l="0" r="0" t="0"/>
          <a:stretch/>
        </p:blipFill>
        <p:spPr>
          <a:xfrm>
            <a:off x="1165025" y="3934925"/>
            <a:ext cx="6420100" cy="101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247875"/>
            <a:ext cx="75057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a:t>
            </a:r>
            <a:endParaRPr/>
          </a:p>
        </p:txBody>
      </p:sp>
      <p:sp>
        <p:nvSpPr>
          <p:cNvPr id="229" name="Google Shape;229;p28"/>
          <p:cNvSpPr txBox="1"/>
          <p:nvPr>
            <p:ph idx="1" type="body"/>
          </p:nvPr>
        </p:nvSpPr>
        <p:spPr>
          <a:xfrm>
            <a:off x="819150" y="1189825"/>
            <a:ext cx="7505700" cy="324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a:t>
            </a:r>
            <a:r>
              <a:rPr lang="en" sz="1800"/>
              <a:t>Frequent</a:t>
            </a:r>
            <a:r>
              <a:rPr lang="en" sz="1800"/>
              <a:t> words used in the tweets using world cloud</a:t>
            </a:r>
            <a:endParaRPr sz="1800"/>
          </a:p>
          <a:p>
            <a:pPr indent="0" lvl="0" marL="0" rtl="0" algn="l">
              <a:spcBef>
                <a:spcPts val="0"/>
              </a:spcBef>
              <a:spcAft>
                <a:spcPts val="0"/>
              </a:spcAft>
              <a:buNone/>
            </a:pPr>
            <a:r>
              <a:t/>
            </a:r>
            <a:endParaRPr sz="1800"/>
          </a:p>
        </p:txBody>
      </p:sp>
      <p:pic>
        <p:nvPicPr>
          <p:cNvPr id="230" name="Google Shape;230;p28"/>
          <p:cNvPicPr preferRelativeResize="0"/>
          <p:nvPr/>
        </p:nvPicPr>
        <p:blipFill rotWithShape="1">
          <a:blip r:embed="rId3">
            <a:alphaModFix/>
          </a:blip>
          <a:srcRect b="18304" l="5132" r="0" t="39491"/>
          <a:stretch/>
        </p:blipFill>
        <p:spPr>
          <a:xfrm>
            <a:off x="1363325" y="1670850"/>
            <a:ext cx="5478150" cy="311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272675"/>
            <a:ext cx="7505700" cy="10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a:p>
            <a:pPr indent="0" lvl="0" marL="0" rtl="0" algn="l">
              <a:spcBef>
                <a:spcPts val="0"/>
              </a:spcBef>
              <a:spcAft>
                <a:spcPts val="0"/>
              </a:spcAft>
              <a:buNone/>
            </a:pPr>
            <a:r>
              <a:t/>
            </a:r>
            <a:endParaRPr/>
          </a:p>
        </p:txBody>
      </p:sp>
      <p:sp>
        <p:nvSpPr>
          <p:cNvPr id="236" name="Google Shape;236;p29"/>
          <p:cNvSpPr txBox="1"/>
          <p:nvPr>
            <p:ph idx="1" type="body"/>
          </p:nvPr>
        </p:nvSpPr>
        <p:spPr>
          <a:xfrm>
            <a:off x="819150" y="1276575"/>
            <a:ext cx="7505700" cy="376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frequent words for each sentiment(0,1,2,3)</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lphaLcParenBoth"/>
            </a:pPr>
            <a:r>
              <a:rPr lang="en" sz="1800"/>
              <a:t>                                           (b)                          ( c)                                     (d)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37" name="Google Shape;237;p29"/>
          <p:cNvPicPr preferRelativeResize="0"/>
          <p:nvPr/>
        </p:nvPicPr>
        <p:blipFill>
          <a:blip r:embed="rId3">
            <a:alphaModFix/>
          </a:blip>
          <a:stretch>
            <a:fillRect/>
          </a:stretch>
        </p:blipFill>
        <p:spPr>
          <a:xfrm>
            <a:off x="322250" y="1685575"/>
            <a:ext cx="8279175" cy="265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223100"/>
            <a:ext cx="7505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b="1" sz="17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43" name="Google Shape;243;p30"/>
          <p:cNvSpPr txBox="1"/>
          <p:nvPr>
            <p:ph idx="1" type="body"/>
          </p:nvPr>
        </p:nvSpPr>
        <p:spPr>
          <a:xfrm>
            <a:off x="718850" y="1202225"/>
            <a:ext cx="7857900" cy="3631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a:t>
            </a:r>
            <a:r>
              <a:rPr b="1" lang="en" sz="1500">
                <a:solidFill>
                  <a:srgbClr val="333333"/>
                </a:solidFill>
                <a:highlight>
                  <a:srgbClr val="FFFFFF"/>
                </a:highlight>
                <a:latin typeface="Arial"/>
                <a:ea typeface="Arial"/>
                <a:cs typeface="Arial"/>
                <a:sym typeface="Arial"/>
              </a:rPr>
              <a:t>hashtags</a:t>
            </a:r>
            <a:r>
              <a:rPr b="1" lang="en" sz="1500">
                <a:solidFill>
                  <a:srgbClr val="333333"/>
                </a:solidFill>
                <a:highlight>
                  <a:srgbClr val="FFFFFF"/>
                </a:highlight>
                <a:latin typeface="Arial"/>
                <a:ea typeface="Arial"/>
                <a:cs typeface="Arial"/>
                <a:sym typeface="Arial"/>
              </a:rPr>
              <a:t> for </a:t>
            </a:r>
            <a:r>
              <a:rPr b="1" lang="en" sz="1500">
                <a:solidFill>
                  <a:srgbClr val="333333"/>
                </a:solidFill>
                <a:highlight>
                  <a:srgbClr val="FFFFFF"/>
                </a:highlight>
                <a:latin typeface="Arial"/>
                <a:ea typeface="Arial"/>
                <a:cs typeface="Arial"/>
                <a:sym typeface="Arial"/>
              </a:rPr>
              <a:t>tweets sentiment 0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0"/>
              </a:spcAft>
              <a:buNone/>
            </a:pPr>
            <a:r>
              <a:t/>
            </a:r>
            <a:endParaRPr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graphicFrame>
        <p:nvGraphicFramePr>
          <p:cNvPr id="244" name="Google Shape;244;p30"/>
          <p:cNvGraphicFramePr/>
          <p:nvPr/>
        </p:nvGraphicFramePr>
        <p:xfrm>
          <a:off x="952500" y="1879275"/>
          <a:ext cx="3000000" cy="3000000"/>
        </p:xfrm>
        <a:graphic>
          <a:graphicData uri="http://schemas.openxmlformats.org/drawingml/2006/table">
            <a:tbl>
              <a:tblPr>
                <a:noFill/>
                <a:tableStyleId>{77CC6A9D-D388-4272-A3BB-19DCF3967C9E}</a:tableStyleId>
              </a:tblPr>
              <a:tblGrid>
                <a:gridCol w="3619500"/>
                <a:gridCol w="3619500"/>
              </a:tblGrid>
              <a:tr h="2954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45" name="Google Shape;245;p30"/>
          <p:cNvPicPr preferRelativeResize="0"/>
          <p:nvPr/>
        </p:nvPicPr>
        <p:blipFill rotWithShape="1">
          <a:blip r:embed="rId3">
            <a:alphaModFix/>
          </a:blip>
          <a:srcRect b="0" l="0" r="0" t="-5876"/>
          <a:stretch/>
        </p:blipFill>
        <p:spPr>
          <a:xfrm>
            <a:off x="458575" y="1636000"/>
            <a:ext cx="8180026" cy="350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297450"/>
            <a:ext cx="75057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p:txBody>
      </p:sp>
      <p:sp>
        <p:nvSpPr>
          <p:cNvPr id="251" name="Google Shape;251;p31"/>
          <p:cNvSpPr txBox="1"/>
          <p:nvPr>
            <p:ph idx="1" type="body"/>
          </p:nvPr>
        </p:nvSpPr>
        <p:spPr>
          <a:xfrm>
            <a:off x="955475" y="1041150"/>
            <a:ext cx="7505700" cy="39537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hashtags for tweets sentiment 1</a:t>
            </a:r>
            <a:endParaRPr b="1" sz="1500">
              <a:solidFill>
                <a:srgbClr val="333333"/>
              </a:solidFill>
              <a:highlight>
                <a:srgbClr val="FFFFFF"/>
              </a:highlight>
              <a:latin typeface="Arial"/>
              <a:ea typeface="Arial"/>
              <a:cs typeface="Arial"/>
              <a:sym typeface="Arial"/>
            </a:endParaRPr>
          </a:p>
          <a:p>
            <a:pPr indent="-323850" lvl="0" marL="457200" rtl="0" algn="l">
              <a:lnSpc>
                <a:spcPct val="140000"/>
              </a:lnSpc>
              <a:spcBef>
                <a:spcPts val="0"/>
              </a:spcBef>
              <a:spcAft>
                <a:spcPts val="0"/>
              </a:spcAft>
              <a:buClr>
                <a:srgbClr val="333333"/>
              </a:buClr>
              <a:buSzPts val="1500"/>
              <a:buFont typeface="Arial"/>
              <a:buChar char="➢"/>
            </a:pPr>
            <a:r>
              <a:t/>
            </a:r>
            <a:endParaRPr b="1" sz="1500">
              <a:solidFill>
                <a:srgbClr val="333333"/>
              </a:solidFill>
              <a:highlight>
                <a:srgbClr val="FFFFFF"/>
              </a:highlight>
              <a:latin typeface="Arial"/>
              <a:ea typeface="Arial"/>
              <a:cs typeface="Arial"/>
              <a:sym typeface="Arial"/>
            </a:endParaRPr>
          </a:p>
        </p:txBody>
      </p:sp>
      <p:pic>
        <p:nvPicPr>
          <p:cNvPr id="252" name="Google Shape;252;p31"/>
          <p:cNvPicPr preferRelativeResize="0"/>
          <p:nvPr/>
        </p:nvPicPr>
        <p:blipFill>
          <a:blip r:embed="rId3">
            <a:alphaModFix/>
          </a:blip>
          <a:stretch>
            <a:fillRect/>
          </a:stretch>
        </p:blipFill>
        <p:spPr>
          <a:xfrm>
            <a:off x="210700" y="1685575"/>
            <a:ext cx="8613800" cy="31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6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136" name="Google Shape;136;p14"/>
          <p:cNvSpPr txBox="1"/>
          <p:nvPr>
            <p:ph idx="1" type="body"/>
          </p:nvPr>
        </p:nvSpPr>
        <p:spPr>
          <a:xfrm>
            <a:off x="819150" y="1471950"/>
            <a:ext cx="7505700" cy="293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250">
              <a:solidFill>
                <a:srgbClr val="000000"/>
              </a:solidFill>
              <a:highlight>
                <a:srgbClr val="FFFFFF"/>
              </a:highlight>
              <a:latin typeface="Roboto"/>
              <a:ea typeface="Roboto"/>
              <a:cs typeface="Roboto"/>
              <a:sym typeface="Roboto"/>
            </a:endParaRPr>
          </a:p>
          <a:p>
            <a:pPr indent="-317500" lvl="0" marL="457200" marR="0" rtl="0" algn="just">
              <a:lnSpc>
                <a:spcPct val="115000"/>
              </a:lnSpc>
              <a:spcBef>
                <a:spcPts val="1200"/>
              </a:spcBef>
              <a:spcAft>
                <a:spcPts val="0"/>
              </a:spcAft>
              <a:buSzPts val="1400"/>
              <a:buChar char="-"/>
            </a:pPr>
            <a:r>
              <a:rPr lang="en" sz="1350">
                <a:solidFill>
                  <a:srgbClr val="2B3E51"/>
                </a:solidFill>
                <a:highlight>
                  <a:srgbClr val="FFFFFF"/>
                </a:highlight>
                <a:latin typeface="Roboto"/>
                <a:ea typeface="Roboto"/>
                <a:cs typeface="Roboto"/>
                <a:sym typeface="Roboto"/>
              </a:rPr>
              <a:t>The evaluated tweets about multiple brands are given in the dataset. The data consists of the tweets expressed (positive, negative, neutral or no emotion towards a product/brand) by the evaluators(random audience)  and is labelled accordingly.</a:t>
            </a:r>
            <a:endParaRPr sz="1350">
              <a:solidFill>
                <a:srgbClr val="2B3E51"/>
              </a:solidFill>
              <a:highlight>
                <a:srgbClr val="FFFFFF"/>
              </a:highlight>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350">
                <a:solidFill>
                  <a:srgbClr val="2B3E51"/>
                </a:solidFill>
                <a:highlight>
                  <a:srgbClr val="FFFFFF"/>
                </a:highlight>
                <a:latin typeface="Roboto"/>
                <a:ea typeface="Roboto"/>
                <a:cs typeface="Roboto"/>
                <a:sym typeface="Roboto"/>
              </a:rPr>
              <a:t>To gain valuable insight from the desired audience by identifying the sentiments about the product/brand.</a:t>
            </a:r>
            <a:endParaRPr sz="1350">
              <a:solidFill>
                <a:srgbClr val="2B3E51"/>
              </a:solidFill>
              <a:highlight>
                <a:srgbClr val="FFFFFF"/>
              </a:highlight>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350">
                <a:solidFill>
                  <a:srgbClr val="2B3E51"/>
                </a:solidFill>
                <a:highlight>
                  <a:srgbClr val="FFFFFF"/>
                </a:highlight>
                <a:latin typeface="Roboto"/>
                <a:ea typeface="Roboto"/>
                <a:cs typeface="Roboto"/>
                <a:sym typeface="Roboto"/>
              </a:rPr>
              <a:t>Building a strong classification algorithm to classify new tweets.</a:t>
            </a:r>
            <a:endParaRPr sz="2000">
              <a:highlight>
                <a:srgbClr val="FF0000"/>
              </a:highlight>
            </a:endParaRPr>
          </a:p>
          <a:p>
            <a:pPr indent="0" lvl="0" marL="457200" rtl="0" algn="just">
              <a:spcBef>
                <a:spcPts val="1200"/>
              </a:spcBef>
              <a:spcAft>
                <a:spcPts val="1200"/>
              </a:spcAft>
              <a:buNone/>
            </a:pPr>
            <a:r>
              <a:t/>
            </a:r>
            <a:endParaRPr>
              <a:highlight>
                <a:srgbClr val="FF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297450"/>
            <a:ext cx="75057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p:txBody>
      </p:sp>
      <p:sp>
        <p:nvSpPr>
          <p:cNvPr id="258" name="Google Shape;258;p32"/>
          <p:cNvSpPr txBox="1"/>
          <p:nvPr>
            <p:ph idx="1" type="body"/>
          </p:nvPr>
        </p:nvSpPr>
        <p:spPr>
          <a:xfrm>
            <a:off x="955475" y="1041150"/>
            <a:ext cx="7505700" cy="39537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hashtags for tweets sentiment 2 </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1500"/>
              </a:spcAft>
              <a:buNone/>
            </a:pPr>
            <a:r>
              <a:t/>
            </a:r>
            <a:endParaRPr b="1" sz="1500">
              <a:solidFill>
                <a:srgbClr val="333333"/>
              </a:solidFill>
              <a:highlight>
                <a:srgbClr val="FFFFFF"/>
              </a:highlight>
              <a:latin typeface="Arial"/>
              <a:ea typeface="Arial"/>
              <a:cs typeface="Arial"/>
              <a:sym typeface="Arial"/>
            </a:endParaRPr>
          </a:p>
        </p:txBody>
      </p:sp>
      <p:pic>
        <p:nvPicPr>
          <p:cNvPr id="259" name="Google Shape;259;p32"/>
          <p:cNvPicPr preferRelativeResize="0"/>
          <p:nvPr/>
        </p:nvPicPr>
        <p:blipFill>
          <a:blip r:embed="rId3">
            <a:alphaModFix/>
          </a:blip>
          <a:stretch>
            <a:fillRect/>
          </a:stretch>
        </p:blipFill>
        <p:spPr>
          <a:xfrm>
            <a:off x="433800" y="1673175"/>
            <a:ext cx="8403100" cy="302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19150" y="297450"/>
            <a:ext cx="75057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Generation &amp; Visualization from Tweets(Contd..)</a:t>
            </a:r>
            <a:endParaRPr/>
          </a:p>
        </p:txBody>
      </p:sp>
      <p:sp>
        <p:nvSpPr>
          <p:cNvPr id="265" name="Google Shape;265;p33"/>
          <p:cNvSpPr txBox="1"/>
          <p:nvPr>
            <p:ph idx="1" type="body"/>
          </p:nvPr>
        </p:nvSpPr>
        <p:spPr>
          <a:xfrm>
            <a:off x="955475" y="1041150"/>
            <a:ext cx="7505700" cy="39537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Plotting top hashtags for tweets sentiment 3</a:t>
            </a:r>
            <a:endParaRPr b="1" sz="1500">
              <a:solidFill>
                <a:srgbClr val="333333"/>
              </a:solidFill>
              <a:highlight>
                <a:srgbClr val="FFFFFF"/>
              </a:highlight>
              <a:latin typeface="Arial"/>
              <a:ea typeface="Arial"/>
              <a:cs typeface="Arial"/>
              <a:sym typeface="Arial"/>
            </a:endParaRPr>
          </a:p>
          <a:p>
            <a:pPr indent="0" lvl="0" marL="457200" rtl="0" algn="l">
              <a:lnSpc>
                <a:spcPct val="140000"/>
              </a:lnSpc>
              <a:spcBef>
                <a:spcPts val="1500"/>
              </a:spcBef>
              <a:spcAft>
                <a:spcPts val="1500"/>
              </a:spcAft>
              <a:buNone/>
            </a:pPr>
            <a:r>
              <a:t/>
            </a:r>
            <a:endParaRPr b="1" sz="1500">
              <a:solidFill>
                <a:srgbClr val="333333"/>
              </a:solidFill>
              <a:highlight>
                <a:srgbClr val="FFFFFF"/>
              </a:highlight>
              <a:latin typeface="Arial"/>
              <a:ea typeface="Arial"/>
              <a:cs typeface="Arial"/>
              <a:sym typeface="Arial"/>
            </a:endParaRPr>
          </a:p>
        </p:txBody>
      </p:sp>
      <p:pic>
        <p:nvPicPr>
          <p:cNvPr id="266" name="Google Shape;266;p33"/>
          <p:cNvPicPr preferRelativeResize="0"/>
          <p:nvPr/>
        </p:nvPicPr>
        <p:blipFill>
          <a:blip r:embed="rId3">
            <a:alphaModFix/>
          </a:blip>
          <a:stretch>
            <a:fillRect/>
          </a:stretch>
        </p:blipFill>
        <p:spPr>
          <a:xfrm>
            <a:off x="557725" y="1672725"/>
            <a:ext cx="8217200" cy="3036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Extracting Features from Cleaned Tweets</a:t>
            </a:r>
            <a:endParaRPr/>
          </a:p>
        </p:txBody>
      </p:sp>
      <p:sp>
        <p:nvSpPr>
          <p:cNvPr id="272" name="Google Shape;272;p34"/>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Bag-of-Words Features</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500">
                <a:solidFill>
                  <a:srgbClr val="333333"/>
                </a:solidFill>
                <a:highlight>
                  <a:srgbClr val="FFFFFF"/>
                </a:highlight>
                <a:latin typeface="Arial"/>
                <a:ea typeface="Arial"/>
                <a:cs typeface="Arial"/>
                <a:sym typeface="Arial"/>
              </a:rPr>
              <a:t>Code Snippet:</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pic>
        <p:nvPicPr>
          <p:cNvPr id="273" name="Google Shape;273;p34"/>
          <p:cNvPicPr preferRelativeResize="0"/>
          <p:nvPr/>
        </p:nvPicPr>
        <p:blipFill rotWithShape="1">
          <a:blip r:embed="rId3">
            <a:alphaModFix/>
          </a:blip>
          <a:srcRect b="16840" l="0" r="0" t="-16840"/>
          <a:stretch/>
        </p:blipFill>
        <p:spPr>
          <a:xfrm>
            <a:off x="941950" y="2875400"/>
            <a:ext cx="7650050" cy="125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819150" y="508150"/>
            <a:ext cx="75057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Extracting Features from Cleaned Tweet(Contd..)</a:t>
            </a:r>
            <a:endParaRPr/>
          </a:p>
          <a:p>
            <a:pPr indent="0" lvl="0" marL="0" rtl="0" algn="l">
              <a:spcBef>
                <a:spcPts val="0"/>
              </a:spcBef>
              <a:spcAft>
                <a:spcPts val="0"/>
              </a:spcAft>
              <a:buNone/>
            </a:pPr>
            <a:r>
              <a:t/>
            </a:r>
            <a:endParaRPr/>
          </a:p>
          <a:p>
            <a:pPr indent="-323850" lvl="0" marL="457200" rtl="0" algn="l">
              <a:lnSpc>
                <a:spcPct val="140000"/>
              </a:lnSpc>
              <a:spcBef>
                <a:spcPts val="1500"/>
              </a:spcBef>
              <a:spcAft>
                <a:spcPts val="0"/>
              </a:spcAft>
              <a:buClr>
                <a:srgbClr val="333333"/>
              </a:buClr>
              <a:buSzPts val="1500"/>
              <a:buFont typeface="Arial"/>
              <a:buChar char="➢"/>
            </a:pPr>
            <a:r>
              <a:rPr b="1" lang="en" sz="1500">
                <a:solidFill>
                  <a:srgbClr val="333333"/>
                </a:solidFill>
                <a:highlight>
                  <a:srgbClr val="FFFFFF"/>
                </a:highlight>
                <a:latin typeface="Arial"/>
                <a:ea typeface="Arial"/>
                <a:cs typeface="Arial"/>
                <a:sym typeface="Arial"/>
              </a:rPr>
              <a:t>TF-IDF Features</a:t>
            </a:r>
            <a:endParaRPr b="1"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sp>
        <p:nvSpPr>
          <p:cNvPr id="279" name="Google Shape;279;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900"/>
              <a:t>Code Snippet:</a:t>
            </a:r>
            <a:endParaRPr b="1" sz="1900"/>
          </a:p>
        </p:txBody>
      </p:sp>
      <p:pic>
        <p:nvPicPr>
          <p:cNvPr id="280" name="Google Shape;280;p35"/>
          <p:cNvPicPr preferRelativeResize="0"/>
          <p:nvPr/>
        </p:nvPicPr>
        <p:blipFill>
          <a:blip r:embed="rId3">
            <a:alphaModFix/>
          </a:blip>
          <a:stretch>
            <a:fillRect/>
          </a:stretch>
        </p:blipFill>
        <p:spPr>
          <a:xfrm>
            <a:off x="879975" y="2937375"/>
            <a:ext cx="7250474" cy="101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669125" y="7515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Models and Approaches</a:t>
            </a:r>
            <a:endParaRPr/>
          </a:p>
        </p:txBody>
      </p:sp>
      <p:sp>
        <p:nvSpPr>
          <p:cNvPr id="286" name="Google Shape;286;p36"/>
          <p:cNvSpPr txBox="1"/>
          <p:nvPr>
            <p:ph idx="1" type="body"/>
          </p:nvPr>
        </p:nvSpPr>
        <p:spPr>
          <a:xfrm>
            <a:off x="669125" y="1478750"/>
            <a:ext cx="7505700" cy="3032700"/>
          </a:xfrm>
          <a:prstGeom prst="rect">
            <a:avLst/>
          </a:prstGeom>
          <a:noFill/>
          <a:ln>
            <a:noFill/>
          </a:ln>
        </p:spPr>
        <p:txBody>
          <a:bodyPr anchorCtr="0" anchor="t" bIns="91425" lIns="91425" spcFirstLastPara="1" rIns="91425" wrap="square" tIns="91425">
            <a:noAutofit/>
          </a:bodyPr>
          <a:lstStyle/>
          <a:p>
            <a:pPr indent="-307975" lvl="0" marL="457200" rtl="0" algn="l">
              <a:spcBef>
                <a:spcPts val="1100"/>
              </a:spcBef>
              <a:spcAft>
                <a:spcPts val="0"/>
              </a:spcAft>
              <a:buClr>
                <a:srgbClr val="000000"/>
              </a:buClr>
              <a:buSzPts val="1250"/>
              <a:buFont typeface="Roboto"/>
              <a:buChar char="-"/>
            </a:pPr>
            <a:r>
              <a:rPr lang="en" sz="1250">
                <a:solidFill>
                  <a:srgbClr val="000000"/>
                </a:solidFill>
                <a:highlight>
                  <a:srgbClr val="FFFFFF"/>
                </a:highlight>
                <a:latin typeface="Roboto"/>
                <a:ea typeface="Roboto"/>
                <a:cs typeface="Roboto"/>
                <a:sym typeface="Roboto"/>
              </a:rPr>
              <a:t>done with all the pre-modeling stages required to get the data in the proper form and shape</a:t>
            </a:r>
            <a:endParaRPr sz="1250">
              <a:solidFill>
                <a:srgbClr val="000000"/>
              </a:solidFill>
              <a:highlight>
                <a:srgbClr val="FFFFFF"/>
              </a:highlight>
              <a:latin typeface="Roboto"/>
              <a:ea typeface="Roboto"/>
              <a:cs typeface="Roboto"/>
              <a:sym typeface="Roboto"/>
            </a:endParaRPr>
          </a:p>
          <a:p>
            <a:pPr indent="-307975" lvl="0" marL="457200" rtl="0" algn="l">
              <a:spcBef>
                <a:spcPts val="0"/>
              </a:spcBef>
              <a:spcAft>
                <a:spcPts val="0"/>
              </a:spcAft>
              <a:buClr>
                <a:srgbClr val="000000"/>
              </a:buClr>
              <a:buSzPts val="1250"/>
              <a:buFont typeface="Roboto"/>
              <a:buChar char="-"/>
            </a:pPr>
            <a:r>
              <a:rPr lang="en" sz="1250">
                <a:solidFill>
                  <a:srgbClr val="000000"/>
                </a:solidFill>
                <a:highlight>
                  <a:srgbClr val="FFFFFF"/>
                </a:highlight>
                <a:latin typeface="Roboto"/>
                <a:ea typeface="Roboto"/>
                <a:cs typeface="Roboto"/>
                <a:sym typeface="Roboto"/>
              </a:rPr>
              <a:t> building models on the datasets with different feature sets prepared in the earlier sections</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 Bag-of-Words, TF-IDF, word2vec vectors, and doc2vec vectors</a:t>
            </a:r>
            <a:endParaRPr sz="1250">
              <a:solidFill>
                <a:srgbClr val="000000"/>
              </a:solidFill>
              <a:highlight>
                <a:srgbClr val="FFFFFF"/>
              </a:highlight>
              <a:latin typeface="Roboto"/>
              <a:ea typeface="Roboto"/>
              <a:cs typeface="Roboto"/>
              <a:sym typeface="Roboto"/>
            </a:endParaRPr>
          </a:p>
          <a:p>
            <a:pPr indent="-307975" lvl="0" marL="457200" rtl="0" algn="l">
              <a:spcBef>
                <a:spcPts val="1100"/>
              </a:spcBef>
              <a:spcAft>
                <a:spcPts val="0"/>
              </a:spcAft>
              <a:buClr>
                <a:srgbClr val="000000"/>
              </a:buClr>
              <a:buSzPts val="1250"/>
              <a:buFont typeface="Roboto"/>
              <a:buChar char="-"/>
            </a:pPr>
            <a:r>
              <a:rPr lang="en" sz="1250">
                <a:solidFill>
                  <a:srgbClr val="000000"/>
                </a:solidFill>
                <a:highlight>
                  <a:srgbClr val="FFFFFF"/>
                </a:highlight>
                <a:latin typeface="Roboto"/>
                <a:ea typeface="Roboto"/>
                <a:cs typeface="Roboto"/>
                <a:sym typeface="Roboto"/>
              </a:rPr>
              <a:t>Following  algorithms to build models:</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1.Logistic Regression </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2.Support Vector Machine</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3.RandomForest </a:t>
            </a:r>
            <a:endParaRPr sz="1250">
              <a:solidFill>
                <a:srgbClr val="000000"/>
              </a:solidFill>
              <a:highlight>
                <a:srgbClr val="FFFFFF"/>
              </a:highlight>
              <a:latin typeface="Roboto"/>
              <a:ea typeface="Roboto"/>
              <a:cs typeface="Roboto"/>
              <a:sym typeface="Roboto"/>
            </a:endParaRPr>
          </a:p>
          <a:p>
            <a:pPr indent="457200" lvl="0" marL="0" rtl="0" algn="l">
              <a:spcBef>
                <a:spcPts val="1100"/>
              </a:spcBef>
              <a:spcAft>
                <a:spcPts val="0"/>
              </a:spcAft>
              <a:buNone/>
            </a:pPr>
            <a:r>
              <a:rPr lang="en" sz="1250">
                <a:solidFill>
                  <a:srgbClr val="000000"/>
                </a:solidFill>
                <a:highlight>
                  <a:srgbClr val="FFFFFF"/>
                </a:highlight>
                <a:latin typeface="Roboto"/>
                <a:ea typeface="Roboto"/>
                <a:cs typeface="Roboto"/>
                <a:sym typeface="Roboto"/>
              </a:rPr>
              <a:t> 4. XGBoost</a:t>
            </a:r>
            <a:endParaRPr sz="125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0"/>
              </a:spcBef>
              <a:spcAft>
                <a:spcPts val="0"/>
              </a:spcAft>
              <a:buSzPts val="1300"/>
              <a:buNone/>
            </a:pPr>
            <a:r>
              <a:t/>
            </a:r>
            <a:endParaRPr sz="1400">
              <a:latin typeface="Roboto"/>
              <a:ea typeface="Roboto"/>
              <a:cs typeface="Roboto"/>
              <a:sym typeface="Roboto"/>
            </a:endParaRPr>
          </a:p>
          <a:p>
            <a:pPr indent="0" lvl="0" marL="0" rtl="0" algn="l">
              <a:lnSpc>
                <a:spcPct val="115000"/>
              </a:lnSpc>
              <a:spcBef>
                <a:spcPts val="1600"/>
              </a:spcBef>
              <a:spcAft>
                <a:spcPts val="1600"/>
              </a:spcAft>
              <a:buSzPts val="1300"/>
              <a:buNone/>
            </a:pPr>
            <a:r>
              <a:t/>
            </a:r>
            <a:endParaRPr sz="1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19150" y="675075"/>
            <a:ext cx="7505700" cy="792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
              <a:t>Evaluation Metric</a:t>
            </a:r>
            <a:endParaRPr/>
          </a:p>
          <a:p>
            <a:pPr indent="0" lvl="0" marL="0" marR="0" rtl="0" algn="l">
              <a:lnSpc>
                <a:spcPct val="100000"/>
              </a:lnSpc>
              <a:spcBef>
                <a:spcPts val="0"/>
              </a:spcBef>
              <a:spcAft>
                <a:spcPts val="0"/>
              </a:spcAft>
              <a:buClr>
                <a:srgbClr val="000000"/>
              </a:buClr>
              <a:buSzPts val="3000"/>
              <a:buFont typeface="Arial"/>
              <a:buNone/>
            </a:pPr>
            <a:r>
              <a:t/>
            </a:r>
            <a:endParaRPr/>
          </a:p>
        </p:txBody>
      </p:sp>
      <p:graphicFrame>
        <p:nvGraphicFramePr>
          <p:cNvPr id="292" name="Google Shape;292;p37"/>
          <p:cNvGraphicFramePr/>
          <p:nvPr/>
        </p:nvGraphicFramePr>
        <p:xfrm>
          <a:off x="952500" y="2121985"/>
          <a:ext cx="3000000" cy="3000000"/>
        </p:xfrm>
        <a:graphic>
          <a:graphicData uri="http://schemas.openxmlformats.org/drawingml/2006/table">
            <a:tbl>
              <a:tblPr>
                <a:noFill/>
                <a:tableStyleId>{77CC6A9D-D388-4272-A3BB-19DCF3967C9E}</a:tableStyleId>
              </a:tblPr>
              <a:tblGrid>
                <a:gridCol w="840950"/>
                <a:gridCol w="2391025"/>
                <a:gridCol w="2391025"/>
                <a:gridCol w="1616000"/>
              </a:tblGrid>
              <a:tr h="553125">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98375">
                <a:tc rowSpan="4">
                  <a:txBody>
                    <a:bodyPr/>
                    <a:lstStyle/>
                    <a:p>
                      <a:pPr indent="0" lvl="0" marL="0" rtl="0" algn="ctr">
                        <a:spcBef>
                          <a:spcPts val="0"/>
                        </a:spcBef>
                        <a:spcAft>
                          <a:spcPts val="0"/>
                        </a:spcAft>
                        <a:buNone/>
                      </a:pPr>
                      <a:r>
                        <a:rPr lang="en"/>
                        <a:t>1.</a:t>
                      </a:r>
                      <a:endParaRPr/>
                    </a:p>
                  </a:txBody>
                  <a:tcPr marT="91425" marB="91425" marR="91425" marL="91425" anchor="ctr"/>
                </a:tc>
                <a:tc rowSpan="4">
                  <a:txBody>
                    <a:bodyPr/>
                    <a:lstStyle/>
                    <a:p>
                      <a:pPr indent="0" lvl="0" marL="0" rtl="0" algn="ctr">
                        <a:spcBef>
                          <a:spcPts val="0"/>
                        </a:spcBef>
                        <a:spcAft>
                          <a:spcPts val="0"/>
                        </a:spcAft>
                        <a:buNone/>
                      </a:pPr>
                      <a:r>
                        <a:rPr lang="en" sz="1050">
                          <a:highlight>
                            <a:srgbClr val="FFFFFF"/>
                          </a:highlight>
                        </a:rPr>
                        <a:t>Logistic Regression </a:t>
                      </a:r>
                      <a:endParaRPr/>
                    </a:p>
                  </a:txBody>
                  <a:tcPr marT="91425" marB="91425" marR="91425" marL="91425" anchor="ctr"/>
                </a:tc>
                <a:tc>
                  <a:txBody>
                    <a:bodyPr/>
                    <a:lstStyle/>
                    <a:p>
                      <a:pPr indent="0" lvl="0" marL="0" rtl="0" algn="l">
                        <a:spcBef>
                          <a:spcPts val="0"/>
                        </a:spcBef>
                        <a:spcAft>
                          <a:spcPts val="0"/>
                        </a:spcAft>
                        <a:buNone/>
                      </a:pPr>
                      <a:r>
                        <a:rPr lang="en" sz="1050">
                          <a:highlight>
                            <a:srgbClr val="FFFFFF"/>
                          </a:highlight>
                        </a:rPr>
                        <a:t>Bag-of-Words(Count_vectorizier)</a:t>
                      </a:r>
                      <a:endParaRPr sz="1050">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lang="en"/>
                        <a:t>0.66</a:t>
                      </a:r>
                      <a:endParaRPr/>
                    </a:p>
                  </a:txBody>
                  <a:tcPr marT="91425" marB="91425" marR="91425" marL="91425"/>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tc>
                <a:tc>
                  <a:txBody>
                    <a:bodyPr/>
                    <a:lstStyle/>
                    <a:p>
                      <a:pPr indent="0" lvl="0" marL="0" rtl="0" algn="ctr">
                        <a:spcBef>
                          <a:spcPts val="0"/>
                        </a:spcBef>
                        <a:spcAft>
                          <a:spcPts val="0"/>
                        </a:spcAft>
                        <a:buNone/>
                      </a:pPr>
                      <a:r>
                        <a:rPr lang="en"/>
                        <a:t>0.60</a:t>
                      </a:r>
                      <a:endParaRPr/>
                    </a:p>
                  </a:txBody>
                  <a:tcPr marT="91425" marB="91425" marR="91425" marL="91425"/>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tc>
                <a:tc>
                  <a:txBody>
                    <a:bodyPr/>
                    <a:lstStyle/>
                    <a:p>
                      <a:pPr indent="0" lvl="0" marL="0" rtl="0" algn="ctr">
                        <a:spcBef>
                          <a:spcPts val="0"/>
                        </a:spcBef>
                        <a:spcAft>
                          <a:spcPts val="0"/>
                        </a:spcAft>
                        <a:buNone/>
                      </a:pPr>
                      <a:r>
                        <a:rPr lang="en"/>
                        <a:t>0.58</a:t>
                      </a:r>
                      <a:endParaRPr/>
                    </a:p>
                  </a:txBody>
                  <a:tcPr marT="91425" marB="91425" marR="91425" marL="91425"/>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tc>
                <a:tc>
                  <a:txBody>
                    <a:bodyPr/>
                    <a:lstStyle/>
                    <a:p>
                      <a:pPr indent="0" lvl="0" marL="0" rtl="0" algn="ctr">
                        <a:spcBef>
                          <a:spcPts val="0"/>
                        </a:spcBef>
                        <a:spcAft>
                          <a:spcPts val="0"/>
                        </a:spcAft>
                        <a:buNone/>
                      </a:pPr>
                      <a:r>
                        <a:rPr lang="en"/>
                        <a:t>0.55</a:t>
                      </a:r>
                      <a:endParaRPr/>
                    </a:p>
                  </a:txBody>
                  <a:tcPr marT="91425" marB="91425" marR="91425" marL="91425"/>
                </a:tc>
              </a:tr>
            </a:tbl>
          </a:graphicData>
        </a:graphic>
      </p:graphicFrame>
      <p:sp>
        <p:nvSpPr>
          <p:cNvPr id="293" name="Google Shape;293;p37"/>
          <p:cNvSpPr txBox="1"/>
          <p:nvPr/>
        </p:nvSpPr>
        <p:spPr>
          <a:xfrm>
            <a:off x="900125" y="1221575"/>
            <a:ext cx="74247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We will be using ‘weighted’ F1-measure as the evaluation metric for this competition. For more information on the F1-metric refer to </a:t>
            </a:r>
            <a:r>
              <a:rPr lang="en" sz="1200">
                <a:solidFill>
                  <a:srgbClr val="4078C0"/>
                </a:solidFill>
                <a:highlight>
                  <a:srgbClr val="FFFFFF"/>
                </a:highlight>
                <a:uFill>
                  <a:noFill/>
                </a:uFill>
                <a:latin typeface="Roboto"/>
                <a:ea typeface="Roboto"/>
                <a:cs typeface="Roboto"/>
                <a:sym typeface="Roboto"/>
                <a:hlinkClick r:id="rId3"/>
              </a:rPr>
              <a:t>https://scikit-learn.org/stable/modules/generated/sklearn.metrics.f1_score.html</a:t>
            </a:r>
            <a:endParaRPr sz="12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graphicFrame>
        <p:nvGraphicFramePr>
          <p:cNvPr id="298" name="Google Shape;298;p38"/>
          <p:cNvGraphicFramePr/>
          <p:nvPr/>
        </p:nvGraphicFramePr>
        <p:xfrm>
          <a:off x="733425" y="1371885"/>
          <a:ext cx="3000000" cy="3000000"/>
        </p:xfrm>
        <a:graphic>
          <a:graphicData uri="http://schemas.openxmlformats.org/drawingml/2006/table">
            <a:tbl>
              <a:tblPr>
                <a:noFill/>
                <a:tableStyleId>{77CC6A9D-D388-4272-A3BB-19DCF3967C9E}</a:tableStyleId>
              </a:tblPr>
              <a:tblGrid>
                <a:gridCol w="840950"/>
                <a:gridCol w="2391025"/>
                <a:gridCol w="2391025"/>
                <a:gridCol w="1616000"/>
              </a:tblGrid>
              <a:tr h="100000">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23350">
                <a:tc rowSpan="4">
                  <a:txBody>
                    <a:bodyPr/>
                    <a:lstStyle/>
                    <a:p>
                      <a:pPr indent="0" lvl="0" marL="0" rtl="0" algn="ctr">
                        <a:spcBef>
                          <a:spcPts val="0"/>
                        </a:spcBef>
                        <a:spcAft>
                          <a:spcPts val="0"/>
                        </a:spcAft>
                        <a:buNone/>
                      </a:pPr>
                      <a:r>
                        <a:rPr lang="en"/>
                        <a:t>2.</a:t>
                      </a:r>
                      <a:endParaRPr/>
                    </a:p>
                  </a:txBody>
                  <a:tcPr marT="91425" marB="91425" marR="91425" marL="91425" anchor="ctr"/>
                </a:tc>
                <a:tc rowSpan="4">
                  <a:txBody>
                    <a:bodyPr/>
                    <a:lstStyle/>
                    <a:p>
                      <a:pPr indent="0" lvl="0" marL="0" marR="0" rtl="0" algn="ctr">
                        <a:lnSpc>
                          <a:spcPct val="100000"/>
                        </a:lnSpc>
                        <a:spcBef>
                          <a:spcPts val="1000"/>
                        </a:spcBef>
                        <a:spcAft>
                          <a:spcPts val="0"/>
                        </a:spcAft>
                        <a:buNone/>
                      </a:pPr>
                      <a:r>
                        <a:rPr lang="en"/>
                        <a:t>Support</a:t>
                      </a:r>
                      <a:r>
                        <a:rPr lang="en" sz="1050">
                          <a:highlight>
                            <a:srgbClr val="FFFFFF"/>
                          </a:highlight>
                        </a:rPr>
                        <a:t> </a:t>
                      </a:r>
                      <a:r>
                        <a:rPr lang="en"/>
                        <a:t>Vector Machine</a:t>
                      </a:r>
                      <a:endParaRPr/>
                    </a:p>
                    <a:p>
                      <a:pPr indent="0" lvl="0" marL="0" rtl="0" algn="ctr">
                        <a:spcBef>
                          <a:spcPts val="0"/>
                        </a:spcBef>
                        <a:spcAft>
                          <a:spcPts val="0"/>
                        </a:spcAft>
                        <a:buNone/>
                      </a:pPr>
                      <a:r>
                        <a:t/>
                      </a:r>
                      <a:endParaRPr sz="1050">
                        <a:highlight>
                          <a:srgbClr val="FFFFFF"/>
                        </a:highlight>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50">
                          <a:highlight>
                            <a:srgbClr val="FFFFFF"/>
                          </a:highlight>
                        </a:rPr>
                        <a:t>Bag-of-Words</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0.57</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0.51</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graphicFrame>
        <p:nvGraphicFramePr>
          <p:cNvPr id="303" name="Google Shape;303;p39"/>
          <p:cNvGraphicFramePr/>
          <p:nvPr/>
        </p:nvGraphicFramePr>
        <p:xfrm>
          <a:off x="834625" y="1211135"/>
          <a:ext cx="3000000" cy="3000000"/>
        </p:xfrm>
        <a:graphic>
          <a:graphicData uri="http://schemas.openxmlformats.org/drawingml/2006/table">
            <a:tbl>
              <a:tblPr>
                <a:noFill/>
                <a:tableStyleId>{77CC6A9D-D388-4272-A3BB-19DCF3967C9E}</a:tableStyleId>
              </a:tblPr>
              <a:tblGrid>
                <a:gridCol w="840950"/>
                <a:gridCol w="2391025"/>
                <a:gridCol w="2391025"/>
                <a:gridCol w="1616000"/>
              </a:tblGrid>
              <a:tr h="100000">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01925">
                <a:tc rowSpan="4">
                  <a:txBody>
                    <a:bodyPr/>
                    <a:lstStyle/>
                    <a:p>
                      <a:pPr indent="0" lvl="0" marL="0" rtl="0" algn="ctr">
                        <a:spcBef>
                          <a:spcPts val="0"/>
                        </a:spcBef>
                        <a:spcAft>
                          <a:spcPts val="0"/>
                        </a:spcAft>
                        <a:buNone/>
                      </a:pPr>
                      <a:r>
                        <a:rPr lang="en"/>
                        <a:t>3</a:t>
                      </a:r>
                      <a:r>
                        <a:rPr lang="en"/>
                        <a:t>.</a:t>
                      </a:r>
                      <a:endParaRPr/>
                    </a:p>
                  </a:txBody>
                  <a:tcPr marT="91425" marB="91425" marR="91425" marL="91425" anchor="ctr"/>
                </a:tc>
                <a:tc rowSpan="4">
                  <a:txBody>
                    <a:bodyPr/>
                    <a:lstStyle/>
                    <a:p>
                      <a:pPr indent="0" lvl="0" marL="0" rtl="0" algn="ctr">
                        <a:spcBef>
                          <a:spcPts val="1000"/>
                        </a:spcBef>
                        <a:spcAft>
                          <a:spcPts val="0"/>
                        </a:spcAft>
                        <a:buNone/>
                      </a:pPr>
                      <a:r>
                        <a:rPr lang="en"/>
                        <a:t>Random Forest</a:t>
                      </a:r>
                      <a:endParaRPr b="1" sz="1950">
                        <a:highlight>
                          <a:srgbClr val="FFFFFF"/>
                        </a:highlight>
                      </a:endParaRPr>
                    </a:p>
                    <a:p>
                      <a:pPr indent="0" lvl="0" marL="0" rtl="0" algn="ctr">
                        <a:spcBef>
                          <a:spcPts val="0"/>
                        </a:spcBef>
                        <a:spcAft>
                          <a:spcPts val="0"/>
                        </a:spcAft>
                        <a:buNone/>
                      </a:pPr>
                      <a:r>
                        <a:t/>
                      </a:r>
                      <a:endParaRPr sz="1050">
                        <a:highlight>
                          <a:srgbClr val="FFFFFF"/>
                        </a:highlight>
                      </a:endParaRPr>
                    </a:p>
                    <a:p>
                      <a:pPr indent="0" lvl="0" marL="0" rtl="0" algn="ctr">
                        <a:spcBef>
                          <a:spcPts val="0"/>
                        </a:spcBef>
                        <a:spcAft>
                          <a:spcPts val="0"/>
                        </a:spcAft>
                        <a:buNone/>
                      </a:pPr>
                      <a:r>
                        <a:t/>
                      </a:r>
                      <a:endParaRPr sz="1050">
                        <a:highlight>
                          <a:srgbClr val="FFFFFF"/>
                        </a:highlight>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50">
                          <a:highlight>
                            <a:srgbClr val="FFFFFF"/>
                          </a:highlight>
                        </a:rPr>
                        <a:t>Bag-of-Words</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0.63</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0.64</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0.54</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graphicFrame>
        <p:nvGraphicFramePr>
          <p:cNvPr id="308" name="Google Shape;308;p40"/>
          <p:cNvGraphicFramePr/>
          <p:nvPr/>
        </p:nvGraphicFramePr>
        <p:xfrm>
          <a:off x="952500" y="1189735"/>
          <a:ext cx="3000000" cy="3000000"/>
        </p:xfrm>
        <a:graphic>
          <a:graphicData uri="http://schemas.openxmlformats.org/drawingml/2006/table">
            <a:tbl>
              <a:tblPr>
                <a:noFill/>
                <a:tableStyleId>{77CC6A9D-D388-4272-A3BB-19DCF3967C9E}</a:tableStyleId>
              </a:tblPr>
              <a:tblGrid>
                <a:gridCol w="840950"/>
                <a:gridCol w="2391025"/>
                <a:gridCol w="2391025"/>
                <a:gridCol w="1616000"/>
              </a:tblGrid>
              <a:tr h="100000">
                <a:tc>
                  <a:txBody>
                    <a:bodyPr/>
                    <a:lstStyle/>
                    <a:p>
                      <a:pPr indent="0" lvl="0" marL="0" rtl="0" algn="ctr">
                        <a:spcBef>
                          <a:spcPts val="0"/>
                        </a:spcBef>
                        <a:spcAft>
                          <a:spcPts val="0"/>
                        </a:spcAft>
                        <a:buNone/>
                      </a:pPr>
                      <a:r>
                        <a:rPr lang="en"/>
                        <a:t>Sr No.</a:t>
                      </a:r>
                      <a:endParaRPr/>
                    </a:p>
                  </a:txBody>
                  <a:tcPr marT="91425" marB="91425" marR="91425" marL="91425"/>
                </a:tc>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features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highlight>
                            <a:srgbClr val="FFFFFF"/>
                          </a:highlight>
                          <a:latin typeface="Roboto"/>
                          <a:ea typeface="Roboto"/>
                          <a:cs typeface="Roboto"/>
                          <a:sym typeface="Roboto"/>
                        </a:rPr>
                        <a:t>‘Weighted’  </a:t>
                      </a:r>
                      <a:r>
                        <a:rPr lang="en"/>
                        <a:t>f1 score</a:t>
                      </a:r>
                      <a:endParaRPr/>
                    </a:p>
                  </a:txBody>
                  <a:tcPr marT="91425" marB="91425" marR="91425" marL="91425"/>
                </a:tc>
              </a:tr>
              <a:tr h="401925">
                <a:tc rowSpan="4">
                  <a:txBody>
                    <a:bodyPr/>
                    <a:lstStyle/>
                    <a:p>
                      <a:pPr indent="0" lvl="0" marL="0" rtl="0" algn="ctr">
                        <a:spcBef>
                          <a:spcPts val="0"/>
                        </a:spcBef>
                        <a:spcAft>
                          <a:spcPts val="0"/>
                        </a:spcAft>
                        <a:buNone/>
                      </a:pPr>
                      <a:r>
                        <a:rPr lang="en"/>
                        <a:t>4</a:t>
                      </a:r>
                      <a:r>
                        <a:rPr lang="en"/>
                        <a:t>.</a:t>
                      </a:r>
                      <a:endParaRPr/>
                    </a:p>
                  </a:txBody>
                  <a:tcPr marT="91425" marB="91425" marR="91425" marL="91425" anchor="ctr"/>
                </a:tc>
                <a:tc rowSpan="4">
                  <a:txBody>
                    <a:bodyPr/>
                    <a:lstStyle/>
                    <a:p>
                      <a:pPr indent="0" lvl="0" marL="0" rtl="0" algn="ctr">
                        <a:spcBef>
                          <a:spcPts val="0"/>
                        </a:spcBef>
                        <a:spcAft>
                          <a:spcPts val="0"/>
                        </a:spcAft>
                        <a:buNone/>
                      </a:pPr>
                      <a:r>
                        <a:rPr lang="en"/>
                        <a:t>XG Boost</a:t>
                      </a:r>
                      <a:endParaRPr sz="1050">
                        <a:highlight>
                          <a:srgbClr val="FFFFFF"/>
                        </a:highlight>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50">
                          <a:highlight>
                            <a:srgbClr val="FFFFFF"/>
                          </a:highlight>
                        </a:rPr>
                        <a:t>Bag-of-Words</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0.64</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TF-IDF </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0.64</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Word2Vec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tcPr>
                </a:tc>
              </a:tr>
              <a:tr h="401100">
                <a:tc vMerge="1"/>
                <a:tc vMerge="1"/>
                <a:tc>
                  <a:txBody>
                    <a:bodyPr/>
                    <a:lstStyle/>
                    <a:p>
                      <a:pPr indent="0" lvl="0" marL="0" rtl="0" algn="l">
                        <a:spcBef>
                          <a:spcPts val="0"/>
                        </a:spcBef>
                        <a:spcAft>
                          <a:spcPts val="0"/>
                        </a:spcAft>
                        <a:buNone/>
                      </a:pPr>
                      <a:r>
                        <a:rPr lang="en" sz="1050">
                          <a:highlight>
                            <a:srgbClr val="FFFFFF"/>
                          </a:highlight>
                        </a:rPr>
                        <a:t>Doc2Vec</a:t>
                      </a:r>
                      <a:endParaRPr sz="1050">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0.58</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Evaluation &amp; Results</a:t>
            </a:r>
            <a:endParaRPr/>
          </a:p>
        </p:txBody>
      </p:sp>
      <p:sp>
        <p:nvSpPr>
          <p:cNvPr id="314" name="Google Shape;314;p41"/>
          <p:cNvSpPr txBox="1"/>
          <p:nvPr>
            <p:ph idx="1" type="body"/>
          </p:nvPr>
        </p:nvSpPr>
        <p:spPr>
          <a:xfrm>
            <a:off x="819150" y="1559725"/>
            <a:ext cx="7505700" cy="29193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b="1" lang="en" sz="1200">
                <a:solidFill>
                  <a:srgbClr val="555555"/>
                </a:solidFill>
                <a:highlight>
                  <a:srgbClr val="FFFFFF"/>
                </a:highlight>
                <a:latin typeface="Roboto"/>
                <a:ea typeface="Roboto"/>
                <a:cs typeface="Roboto"/>
                <a:sym typeface="Roboto"/>
              </a:rPr>
              <a:t>F1 Score: -</a:t>
            </a:r>
            <a:endParaRPr b="1" sz="1200">
              <a:solidFill>
                <a:srgbClr val="555555"/>
              </a:solidFill>
              <a:highlight>
                <a:srgbClr val="FFFFFF"/>
              </a:highlight>
              <a:latin typeface="Roboto"/>
              <a:ea typeface="Roboto"/>
              <a:cs typeface="Roboto"/>
              <a:sym typeface="Roboto"/>
            </a:endParaRPr>
          </a:p>
          <a:p>
            <a:pPr indent="0" lvl="0" marL="0" rtl="0" algn="just">
              <a:lnSpc>
                <a:spcPct val="175000"/>
              </a:lnSpc>
              <a:spcBef>
                <a:spcPts val="1500"/>
              </a:spcBef>
              <a:spcAft>
                <a:spcPts val="0"/>
              </a:spcAft>
              <a:buNone/>
            </a:pPr>
            <a:r>
              <a:rPr lang="en">
                <a:solidFill>
                  <a:srgbClr val="555555"/>
                </a:solidFill>
                <a:highlight>
                  <a:srgbClr val="FFFFFF"/>
                </a:highlight>
                <a:latin typeface="Roboto"/>
                <a:ea typeface="Roboto"/>
                <a:cs typeface="Roboto"/>
                <a:sym typeface="Roboto"/>
              </a:rPr>
              <a:t>-Also called F-Score or F-Measure, this is a combination of precision and recall. The score is in a range of 0.0 - 1.0, where 1.0 would be perfect. The F1 Score is very helpful, as it gives us a single metric that rates a system by both precision and recall.</a:t>
            </a:r>
            <a:endParaRPr>
              <a:solidFill>
                <a:srgbClr val="555555"/>
              </a:solidFill>
              <a:highlight>
                <a:srgbClr val="FFFFFF"/>
              </a:highlight>
              <a:latin typeface="Roboto"/>
              <a:ea typeface="Roboto"/>
              <a:cs typeface="Roboto"/>
              <a:sym typeface="Roboto"/>
            </a:endParaRPr>
          </a:p>
          <a:p>
            <a:pPr indent="0" lvl="0" marL="0" rtl="0" algn="just">
              <a:lnSpc>
                <a:spcPct val="175000"/>
              </a:lnSpc>
              <a:spcBef>
                <a:spcPts val="1500"/>
              </a:spcBef>
              <a:spcAft>
                <a:spcPts val="0"/>
              </a:spcAft>
              <a:buNone/>
            </a:pPr>
            <a:r>
              <a:rPr lang="en">
                <a:solidFill>
                  <a:srgbClr val="555555"/>
                </a:solidFill>
                <a:highlight>
                  <a:srgbClr val="FFFFFF"/>
                </a:highlight>
                <a:latin typeface="Roboto"/>
                <a:ea typeface="Roboto"/>
                <a:cs typeface="Roboto"/>
                <a:sym typeface="Roboto"/>
              </a:rPr>
              <a:t>-As such, it is commonly used amongst experts and researchers in the linguistics and natural language processing fields to simply describe the performance of such systems.</a:t>
            </a:r>
            <a:endParaRPr>
              <a:solidFill>
                <a:srgbClr val="555555"/>
              </a:solidFill>
              <a:highlight>
                <a:srgbClr val="FFFFFF"/>
              </a:highlight>
              <a:latin typeface="Roboto"/>
              <a:ea typeface="Roboto"/>
              <a:cs typeface="Roboto"/>
              <a:sym typeface="Roboto"/>
            </a:endParaRPr>
          </a:p>
          <a:p>
            <a:pPr indent="0" lvl="0" marL="0" rtl="0" algn="l">
              <a:lnSpc>
                <a:spcPct val="175000"/>
              </a:lnSpc>
              <a:spcBef>
                <a:spcPts val="1500"/>
              </a:spcBef>
              <a:spcAft>
                <a:spcPts val="0"/>
              </a:spcAft>
              <a:buNone/>
            </a:pPr>
            <a:r>
              <a:t/>
            </a:r>
            <a:endParaRPr>
              <a:solidFill>
                <a:srgbClr val="555555"/>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315" name="Google Shape;315;p41"/>
          <p:cNvSpPr txBox="1"/>
          <p:nvPr/>
        </p:nvSpPr>
        <p:spPr>
          <a:xfrm>
            <a:off x="1257325" y="386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Motivation</a:t>
            </a:r>
            <a:r>
              <a:rPr lang="en" sz="1900">
                <a:solidFill>
                  <a:schemeClr val="dk2"/>
                </a:solidFill>
                <a:latin typeface="Calibri"/>
                <a:ea typeface="Calibri"/>
                <a:cs typeface="Calibri"/>
                <a:sym typeface="Calibri"/>
              </a:rPr>
              <a:t> </a:t>
            </a:r>
            <a:endParaRPr sz="3600"/>
          </a:p>
        </p:txBody>
      </p:sp>
      <p:sp>
        <p:nvSpPr>
          <p:cNvPr id="142" name="Google Shape;142;p15"/>
          <p:cNvSpPr txBox="1"/>
          <p:nvPr>
            <p:ph idx="1" type="body"/>
          </p:nvPr>
        </p:nvSpPr>
        <p:spPr>
          <a:xfrm>
            <a:off x="819150" y="1050125"/>
            <a:ext cx="7505700" cy="35682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t/>
            </a:r>
            <a:endParaRPr sz="1250">
              <a:solidFill>
                <a:srgbClr val="000000"/>
              </a:solidFill>
              <a:highlight>
                <a:srgbClr val="FFFFFF"/>
              </a:highlight>
              <a:latin typeface="Roboto"/>
              <a:ea typeface="Roboto"/>
              <a:cs typeface="Roboto"/>
              <a:sym typeface="Roboto"/>
            </a:endParaRPr>
          </a:p>
          <a:p>
            <a:pPr indent="-323850" lvl="0" marL="457200" marR="0" rtl="0" algn="just">
              <a:lnSpc>
                <a:spcPct val="115000"/>
              </a:lnSpc>
              <a:spcBef>
                <a:spcPts val="1200"/>
              </a:spcBef>
              <a:spcAft>
                <a:spcPts val="0"/>
              </a:spcAft>
              <a:buSzPts val="1500"/>
              <a:buFont typeface="Times New Roman"/>
              <a:buChar char="-"/>
            </a:pPr>
            <a:r>
              <a:rPr lang="en" sz="1250">
                <a:solidFill>
                  <a:srgbClr val="000000"/>
                </a:solidFill>
                <a:highlight>
                  <a:schemeClr val="dk1"/>
                </a:highlight>
                <a:latin typeface="Roboto"/>
                <a:ea typeface="Roboto"/>
                <a:cs typeface="Roboto"/>
                <a:sym typeface="Roboto"/>
              </a:rPr>
              <a:t>In the past decade, new forms of communication, such as microblogging and text messaging have emerged and become very frequent. While there is no limit to the range of information conveyed by tweets and texts, often these short messages are used to share opinions and sentiments that people have about what is going on in the world around them. </a:t>
            </a:r>
            <a:endParaRPr sz="1250">
              <a:solidFill>
                <a:srgbClr val="000000"/>
              </a:solidFill>
              <a:highlight>
                <a:schemeClr val="dk1"/>
              </a:highlight>
              <a:latin typeface="Roboto"/>
              <a:ea typeface="Roboto"/>
              <a:cs typeface="Roboto"/>
              <a:sym typeface="Roboto"/>
            </a:endParaRPr>
          </a:p>
          <a:p>
            <a:pPr indent="-323850" lvl="0" marL="457200" marR="0" rtl="0" algn="just">
              <a:lnSpc>
                <a:spcPct val="115000"/>
              </a:lnSpc>
              <a:spcBef>
                <a:spcPts val="0"/>
              </a:spcBef>
              <a:spcAft>
                <a:spcPts val="0"/>
              </a:spcAft>
              <a:buSzPts val="1500"/>
              <a:buFont typeface="Times New Roman"/>
              <a:buChar char="-"/>
            </a:pPr>
            <a:r>
              <a:rPr lang="en" sz="1250">
                <a:solidFill>
                  <a:srgbClr val="000000"/>
                </a:solidFill>
                <a:highlight>
                  <a:schemeClr val="dk1"/>
                </a:highlight>
                <a:latin typeface="Roboto"/>
                <a:ea typeface="Roboto"/>
                <a:cs typeface="Roboto"/>
                <a:sym typeface="Roboto"/>
              </a:rPr>
              <a:t>Tweets and texts are short: a sentence or a headline rather than a document. The language used is very informal, with creative spelling and punctuation, misspellings, slang, new words, URLs, and genre-specific terminology and abbreviations, such as, RT for "re-tweet" and # hashtags, which are a type of tagging for Twitter messages.</a:t>
            </a:r>
            <a:endParaRPr sz="1250">
              <a:solidFill>
                <a:srgbClr val="000000"/>
              </a:solidFill>
              <a:highlight>
                <a:schemeClr val="dk1"/>
              </a:highlight>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250">
                <a:solidFill>
                  <a:srgbClr val="000000"/>
                </a:solidFill>
                <a:highlight>
                  <a:schemeClr val="dk1"/>
                </a:highlight>
                <a:latin typeface="Roboto"/>
                <a:ea typeface="Roboto"/>
                <a:cs typeface="Roboto"/>
                <a:sym typeface="Roboto"/>
              </a:rPr>
              <a:t>Another aspect of social media data such as Twitter messages is that it includes rich structured information about the individuals involved in the communication. For example, Twitter maintains information of who follows whom and re-tweets and tags inside of tweets provide discourse information.</a:t>
            </a:r>
            <a:endParaRPr sz="13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559600" y="188400"/>
            <a:ext cx="75057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Models</a:t>
            </a:r>
            <a:endParaRPr/>
          </a:p>
        </p:txBody>
      </p:sp>
      <p:pic>
        <p:nvPicPr>
          <p:cNvPr id="321" name="Google Shape;321;p42"/>
          <p:cNvPicPr preferRelativeResize="0"/>
          <p:nvPr/>
        </p:nvPicPr>
        <p:blipFill>
          <a:blip r:embed="rId3">
            <a:alphaModFix/>
          </a:blip>
          <a:stretch>
            <a:fillRect/>
          </a:stretch>
        </p:blipFill>
        <p:spPr>
          <a:xfrm>
            <a:off x="488175" y="1983350"/>
            <a:ext cx="7765249" cy="2957750"/>
          </a:xfrm>
          <a:prstGeom prst="rect">
            <a:avLst/>
          </a:prstGeom>
          <a:noFill/>
          <a:ln>
            <a:noFill/>
          </a:ln>
        </p:spPr>
      </p:pic>
      <p:graphicFrame>
        <p:nvGraphicFramePr>
          <p:cNvPr id="322" name="Google Shape;322;p42"/>
          <p:cNvGraphicFramePr/>
          <p:nvPr/>
        </p:nvGraphicFramePr>
        <p:xfrm>
          <a:off x="587050" y="959285"/>
          <a:ext cx="3000000" cy="3000000"/>
        </p:xfrm>
        <a:graphic>
          <a:graphicData uri="http://schemas.openxmlformats.org/drawingml/2006/table">
            <a:tbl>
              <a:tblPr>
                <a:solidFill>
                  <a:srgbClr val="FFFFFF"/>
                </a:solidFill>
                <a:tableStyleId>{5874FEBF-4227-4A42-B781-1F02B055F2CA}</a:tableStyleId>
              </a:tblPr>
              <a:tblGrid>
                <a:gridCol w="705825"/>
                <a:gridCol w="2117500"/>
                <a:gridCol w="1335625"/>
                <a:gridCol w="1922025"/>
                <a:gridCol w="1585400"/>
              </a:tblGrid>
              <a:tr h="458325">
                <a:tc>
                  <a:txBody>
                    <a:bodyPr/>
                    <a:lstStyle/>
                    <a:p>
                      <a:pPr indent="0" lvl="0" marL="0" rtl="0" algn="ctr">
                        <a:lnSpc>
                          <a:spcPct val="115000"/>
                        </a:lnSpc>
                        <a:spcBef>
                          <a:spcPts val="900"/>
                        </a:spcBef>
                        <a:spcAft>
                          <a:spcPts val="0"/>
                        </a:spcAft>
                        <a:buNone/>
                      </a:pPr>
                      <a:r>
                        <a:rPr lang="en" sz="900">
                          <a:highlight>
                            <a:srgbClr val="FFFFFF"/>
                          </a:highlight>
                        </a:rPr>
                        <a:t>Model</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LogisticRegression(Bag-of-Words)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SVM (Bag-of-Words)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Random Forest(Bag-of-Words)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Xg Boost (Bag-of-Words)</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7875">
                <a:tc>
                  <a:txBody>
                    <a:bodyPr/>
                    <a:lstStyle/>
                    <a:p>
                      <a:pPr indent="0" lvl="0" marL="0" rtl="0" algn="ctr">
                        <a:lnSpc>
                          <a:spcPct val="115000"/>
                        </a:lnSpc>
                        <a:spcBef>
                          <a:spcPts val="900"/>
                        </a:spcBef>
                        <a:spcAft>
                          <a:spcPts val="0"/>
                        </a:spcAft>
                        <a:buNone/>
                      </a:pPr>
                      <a:r>
                        <a:rPr lang="en" sz="900">
                          <a:highlight>
                            <a:srgbClr val="FFFFFF"/>
                          </a:highlight>
                        </a:rPr>
                        <a:t>F1_Score</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0.664628</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0.626554</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0.638981</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0.647515</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graphicFrame>
        <p:nvGraphicFramePr>
          <p:cNvPr id="327" name="Google Shape;327;p43"/>
          <p:cNvGraphicFramePr/>
          <p:nvPr/>
        </p:nvGraphicFramePr>
        <p:xfrm>
          <a:off x="420300" y="503625"/>
          <a:ext cx="3000000" cy="3000000"/>
        </p:xfrm>
        <a:graphic>
          <a:graphicData uri="http://schemas.openxmlformats.org/drawingml/2006/table">
            <a:tbl>
              <a:tblPr>
                <a:solidFill>
                  <a:srgbClr val="FFFFFF"/>
                </a:solidFill>
                <a:tableStyleId>{5874FEBF-4227-4A42-B781-1F02B055F2CA}</a:tableStyleId>
              </a:tblPr>
              <a:tblGrid>
                <a:gridCol w="1050725"/>
                <a:gridCol w="2313775"/>
                <a:gridCol w="1080825"/>
                <a:gridCol w="1972075"/>
                <a:gridCol w="1487150"/>
              </a:tblGrid>
              <a:tr h="390525">
                <a:tc>
                  <a:txBody>
                    <a:bodyPr/>
                    <a:lstStyle/>
                    <a:p>
                      <a:pPr indent="0" lvl="0" marL="0" rtl="0" algn="ctr">
                        <a:lnSpc>
                          <a:spcPct val="115000"/>
                        </a:lnSpc>
                        <a:spcBef>
                          <a:spcPts val="900"/>
                        </a:spcBef>
                        <a:spcAft>
                          <a:spcPts val="0"/>
                        </a:spcAft>
                        <a:buNone/>
                      </a:pPr>
                      <a:r>
                        <a:rPr lang="en" sz="900">
                          <a:highlight>
                            <a:srgbClr val="FFFFFF"/>
                          </a:highlight>
                        </a:rPr>
                        <a:t>Model</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LogisticRegression(tfidf)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SVM (tfidf)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Random Forest(tfidf)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Xg Boost (tfidf)</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ctr">
                        <a:lnSpc>
                          <a:spcPct val="115000"/>
                        </a:lnSpc>
                        <a:spcBef>
                          <a:spcPts val="900"/>
                        </a:spcBef>
                        <a:spcAft>
                          <a:spcPts val="0"/>
                        </a:spcAft>
                        <a:buNone/>
                      </a:pPr>
                      <a:r>
                        <a:rPr lang="en" sz="900">
                          <a:highlight>
                            <a:srgbClr val="FFFFFF"/>
                          </a:highlight>
                        </a:rPr>
                        <a:t>F1_Score</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0.607057</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0.626932</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0.642134</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 sz="900">
                          <a:highlight>
                            <a:srgbClr val="FFFFFF"/>
                          </a:highlight>
                        </a:rPr>
                        <a:t>0.645368</a:t>
                      </a:r>
                      <a:endParaRPr sz="9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28" name="Google Shape;328;p43"/>
          <p:cNvPicPr preferRelativeResize="0"/>
          <p:nvPr/>
        </p:nvPicPr>
        <p:blipFill>
          <a:blip r:embed="rId3">
            <a:alphaModFix/>
          </a:blip>
          <a:stretch>
            <a:fillRect/>
          </a:stretch>
        </p:blipFill>
        <p:spPr>
          <a:xfrm>
            <a:off x="367900" y="1830000"/>
            <a:ext cx="8408200" cy="2486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44"/>
          <p:cNvPicPr preferRelativeResize="0"/>
          <p:nvPr/>
        </p:nvPicPr>
        <p:blipFill>
          <a:blip r:embed="rId3">
            <a:alphaModFix/>
          </a:blip>
          <a:stretch>
            <a:fillRect/>
          </a:stretch>
        </p:blipFill>
        <p:spPr>
          <a:xfrm>
            <a:off x="678650" y="2247900"/>
            <a:ext cx="7691449" cy="2312200"/>
          </a:xfrm>
          <a:prstGeom prst="rect">
            <a:avLst/>
          </a:prstGeom>
          <a:noFill/>
          <a:ln>
            <a:noFill/>
          </a:ln>
        </p:spPr>
      </p:pic>
      <p:pic>
        <p:nvPicPr>
          <p:cNvPr id="334" name="Google Shape;334;p44"/>
          <p:cNvPicPr preferRelativeResize="0"/>
          <p:nvPr/>
        </p:nvPicPr>
        <p:blipFill>
          <a:blip r:embed="rId4">
            <a:alphaModFix/>
          </a:blip>
          <a:stretch>
            <a:fillRect/>
          </a:stretch>
        </p:blipFill>
        <p:spPr>
          <a:xfrm>
            <a:off x="1402550" y="1081100"/>
            <a:ext cx="5476875" cy="857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45"/>
          <p:cNvPicPr preferRelativeResize="0"/>
          <p:nvPr/>
        </p:nvPicPr>
        <p:blipFill>
          <a:blip r:embed="rId3">
            <a:alphaModFix/>
          </a:blip>
          <a:stretch>
            <a:fillRect/>
          </a:stretch>
        </p:blipFill>
        <p:spPr>
          <a:xfrm>
            <a:off x="1834750" y="720300"/>
            <a:ext cx="4798200" cy="1009650"/>
          </a:xfrm>
          <a:prstGeom prst="rect">
            <a:avLst/>
          </a:prstGeom>
          <a:noFill/>
          <a:ln>
            <a:noFill/>
          </a:ln>
        </p:spPr>
      </p:pic>
      <p:pic>
        <p:nvPicPr>
          <p:cNvPr id="340" name="Google Shape;340;p45"/>
          <p:cNvPicPr preferRelativeResize="0"/>
          <p:nvPr/>
        </p:nvPicPr>
        <p:blipFill>
          <a:blip r:embed="rId4">
            <a:alphaModFix/>
          </a:blip>
          <a:stretch>
            <a:fillRect/>
          </a:stretch>
        </p:blipFill>
        <p:spPr>
          <a:xfrm>
            <a:off x="323875" y="1871650"/>
            <a:ext cx="8398676" cy="2459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Final Results</a:t>
            </a:r>
            <a:endParaRPr/>
          </a:p>
        </p:txBody>
      </p:sp>
      <p:sp>
        <p:nvSpPr>
          <p:cNvPr id="346" name="Google Shape;346;p46"/>
          <p:cNvSpPr txBox="1"/>
          <p:nvPr>
            <p:ph idx="1" type="body"/>
          </p:nvPr>
        </p:nvSpPr>
        <p:spPr>
          <a:xfrm>
            <a:off x="680375" y="1881525"/>
            <a:ext cx="7881300" cy="27324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a:t>We present results for sentiment analysis on Twitter. We investigated four  kinds of models that is,</a:t>
            </a:r>
            <a:r>
              <a:rPr b="1" lang="en"/>
              <a:t>Random Forest</a:t>
            </a:r>
            <a:r>
              <a:rPr lang="en"/>
              <a:t>, </a:t>
            </a:r>
            <a:r>
              <a:rPr b="1" lang="en"/>
              <a:t>Logistic Regression,Support Vector Machine</a:t>
            </a:r>
            <a:r>
              <a:rPr lang="en"/>
              <a:t> and </a:t>
            </a:r>
            <a:r>
              <a:rPr b="1" lang="en"/>
              <a:t>XGBoost</a:t>
            </a:r>
            <a:r>
              <a:rPr lang="en"/>
              <a:t> and demonstrate that XGBoost performed well.</a:t>
            </a:r>
            <a:endParaRPr/>
          </a:p>
          <a:p>
            <a:pPr indent="-311150" lvl="0" marL="457200" rtl="0" algn="just">
              <a:lnSpc>
                <a:spcPct val="115000"/>
              </a:lnSpc>
              <a:spcBef>
                <a:spcPts val="0"/>
              </a:spcBef>
              <a:spcAft>
                <a:spcPts val="0"/>
              </a:spcAft>
              <a:buSzPts val="1300"/>
              <a:buChar char="●"/>
            </a:pPr>
            <a:r>
              <a:rPr lang="en"/>
              <a:t>For our feature-based approach we used </a:t>
            </a:r>
            <a:r>
              <a:rPr b="1" lang="en"/>
              <a:t>Bag Of Words, Word2Vec, Doc2Vec</a:t>
            </a:r>
            <a:r>
              <a:rPr lang="en"/>
              <a:t> and </a:t>
            </a:r>
            <a:r>
              <a:rPr b="1" lang="en"/>
              <a:t>TF-IDF</a:t>
            </a:r>
            <a:r>
              <a:rPr lang="en"/>
              <a:t> feature.</a:t>
            </a:r>
            <a:endParaRPr/>
          </a:p>
          <a:p>
            <a:pPr indent="-311150" lvl="0" marL="457200" rtl="0" algn="just">
              <a:lnSpc>
                <a:spcPct val="115000"/>
              </a:lnSpc>
              <a:spcBef>
                <a:spcPts val="0"/>
              </a:spcBef>
              <a:spcAft>
                <a:spcPts val="0"/>
              </a:spcAft>
              <a:buSzPts val="1300"/>
              <a:buChar char="●"/>
            </a:pPr>
            <a:r>
              <a:rPr lang="en"/>
              <a:t>We found that using </a:t>
            </a:r>
            <a:r>
              <a:rPr b="1" lang="en"/>
              <a:t>Logistic Regression model </a:t>
            </a:r>
            <a:r>
              <a:rPr lang="en"/>
              <a:t>with features Count Vectorization performed well with  </a:t>
            </a:r>
            <a:r>
              <a:rPr b="1" lang="en"/>
              <a:t>0.66   f1-score.</a:t>
            </a:r>
            <a:endParaRPr b="1"/>
          </a:p>
          <a:p>
            <a:pPr indent="0" lvl="0" marL="0" rtl="0" algn="just">
              <a:lnSpc>
                <a:spcPct val="115000"/>
              </a:lnSpc>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819150" y="845600"/>
            <a:ext cx="7505700" cy="60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Insights &amp; Decisions</a:t>
            </a:r>
            <a:endParaRPr/>
          </a:p>
        </p:txBody>
      </p:sp>
      <p:sp>
        <p:nvSpPr>
          <p:cNvPr id="352" name="Google Shape;352;p47"/>
          <p:cNvSpPr txBox="1"/>
          <p:nvPr>
            <p:ph idx="1" type="body"/>
          </p:nvPr>
        </p:nvSpPr>
        <p:spPr>
          <a:xfrm>
            <a:off x="460775" y="1645125"/>
            <a:ext cx="8111700" cy="312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600"/>
              </a:spcBef>
              <a:spcAft>
                <a:spcPts val="0"/>
              </a:spcAft>
              <a:buSzPts val="1300"/>
              <a:buNone/>
            </a:pPr>
            <a:r>
              <a:rPr lang="en"/>
              <a:t>The results are interesting and warrant explanation. For those who actively review sentiment analysis around brands and keywords  the vast majority of conversations   contributed towards a neutral view. Tweets that contribute towards the neutral percentage are most likely to have contained the hashtag or simply a reference as part of another conversations. For example, neutral tweets include live tweeting of sessions, questions or statements regarding festival, or real-time observations and questions inside and outside SXSW. </a:t>
            </a:r>
            <a:endParaRPr/>
          </a:p>
          <a:p>
            <a:pPr indent="0" lvl="0" marL="0" rtl="0" algn="just">
              <a:lnSpc>
                <a:spcPct val="115000"/>
              </a:lnSpc>
              <a:spcBef>
                <a:spcPts val="1600"/>
              </a:spcBef>
              <a:spcAft>
                <a:spcPts val="0"/>
              </a:spcAft>
              <a:buSzPts val="1300"/>
              <a:buNone/>
            </a:pPr>
            <a:r>
              <a:rPr lang="en"/>
              <a:t>However, SXSW fans did express their adoration and support for the event but judging from the words of those who expressed their views, we realized there are few negative sentiment and positive sentiment. </a:t>
            </a:r>
            <a:endParaRPr/>
          </a:p>
          <a:p>
            <a:pPr indent="0" lvl="0" marL="0" rtl="0" algn="l">
              <a:lnSpc>
                <a:spcPct val="115000"/>
              </a:lnSpc>
              <a:spcBef>
                <a:spcPts val="1600"/>
              </a:spcBef>
              <a:spcAft>
                <a:spcPts val="0"/>
              </a:spcAft>
              <a:buSzPts val="1300"/>
              <a:buNone/>
            </a:pPr>
            <a:r>
              <a:t/>
            </a:r>
            <a:endParaRPr/>
          </a:p>
          <a:p>
            <a:pPr indent="0" lvl="0" marL="0" rtl="0" algn="l">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Next Steps</a:t>
            </a:r>
            <a:endParaRPr/>
          </a:p>
        </p:txBody>
      </p:sp>
      <p:sp>
        <p:nvSpPr>
          <p:cNvPr id="358" name="Google Shape;358;p48"/>
          <p:cNvSpPr txBox="1"/>
          <p:nvPr>
            <p:ph idx="1" type="body"/>
          </p:nvPr>
        </p:nvSpPr>
        <p:spPr>
          <a:xfrm>
            <a:off x="747975" y="1634925"/>
            <a:ext cx="7505700" cy="244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We look forward to use bigger dataset which can give enough information to improve the accuracy,considering the emoticons and internationalization. Also for better insights to find sentiment we could have used clustering(cosine similarity) only for sentiment and N gram analysis to find whether its positive,negative or neutral.</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364" name="Google Shape;364;p49"/>
          <p:cNvSpPr txBox="1"/>
          <p:nvPr>
            <p:ph idx="1" type="body"/>
          </p:nvPr>
        </p:nvSpPr>
        <p:spPr>
          <a:xfrm>
            <a:off x="819150" y="1660925"/>
            <a:ext cx="7505700" cy="2777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3"/>
              </a:rPr>
              <a:t>https://www.analyticsvidhya.com/blog/2018/07/hands-on-sentiment-analysis-dataset-python/</a:t>
            </a:r>
            <a:endParaRPr/>
          </a:p>
          <a:p>
            <a:pPr indent="-311150" lvl="0" marL="457200" rtl="0" algn="l">
              <a:lnSpc>
                <a:spcPct val="115000"/>
              </a:lnSpc>
              <a:spcBef>
                <a:spcPts val="0"/>
              </a:spcBef>
              <a:spcAft>
                <a:spcPts val="0"/>
              </a:spcAft>
              <a:buSzPts val="1300"/>
              <a:buChar char="●"/>
            </a:pPr>
            <a:r>
              <a:rPr lang="en" sz="1100" u="sng">
                <a:solidFill>
                  <a:schemeClr val="hlink"/>
                </a:solidFill>
                <a:latin typeface="Arial"/>
                <a:ea typeface="Arial"/>
                <a:cs typeface="Arial"/>
                <a:sym typeface="Arial"/>
                <a:hlinkClick r:id="rId4"/>
              </a:rPr>
              <a:t>https://www.kaggle.com/tanulsingh077/twitter-sentiment-extaction-analysis-eda-and-model</a:t>
            </a:r>
            <a:endParaRPr/>
          </a:p>
          <a:p>
            <a:pPr indent="-311150" lvl="0" marL="457200" rtl="0" algn="l">
              <a:lnSpc>
                <a:spcPct val="115000"/>
              </a:lnSpc>
              <a:spcBef>
                <a:spcPts val="0"/>
              </a:spcBef>
              <a:spcAft>
                <a:spcPts val="0"/>
              </a:spcAft>
              <a:buSzPts val="1300"/>
              <a:buChar char="●"/>
            </a:pPr>
            <a:r>
              <a:rPr lang="en" sz="1100" u="sng">
                <a:solidFill>
                  <a:schemeClr val="hlink"/>
                </a:solidFill>
                <a:latin typeface="Arial"/>
                <a:ea typeface="Arial"/>
                <a:cs typeface="Arial"/>
                <a:sym typeface="Arial"/>
                <a:hlinkClick r:id="rId5"/>
              </a:rPr>
              <a:t>https://towardsdatascience.com/social-media-sentiment-analysis-part-ii-bcacca5aaa39</a:t>
            </a:r>
            <a:r>
              <a:rPr lang="en"/>
              <a:t> ,       </a:t>
            </a:r>
            <a:r>
              <a:rPr lang="en" sz="1100" u="sng">
                <a:solidFill>
                  <a:schemeClr val="accent5"/>
                </a:solidFill>
                <a:latin typeface="Arial"/>
                <a:ea typeface="Arial"/>
                <a:cs typeface="Arial"/>
                <a:sym typeface="Arial"/>
                <a:hlinkClick r:id="rId6"/>
              </a:rPr>
              <a:t>https://www.analyticsvidhya.com/blog/2018/07/hands-on-sentiment-analysis-dataset-python/</a:t>
            </a:r>
            <a:endParaRPr/>
          </a:p>
          <a:p>
            <a:pPr indent="-298450" lvl="0" marL="457200" rtl="0" algn="l">
              <a:lnSpc>
                <a:spcPct val="115000"/>
              </a:lnSpc>
              <a:spcBef>
                <a:spcPts val="0"/>
              </a:spcBef>
              <a:spcAft>
                <a:spcPts val="0"/>
              </a:spcAft>
              <a:buSzPts val="1100"/>
              <a:buFont typeface="Arial"/>
              <a:buChar char="●"/>
            </a:pPr>
            <a:r>
              <a:rPr lang="en" sz="1100" u="sng">
                <a:solidFill>
                  <a:schemeClr val="hlink"/>
                </a:solidFill>
                <a:latin typeface="Arial"/>
                <a:ea typeface="Arial"/>
                <a:cs typeface="Arial"/>
                <a:sym typeface="Arial"/>
                <a:hlinkClick r:id="rId7"/>
              </a:rPr>
              <a:t>https://towardsdatascience.com/another-twitter-sentiment-analysis-bb5b01ebad9</a:t>
            </a:r>
            <a:endParaRPr/>
          </a:p>
          <a:p>
            <a:pPr indent="-298450" lvl="0" marL="457200" rtl="0" algn="l">
              <a:lnSpc>
                <a:spcPct val="115000"/>
              </a:lnSpc>
              <a:spcBef>
                <a:spcPts val="0"/>
              </a:spcBef>
              <a:spcAft>
                <a:spcPts val="0"/>
              </a:spcAft>
              <a:buSzPts val="1100"/>
              <a:buFont typeface="Arial"/>
              <a:buChar char="●"/>
            </a:pPr>
            <a:r>
              <a:rPr lang="en" u="sng">
                <a:solidFill>
                  <a:schemeClr val="hlink"/>
                </a:solidFill>
                <a:hlinkClick r:id="rId8"/>
              </a:rPr>
              <a:t>https://www.geeksforgeeks.org/twitter-sentiment-analysis-using-python/</a:t>
            </a:r>
            <a:endParaRPr/>
          </a:p>
          <a:p>
            <a:pPr indent="-311150" lvl="0" marL="457200" rtl="0" algn="l">
              <a:lnSpc>
                <a:spcPct val="115000"/>
              </a:lnSpc>
              <a:spcBef>
                <a:spcPts val="0"/>
              </a:spcBef>
              <a:spcAft>
                <a:spcPts val="0"/>
              </a:spcAft>
              <a:buSzPts val="1300"/>
              <a:buChar char="●"/>
            </a:pPr>
            <a:r>
              <a:rPr lang="en" u="sng">
                <a:solidFill>
                  <a:schemeClr val="hlink"/>
                </a:solidFill>
                <a:hlinkClick r:id="rId9"/>
              </a:rPr>
              <a:t>https://towardsdatascience.com/creating-the-twitter-sentiment-analysis-program-in-python-with-naive-bayes-classification-672e5589a7ed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id="369" name="Google Shape;369;p50"/>
          <p:cNvPicPr preferRelativeResize="0"/>
          <p:nvPr/>
        </p:nvPicPr>
        <p:blipFill>
          <a:blip r:embed="rId3">
            <a:alphaModFix/>
          </a:blip>
          <a:stretch>
            <a:fillRect/>
          </a:stretch>
        </p:blipFill>
        <p:spPr>
          <a:xfrm>
            <a:off x="3214150" y="1563550"/>
            <a:ext cx="2828925" cy="216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solve this problem?</a:t>
            </a:r>
            <a:endParaRPr/>
          </a:p>
        </p:txBody>
      </p:sp>
      <p:sp>
        <p:nvSpPr>
          <p:cNvPr id="148" name="Google Shape;148;p16"/>
          <p:cNvSpPr txBox="1"/>
          <p:nvPr>
            <p:ph idx="1" type="body"/>
          </p:nvPr>
        </p:nvSpPr>
        <p:spPr>
          <a:xfrm>
            <a:off x="819150" y="1648550"/>
            <a:ext cx="7505700" cy="244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latin typeface="Roboto"/>
              <a:ea typeface="Roboto"/>
              <a:cs typeface="Roboto"/>
              <a:sym typeface="Roboto"/>
            </a:endParaRPr>
          </a:p>
          <a:p>
            <a:pPr indent="-317500" lvl="0" marL="457200" marR="0" rtl="0" algn="just">
              <a:lnSpc>
                <a:spcPct val="115000"/>
              </a:lnSpc>
              <a:spcBef>
                <a:spcPts val="0"/>
              </a:spcBef>
              <a:spcAft>
                <a:spcPts val="0"/>
              </a:spcAft>
              <a:buSzPts val="1400"/>
              <a:buChar char="-"/>
            </a:pPr>
            <a:r>
              <a:rPr lang="en" sz="1250">
                <a:solidFill>
                  <a:srgbClr val="000000"/>
                </a:solidFill>
                <a:highlight>
                  <a:schemeClr val="dk1"/>
                </a:highlight>
                <a:latin typeface="Roboto"/>
                <a:ea typeface="Roboto"/>
                <a:cs typeface="Roboto"/>
                <a:sym typeface="Roboto"/>
              </a:rPr>
              <a:t>Sentiment</a:t>
            </a:r>
            <a:r>
              <a:rPr lang="en" sz="1350">
                <a:solidFill>
                  <a:srgbClr val="2B3E51"/>
                </a:solidFill>
                <a:highlight>
                  <a:srgbClr val="FFFFFF"/>
                </a:highlight>
                <a:latin typeface="Roboto"/>
                <a:ea typeface="Roboto"/>
                <a:cs typeface="Roboto"/>
                <a:sym typeface="Roboto"/>
              </a:rPr>
              <a:t> analysis is the </a:t>
            </a:r>
            <a:r>
              <a:rPr lang="en" sz="1350">
                <a:solidFill>
                  <a:srgbClr val="2B3E51"/>
                </a:solidFill>
                <a:highlight>
                  <a:srgbClr val="FFFFFF"/>
                </a:highlight>
                <a:latin typeface="Roboto"/>
                <a:ea typeface="Roboto"/>
                <a:cs typeface="Roboto"/>
                <a:sym typeface="Roboto"/>
              </a:rPr>
              <a:t>interpretation and classification of emotions (positive, negative and neutral) within text data using text analysis techniques and therefore allows businesses to identify customer sentiment toward products, brands or services in online conversations and feedback.</a:t>
            </a:r>
            <a:endParaRPr sz="1250">
              <a:solidFill>
                <a:srgbClr val="000000"/>
              </a:solidFill>
              <a:highlight>
                <a:srgbClr val="FFFFFF"/>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sz="1350">
              <a:solidFill>
                <a:srgbClr val="2B3E51"/>
              </a:solidFill>
              <a:highlight>
                <a:srgbClr val="FFFFFF"/>
              </a:highlight>
              <a:latin typeface="Roboto"/>
              <a:ea typeface="Roboto"/>
              <a:cs typeface="Roboto"/>
              <a:sym typeface="Roboto"/>
            </a:endParaRPr>
          </a:p>
          <a:p>
            <a:pPr indent="-317500" lvl="0" marL="457200" marR="0" rtl="0" algn="just">
              <a:lnSpc>
                <a:spcPct val="115000"/>
              </a:lnSpc>
              <a:spcBef>
                <a:spcPts val="0"/>
              </a:spcBef>
              <a:spcAft>
                <a:spcPts val="0"/>
              </a:spcAft>
              <a:buSzPts val="1400"/>
              <a:buFont typeface="Roboto"/>
              <a:buChar char="-"/>
            </a:pPr>
            <a:r>
              <a:rPr lang="en" sz="1350">
                <a:solidFill>
                  <a:srgbClr val="2B3E51"/>
                </a:solidFill>
                <a:highlight>
                  <a:srgbClr val="FFFFFF"/>
                </a:highlight>
                <a:latin typeface="Roboto"/>
                <a:ea typeface="Roboto"/>
                <a:cs typeface="Roboto"/>
                <a:sym typeface="Roboto"/>
              </a:rPr>
              <a:t>Stakeholders : </a:t>
            </a:r>
            <a:r>
              <a:rPr lang="en" sz="1350">
                <a:solidFill>
                  <a:srgbClr val="2B3E51"/>
                </a:solidFill>
                <a:highlight>
                  <a:srgbClr val="FFFFFF"/>
                </a:highlight>
                <a:latin typeface="Roboto"/>
                <a:ea typeface="Roboto"/>
                <a:cs typeface="Roboto"/>
                <a:sym typeface="Roboto"/>
              </a:rPr>
              <a:t>CEO, CFO, Marketing, Sales, Researchers, social media, analytics researchers, NLP developers, industry managers and practitioners using social media sentiments as input for decision-making.</a:t>
            </a:r>
            <a:endParaRPr sz="1250">
              <a:solidFill>
                <a:srgbClr val="000000"/>
              </a:solidFill>
              <a:highlight>
                <a:schemeClr val="dk1"/>
              </a:highlight>
              <a:latin typeface="Roboto"/>
              <a:ea typeface="Roboto"/>
              <a:cs typeface="Roboto"/>
              <a:sym typeface="Roboto"/>
            </a:endParaRPr>
          </a:p>
          <a:p>
            <a:pPr indent="0" lvl="0" marL="457200" rtl="0" algn="l">
              <a:lnSpc>
                <a:spcPct val="115000"/>
              </a:lnSpc>
              <a:spcBef>
                <a:spcPts val="1200"/>
              </a:spcBef>
              <a:spcAft>
                <a:spcPts val="0"/>
              </a:spcAft>
              <a:buNone/>
            </a:pPr>
            <a:r>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a:t>
            </a:r>
            <a:endParaRPr/>
          </a:p>
        </p:txBody>
      </p:sp>
      <p:sp>
        <p:nvSpPr>
          <p:cNvPr id="154" name="Google Shape;154;p17"/>
          <p:cNvSpPr txBox="1"/>
          <p:nvPr>
            <p:ph idx="1" type="body"/>
          </p:nvPr>
        </p:nvSpPr>
        <p:spPr>
          <a:xfrm>
            <a:off x="819150" y="1564475"/>
            <a:ext cx="7505700" cy="28743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rPr b="1" lang="en" sz="1350">
                <a:solidFill>
                  <a:srgbClr val="000000"/>
                </a:solidFill>
                <a:highlight>
                  <a:srgbClr val="FFFFFF"/>
                </a:highlight>
                <a:latin typeface="Roboto"/>
                <a:ea typeface="Roboto"/>
                <a:cs typeface="Roboto"/>
                <a:sym typeface="Roboto"/>
              </a:rPr>
              <a:t>Dataset Description</a:t>
            </a:r>
            <a:endParaRPr b="1" sz="1350">
              <a:solidFill>
                <a:srgbClr val="000000"/>
              </a:solidFill>
              <a:highlight>
                <a:srgbClr val="FFFFFF"/>
              </a:highlight>
              <a:latin typeface="Roboto"/>
              <a:ea typeface="Roboto"/>
              <a:cs typeface="Roboto"/>
              <a:sym typeface="Roboto"/>
            </a:endParaRPr>
          </a:p>
          <a:p>
            <a:pPr indent="0" lvl="0" marL="0" rtl="0" algn="l">
              <a:spcBef>
                <a:spcPts val="800"/>
              </a:spcBef>
              <a:spcAft>
                <a:spcPts val="0"/>
              </a:spcAft>
              <a:buNone/>
            </a:pPr>
            <a:r>
              <a:rPr lang="en" sz="1450">
                <a:solidFill>
                  <a:srgbClr val="000000"/>
                </a:solidFill>
                <a:highlight>
                  <a:srgbClr val="FFFFFF"/>
                </a:highlight>
                <a:latin typeface="Roboto"/>
                <a:ea typeface="Roboto"/>
                <a:cs typeface="Roboto"/>
                <a:sym typeface="Roboto"/>
              </a:rPr>
              <a:t>This dataset contains around 7k tweet text with the sentiment label.</a:t>
            </a:r>
            <a:endParaRPr sz="1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lang="en" sz="1450">
                <a:solidFill>
                  <a:srgbClr val="000000"/>
                </a:solidFill>
                <a:highlight>
                  <a:srgbClr val="FFFFFF"/>
                </a:highlight>
                <a:latin typeface="Roboto"/>
                <a:ea typeface="Roboto"/>
                <a:cs typeface="Roboto"/>
                <a:sym typeface="Roboto"/>
              </a:rPr>
              <a:t>The file train.csv has 3 columns</a:t>
            </a:r>
            <a:endParaRPr sz="1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lang="en" sz="1450">
                <a:solidFill>
                  <a:srgbClr val="000000"/>
                </a:solidFill>
                <a:highlight>
                  <a:srgbClr val="FFFFFF"/>
                </a:highlight>
                <a:latin typeface="Roboto"/>
                <a:ea typeface="Roboto"/>
                <a:cs typeface="Roboto"/>
                <a:sym typeface="Roboto"/>
              </a:rPr>
              <a:t>tweet_id - Unique id for tweets. tweet - Tweet about the brand/product sentiment - </a:t>
            </a:r>
            <a:endParaRPr sz="145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50">
                <a:solidFill>
                  <a:srgbClr val="000000"/>
                </a:solidFill>
                <a:highlight>
                  <a:srgbClr val="FFFFFF"/>
                </a:highlight>
                <a:latin typeface="Roboto"/>
                <a:ea typeface="Roboto"/>
                <a:cs typeface="Roboto"/>
                <a:sym typeface="Roboto"/>
              </a:rPr>
              <a:t>0: Negative,  1: Neutral, 2: Positive, 3: Can't Tell</a:t>
            </a:r>
            <a:endParaRPr b="1" sz="1450">
              <a:solidFill>
                <a:srgbClr val="000000"/>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SzPts val="1300"/>
              <a:buNone/>
            </a:pPr>
            <a:r>
              <a:t/>
            </a:r>
            <a:endParaRPr sz="1600"/>
          </a:p>
          <a:p>
            <a:pPr indent="0" lvl="0" marL="0" rtl="0" algn="l">
              <a:lnSpc>
                <a:spcPct val="115000"/>
              </a:lnSpc>
              <a:spcBef>
                <a:spcPts val="1600"/>
              </a:spcBef>
              <a:spcAft>
                <a:spcPts val="0"/>
              </a:spcAft>
              <a:buSzPts val="1300"/>
              <a:buNone/>
            </a:pPr>
            <a:r>
              <a:t/>
            </a:r>
            <a:endParaRPr sz="1500"/>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a:t>Exploratory Data Analysis</a:t>
            </a:r>
            <a:endParaRPr/>
          </a:p>
          <a:p>
            <a:pPr indent="0" lvl="0" marL="0" rtl="0" algn="l">
              <a:spcBef>
                <a:spcPts val="0"/>
              </a:spcBef>
              <a:spcAft>
                <a:spcPts val="0"/>
              </a:spcAft>
              <a:buNone/>
            </a:pPr>
            <a:r>
              <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Finding &amp; Handling Missing values in the Data </a:t>
            </a:r>
            <a:endParaRPr b="1" sz="1700"/>
          </a:p>
          <a:p>
            <a:pPr indent="0" lvl="0" marL="0" rtl="0" algn="l">
              <a:spcBef>
                <a:spcPts val="0"/>
              </a:spcBef>
              <a:spcAft>
                <a:spcPts val="0"/>
              </a:spcAft>
              <a:buNone/>
            </a:pPr>
            <a:r>
              <a:rPr b="1" lang="en" sz="1500"/>
              <a:t>Code Snippet: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 </a:t>
            </a:r>
            <a:endParaRPr b="1" sz="1500"/>
          </a:p>
        </p:txBody>
      </p:sp>
      <p:pic>
        <p:nvPicPr>
          <p:cNvPr id="161" name="Google Shape;161;p18"/>
          <p:cNvPicPr preferRelativeResize="0"/>
          <p:nvPr/>
        </p:nvPicPr>
        <p:blipFill>
          <a:blip r:embed="rId3">
            <a:alphaModFix/>
          </a:blip>
          <a:stretch>
            <a:fillRect/>
          </a:stretch>
        </p:blipFill>
        <p:spPr>
          <a:xfrm>
            <a:off x="1735150" y="2571750"/>
            <a:ext cx="4984750" cy="18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Statistical</a:t>
            </a:r>
            <a:r>
              <a:rPr lang="en"/>
              <a:t> Description for the Numerical Features</a:t>
            </a:r>
            <a:endParaRPr/>
          </a:p>
        </p:txBody>
      </p:sp>
      <p:sp>
        <p:nvSpPr>
          <p:cNvPr id="167" name="Google Shape;167;p1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b="1" sz="2000"/>
          </a:p>
          <a:p>
            <a:pPr indent="0" lvl="0" marL="0" rtl="0" algn="l">
              <a:lnSpc>
                <a:spcPct val="115000"/>
              </a:lnSpc>
              <a:spcBef>
                <a:spcPts val="0"/>
              </a:spcBef>
              <a:spcAft>
                <a:spcPts val="0"/>
              </a:spcAft>
              <a:buSzPts val="1300"/>
              <a:buNone/>
            </a:pPr>
            <a:r>
              <a:t/>
            </a:r>
            <a:endParaRPr/>
          </a:p>
        </p:txBody>
      </p:sp>
      <p:pic>
        <p:nvPicPr>
          <p:cNvPr id="168" name="Google Shape;168;p19"/>
          <p:cNvPicPr preferRelativeResize="0"/>
          <p:nvPr/>
        </p:nvPicPr>
        <p:blipFill>
          <a:blip r:embed="rId3">
            <a:alphaModFix/>
          </a:blip>
          <a:stretch>
            <a:fillRect/>
          </a:stretch>
        </p:blipFill>
        <p:spPr>
          <a:xfrm>
            <a:off x="1025900" y="2441625"/>
            <a:ext cx="6843925" cy="18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646450"/>
            <a:ext cx="75057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Target Feature:</a:t>
            </a:r>
            <a:endParaRPr/>
          </a:p>
        </p:txBody>
      </p:sp>
      <p:graphicFrame>
        <p:nvGraphicFramePr>
          <p:cNvPr id="174" name="Google Shape;174;p20"/>
          <p:cNvGraphicFramePr/>
          <p:nvPr/>
        </p:nvGraphicFramePr>
        <p:xfrm>
          <a:off x="952500" y="1619250"/>
          <a:ext cx="3000000" cy="3000000"/>
        </p:xfrm>
        <a:graphic>
          <a:graphicData uri="http://schemas.openxmlformats.org/drawingml/2006/table">
            <a:tbl>
              <a:tblPr>
                <a:noFill/>
                <a:tableStyleId>{77CC6A9D-D388-4272-A3BB-19DCF3967C9E}</a:tableStyleId>
              </a:tblPr>
              <a:tblGrid>
                <a:gridCol w="2200900"/>
                <a:gridCol w="2200900"/>
                <a:gridCol w="2200900"/>
              </a:tblGrid>
              <a:tr h="452950">
                <a:tc>
                  <a:txBody>
                    <a:bodyPr/>
                    <a:lstStyle/>
                    <a:p>
                      <a:pPr indent="0" lvl="0" marL="0" rtl="0" algn="ctr">
                        <a:spcBef>
                          <a:spcPts val="0"/>
                        </a:spcBef>
                        <a:spcAft>
                          <a:spcPts val="0"/>
                        </a:spcAft>
                        <a:buNone/>
                      </a:pPr>
                      <a:r>
                        <a:rPr b="1" lang="en" sz="1700"/>
                        <a:t>S. No.</a:t>
                      </a:r>
                      <a:endParaRPr b="1" sz="1700"/>
                    </a:p>
                  </a:txBody>
                  <a:tcPr marT="91425" marB="91425" marR="91425" marL="91425"/>
                </a:tc>
                <a:tc>
                  <a:txBody>
                    <a:bodyPr/>
                    <a:lstStyle/>
                    <a:p>
                      <a:pPr indent="0" lvl="0" marL="0" rtl="0" algn="ctr">
                        <a:spcBef>
                          <a:spcPts val="0"/>
                        </a:spcBef>
                        <a:spcAft>
                          <a:spcPts val="0"/>
                        </a:spcAft>
                        <a:buNone/>
                      </a:pPr>
                      <a:r>
                        <a:rPr b="1" lang="en" sz="1700"/>
                        <a:t>Sentiment</a:t>
                      </a:r>
                      <a:endParaRPr b="1" sz="1700"/>
                    </a:p>
                  </a:txBody>
                  <a:tcPr marT="91425" marB="91425" marR="91425" marL="91425"/>
                </a:tc>
                <a:tc>
                  <a:txBody>
                    <a:bodyPr/>
                    <a:lstStyle/>
                    <a:p>
                      <a:pPr indent="0" lvl="0" marL="0" rtl="0" algn="ctr">
                        <a:spcBef>
                          <a:spcPts val="0"/>
                        </a:spcBef>
                        <a:spcAft>
                          <a:spcPts val="0"/>
                        </a:spcAft>
                        <a:buNone/>
                      </a:pPr>
                      <a:r>
                        <a:rPr b="1" lang="en" sz="1700"/>
                        <a:t>Tweet</a:t>
                      </a:r>
                      <a:endParaRPr b="1" sz="1700"/>
                    </a:p>
                  </a:txBody>
                  <a:tcPr marT="91425" marB="91425" marR="91425" marL="91425"/>
                </a:tc>
              </a:tr>
              <a:tr h="452950">
                <a:tc>
                  <a:txBody>
                    <a:bodyPr/>
                    <a:lstStyle/>
                    <a:p>
                      <a:pPr indent="0" lvl="0" marL="0" rtl="0" algn="ctr">
                        <a:spcBef>
                          <a:spcPts val="0"/>
                        </a:spcBef>
                        <a:spcAft>
                          <a:spcPts val="0"/>
                        </a:spcAft>
                        <a:buNone/>
                      </a:pPr>
                      <a:r>
                        <a:rPr lang="en" sz="1700"/>
                        <a:t>1</a:t>
                      </a:r>
                      <a:endParaRPr sz="1700"/>
                    </a:p>
                  </a:txBody>
                  <a:tcPr marT="91425" marB="91425" marR="91425" marL="91425"/>
                </a:tc>
                <a:tc>
                  <a:txBody>
                    <a:bodyPr/>
                    <a:lstStyle/>
                    <a:p>
                      <a:pPr indent="0" lvl="0" marL="0" rtl="0" algn="ctr">
                        <a:spcBef>
                          <a:spcPts val="0"/>
                        </a:spcBef>
                        <a:spcAft>
                          <a:spcPts val="0"/>
                        </a:spcAft>
                        <a:buNone/>
                      </a:pPr>
                      <a:r>
                        <a:rPr lang="en" sz="1700"/>
                        <a:t>0</a:t>
                      </a:r>
                      <a:endParaRPr sz="1700"/>
                    </a:p>
                  </a:txBody>
                  <a:tcPr marT="91425" marB="91425" marR="91425" marL="91425"/>
                </a:tc>
                <a:tc>
                  <a:txBody>
                    <a:bodyPr/>
                    <a:lstStyle/>
                    <a:p>
                      <a:pPr indent="0" lvl="0" marL="0" rtl="0" algn="ctr">
                        <a:spcBef>
                          <a:spcPts val="0"/>
                        </a:spcBef>
                        <a:spcAft>
                          <a:spcPts val="0"/>
                        </a:spcAft>
                        <a:buNone/>
                      </a:pPr>
                      <a:r>
                        <a:rPr lang="en" sz="1700"/>
                        <a:t>456</a:t>
                      </a:r>
                      <a:endParaRPr sz="1700"/>
                    </a:p>
                  </a:txBody>
                  <a:tcPr marT="91425" marB="91425" marR="91425" marL="91425"/>
                </a:tc>
              </a:tr>
              <a:tr h="457350">
                <a:tc>
                  <a:txBody>
                    <a:bodyPr/>
                    <a:lstStyle/>
                    <a:p>
                      <a:pPr indent="0" lvl="0" marL="0" rtl="0" algn="ctr">
                        <a:spcBef>
                          <a:spcPts val="0"/>
                        </a:spcBef>
                        <a:spcAft>
                          <a:spcPts val="0"/>
                        </a:spcAft>
                        <a:buNone/>
                      </a:pPr>
                      <a:r>
                        <a:rPr lang="en" sz="1700"/>
                        <a:t>2</a:t>
                      </a:r>
                      <a:endParaRPr sz="1700"/>
                    </a:p>
                  </a:txBody>
                  <a:tcPr marT="91425" marB="91425" marR="91425" marL="91425"/>
                </a:tc>
                <a:tc>
                  <a:txBody>
                    <a:bodyPr/>
                    <a:lstStyle/>
                    <a:p>
                      <a:pPr indent="0" lvl="0" marL="0" rtl="0" algn="ctr">
                        <a:spcBef>
                          <a:spcPts val="0"/>
                        </a:spcBef>
                        <a:spcAft>
                          <a:spcPts val="0"/>
                        </a:spcAft>
                        <a:buNone/>
                      </a:pPr>
                      <a:r>
                        <a:rPr lang="en" sz="1700"/>
                        <a:t>1</a:t>
                      </a:r>
                      <a:endParaRPr sz="1700"/>
                    </a:p>
                  </a:txBody>
                  <a:tcPr marT="91425" marB="91425" marR="91425" marL="91425"/>
                </a:tc>
                <a:tc>
                  <a:txBody>
                    <a:bodyPr/>
                    <a:lstStyle/>
                    <a:p>
                      <a:pPr indent="0" lvl="0" marL="0" rtl="0" algn="ctr">
                        <a:spcBef>
                          <a:spcPts val="0"/>
                        </a:spcBef>
                        <a:spcAft>
                          <a:spcPts val="0"/>
                        </a:spcAft>
                        <a:buNone/>
                      </a:pPr>
                      <a:r>
                        <a:rPr lang="en" sz="1700"/>
                        <a:t>4310</a:t>
                      </a:r>
                      <a:endParaRPr sz="1700"/>
                    </a:p>
                  </a:txBody>
                  <a:tcPr marT="91425" marB="91425" marR="91425" marL="91425"/>
                </a:tc>
              </a:tr>
              <a:tr h="439775">
                <a:tc>
                  <a:txBody>
                    <a:bodyPr/>
                    <a:lstStyle/>
                    <a:p>
                      <a:pPr indent="0" lvl="0" marL="0" rtl="0" algn="ctr">
                        <a:spcBef>
                          <a:spcPts val="0"/>
                        </a:spcBef>
                        <a:spcAft>
                          <a:spcPts val="0"/>
                        </a:spcAft>
                        <a:buNone/>
                      </a:pPr>
                      <a:r>
                        <a:rPr lang="en" sz="1700"/>
                        <a:t>3</a:t>
                      </a:r>
                      <a:endParaRPr sz="1700"/>
                    </a:p>
                  </a:txBody>
                  <a:tcPr marT="91425" marB="91425" marR="91425" marL="91425"/>
                </a:tc>
                <a:tc>
                  <a:txBody>
                    <a:bodyPr/>
                    <a:lstStyle/>
                    <a:p>
                      <a:pPr indent="0" lvl="0" marL="0" rtl="0" algn="ctr">
                        <a:spcBef>
                          <a:spcPts val="0"/>
                        </a:spcBef>
                        <a:spcAft>
                          <a:spcPts val="0"/>
                        </a:spcAft>
                        <a:buNone/>
                      </a:pPr>
                      <a:r>
                        <a:rPr lang="en" sz="1700"/>
                        <a:t>2</a:t>
                      </a:r>
                      <a:endParaRPr sz="1700"/>
                    </a:p>
                  </a:txBody>
                  <a:tcPr marT="91425" marB="91425" marR="91425" marL="91425"/>
                </a:tc>
                <a:tc>
                  <a:txBody>
                    <a:bodyPr/>
                    <a:lstStyle/>
                    <a:p>
                      <a:pPr indent="0" lvl="0" marL="0" rtl="0" algn="ctr">
                        <a:spcBef>
                          <a:spcPts val="0"/>
                        </a:spcBef>
                        <a:spcAft>
                          <a:spcPts val="0"/>
                        </a:spcAft>
                        <a:buNone/>
                      </a:pPr>
                      <a:r>
                        <a:rPr lang="en" sz="1700"/>
                        <a:t>2382</a:t>
                      </a:r>
                      <a:endParaRPr sz="1700"/>
                    </a:p>
                  </a:txBody>
                  <a:tcPr marT="91425" marB="91425" marR="91425" marL="91425"/>
                </a:tc>
              </a:tr>
              <a:tr h="457350">
                <a:tc>
                  <a:txBody>
                    <a:bodyPr/>
                    <a:lstStyle/>
                    <a:p>
                      <a:pPr indent="0" lvl="0" marL="0" rtl="0" algn="ctr">
                        <a:spcBef>
                          <a:spcPts val="0"/>
                        </a:spcBef>
                        <a:spcAft>
                          <a:spcPts val="0"/>
                        </a:spcAft>
                        <a:buNone/>
                      </a:pPr>
                      <a:r>
                        <a:rPr lang="en" sz="1700"/>
                        <a:t>4</a:t>
                      </a:r>
                      <a:endParaRPr sz="1700"/>
                    </a:p>
                  </a:txBody>
                  <a:tcPr marT="91425" marB="91425" marR="91425" marL="91425"/>
                </a:tc>
                <a:tc>
                  <a:txBody>
                    <a:bodyPr/>
                    <a:lstStyle/>
                    <a:p>
                      <a:pPr indent="0" lvl="0" marL="0" rtl="0" algn="ctr">
                        <a:spcBef>
                          <a:spcPts val="0"/>
                        </a:spcBef>
                        <a:spcAft>
                          <a:spcPts val="0"/>
                        </a:spcAft>
                        <a:buNone/>
                      </a:pPr>
                      <a:r>
                        <a:rPr lang="en" sz="1700"/>
                        <a:t>3</a:t>
                      </a:r>
                      <a:endParaRPr sz="1700"/>
                    </a:p>
                  </a:txBody>
                  <a:tcPr marT="91425" marB="91425" marR="91425" marL="91425"/>
                </a:tc>
                <a:tc>
                  <a:txBody>
                    <a:bodyPr/>
                    <a:lstStyle/>
                    <a:p>
                      <a:pPr indent="0" lvl="0" marL="0" rtl="0" algn="ctr">
                        <a:spcBef>
                          <a:spcPts val="0"/>
                        </a:spcBef>
                        <a:spcAft>
                          <a:spcPts val="0"/>
                        </a:spcAft>
                        <a:buNone/>
                      </a:pPr>
                      <a:r>
                        <a:rPr lang="en" sz="1700"/>
                        <a:t>125</a:t>
                      </a:r>
                      <a:endParaRPr sz="17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CountPlot for Sentiment Feature:</a:t>
            </a:r>
            <a:endParaRPr/>
          </a:p>
        </p:txBody>
      </p:sp>
      <p:pic>
        <p:nvPicPr>
          <p:cNvPr id="180" name="Google Shape;180;p21"/>
          <p:cNvPicPr preferRelativeResize="0"/>
          <p:nvPr/>
        </p:nvPicPr>
        <p:blipFill>
          <a:blip r:embed="rId3">
            <a:alphaModFix/>
          </a:blip>
          <a:stretch>
            <a:fillRect/>
          </a:stretch>
        </p:blipFill>
        <p:spPr>
          <a:xfrm>
            <a:off x="1240425" y="1463200"/>
            <a:ext cx="6983075" cy="34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