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Thin"/>
      <p:regular r:id="rId37"/>
      <p:bold r:id="rId38"/>
      <p:italic r:id="rId39"/>
      <p:boldItalic r:id="rId40"/>
    </p:embeddedFont>
    <p:embeddedFont>
      <p:font typeface="Roboto Medium"/>
      <p:regular r:id="rId41"/>
      <p:bold r:id="rId42"/>
      <p:italic r:id="rId43"/>
      <p:boldItalic r:id="rId44"/>
    </p:embeddedFont>
    <p:embeddedFont>
      <p:font typeface="Roboto"/>
      <p:regular r:id="rId45"/>
      <p:bold r:id="rId46"/>
      <p:italic r:id="rId47"/>
      <p:boldItalic r:id="rId48"/>
    </p:embeddedFont>
    <p:embeddedFont>
      <p:font typeface="Lato"/>
      <p:regular r:id="rId49"/>
      <p:bold r:id="rId50"/>
      <p:italic r:id="rId51"/>
      <p:boldItalic r:id="rId52"/>
    </p:embeddedFont>
    <p:embeddedFont>
      <p:font typeface="Oswald Light"/>
      <p:regular r:id="rId53"/>
      <p:bold r:id="rId54"/>
    </p:embeddedFont>
    <p:embeddedFont>
      <p:font typeface="Oswald"/>
      <p:regular r:id="rId55"/>
      <p:bold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talentio kristandi"/>
  <p:cmAuthor clrIdx="1" id="1" initials="" lastIdx="3" name="Didin A. Wahab"/>
  <p:cmAuthor clrIdx="2" id="2" initials="" lastIdx="2" name="rai fathurah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A9DA9AF-E8D7-4C33-B6F1-7B9DEB97A3B5}">
  <a:tblStyle styleId="{5A9DA9AF-E8D7-4C33-B6F1-7B9DEB97A3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Thin-boldItalic.fntdata"/><Relationship Id="rId42" Type="http://schemas.openxmlformats.org/officeDocument/2006/relationships/font" Target="fonts/RobotoMedium-bold.fntdata"/><Relationship Id="rId41" Type="http://schemas.openxmlformats.org/officeDocument/2006/relationships/font" Target="fonts/RobotoMedium-regular.fntdata"/><Relationship Id="rId44" Type="http://schemas.openxmlformats.org/officeDocument/2006/relationships/font" Target="fonts/RobotoMedium-boldItalic.fntdata"/><Relationship Id="rId43" Type="http://schemas.openxmlformats.org/officeDocument/2006/relationships/font" Target="fonts/RobotoMedium-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Lato-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font" Target="fonts/RobotoThin-regular.fntdata"/><Relationship Id="rId36" Type="http://schemas.openxmlformats.org/officeDocument/2006/relationships/slide" Target="slides/slide29.xml"/><Relationship Id="rId39" Type="http://schemas.openxmlformats.org/officeDocument/2006/relationships/font" Target="fonts/RobotoThin-italic.fntdata"/><Relationship Id="rId38" Type="http://schemas.openxmlformats.org/officeDocument/2006/relationships/font" Target="fonts/RobotoThin-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Lato-italic.fntdata"/><Relationship Id="rId50" Type="http://schemas.openxmlformats.org/officeDocument/2006/relationships/font" Target="fonts/Lato-bold.fntdata"/><Relationship Id="rId53" Type="http://schemas.openxmlformats.org/officeDocument/2006/relationships/font" Target="fonts/OswaldLight-regular.fntdata"/><Relationship Id="rId52" Type="http://schemas.openxmlformats.org/officeDocument/2006/relationships/font" Target="fonts/Lato-boldItalic.fntdata"/><Relationship Id="rId11" Type="http://schemas.openxmlformats.org/officeDocument/2006/relationships/slide" Target="slides/slide4.xml"/><Relationship Id="rId55" Type="http://schemas.openxmlformats.org/officeDocument/2006/relationships/font" Target="fonts/Oswald-regular.fntdata"/><Relationship Id="rId10" Type="http://schemas.openxmlformats.org/officeDocument/2006/relationships/slide" Target="slides/slide3.xml"/><Relationship Id="rId54" Type="http://schemas.openxmlformats.org/officeDocument/2006/relationships/font" Target="fonts/OswaldLight-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Oswald-bold.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09T10:33:48.689">
    <p:pos x="6000" y="0"/>
    <p:text>ini bisa di highlight kata2nya, tablenya juga mungkin bisa dikotakin, atau yang gapenting gausah dikasih warna atau diburemin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4-09T10:34:24.554">
    <p:pos x="6000" y="0"/>
    <p:text>ini juga perlu di highlight mana yang user perlu liat. Terus backgroundnya jangan abu, nyaru sama linenya</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4-09T10:36:37.967">
    <p:pos x="6000" y="0"/>
    <p:text>warnanya juga bedain, yang ed sheeran sama samsons. Biasanya yang jelek sama yang bagus itu bisa disesuaiin warnanya misal ijo sama merah atau apa terserah</p:text>
  </p:cm>
  <p:cm authorId="0" idx="4" dt="2023-04-09T10:36:00.951">
    <p:pos x="3980" y="780"/>
    <p:text>chartnya digedein. erus tunjuk aja mana yang ed sheeran mana yang samson</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4-09T10:37:47.489">
    <p:pos x="6000" y="0"/>
    <p:text>ini bandingin kanan kiri aja kali,sama di highlight. ini masih raw banget. Terus tiap jenis charcteristicnya samain, jangan di edsheeran dancebility merah,tapi di samson dancebilitynya ijo</p:text>
  </p:cm>
  <p:cm authorId="0" idx="6" dt="2023-04-09T10:40:06.879">
    <p:pos x="6000" y="100"/>
    <p:text>judul bisa pake kalimat tanya biar lebih menarik</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4-09T10:41:13.362">
    <p:pos x="6000" y="0"/>
    <p:text>ini asumsi ku clusteringnya belum dimasukin, nanti coba di masukin aja langsung summarynya kali ya biar ga makan waktu dan slide. dikasih nama yang bagus juga</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04-09T10:40:31.083">
    <p:pos x="6000" y="0"/>
    <p:text>business problem mungkin bisa ditaroh di awal dulu kali ya.</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4-09T15:43:38.287">
    <p:pos x="6000" y="0"/>
    <p:text>Music Genre di bawah Music Attributes aja</p:text>
  </p:cm>
  <p:cm authorId="2" idx="1" dt="2023-04-09T15:20:50.218">
    <p:pos x="6000" y="0"/>
    <p:text>boleh mass</p:text>
  </p:cm>
  <p:cm authorId="1" idx="2" dt="2023-04-09T15:39:39.508">
    <p:pos x="6000" y="0"/>
    <p:text>klo dibikin buble2 gt untuk clusternya, nyari keyword di googlenya apa ya mas? haha biar gk monoton gt klo pke tabel</p:text>
  </p:cm>
  <p:cm authorId="2" idx="2" dt="2023-04-09T15:43:38.287">
    <p:pos x="6000" y="0"/>
    <p:text>nah kurang tau mas, kaloga ngedit2 sendiri aku sih kaya yg di atas atas dari chart hehehe</p:text>
  </p:cm>
  <p:cm authorId="1" idx="3" dt="2023-04-09T15:17:39.210">
    <p:pos x="6000" y="100"/>
    <p:text>bagaimana klo untuk di music attributes yg ditampilkan cuma yang jadi kekuatannya aja?</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3-04-09T10:41:50.997">
    <p:pos x="6000" y="0"/>
    <p:text>Dibuat gampang dibaca buat user. Terlalu wordy. kebanyakan kalimat, terlalu kecil juga tulisannya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42dff228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42dff228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a7b74231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a7b7423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142dff2289_0_2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142dff2289_0_2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142dff228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142dff228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2c3648767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2c3648767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42dff2289_0_2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42dff2289_0_2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2c3648767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2c3648767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c3334c54f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2c3334c54f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2c3334c5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2c3334c5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2c3334c5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2c3334c5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c64fa10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c64fa10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c3334c54f_0_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2c3334c54f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c3334c54f_0_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c3334c54f_0_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2a7b7423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2a7b7423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c3648767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c3648767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a7b74231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2a7b74231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2c36487672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2c36487672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2c3648767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2c3648767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2a7b74231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2a7b74231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2c3648767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2c3648767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2a7b74231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2a7b74231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a7b7423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a7b7423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a7b74231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a7b74231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a7b74231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a7b7423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c3648767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c3648767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a7b74231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a7b7423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a7b74231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a7b74231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c3334c5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c3334c5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2" name="Google Shape;12;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4" name="Google Shape;14;p2"/>
          <p:cNvPicPr preferRelativeResize="0"/>
          <p:nvPr/>
        </p:nvPicPr>
        <p:blipFill rotWithShape="1">
          <a:blip r:embed="rId2">
            <a:alphaModFix/>
          </a:blip>
          <a:srcRect b="0" l="0" r="0" t="0"/>
          <a:stretch/>
        </p:blipFill>
        <p:spPr>
          <a:xfrm>
            <a:off x="349300" y="1040950"/>
            <a:ext cx="2599575" cy="2653799"/>
          </a:xfrm>
          <a:prstGeom prst="rect">
            <a:avLst/>
          </a:prstGeom>
          <a:noFill/>
          <a:ln>
            <a:noFill/>
          </a:ln>
          <a:effectLst>
            <a:outerShdw blurRad="57150" rotWithShape="0" algn="bl" dir="5400000" dist="19050">
              <a:srgbClr val="000000">
                <a:alpha val="50000"/>
              </a:srgbClr>
            </a:outerShdw>
            <a:reflection blurRad="0" dir="0" dist="0" endA="0" endPos="31000" fadeDir="5400012" kx="0" rotWithShape="0" algn="bl" stA="31000" stPos="0" sy="-100000" ky="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grpSp>
        <p:nvGrpSpPr>
          <p:cNvPr id="109" name="Google Shape;109;p11"/>
          <p:cNvGrpSpPr/>
          <p:nvPr/>
        </p:nvGrpSpPr>
        <p:grpSpPr>
          <a:xfrm>
            <a:off x="4406400" y="0"/>
            <a:ext cx="4737600" cy="5143065"/>
            <a:chOff x="4406400" y="0"/>
            <a:chExt cx="4737600" cy="5143065"/>
          </a:xfrm>
        </p:grpSpPr>
        <p:sp>
          <p:nvSpPr>
            <p:cNvPr id="110" name="Google Shape;110;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6908099" y="2069505"/>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rot="-5400000">
              <a:off x="7227414" y="3710807"/>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9" name="Google Shape;129;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0" name="Google Shape;13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1" name="Google Shape;131;p11"/>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4" name="Google Shape;134;p12"/>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grpSp>
        <p:nvGrpSpPr>
          <p:cNvPr id="16" name="Google Shape;16;p3"/>
          <p:cNvGrpSpPr/>
          <p:nvPr/>
        </p:nvGrpSpPr>
        <p:grpSpPr>
          <a:xfrm>
            <a:off x="4406400" y="0"/>
            <a:ext cx="4737600" cy="5143065"/>
            <a:chOff x="4406400" y="0"/>
            <a:chExt cx="4737600" cy="5143065"/>
          </a:xfrm>
        </p:grpSpPr>
        <p:sp>
          <p:nvSpPr>
            <p:cNvPr id="17" name="Google Shape;17;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6908099" y="2069505"/>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7227414" y="3710807"/>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7" name="Google Shape;37;p3"/>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4"/>
          <p:cNvGrpSpPr/>
          <p:nvPr/>
        </p:nvGrpSpPr>
        <p:grpSpPr>
          <a:xfrm>
            <a:off x="0" y="381001"/>
            <a:ext cx="1037850" cy="1016287"/>
            <a:chOff x="0" y="381001"/>
            <a:chExt cx="1037850" cy="1016287"/>
          </a:xfrm>
        </p:grpSpPr>
        <p:sp>
          <p:nvSpPr>
            <p:cNvPr id="40" name="Google Shape;40;p4"/>
            <p:cNvSpPr/>
            <p:nvPr/>
          </p:nvSpPr>
          <p:spPr>
            <a:xfrm rot="-5400000">
              <a:off x="0" y="381001"/>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flipH="1">
              <a:off x="229050" y="588489"/>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 name="Google Shape;42;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3" name="Google Shape;43;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4" name="Google Shape;4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5" name="Google Shape;45;p4"/>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6" name="Shape 46"/>
        <p:cNvGrpSpPr/>
        <p:nvPr/>
      </p:nvGrpSpPr>
      <p:grpSpPr>
        <a:xfrm>
          <a:off x="0" y="0"/>
          <a:ext cx="0" cy="0"/>
          <a:chOff x="0" y="0"/>
          <a:chExt cx="0" cy="0"/>
        </a:xfrm>
      </p:grpSpPr>
      <p:sp>
        <p:nvSpPr>
          <p:cNvPr id="47" name="Google Shape;47;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3" name="Google Shape;5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5"/>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grpSp>
        <p:nvGrpSpPr>
          <p:cNvPr id="56" name="Google Shape;56;p6"/>
          <p:cNvGrpSpPr/>
          <p:nvPr/>
        </p:nvGrpSpPr>
        <p:grpSpPr>
          <a:xfrm>
            <a:off x="0" y="381001"/>
            <a:ext cx="1037850" cy="1016287"/>
            <a:chOff x="0" y="381001"/>
            <a:chExt cx="1037850" cy="1016287"/>
          </a:xfrm>
        </p:grpSpPr>
        <p:sp>
          <p:nvSpPr>
            <p:cNvPr id="57" name="Google Shape;57;p6"/>
            <p:cNvSpPr/>
            <p:nvPr/>
          </p:nvSpPr>
          <p:spPr>
            <a:xfrm rot="-5400000">
              <a:off x="0" y="381001"/>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flipH="1">
              <a:off x="229050" y="588489"/>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0" name="Google Shape;6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6"/>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9" name="Google Shape;69;p7"/>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grpSp>
        <p:nvGrpSpPr>
          <p:cNvPr id="71" name="Google Shape;71;p8"/>
          <p:cNvGrpSpPr/>
          <p:nvPr/>
        </p:nvGrpSpPr>
        <p:grpSpPr>
          <a:xfrm>
            <a:off x="4406400" y="0"/>
            <a:ext cx="4737600" cy="5143500"/>
            <a:chOff x="4406400" y="0"/>
            <a:chExt cx="4737600" cy="5143500"/>
          </a:xfrm>
        </p:grpSpPr>
        <p:sp>
          <p:nvSpPr>
            <p:cNvPr id="72" name="Google Shape;72;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6908099" y="2069680"/>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rot="-5400000">
              <a:off x="7227414" y="3711189"/>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1" name="Google Shape;9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9"/>
          <p:cNvGrpSpPr/>
          <p:nvPr/>
        </p:nvGrpSpPr>
        <p:grpSpPr>
          <a:xfrm>
            <a:off x="0" y="381001"/>
            <a:ext cx="1037850" cy="1016287"/>
            <a:chOff x="0" y="381001"/>
            <a:chExt cx="1037850" cy="1016287"/>
          </a:xfrm>
        </p:grpSpPr>
        <p:sp>
          <p:nvSpPr>
            <p:cNvPr id="94" name="Google Shape;94;p9"/>
            <p:cNvSpPr/>
            <p:nvPr/>
          </p:nvSpPr>
          <p:spPr>
            <a:xfrm rot="-5400000">
              <a:off x="0" y="381001"/>
              <a:ext cx="808800" cy="808800"/>
            </a:xfrm>
            <a:prstGeom prst="diagStripe">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p:nvPr/>
          </p:nvSpPr>
          <p:spPr>
            <a:xfrm flipH="1">
              <a:off x="229050" y="588489"/>
              <a:ext cx="808800" cy="808800"/>
            </a:xfrm>
            <a:prstGeom prst="diagStripe">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7" name="Google Shape;97;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8" name="Google Shape;98;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0" name="Google Shape;100;p9"/>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0"/>
          <p:cNvGrpSpPr/>
          <p:nvPr/>
        </p:nvGrpSpPr>
        <p:grpSpPr>
          <a:xfrm>
            <a:off x="0" y="4128572"/>
            <a:ext cx="698925" cy="684657"/>
            <a:chOff x="0" y="3785672"/>
            <a:chExt cx="698925" cy="684657"/>
          </a:xfrm>
        </p:grpSpPr>
        <p:sp>
          <p:nvSpPr>
            <p:cNvPr id="103" name="Google Shape;103;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6" name="Google Shape;10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07" name="Google Shape;107;p10"/>
          <p:cNvPicPr preferRelativeResize="0"/>
          <p:nvPr/>
        </p:nvPicPr>
        <p:blipFill>
          <a:blip r:embed="rId2">
            <a:alphaModFix amt="21000"/>
          </a:blip>
          <a:stretch>
            <a:fillRect/>
          </a:stretch>
        </p:blipFill>
        <p:spPr>
          <a:xfrm>
            <a:off x="7808375" y="4663225"/>
            <a:ext cx="1212774" cy="3635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rgbClr val="666666"/>
            </a:gs>
            <a:gs pos="39000">
              <a:srgbClr val="000000"/>
            </a:gs>
            <a:gs pos="100000">
              <a:srgbClr val="1D1D1D"/>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2pPr>
            <a:lvl3pPr lvl="2">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3pPr>
            <a:lvl4pPr lvl="3">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4pPr>
            <a:lvl5pPr lvl="4">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5pPr>
            <a:lvl6pPr lvl="5">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6pPr>
            <a:lvl7pPr lvl="6">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7pPr>
            <a:lvl8pPr lvl="7">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8pPr>
            <a:lvl9pPr lvl="8">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Oswald"/>
              <a:buChar char="●"/>
              <a:defRPr sz="1300">
                <a:solidFill>
                  <a:schemeClr val="lt1"/>
                </a:solidFill>
                <a:latin typeface="Oswald"/>
                <a:ea typeface="Oswald"/>
                <a:cs typeface="Oswald"/>
                <a:sym typeface="Oswald"/>
              </a:defRPr>
            </a:lvl1pPr>
            <a:lvl2pPr indent="-298450" lvl="1" marL="914400">
              <a:lnSpc>
                <a:spcPct val="115000"/>
              </a:lnSpc>
              <a:spcBef>
                <a:spcPts val="0"/>
              </a:spcBef>
              <a:spcAft>
                <a:spcPts val="0"/>
              </a:spcAft>
              <a:buClr>
                <a:schemeClr val="lt1"/>
              </a:buClr>
              <a:buSzPts val="1100"/>
              <a:buFont typeface="Oswald"/>
              <a:buChar char="○"/>
              <a:defRPr sz="1100">
                <a:solidFill>
                  <a:schemeClr val="lt1"/>
                </a:solidFill>
                <a:latin typeface="Oswald"/>
                <a:ea typeface="Oswald"/>
                <a:cs typeface="Oswald"/>
                <a:sym typeface="Oswald"/>
              </a:defRPr>
            </a:lvl2pPr>
            <a:lvl3pPr indent="-298450" lvl="2" marL="1371600">
              <a:lnSpc>
                <a:spcPct val="115000"/>
              </a:lnSpc>
              <a:spcBef>
                <a:spcPts val="0"/>
              </a:spcBef>
              <a:spcAft>
                <a:spcPts val="0"/>
              </a:spcAft>
              <a:buClr>
                <a:schemeClr val="lt1"/>
              </a:buClr>
              <a:buSzPts val="1100"/>
              <a:buFont typeface="Oswald"/>
              <a:buChar char="■"/>
              <a:defRPr sz="1100">
                <a:solidFill>
                  <a:schemeClr val="lt1"/>
                </a:solidFill>
                <a:latin typeface="Oswald"/>
                <a:ea typeface="Oswald"/>
                <a:cs typeface="Oswald"/>
                <a:sym typeface="Oswald"/>
              </a:defRPr>
            </a:lvl3pPr>
            <a:lvl4pPr indent="-298450" lvl="3" marL="1828800">
              <a:lnSpc>
                <a:spcPct val="115000"/>
              </a:lnSpc>
              <a:spcBef>
                <a:spcPts val="0"/>
              </a:spcBef>
              <a:spcAft>
                <a:spcPts val="0"/>
              </a:spcAft>
              <a:buClr>
                <a:schemeClr val="lt1"/>
              </a:buClr>
              <a:buSzPts val="1100"/>
              <a:buFont typeface="Oswald"/>
              <a:buChar char="●"/>
              <a:defRPr sz="1100">
                <a:solidFill>
                  <a:schemeClr val="lt1"/>
                </a:solidFill>
                <a:latin typeface="Oswald"/>
                <a:ea typeface="Oswald"/>
                <a:cs typeface="Oswald"/>
                <a:sym typeface="Oswald"/>
              </a:defRPr>
            </a:lvl4pPr>
            <a:lvl5pPr indent="-298450" lvl="4" marL="2286000">
              <a:lnSpc>
                <a:spcPct val="115000"/>
              </a:lnSpc>
              <a:spcBef>
                <a:spcPts val="0"/>
              </a:spcBef>
              <a:spcAft>
                <a:spcPts val="0"/>
              </a:spcAft>
              <a:buClr>
                <a:schemeClr val="lt1"/>
              </a:buClr>
              <a:buSzPts val="1100"/>
              <a:buFont typeface="Oswald"/>
              <a:buChar char="○"/>
              <a:defRPr sz="1100">
                <a:solidFill>
                  <a:schemeClr val="lt1"/>
                </a:solidFill>
                <a:latin typeface="Oswald"/>
                <a:ea typeface="Oswald"/>
                <a:cs typeface="Oswald"/>
                <a:sym typeface="Oswald"/>
              </a:defRPr>
            </a:lvl5pPr>
            <a:lvl6pPr indent="-298450" lvl="5" marL="2743200">
              <a:lnSpc>
                <a:spcPct val="115000"/>
              </a:lnSpc>
              <a:spcBef>
                <a:spcPts val="0"/>
              </a:spcBef>
              <a:spcAft>
                <a:spcPts val="0"/>
              </a:spcAft>
              <a:buClr>
                <a:schemeClr val="lt1"/>
              </a:buClr>
              <a:buSzPts val="1100"/>
              <a:buFont typeface="Oswald"/>
              <a:buChar char="■"/>
              <a:defRPr sz="1100">
                <a:solidFill>
                  <a:schemeClr val="lt1"/>
                </a:solidFill>
                <a:latin typeface="Oswald"/>
                <a:ea typeface="Oswald"/>
                <a:cs typeface="Oswald"/>
                <a:sym typeface="Oswald"/>
              </a:defRPr>
            </a:lvl6pPr>
            <a:lvl7pPr indent="-298450" lvl="6" marL="3200400">
              <a:lnSpc>
                <a:spcPct val="115000"/>
              </a:lnSpc>
              <a:spcBef>
                <a:spcPts val="0"/>
              </a:spcBef>
              <a:spcAft>
                <a:spcPts val="0"/>
              </a:spcAft>
              <a:buClr>
                <a:schemeClr val="lt1"/>
              </a:buClr>
              <a:buSzPts val="1100"/>
              <a:buFont typeface="Oswald"/>
              <a:buChar char="●"/>
              <a:defRPr sz="1100">
                <a:solidFill>
                  <a:schemeClr val="lt1"/>
                </a:solidFill>
                <a:latin typeface="Oswald"/>
                <a:ea typeface="Oswald"/>
                <a:cs typeface="Oswald"/>
                <a:sym typeface="Oswald"/>
              </a:defRPr>
            </a:lvl7pPr>
            <a:lvl8pPr indent="-298450" lvl="7" marL="3657600">
              <a:lnSpc>
                <a:spcPct val="115000"/>
              </a:lnSpc>
              <a:spcBef>
                <a:spcPts val="0"/>
              </a:spcBef>
              <a:spcAft>
                <a:spcPts val="0"/>
              </a:spcAft>
              <a:buClr>
                <a:schemeClr val="lt1"/>
              </a:buClr>
              <a:buSzPts val="1100"/>
              <a:buFont typeface="Oswald"/>
              <a:buChar char="○"/>
              <a:defRPr sz="1100">
                <a:solidFill>
                  <a:schemeClr val="lt1"/>
                </a:solidFill>
                <a:latin typeface="Oswald"/>
                <a:ea typeface="Oswald"/>
                <a:cs typeface="Oswald"/>
                <a:sym typeface="Oswald"/>
              </a:defRPr>
            </a:lvl8pPr>
            <a:lvl9pPr indent="-298450" lvl="8" marL="4114800">
              <a:lnSpc>
                <a:spcPct val="115000"/>
              </a:lnSpc>
              <a:spcBef>
                <a:spcPts val="0"/>
              </a:spcBef>
              <a:spcAft>
                <a:spcPts val="0"/>
              </a:spcAft>
              <a:buClr>
                <a:schemeClr val="lt1"/>
              </a:buClr>
              <a:buSzPts val="1100"/>
              <a:buFont typeface="Oswald"/>
              <a:buChar char="■"/>
              <a:defRPr sz="1100">
                <a:solidFill>
                  <a:schemeClr val="lt1"/>
                </a:solidFill>
                <a:latin typeface="Oswald"/>
                <a:ea typeface="Oswald"/>
                <a:cs typeface="Oswald"/>
                <a:sym typeface="Oswald"/>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9.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comments" Target="../comments/comment2.xml"/><Relationship Id="rId4" Type="http://schemas.openxmlformats.org/officeDocument/2006/relationships/image" Target="../media/image15.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3.xml"/><Relationship Id="rId4" Type="http://schemas.openxmlformats.org/officeDocument/2006/relationships/image" Target="../media/image6.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4.xml"/><Relationship Id="rId4" Type="http://schemas.openxmlformats.org/officeDocument/2006/relationships/image" Target="../media/image6.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5.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comments" Target="../comments/comment6.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7.xml"/><Relationship Id="rId4" Type="http://schemas.openxmlformats.org/officeDocument/2006/relationships/hyperlink" Target="https://colab.research.google.com/drive/1YEBXj4OPSIFRmhYNDDVxPPMdijJb8yL5?usp=share_lin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8.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hyperlink" Target="https://tabsoft.co/3mhBuhZ" TargetMode="External"/><Relationship Id="rId4" Type="http://schemas.openxmlformats.org/officeDocument/2006/relationships/hyperlink" Target="https://public.tableau.com/app/profile/rai.muhammad/viz/TeamE_SpotifyDataset_RevoUPitchingDay_16807137623000/Dashboard1?publish=yes" TargetMode="External"/><Relationship Id="rId5"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hyperlink" Target="https://investors.spotify.com/home/default.asp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8.jpg"/><Relationship Id="rId5" Type="http://schemas.openxmlformats.org/officeDocument/2006/relationships/image" Target="../media/image3.jpg"/><Relationship Id="rId6" Type="http://schemas.openxmlformats.org/officeDocument/2006/relationships/image" Target="../media/image5.jpg"/><Relationship Id="rId7" Type="http://schemas.openxmlformats.org/officeDocument/2006/relationships/image" Target="../media/image2.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www.kaggle.com/datasets/pepepython/spotify-huge-database-daily-charts-over-3-yea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138" name="Shape 138"/>
        <p:cNvGrpSpPr/>
        <p:nvPr/>
      </p:nvGrpSpPr>
      <p:grpSpPr>
        <a:xfrm>
          <a:off x="0" y="0"/>
          <a:ext cx="0" cy="0"/>
          <a:chOff x="0" y="0"/>
          <a:chExt cx="0" cy="0"/>
        </a:xfrm>
      </p:grpSpPr>
      <p:sp>
        <p:nvSpPr>
          <p:cNvPr id="139" name="Google Shape;139;p13"/>
          <p:cNvSpPr txBox="1"/>
          <p:nvPr>
            <p:ph type="ctrTitle"/>
          </p:nvPr>
        </p:nvSpPr>
        <p:spPr>
          <a:xfrm>
            <a:off x="3537150" y="1046325"/>
            <a:ext cx="5274900" cy="157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3300">
                <a:solidFill>
                  <a:schemeClr val="dk2"/>
                </a:solidFill>
              </a:rPr>
              <a:t>SPOTIFY CLUSTERING ANALYSIS BASED ON POPULARITY FROM INDONESIAN MUSIC CHART</a:t>
            </a:r>
            <a:endParaRPr sz="3300">
              <a:solidFill>
                <a:schemeClr val="dk2"/>
              </a:solidFill>
              <a:latin typeface="Oswald"/>
              <a:ea typeface="Oswald"/>
              <a:cs typeface="Oswald"/>
              <a:sym typeface="Oswald"/>
            </a:endParaRPr>
          </a:p>
        </p:txBody>
      </p:sp>
      <p:sp>
        <p:nvSpPr>
          <p:cNvPr id="140" name="Google Shape;140;p13"/>
          <p:cNvSpPr txBox="1"/>
          <p:nvPr>
            <p:ph idx="1" type="subTitle"/>
          </p:nvPr>
        </p:nvSpPr>
        <p:spPr>
          <a:xfrm>
            <a:off x="6121662" y="3018690"/>
            <a:ext cx="2690400" cy="537300"/>
          </a:xfrm>
          <a:prstGeom prst="rect">
            <a:avLst/>
          </a:prstGeom>
        </p:spPr>
        <p:txBody>
          <a:bodyPr anchorCtr="0" anchor="t" bIns="91425" lIns="91425" spcFirstLastPara="1" rIns="91425" wrap="square" tIns="91425">
            <a:normAutofit fontScale="77500" lnSpcReduction="20000"/>
          </a:bodyPr>
          <a:lstStyle/>
          <a:p>
            <a:pPr indent="0" lvl="0" marL="0" rtl="0" algn="r">
              <a:lnSpc>
                <a:spcPct val="150000"/>
              </a:lnSpc>
              <a:spcBef>
                <a:spcPts val="0"/>
              </a:spcBef>
              <a:spcAft>
                <a:spcPts val="0"/>
              </a:spcAft>
              <a:buNone/>
            </a:pPr>
            <a:r>
              <a:rPr lang="en"/>
              <a:t>GROUP E - TEAM 2 - SHANGHAI - JAN232023</a:t>
            </a:r>
            <a:endParaRPr/>
          </a:p>
          <a:p>
            <a:pPr indent="0" lvl="0" marL="0" rtl="0" algn="r">
              <a:lnSpc>
                <a:spcPct val="150000"/>
              </a:lnSpc>
              <a:spcBef>
                <a:spcPts val="0"/>
              </a:spcBef>
              <a:spcAft>
                <a:spcPts val="0"/>
              </a:spcAft>
              <a:buNone/>
            </a:pPr>
            <a:r>
              <a:rPr lang="en"/>
              <a:t>REVOU GROUP FINAL PROJECT</a:t>
            </a:r>
            <a:endParaRPr/>
          </a:p>
        </p:txBody>
      </p:sp>
      <p:pic>
        <p:nvPicPr>
          <p:cNvPr id="141" name="Google Shape;141;p13"/>
          <p:cNvPicPr preferRelativeResize="0"/>
          <p:nvPr/>
        </p:nvPicPr>
        <p:blipFill>
          <a:blip r:embed="rId3">
            <a:alphaModFix/>
          </a:blip>
          <a:stretch>
            <a:fillRect/>
          </a:stretch>
        </p:blipFill>
        <p:spPr>
          <a:xfrm>
            <a:off x="5733838" y="2922788"/>
            <a:ext cx="729125" cy="72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282" name="Shape 282"/>
        <p:cNvGrpSpPr/>
        <p:nvPr/>
      </p:nvGrpSpPr>
      <p:grpSpPr>
        <a:xfrm>
          <a:off x="0" y="0"/>
          <a:ext cx="0" cy="0"/>
          <a:chOff x="0" y="0"/>
          <a:chExt cx="0" cy="0"/>
        </a:xfrm>
      </p:grpSpPr>
      <p:sp>
        <p:nvSpPr>
          <p:cNvPr id="283" name="Google Shape;283;p22"/>
          <p:cNvSpPr txBox="1"/>
          <p:nvPr>
            <p:ph type="title"/>
          </p:nvPr>
        </p:nvSpPr>
        <p:spPr>
          <a:xfrm>
            <a:off x="1297500" y="546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PROCESS</a:t>
            </a:r>
            <a:endParaRPr/>
          </a:p>
        </p:txBody>
      </p:sp>
      <p:pic>
        <p:nvPicPr>
          <p:cNvPr id="284" name="Google Shape;284;p22"/>
          <p:cNvPicPr preferRelativeResize="0"/>
          <p:nvPr/>
        </p:nvPicPr>
        <p:blipFill>
          <a:blip r:embed="rId3">
            <a:alphaModFix/>
          </a:blip>
          <a:stretch>
            <a:fillRect/>
          </a:stretch>
        </p:blipFill>
        <p:spPr>
          <a:xfrm>
            <a:off x="2147700" y="4569325"/>
            <a:ext cx="4848576" cy="574175"/>
          </a:xfrm>
          <a:prstGeom prst="rect">
            <a:avLst/>
          </a:prstGeom>
          <a:noFill/>
          <a:ln>
            <a:noFill/>
          </a:ln>
        </p:spPr>
      </p:pic>
      <p:grpSp>
        <p:nvGrpSpPr>
          <p:cNvPr id="285" name="Google Shape;285;p22"/>
          <p:cNvGrpSpPr/>
          <p:nvPr/>
        </p:nvGrpSpPr>
        <p:grpSpPr>
          <a:xfrm>
            <a:off x="5632317" y="1342175"/>
            <a:ext cx="3305700" cy="3483050"/>
            <a:chOff x="5632317" y="1189775"/>
            <a:chExt cx="3305700" cy="3483050"/>
          </a:xfrm>
        </p:grpSpPr>
        <p:sp>
          <p:nvSpPr>
            <p:cNvPr id="286" name="Google Shape;286;p22"/>
            <p:cNvSpPr/>
            <p:nvPr/>
          </p:nvSpPr>
          <p:spPr>
            <a:xfrm>
              <a:off x="5632317" y="1189775"/>
              <a:ext cx="3305700" cy="669000"/>
            </a:xfrm>
            <a:prstGeom prst="chevron">
              <a:avLst>
                <a:gd fmla="val 50000" name="adj"/>
              </a:avLst>
            </a:prstGeom>
            <a:solidFill>
              <a:srgbClr val="1ED76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Visualization</a:t>
              </a:r>
              <a:endParaRPr>
                <a:solidFill>
                  <a:schemeClr val="lt1"/>
                </a:solidFill>
                <a:latin typeface="Roboto"/>
                <a:ea typeface="Roboto"/>
                <a:cs typeface="Roboto"/>
                <a:sym typeface="Roboto"/>
              </a:endParaRPr>
            </a:p>
          </p:txBody>
        </p:sp>
        <p:sp>
          <p:nvSpPr>
            <p:cNvPr id="287" name="Google Shape;287;p22"/>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Oswald"/>
                  <a:ea typeface="Oswald"/>
                  <a:cs typeface="Oswald"/>
                  <a:sym typeface="Oswald"/>
                </a:rPr>
                <a:t>Tableu Public Desktop are used to change the data types if necessary. </a:t>
              </a:r>
              <a:endParaRPr sz="12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sz="12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rPr lang="en" sz="1200">
                  <a:solidFill>
                    <a:schemeClr val="lt1"/>
                  </a:solidFill>
                  <a:latin typeface="Oswald"/>
                  <a:ea typeface="Oswald"/>
                  <a:cs typeface="Oswald"/>
                  <a:sym typeface="Oswald"/>
                </a:rPr>
                <a:t>Simple calculation for </a:t>
              </a:r>
              <a:r>
                <a:rPr lang="en" sz="1200">
                  <a:solidFill>
                    <a:schemeClr val="lt1"/>
                  </a:solidFill>
                  <a:latin typeface="Oswald"/>
                  <a:ea typeface="Oswald"/>
                  <a:cs typeface="Oswald"/>
                  <a:sym typeface="Oswald"/>
                </a:rPr>
                <a:t>specific</a:t>
              </a:r>
              <a:r>
                <a:rPr lang="en" sz="1200">
                  <a:solidFill>
                    <a:schemeClr val="lt1"/>
                  </a:solidFill>
                  <a:latin typeface="Oswald"/>
                  <a:ea typeface="Oswald"/>
                  <a:cs typeface="Oswald"/>
                  <a:sym typeface="Oswald"/>
                </a:rPr>
                <a:t> needed are used in Tableu Public</a:t>
              </a:r>
              <a:endParaRPr sz="1200">
                <a:solidFill>
                  <a:schemeClr val="lt1"/>
                </a:solidFill>
                <a:latin typeface="Oswald"/>
                <a:ea typeface="Oswald"/>
                <a:cs typeface="Oswald"/>
                <a:sym typeface="Oswald"/>
              </a:endParaRPr>
            </a:p>
          </p:txBody>
        </p:sp>
      </p:grpSp>
      <p:grpSp>
        <p:nvGrpSpPr>
          <p:cNvPr id="288" name="Google Shape;288;p22"/>
          <p:cNvGrpSpPr/>
          <p:nvPr/>
        </p:nvGrpSpPr>
        <p:grpSpPr>
          <a:xfrm>
            <a:off x="0" y="1342389"/>
            <a:ext cx="3546900" cy="3482836"/>
            <a:chOff x="0" y="1189989"/>
            <a:chExt cx="3546900" cy="3482836"/>
          </a:xfrm>
        </p:grpSpPr>
        <p:sp>
          <p:nvSpPr>
            <p:cNvPr id="289" name="Google Shape;289;p22"/>
            <p:cNvSpPr/>
            <p:nvPr/>
          </p:nvSpPr>
          <p:spPr>
            <a:xfrm>
              <a:off x="0" y="1189989"/>
              <a:ext cx="3546900" cy="669000"/>
            </a:xfrm>
            <a:prstGeom prst="homePlate">
              <a:avLst>
                <a:gd fmla="val 50000" name="adj"/>
              </a:avLst>
            </a:prstGeom>
            <a:solidFill>
              <a:srgbClr val="0856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swald"/>
                  <a:ea typeface="Oswald"/>
                  <a:cs typeface="Oswald"/>
                  <a:sym typeface="Oswald"/>
                </a:rPr>
                <a:t>Python</a:t>
              </a:r>
              <a:endParaRPr>
                <a:solidFill>
                  <a:schemeClr val="lt1"/>
                </a:solidFill>
                <a:latin typeface="Oswald"/>
                <a:ea typeface="Oswald"/>
                <a:cs typeface="Oswald"/>
                <a:sym typeface="Oswald"/>
              </a:endParaRPr>
            </a:p>
          </p:txBody>
        </p:sp>
        <p:sp>
          <p:nvSpPr>
            <p:cNvPr id="290" name="Google Shape;290;p22"/>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Oswald"/>
                  <a:ea typeface="Oswald"/>
                  <a:cs typeface="Oswald"/>
                  <a:sym typeface="Oswald"/>
                </a:rPr>
                <a:t>The data we gathered then being processes using python since the data is too big.</a:t>
              </a:r>
              <a:endParaRPr sz="12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sz="12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rPr lang="en" sz="1200">
                  <a:solidFill>
                    <a:schemeClr val="lt1"/>
                  </a:solidFill>
                  <a:latin typeface="Oswald"/>
                  <a:ea typeface="Oswald"/>
                  <a:cs typeface="Oswald"/>
                  <a:sym typeface="Oswald"/>
                </a:rPr>
                <a:t>Then we</a:t>
              </a:r>
              <a:r>
                <a:rPr b="1" lang="en" sz="1200">
                  <a:solidFill>
                    <a:schemeClr val="lt1"/>
                  </a:solidFill>
                  <a:latin typeface="Oswald"/>
                  <a:ea typeface="Oswald"/>
                  <a:cs typeface="Oswald"/>
                  <a:sym typeface="Oswald"/>
                </a:rPr>
                <a:t> </a:t>
              </a:r>
              <a:r>
                <a:rPr b="1" lang="en" sz="1200">
                  <a:solidFill>
                    <a:srgbClr val="00FF00"/>
                  </a:solidFill>
                  <a:latin typeface="Oswald"/>
                  <a:ea typeface="Oswald"/>
                  <a:cs typeface="Oswald"/>
                  <a:sym typeface="Oswald"/>
                </a:rPr>
                <a:t>reduce the scoop of music data to only Indonesian listeners</a:t>
              </a:r>
              <a:endParaRPr b="1" sz="1200">
                <a:solidFill>
                  <a:srgbClr val="00FF00"/>
                </a:solidFill>
                <a:latin typeface="Oswald"/>
                <a:ea typeface="Oswald"/>
                <a:cs typeface="Oswald"/>
                <a:sym typeface="Oswald"/>
              </a:endParaRPr>
            </a:p>
            <a:p>
              <a:pPr indent="0" lvl="0" marL="0" rtl="0" algn="l">
                <a:lnSpc>
                  <a:spcPct val="115000"/>
                </a:lnSpc>
                <a:spcBef>
                  <a:spcPts val="0"/>
                </a:spcBef>
                <a:spcAft>
                  <a:spcPts val="0"/>
                </a:spcAft>
                <a:buNone/>
              </a:pPr>
              <a:r>
                <a:t/>
              </a:r>
              <a:endParaRPr b="1" sz="12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rPr lang="en" sz="1200">
                  <a:solidFill>
                    <a:schemeClr val="lt1"/>
                  </a:solidFill>
                  <a:latin typeface="Oswald"/>
                  <a:ea typeface="Oswald"/>
                  <a:cs typeface="Oswald"/>
                  <a:sym typeface="Oswald"/>
                </a:rPr>
                <a:t>Anything</a:t>
              </a:r>
              <a:r>
                <a:rPr lang="en" sz="1200">
                  <a:solidFill>
                    <a:schemeClr val="lt1"/>
                  </a:solidFill>
                  <a:latin typeface="Oswald"/>
                  <a:ea typeface="Oswald"/>
                  <a:cs typeface="Oswald"/>
                  <a:sym typeface="Oswald"/>
                </a:rPr>
                <a:t> else, most of the data provided are clean!</a:t>
              </a:r>
              <a:endParaRPr sz="1200">
                <a:solidFill>
                  <a:schemeClr val="lt1"/>
                </a:solidFill>
                <a:latin typeface="Oswald"/>
                <a:ea typeface="Oswald"/>
                <a:cs typeface="Oswald"/>
                <a:sym typeface="Oswald"/>
              </a:endParaRPr>
            </a:p>
          </p:txBody>
        </p:sp>
      </p:grpSp>
      <p:grpSp>
        <p:nvGrpSpPr>
          <p:cNvPr id="291" name="Google Shape;291;p22"/>
          <p:cNvGrpSpPr/>
          <p:nvPr/>
        </p:nvGrpSpPr>
        <p:grpSpPr>
          <a:xfrm>
            <a:off x="2944204" y="1342175"/>
            <a:ext cx="3305700" cy="3483050"/>
            <a:chOff x="2944204" y="1189775"/>
            <a:chExt cx="3305700" cy="3483050"/>
          </a:xfrm>
        </p:grpSpPr>
        <p:sp>
          <p:nvSpPr>
            <p:cNvPr id="292" name="Google Shape;292;p22"/>
            <p:cNvSpPr/>
            <p:nvPr/>
          </p:nvSpPr>
          <p:spPr>
            <a:xfrm>
              <a:off x="2944204" y="1189775"/>
              <a:ext cx="3305700" cy="669000"/>
            </a:xfrm>
            <a:prstGeom prst="chevron">
              <a:avLst>
                <a:gd fmla="val 50000" name="adj"/>
              </a:avLst>
            </a:prstGeom>
            <a:solidFill>
              <a:srgbClr val="0C814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Roboto"/>
                  <a:ea typeface="Roboto"/>
                  <a:cs typeface="Roboto"/>
                  <a:sym typeface="Roboto"/>
                </a:rPr>
                <a:t>Spreadsheet</a:t>
              </a:r>
              <a:endParaRPr>
                <a:solidFill>
                  <a:schemeClr val="lt1"/>
                </a:solidFill>
                <a:latin typeface="Roboto"/>
                <a:ea typeface="Roboto"/>
                <a:cs typeface="Roboto"/>
                <a:sym typeface="Roboto"/>
              </a:endParaRPr>
            </a:p>
          </p:txBody>
        </p:sp>
        <p:sp>
          <p:nvSpPr>
            <p:cNvPr id="293" name="Google Shape;293;p22"/>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lt1"/>
                  </a:solidFill>
                  <a:latin typeface="Oswald"/>
                  <a:ea typeface="Oswald"/>
                  <a:cs typeface="Oswald"/>
                  <a:sym typeface="Oswald"/>
                </a:rPr>
                <a:t>Although</a:t>
              </a:r>
              <a:r>
                <a:rPr lang="en" sz="1200">
                  <a:solidFill>
                    <a:schemeClr val="lt1"/>
                  </a:solidFill>
                  <a:latin typeface="Oswald"/>
                  <a:ea typeface="Oswald"/>
                  <a:cs typeface="Oswald"/>
                  <a:sym typeface="Oswald"/>
                </a:rPr>
                <a:t> we’ve been </a:t>
              </a:r>
              <a:r>
                <a:rPr lang="en" sz="1200">
                  <a:solidFill>
                    <a:schemeClr val="lt1"/>
                  </a:solidFill>
                  <a:latin typeface="Oswald"/>
                  <a:ea typeface="Oswald"/>
                  <a:cs typeface="Oswald"/>
                  <a:sym typeface="Oswald"/>
                </a:rPr>
                <a:t>checked</a:t>
              </a:r>
              <a:r>
                <a:rPr lang="en" sz="1200">
                  <a:solidFill>
                    <a:schemeClr val="lt1"/>
                  </a:solidFill>
                  <a:latin typeface="Oswald"/>
                  <a:ea typeface="Oswald"/>
                  <a:cs typeface="Oswald"/>
                  <a:sym typeface="Oswald"/>
                </a:rPr>
                <a:t> the data types, sometimes we need just to make sure the real data.</a:t>
              </a:r>
              <a:endParaRPr sz="12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sz="1200">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rPr lang="en" sz="1200">
                  <a:solidFill>
                    <a:schemeClr val="lt1"/>
                  </a:solidFill>
                  <a:latin typeface="Oswald"/>
                  <a:ea typeface="Oswald"/>
                  <a:cs typeface="Oswald"/>
                  <a:sym typeface="Oswald"/>
                </a:rPr>
                <a:t>Since the data shrank to </a:t>
              </a:r>
              <a:r>
                <a:rPr lang="en" sz="1200">
                  <a:solidFill>
                    <a:schemeClr val="lt1"/>
                  </a:solidFill>
                  <a:latin typeface="Oswald"/>
                  <a:ea typeface="Oswald"/>
                  <a:cs typeface="Oswald"/>
                  <a:sym typeface="Oswald"/>
                </a:rPr>
                <a:t>only under </a:t>
              </a:r>
              <a:r>
                <a:rPr b="1" lang="en" sz="1200">
                  <a:solidFill>
                    <a:srgbClr val="00FF00"/>
                  </a:solidFill>
                  <a:latin typeface="Oswald"/>
                  <a:ea typeface="Oswald"/>
                  <a:cs typeface="Oswald"/>
                  <a:sym typeface="Oswald"/>
                </a:rPr>
                <a:t>7 thousand row</a:t>
              </a:r>
              <a:r>
                <a:rPr lang="en" sz="1200">
                  <a:solidFill>
                    <a:schemeClr val="lt1"/>
                  </a:solidFill>
                  <a:latin typeface="Oswald"/>
                  <a:ea typeface="Oswald"/>
                  <a:cs typeface="Oswald"/>
                  <a:sym typeface="Oswald"/>
                </a:rPr>
                <a:t>, we used spreadsheet to clean data if necessary</a:t>
              </a:r>
              <a:endParaRPr sz="1200">
                <a:solidFill>
                  <a:schemeClr val="lt1"/>
                </a:solidFill>
                <a:latin typeface="Oswald"/>
                <a:ea typeface="Oswald"/>
                <a:cs typeface="Oswald"/>
                <a:sym typeface="Oswald"/>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297" name="Shape 297"/>
        <p:cNvGrpSpPr/>
        <p:nvPr/>
      </p:nvGrpSpPr>
      <p:grpSpPr>
        <a:xfrm>
          <a:off x="0" y="0"/>
          <a:ext cx="0" cy="0"/>
          <a:chOff x="0" y="0"/>
          <a:chExt cx="0" cy="0"/>
        </a:xfrm>
      </p:grpSpPr>
      <p:sp>
        <p:nvSpPr>
          <p:cNvPr id="298" name="Google Shape;298;p2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5900"/>
              <a:t>EDA</a:t>
            </a:r>
            <a:endParaRPr sz="5900"/>
          </a:p>
        </p:txBody>
      </p:sp>
      <p:sp>
        <p:nvSpPr>
          <p:cNvPr id="299" name="Google Shape;299;p23"/>
          <p:cNvSpPr txBox="1"/>
          <p:nvPr>
            <p:ph idx="1" type="subTitle"/>
          </p:nvPr>
        </p:nvSpPr>
        <p:spPr>
          <a:xfrm>
            <a:off x="3765750" y="24464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t>
            </a:r>
            <a:r>
              <a:rPr lang="en"/>
              <a:t>xploratory</a:t>
            </a:r>
            <a:r>
              <a:rPr lang="en"/>
              <a:t> Data Analysis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pSp>
        <p:nvGrpSpPr>
          <p:cNvPr id="304" name="Google Shape;304;p24"/>
          <p:cNvGrpSpPr/>
          <p:nvPr/>
        </p:nvGrpSpPr>
        <p:grpSpPr>
          <a:xfrm>
            <a:off x="1661499" y="1656900"/>
            <a:ext cx="6982591" cy="731700"/>
            <a:chOff x="710674" y="1323164"/>
            <a:chExt cx="7300911" cy="731700"/>
          </a:xfrm>
        </p:grpSpPr>
        <p:sp>
          <p:nvSpPr>
            <p:cNvPr id="305" name="Google Shape;305;p24"/>
            <p:cNvSpPr txBox="1"/>
            <p:nvPr/>
          </p:nvSpPr>
          <p:spPr>
            <a:xfrm>
              <a:off x="710674" y="1373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85631"/>
                  </a:solidFill>
                  <a:latin typeface="Roboto Medium"/>
                  <a:ea typeface="Roboto Medium"/>
                  <a:cs typeface="Roboto Medium"/>
                  <a:sym typeface="Roboto Medium"/>
                </a:rPr>
                <a:t>1402</a:t>
              </a:r>
              <a:endParaRPr sz="4400">
                <a:solidFill>
                  <a:srgbClr val="085631"/>
                </a:solidFill>
                <a:latin typeface="Roboto Medium"/>
                <a:ea typeface="Roboto Medium"/>
                <a:cs typeface="Roboto Medium"/>
                <a:sym typeface="Roboto Medium"/>
              </a:endParaRPr>
            </a:p>
          </p:txBody>
        </p:sp>
        <p:sp>
          <p:nvSpPr>
            <p:cNvPr id="306" name="Google Shape;306;p24"/>
            <p:cNvSpPr/>
            <p:nvPr/>
          </p:nvSpPr>
          <p:spPr>
            <a:xfrm>
              <a:off x="2789785" y="1323164"/>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4"/>
            <p:cNvSpPr txBox="1"/>
            <p:nvPr/>
          </p:nvSpPr>
          <p:spPr>
            <a:xfrm>
              <a:off x="2914389" y="1407440"/>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TOTAL UNIQUE ARTIST</a:t>
              </a:r>
              <a:endParaRPr sz="1200">
                <a:solidFill>
                  <a:srgbClr val="FFFFFF"/>
                </a:solidFill>
                <a:latin typeface="Roboto"/>
                <a:ea typeface="Roboto"/>
                <a:cs typeface="Roboto"/>
                <a:sym typeface="Roboto"/>
              </a:endParaRPr>
            </a:p>
          </p:txBody>
        </p:sp>
      </p:grpSp>
      <p:grpSp>
        <p:nvGrpSpPr>
          <p:cNvPr id="308" name="Google Shape;308;p24"/>
          <p:cNvGrpSpPr/>
          <p:nvPr/>
        </p:nvGrpSpPr>
        <p:grpSpPr>
          <a:xfrm>
            <a:off x="798425" y="2541250"/>
            <a:ext cx="7489428" cy="731700"/>
            <a:chOff x="7" y="2207525"/>
            <a:chExt cx="7650080" cy="731700"/>
          </a:xfrm>
        </p:grpSpPr>
        <p:sp>
          <p:nvSpPr>
            <p:cNvPr id="309" name="Google Shape;309;p24"/>
            <p:cNvSpPr txBox="1"/>
            <p:nvPr/>
          </p:nvSpPr>
          <p:spPr>
            <a:xfrm>
              <a:off x="7" y="2257725"/>
              <a:ext cx="2715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B7140"/>
                  </a:solidFill>
                  <a:latin typeface="Roboto Medium"/>
                  <a:ea typeface="Roboto Medium"/>
                  <a:cs typeface="Roboto Medium"/>
                  <a:sym typeface="Roboto Medium"/>
                </a:rPr>
                <a:t>2056</a:t>
              </a:r>
              <a:endParaRPr sz="4400">
                <a:solidFill>
                  <a:srgbClr val="0B7140"/>
                </a:solidFill>
                <a:latin typeface="Roboto Medium"/>
                <a:ea typeface="Roboto Medium"/>
                <a:cs typeface="Roboto Medium"/>
                <a:sym typeface="Roboto Medium"/>
              </a:endParaRPr>
            </a:p>
          </p:txBody>
        </p:sp>
        <p:sp>
          <p:nvSpPr>
            <p:cNvPr id="310" name="Google Shape;310;p24"/>
            <p:cNvSpPr/>
            <p:nvPr/>
          </p:nvSpPr>
          <p:spPr>
            <a:xfrm>
              <a:off x="2789787" y="2207525"/>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4"/>
            <p:cNvSpPr txBox="1"/>
            <p:nvPr/>
          </p:nvSpPr>
          <p:spPr>
            <a:xfrm>
              <a:off x="2914387" y="2414096"/>
              <a:ext cx="43731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TOTAL UNIQUE ALBUMS</a:t>
              </a:r>
              <a:endParaRPr sz="1200">
                <a:solidFill>
                  <a:srgbClr val="FFFFFF"/>
                </a:solidFill>
                <a:latin typeface="Roboto"/>
                <a:ea typeface="Roboto"/>
                <a:cs typeface="Roboto"/>
                <a:sym typeface="Roboto"/>
              </a:endParaRPr>
            </a:p>
          </p:txBody>
        </p:sp>
      </p:grpSp>
      <p:grpSp>
        <p:nvGrpSpPr>
          <p:cNvPr id="312" name="Google Shape;312;p24"/>
          <p:cNvGrpSpPr/>
          <p:nvPr/>
        </p:nvGrpSpPr>
        <p:grpSpPr>
          <a:xfrm>
            <a:off x="-199425" y="3422350"/>
            <a:ext cx="8056637" cy="731700"/>
            <a:chOff x="-769250" y="3088625"/>
            <a:chExt cx="8056637" cy="731700"/>
          </a:xfrm>
        </p:grpSpPr>
        <p:sp>
          <p:nvSpPr>
            <p:cNvPr id="313" name="Google Shape;313;p24"/>
            <p:cNvSpPr txBox="1"/>
            <p:nvPr/>
          </p:nvSpPr>
          <p:spPr>
            <a:xfrm>
              <a:off x="-769250" y="3138825"/>
              <a:ext cx="34842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B7743"/>
                  </a:solidFill>
                  <a:latin typeface="Roboto Medium"/>
                  <a:ea typeface="Roboto Medium"/>
                  <a:cs typeface="Roboto Medium"/>
                  <a:sym typeface="Roboto Medium"/>
                </a:rPr>
                <a:t>Ed Sheeran</a:t>
              </a:r>
              <a:endParaRPr sz="4400">
                <a:solidFill>
                  <a:srgbClr val="0B7743"/>
                </a:solidFill>
                <a:latin typeface="Roboto Medium"/>
                <a:ea typeface="Roboto Medium"/>
                <a:cs typeface="Roboto Medium"/>
                <a:sym typeface="Roboto Medium"/>
              </a:endParaRPr>
            </a:p>
          </p:txBody>
        </p:sp>
        <p:sp>
          <p:nvSpPr>
            <p:cNvPr id="314" name="Google Shape;314;p24"/>
            <p:cNvSpPr/>
            <p:nvPr/>
          </p:nvSpPr>
          <p:spPr>
            <a:xfrm>
              <a:off x="2789787" y="3088625"/>
              <a:ext cx="4497600" cy="731700"/>
            </a:xfrm>
            <a:prstGeom prst="rect">
              <a:avLst/>
            </a:prstGeom>
            <a:solidFill>
              <a:srgbClr val="0B774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4"/>
            <p:cNvSpPr txBox="1"/>
            <p:nvPr/>
          </p:nvSpPr>
          <p:spPr>
            <a:xfrm>
              <a:off x="2914388" y="3295180"/>
              <a:ext cx="38499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rgbClr val="FFFFFF"/>
                  </a:solidFill>
                  <a:latin typeface="Roboto"/>
                  <a:ea typeface="Roboto"/>
                  <a:cs typeface="Roboto"/>
                  <a:sym typeface="Roboto"/>
                </a:rPr>
                <a:t>MOST POPULAR ARTIST IN INDONESIA </a:t>
              </a:r>
              <a:endParaRPr sz="1200">
                <a:solidFill>
                  <a:srgbClr val="FFFFFF"/>
                </a:solidFill>
                <a:latin typeface="Roboto"/>
                <a:ea typeface="Roboto"/>
                <a:cs typeface="Roboto"/>
                <a:sym typeface="Roboto"/>
              </a:endParaRPr>
            </a:p>
          </p:txBody>
        </p:sp>
      </p:grpSp>
      <p:sp>
        <p:nvSpPr>
          <p:cNvPr id="316" name="Google Shape;316;p24"/>
          <p:cNvSpPr/>
          <p:nvPr/>
        </p:nvSpPr>
        <p:spPr>
          <a:xfrm>
            <a:off x="3816810" y="754314"/>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00">
                <a:solidFill>
                  <a:schemeClr val="lt1"/>
                </a:solidFill>
                <a:latin typeface="Roboto"/>
                <a:ea typeface="Roboto"/>
                <a:cs typeface="Roboto"/>
                <a:sym typeface="Roboto"/>
              </a:rPr>
              <a:t> </a:t>
            </a:r>
            <a:r>
              <a:rPr lang="en" sz="1200">
                <a:solidFill>
                  <a:schemeClr val="lt1"/>
                </a:solidFill>
                <a:latin typeface="Roboto"/>
                <a:ea typeface="Roboto"/>
                <a:cs typeface="Roboto"/>
                <a:sym typeface="Roboto"/>
              </a:rPr>
              <a:t>TOTAL SONG</a:t>
            </a:r>
            <a:endParaRPr/>
          </a:p>
        </p:txBody>
      </p:sp>
      <p:sp>
        <p:nvSpPr>
          <p:cNvPr id="317" name="Google Shape;317;p24"/>
          <p:cNvSpPr txBox="1"/>
          <p:nvPr/>
        </p:nvSpPr>
        <p:spPr>
          <a:xfrm>
            <a:off x="1661499" y="798350"/>
            <a:ext cx="200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400">
                <a:solidFill>
                  <a:srgbClr val="085631"/>
                </a:solidFill>
                <a:latin typeface="Roboto Medium"/>
                <a:ea typeface="Roboto Medium"/>
                <a:cs typeface="Roboto Medium"/>
                <a:sym typeface="Roboto Medium"/>
              </a:rPr>
              <a:t>3069</a:t>
            </a:r>
            <a:endParaRPr sz="4400">
              <a:solidFill>
                <a:srgbClr val="085631"/>
              </a:solidFill>
              <a:latin typeface="Roboto Medium"/>
              <a:ea typeface="Roboto Medium"/>
              <a:cs typeface="Roboto Medium"/>
              <a:sym typeface="Roboto Medium"/>
            </a:endParaRPr>
          </a:p>
        </p:txBody>
      </p:sp>
      <p:pic>
        <p:nvPicPr>
          <p:cNvPr id="318" name="Google Shape;318;p24"/>
          <p:cNvPicPr preferRelativeResize="0"/>
          <p:nvPr/>
        </p:nvPicPr>
        <p:blipFill>
          <a:blip r:embed="rId3">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type="title"/>
          </p:nvPr>
        </p:nvSpPr>
        <p:spPr>
          <a:xfrm>
            <a:off x="315375" y="606000"/>
            <a:ext cx="3830700" cy="3540300"/>
          </a:xfrm>
          <a:prstGeom prst="rect">
            <a:avLst/>
          </a:prstGeom>
        </p:spPr>
        <p:txBody>
          <a:bodyPr anchorCtr="0" anchor="ctr" bIns="91425" lIns="91425" spcFirstLastPara="1" rIns="91425" wrap="square" tIns="91425">
            <a:noAutofit/>
          </a:bodyPr>
          <a:lstStyle/>
          <a:p>
            <a:pPr indent="-369570" lvl="0" marL="457200" rtl="0" algn="l">
              <a:spcBef>
                <a:spcPts val="0"/>
              </a:spcBef>
              <a:spcAft>
                <a:spcPts val="0"/>
              </a:spcAft>
              <a:buSzPts val="2220"/>
              <a:buFont typeface="Oswald Light"/>
              <a:buChar char="-"/>
            </a:pPr>
            <a:r>
              <a:rPr lang="en" sz="2220">
                <a:latin typeface="Oswald Light"/>
                <a:ea typeface="Oswald Light"/>
                <a:cs typeface="Oswald Light"/>
                <a:sym typeface="Oswald Light"/>
              </a:rPr>
              <a:t>Top number 1 genre in </a:t>
            </a:r>
            <a:r>
              <a:rPr b="1" lang="en" sz="2220">
                <a:solidFill>
                  <a:srgbClr val="1ED760"/>
                </a:solidFill>
              </a:rPr>
              <a:t>Indonesia is Pop</a:t>
            </a:r>
            <a:r>
              <a:rPr lang="en" sz="2220">
                <a:latin typeface="Oswald Light"/>
                <a:ea typeface="Oswald Light"/>
                <a:cs typeface="Oswald Light"/>
                <a:sym typeface="Oswald Light"/>
              </a:rPr>
              <a:t> and it’s from foreign country.</a:t>
            </a:r>
            <a:endParaRPr sz="2220">
              <a:latin typeface="Oswald Light"/>
              <a:ea typeface="Oswald Light"/>
              <a:cs typeface="Oswald Light"/>
              <a:sym typeface="Oswald Light"/>
            </a:endParaRPr>
          </a:p>
          <a:p>
            <a:pPr indent="0" lvl="0" marL="457200" rtl="0" algn="l">
              <a:spcBef>
                <a:spcPts val="0"/>
              </a:spcBef>
              <a:spcAft>
                <a:spcPts val="0"/>
              </a:spcAft>
              <a:buNone/>
            </a:pPr>
            <a:r>
              <a:t/>
            </a:r>
            <a:endParaRPr sz="2220">
              <a:latin typeface="Oswald Light"/>
              <a:ea typeface="Oswald Light"/>
              <a:cs typeface="Oswald Light"/>
              <a:sym typeface="Oswald Light"/>
            </a:endParaRPr>
          </a:p>
          <a:p>
            <a:pPr indent="-369570" lvl="0" marL="457200" rtl="0" algn="l">
              <a:spcBef>
                <a:spcPts val="0"/>
              </a:spcBef>
              <a:spcAft>
                <a:spcPts val="0"/>
              </a:spcAft>
              <a:buSzPts val="2220"/>
              <a:buFont typeface="Oswald Light"/>
              <a:buChar char="-"/>
            </a:pPr>
            <a:r>
              <a:rPr lang="en" sz="2220">
                <a:latin typeface="Oswald Light"/>
                <a:ea typeface="Oswald Light"/>
                <a:cs typeface="Oswald Light"/>
                <a:sym typeface="Oswald Light"/>
              </a:rPr>
              <a:t>The </a:t>
            </a:r>
            <a:r>
              <a:rPr b="1" lang="en" sz="2220">
                <a:solidFill>
                  <a:srgbClr val="1ED760"/>
                </a:solidFill>
              </a:rPr>
              <a:t>number 2</a:t>
            </a:r>
            <a:r>
              <a:rPr lang="en" sz="2220">
                <a:latin typeface="Oswald Light"/>
                <a:ea typeface="Oswald Light"/>
                <a:cs typeface="Oswald Light"/>
                <a:sym typeface="Oswald Light"/>
              </a:rPr>
              <a:t> genre</a:t>
            </a:r>
            <a:r>
              <a:rPr lang="en" sz="2220">
                <a:solidFill>
                  <a:srgbClr val="1ED760"/>
                </a:solidFill>
                <a:latin typeface="Oswald Light"/>
                <a:ea typeface="Oswald Light"/>
                <a:cs typeface="Oswald Light"/>
                <a:sym typeface="Oswald Light"/>
              </a:rPr>
              <a:t> </a:t>
            </a:r>
            <a:r>
              <a:rPr b="1" lang="en" sz="2220">
                <a:solidFill>
                  <a:srgbClr val="1ED760"/>
                </a:solidFill>
              </a:rPr>
              <a:t>is Indie</a:t>
            </a:r>
            <a:r>
              <a:rPr lang="en" sz="2220">
                <a:solidFill>
                  <a:srgbClr val="1ED760"/>
                </a:solidFill>
                <a:latin typeface="Oswald Light"/>
                <a:ea typeface="Oswald Light"/>
                <a:cs typeface="Oswald Light"/>
                <a:sym typeface="Oswald Light"/>
              </a:rPr>
              <a:t> </a:t>
            </a:r>
            <a:r>
              <a:rPr lang="en" sz="2220">
                <a:latin typeface="Oswald Light"/>
                <a:ea typeface="Oswald Light"/>
                <a:cs typeface="Oswald Light"/>
                <a:sym typeface="Oswald Light"/>
              </a:rPr>
              <a:t>which comes mostly from Indonesian song. A normal thing that happens in every country.</a:t>
            </a:r>
            <a:endParaRPr sz="2220">
              <a:latin typeface="Oswald Light"/>
              <a:ea typeface="Oswald Light"/>
              <a:cs typeface="Oswald Light"/>
              <a:sym typeface="Oswald Light"/>
            </a:endParaRPr>
          </a:p>
        </p:txBody>
      </p:sp>
      <p:pic>
        <p:nvPicPr>
          <p:cNvPr id="324" name="Google Shape;324;p25"/>
          <p:cNvPicPr preferRelativeResize="0"/>
          <p:nvPr/>
        </p:nvPicPr>
        <p:blipFill>
          <a:blip r:embed="rId4">
            <a:alphaModFix/>
          </a:blip>
          <a:stretch>
            <a:fillRect/>
          </a:stretch>
        </p:blipFill>
        <p:spPr>
          <a:xfrm>
            <a:off x="4700150" y="771175"/>
            <a:ext cx="3830700" cy="3219316"/>
          </a:xfrm>
          <a:prstGeom prst="rect">
            <a:avLst/>
          </a:prstGeom>
          <a:noFill/>
          <a:ln>
            <a:noFill/>
          </a:ln>
        </p:spPr>
      </p:pic>
      <p:pic>
        <p:nvPicPr>
          <p:cNvPr id="325" name="Google Shape;325;p25"/>
          <p:cNvPicPr preferRelativeResize="0"/>
          <p:nvPr/>
        </p:nvPicPr>
        <p:blipFill>
          <a:blip r:embed="rId5">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1500050" y="191077"/>
            <a:ext cx="6134100" cy="786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5 MAIN POINT MUSIC CHARACTERISTICS TO ANALYZE</a:t>
            </a:r>
            <a:endParaRPr/>
          </a:p>
        </p:txBody>
      </p:sp>
      <p:sp>
        <p:nvSpPr>
          <p:cNvPr id="331" name="Google Shape;331;p26"/>
          <p:cNvSpPr/>
          <p:nvPr/>
        </p:nvSpPr>
        <p:spPr>
          <a:xfrm>
            <a:off x="2601492" y="1012207"/>
            <a:ext cx="3931200" cy="3879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6"/>
          <p:cNvGrpSpPr/>
          <p:nvPr/>
        </p:nvGrpSpPr>
        <p:grpSpPr>
          <a:xfrm>
            <a:off x="3493606" y="840548"/>
            <a:ext cx="2156686" cy="2128312"/>
            <a:chOff x="3619861" y="407378"/>
            <a:chExt cx="2166000" cy="2166000"/>
          </a:xfrm>
        </p:grpSpPr>
        <p:sp>
          <p:nvSpPr>
            <p:cNvPr id="333" name="Google Shape;333;p26"/>
            <p:cNvSpPr/>
            <p:nvPr/>
          </p:nvSpPr>
          <p:spPr>
            <a:xfrm>
              <a:off x="3619861" y="407378"/>
              <a:ext cx="2166000" cy="21660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txBox="1"/>
            <p:nvPr/>
          </p:nvSpPr>
          <p:spPr>
            <a:xfrm>
              <a:off x="4024522" y="707737"/>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Energy</a:t>
              </a:r>
              <a:endParaRPr sz="1000">
                <a:solidFill>
                  <a:srgbClr val="FFFFFF"/>
                </a:solidFill>
                <a:latin typeface="Roboto"/>
                <a:ea typeface="Roboto"/>
                <a:cs typeface="Roboto"/>
                <a:sym typeface="Roboto"/>
              </a:endParaRPr>
            </a:p>
          </p:txBody>
        </p:sp>
      </p:grpSp>
      <p:grpSp>
        <p:nvGrpSpPr>
          <p:cNvPr id="335" name="Google Shape;335;p26"/>
          <p:cNvGrpSpPr/>
          <p:nvPr/>
        </p:nvGrpSpPr>
        <p:grpSpPr>
          <a:xfrm>
            <a:off x="4517434" y="1563411"/>
            <a:ext cx="2156686" cy="2128312"/>
            <a:chOff x="4648111" y="1143043"/>
            <a:chExt cx="2166000" cy="2166000"/>
          </a:xfrm>
        </p:grpSpPr>
        <p:sp>
          <p:nvSpPr>
            <p:cNvPr id="336" name="Google Shape;336;p26"/>
            <p:cNvSpPr/>
            <p:nvPr/>
          </p:nvSpPr>
          <p:spPr>
            <a:xfrm>
              <a:off x="4648111" y="1143043"/>
              <a:ext cx="2166000" cy="2166000"/>
            </a:xfrm>
            <a:prstGeom prst="ellipse">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txBox="1"/>
            <p:nvPr/>
          </p:nvSpPr>
          <p:spPr>
            <a:xfrm>
              <a:off x="5431956" y="1669515"/>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Acousticness</a:t>
              </a:r>
              <a:endParaRPr sz="1000">
                <a:solidFill>
                  <a:srgbClr val="FFFFFF"/>
                </a:solidFill>
                <a:latin typeface="Roboto"/>
                <a:ea typeface="Roboto"/>
                <a:cs typeface="Roboto"/>
                <a:sym typeface="Roboto"/>
              </a:endParaRPr>
            </a:p>
          </p:txBody>
        </p:sp>
      </p:grpSp>
      <p:grpSp>
        <p:nvGrpSpPr>
          <p:cNvPr id="338" name="Google Shape;338;p26"/>
          <p:cNvGrpSpPr/>
          <p:nvPr/>
        </p:nvGrpSpPr>
        <p:grpSpPr>
          <a:xfrm>
            <a:off x="4109895" y="2756923"/>
            <a:ext cx="2156686" cy="2128312"/>
            <a:chOff x="4238812" y="2357689"/>
            <a:chExt cx="2166000" cy="2166000"/>
          </a:xfrm>
        </p:grpSpPr>
        <p:sp>
          <p:nvSpPr>
            <p:cNvPr id="339" name="Google Shape;339;p26"/>
            <p:cNvSpPr/>
            <p:nvPr/>
          </p:nvSpPr>
          <p:spPr>
            <a:xfrm>
              <a:off x="4238812" y="2357689"/>
              <a:ext cx="2166000" cy="2166000"/>
            </a:xfrm>
            <a:prstGeom prst="ellipse">
              <a:avLst/>
            </a:prstGeom>
            <a:solidFill>
              <a:srgbClr val="274E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txBox="1"/>
            <p:nvPr/>
          </p:nvSpPr>
          <p:spPr>
            <a:xfrm>
              <a:off x="5047891" y="3185187"/>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Speechness</a:t>
              </a:r>
              <a:endParaRPr sz="1000">
                <a:solidFill>
                  <a:srgbClr val="FFFFFF"/>
                </a:solidFill>
                <a:latin typeface="Roboto"/>
                <a:ea typeface="Roboto"/>
                <a:cs typeface="Roboto"/>
                <a:sym typeface="Roboto"/>
              </a:endParaRPr>
            </a:p>
          </p:txBody>
        </p:sp>
      </p:grpSp>
      <p:grpSp>
        <p:nvGrpSpPr>
          <p:cNvPr id="341" name="Google Shape;341;p26"/>
          <p:cNvGrpSpPr/>
          <p:nvPr/>
        </p:nvGrpSpPr>
        <p:grpSpPr>
          <a:xfrm>
            <a:off x="2859683" y="2757022"/>
            <a:ext cx="2156686" cy="2128312"/>
            <a:chOff x="2983201" y="2357790"/>
            <a:chExt cx="2166000" cy="2166000"/>
          </a:xfrm>
        </p:grpSpPr>
        <p:sp>
          <p:nvSpPr>
            <p:cNvPr id="342" name="Google Shape;342;p26"/>
            <p:cNvSpPr/>
            <p:nvPr/>
          </p:nvSpPr>
          <p:spPr>
            <a:xfrm>
              <a:off x="2983201" y="2357790"/>
              <a:ext cx="2166000" cy="21660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txBox="1"/>
            <p:nvPr/>
          </p:nvSpPr>
          <p:spPr>
            <a:xfrm>
              <a:off x="3263911" y="3383877"/>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liveness</a:t>
              </a:r>
              <a:endParaRPr sz="1000">
                <a:solidFill>
                  <a:srgbClr val="FFFFFF"/>
                </a:solidFill>
                <a:latin typeface="Roboto"/>
                <a:ea typeface="Roboto"/>
                <a:cs typeface="Roboto"/>
                <a:sym typeface="Roboto"/>
              </a:endParaRPr>
            </a:p>
          </p:txBody>
        </p:sp>
      </p:grpSp>
      <p:grpSp>
        <p:nvGrpSpPr>
          <p:cNvPr id="344" name="Google Shape;344;p26"/>
          <p:cNvGrpSpPr/>
          <p:nvPr/>
        </p:nvGrpSpPr>
        <p:grpSpPr>
          <a:xfrm>
            <a:off x="2469893" y="1563381"/>
            <a:ext cx="2156686" cy="2128312"/>
            <a:chOff x="2591728" y="1143012"/>
            <a:chExt cx="2166000" cy="2166000"/>
          </a:xfrm>
        </p:grpSpPr>
        <p:sp>
          <p:nvSpPr>
            <p:cNvPr id="345" name="Google Shape;345;p26"/>
            <p:cNvSpPr/>
            <p:nvPr/>
          </p:nvSpPr>
          <p:spPr>
            <a:xfrm>
              <a:off x="2591728" y="1143012"/>
              <a:ext cx="2166000" cy="2166000"/>
            </a:xfrm>
            <a:prstGeom prst="ellipse">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txBox="1"/>
            <p:nvPr/>
          </p:nvSpPr>
          <p:spPr>
            <a:xfrm>
              <a:off x="2830556" y="1666262"/>
              <a:ext cx="1328400" cy="66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Valence</a:t>
              </a:r>
              <a:endParaRPr sz="1000">
                <a:solidFill>
                  <a:srgbClr val="FFFFFF"/>
                </a:solidFill>
                <a:latin typeface="Roboto"/>
                <a:ea typeface="Roboto"/>
                <a:cs typeface="Roboto"/>
                <a:sym typeface="Roboto"/>
              </a:endParaRPr>
            </a:p>
          </p:txBody>
        </p:sp>
      </p:grpSp>
      <p:sp>
        <p:nvSpPr>
          <p:cNvPr id="347" name="Google Shape;347;p26"/>
          <p:cNvSpPr/>
          <p:nvPr/>
        </p:nvSpPr>
        <p:spPr>
          <a:xfrm>
            <a:off x="3956744" y="2349586"/>
            <a:ext cx="1220700" cy="1204500"/>
          </a:xfrm>
          <a:prstGeom prst="ellipse">
            <a:avLst/>
          </a:prstGeom>
          <a:solidFill>
            <a:srgbClr val="1ED7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8" name="Google Shape;348;p26"/>
          <p:cNvPicPr preferRelativeResize="0"/>
          <p:nvPr/>
        </p:nvPicPr>
        <p:blipFill>
          <a:blip r:embed="rId3">
            <a:alphaModFix/>
          </a:blip>
          <a:stretch>
            <a:fillRect/>
          </a:stretch>
        </p:blipFill>
        <p:spPr>
          <a:xfrm>
            <a:off x="3939113" y="2305787"/>
            <a:ext cx="1265675" cy="1292075"/>
          </a:xfrm>
          <a:prstGeom prst="rect">
            <a:avLst/>
          </a:prstGeom>
          <a:noFill/>
          <a:ln>
            <a:noFill/>
          </a:ln>
        </p:spPr>
      </p:pic>
      <p:sp>
        <p:nvSpPr>
          <p:cNvPr id="349" name="Google Shape;349;p26"/>
          <p:cNvSpPr txBox="1"/>
          <p:nvPr/>
        </p:nvSpPr>
        <p:spPr>
          <a:xfrm>
            <a:off x="6116400" y="4329000"/>
            <a:ext cx="2217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Oswald"/>
                <a:ea typeface="Oswald"/>
                <a:cs typeface="Oswald"/>
                <a:sym typeface="Oswald"/>
              </a:rPr>
              <a:t>*based on Spotify </a:t>
            </a:r>
            <a:r>
              <a:rPr lang="en" sz="900">
                <a:solidFill>
                  <a:schemeClr val="lt1"/>
                </a:solidFill>
                <a:latin typeface="Oswald"/>
                <a:ea typeface="Oswald"/>
                <a:cs typeface="Oswald"/>
                <a:sym typeface="Oswald"/>
              </a:rPr>
              <a:t>algorithm</a:t>
            </a:r>
            <a:r>
              <a:rPr lang="en" sz="900">
                <a:solidFill>
                  <a:schemeClr val="lt1"/>
                </a:solidFill>
                <a:latin typeface="Oswald"/>
                <a:ea typeface="Oswald"/>
                <a:cs typeface="Oswald"/>
                <a:sym typeface="Oswald"/>
              </a:rPr>
              <a:t> music detection</a:t>
            </a:r>
            <a:endParaRPr sz="900">
              <a:solidFill>
                <a:schemeClr val="lt1"/>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nvSpPr>
        <p:spPr>
          <a:xfrm>
            <a:off x="456000" y="266625"/>
            <a:ext cx="8447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Oswald"/>
                <a:ea typeface="Oswald"/>
                <a:cs typeface="Oswald"/>
                <a:sym typeface="Oswald"/>
              </a:rPr>
              <a:t>LET US SEE HOW’S THE MUSIC CHANGES LAST 10 YEARS BASED ON POPULARITY TRENDS</a:t>
            </a:r>
            <a:endParaRPr sz="2400">
              <a:solidFill>
                <a:schemeClr val="lt1"/>
              </a:solidFill>
              <a:latin typeface="Oswald"/>
              <a:ea typeface="Oswald"/>
              <a:cs typeface="Oswald"/>
              <a:sym typeface="Oswald"/>
            </a:endParaRPr>
          </a:p>
        </p:txBody>
      </p:sp>
      <p:pic>
        <p:nvPicPr>
          <p:cNvPr id="355" name="Google Shape;355;p27"/>
          <p:cNvPicPr preferRelativeResize="0"/>
          <p:nvPr/>
        </p:nvPicPr>
        <p:blipFill>
          <a:blip r:embed="rId4">
            <a:alphaModFix/>
          </a:blip>
          <a:stretch>
            <a:fillRect/>
          </a:stretch>
        </p:blipFill>
        <p:spPr>
          <a:xfrm>
            <a:off x="1285350" y="1278525"/>
            <a:ext cx="6788400" cy="3093675"/>
          </a:xfrm>
          <a:prstGeom prst="rect">
            <a:avLst/>
          </a:prstGeom>
          <a:noFill/>
          <a:ln>
            <a:noFill/>
          </a:ln>
        </p:spPr>
      </p:pic>
      <p:pic>
        <p:nvPicPr>
          <p:cNvPr id="356" name="Google Shape;356;p27"/>
          <p:cNvPicPr preferRelativeResize="0"/>
          <p:nvPr/>
        </p:nvPicPr>
        <p:blipFill>
          <a:blip r:embed="rId5">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nvSpPr>
        <p:spPr>
          <a:xfrm>
            <a:off x="1083200" y="246900"/>
            <a:ext cx="6260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Oswald"/>
                <a:ea typeface="Oswald"/>
                <a:cs typeface="Oswald"/>
                <a:sym typeface="Oswald"/>
              </a:rPr>
              <a:t>TOP 10 MOST POPULAR ARTIST IN INDONESIA </a:t>
            </a:r>
            <a:endParaRPr sz="2400">
              <a:solidFill>
                <a:schemeClr val="lt1"/>
              </a:solidFill>
              <a:latin typeface="Oswald"/>
              <a:ea typeface="Oswald"/>
              <a:cs typeface="Oswald"/>
              <a:sym typeface="Oswald"/>
            </a:endParaRPr>
          </a:p>
        </p:txBody>
      </p:sp>
      <p:pic>
        <p:nvPicPr>
          <p:cNvPr id="362" name="Google Shape;362;p28"/>
          <p:cNvPicPr preferRelativeResize="0"/>
          <p:nvPr/>
        </p:nvPicPr>
        <p:blipFill>
          <a:blip r:embed="rId3">
            <a:alphaModFix/>
          </a:blip>
          <a:stretch>
            <a:fillRect/>
          </a:stretch>
        </p:blipFill>
        <p:spPr>
          <a:xfrm>
            <a:off x="2348951" y="876000"/>
            <a:ext cx="4128000" cy="3581200"/>
          </a:xfrm>
          <a:prstGeom prst="rect">
            <a:avLst/>
          </a:prstGeom>
          <a:noFill/>
          <a:ln>
            <a:noFill/>
          </a:ln>
        </p:spPr>
      </p:pic>
      <p:pic>
        <p:nvPicPr>
          <p:cNvPr id="363" name="Google Shape;363;p28"/>
          <p:cNvPicPr preferRelativeResize="0"/>
          <p:nvPr/>
        </p:nvPicPr>
        <p:blipFill>
          <a:blip r:embed="rId4">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nvSpPr>
        <p:spPr>
          <a:xfrm>
            <a:off x="1441950" y="255500"/>
            <a:ext cx="6260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lt1"/>
                </a:solidFill>
                <a:latin typeface="Oswald"/>
                <a:ea typeface="Oswald"/>
                <a:cs typeface="Oswald"/>
                <a:sym typeface="Oswald"/>
              </a:rPr>
              <a:t>FOREIGN ARTIST VS INDONESIAN ARTIST</a:t>
            </a:r>
            <a:endParaRPr sz="2400">
              <a:solidFill>
                <a:schemeClr val="lt1"/>
              </a:solidFill>
              <a:latin typeface="Oswald"/>
              <a:ea typeface="Oswald"/>
              <a:cs typeface="Oswald"/>
              <a:sym typeface="Oswald"/>
            </a:endParaRPr>
          </a:p>
        </p:txBody>
      </p:sp>
      <p:sp>
        <p:nvSpPr>
          <p:cNvPr id="369" name="Google Shape;369;p29"/>
          <p:cNvSpPr txBox="1"/>
          <p:nvPr/>
        </p:nvSpPr>
        <p:spPr>
          <a:xfrm>
            <a:off x="6064600" y="4162425"/>
            <a:ext cx="3232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Oswald"/>
                <a:ea typeface="Oswald"/>
                <a:cs typeface="Oswald"/>
                <a:sym typeface="Oswald"/>
              </a:rPr>
              <a:t>*FILTERED INDONESIAN ARTIST ONLY</a:t>
            </a:r>
            <a:endParaRPr sz="1000">
              <a:solidFill>
                <a:schemeClr val="lt1"/>
              </a:solidFill>
              <a:latin typeface="Oswald"/>
              <a:ea typeface="Oswald"/>
              <a:cs typeface="Oswald"/>
              <a:sym typeface="Oswald"/>
            </a:endParaRPr>
          </a:p>
        </p:txBody>
      </p:sp>
      <p:pic>
        <p:nvPicPr>
          <p:cNvPr id="370" name="Google Shape;370;p29"/>
          <p:cNvPicPr preferRelativeResize="0"/>
          <p:nvPr/>
        </p:nvPicPr>
        <p:blipFill>
          <a:blip r:embed="rId3">
            <a:alphaModFix/>
          </a:blip>
          <a:stretch>
            <a:fillRect/>
          </a:stretch>
        </p:blipFill>
        <p:spPr>
          <a:xfrm>
            <a:off x="1003925" y="981075"/>
            <a:ext cx="3286125" cy="3181350"/>
          </a:xfrm>
          <a:prstGeom prst="rect">
            <a:avLst/>
          </a:prstGeom>
          <a:noFill/>
          <a:ln>
            <a:noFill/>
          </a:ln>
        </p:spPr>
      </p:pic>
      <p:pic>
        <p:nvPicPr>
          <p:cNvPr id="371" name="Google Shape;371;p29"/>
          <p:cNvPicPr preferRelativeResize="0"/>
          <p:nvPr/>
        </p:nvPicPr>
        <p:blipFill>
          <a:blip r:embed="rId4">
            <a:alphaModFix/>
          </a:blip>
          <a:stretch>
            <a:fillRect/>
          </a:stretch>
        </p:blipFill>
        <p:spPr>
          <a:xfrm>
            <a:off x="4838100" y="971550"/>
            <a:ext cx="3286125" cy="3200411"/>
          </a:xfrm>
          <a:prstGeom prst="rect">
            <a:avLst/>
          </a:prstGeom>
          <a:noFill/>
          <a:ln>
            <a:noFill/>
          </a:ln>
        </p:spPr>
      </p:pic>
      <p:pic>
        <p:nvPicPr>
          <p:cNvPr id="372" name="Google Shape;372;p29"/>
          <p:cNvPicPr preferRelativeResize="0"/>
          <p:nvPr/>
        </p:nvPicPr>
        <p:blipFill>
          <a:blip r:embed="rId5">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757100" y="1258400"/>
            <a:ext cx="5796900" cy="4129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1 CHART </a:t>
            </a:r>
            <a:r>
              <a:rPr lang="en">
                <a:solidFill>
                  <a:srgbClr val="0E9453"/>
                </a:solidFill>
              </a:rPr>
              <a:t>Vs </a:t>
            </a:r>
            <a:r>
              <a:rPr lang="en"/>
              <a:t># 101 CHART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Compare the Chart shall we?</a:t>
            </a:r>
            <a:endParaRPr/>
          </a:p>
          <a:p>
            <a:pPr indent="0" lvl="0" marL="0" rtl="0" algn="l">
              <a:spcBef>
                <a:spcPts val="0"/>
              </a:spcBef>
              <a:spcAft>
                <a:spcPts val="0"/>
              </a:spcAft>
              <a:buNone/>
            </a:pPr>
            <a:r>
              <a:t/>
            </a:r>
            <a:endParaRPr/>
          </a:p>
        </p:txBody>
      </p:sp>
      <p:pic>
        <p:nvPicPr>
          <p:cNvPr id="378" name="Google Shape;378;p30"/>
          <p:cNvPicPr preferRelativeResize="0"/>
          <p:nvPr/>
        </p:nvPicPr>
        <p:blipFill>
          <a:blip r:embed="rId3">
            <a:alphaModFix/>
          </a:blip>
          <a:stretch>
            <a:fillRect/>
          </a:stretch>
        </p:blipFill>
        <p:spPr>
          <a:xfrm>
            <a:off x="2147700" y="4569325"/>
            <a:ext cx="4848576" cy="574175"/>
          </a:xfrm>
          <a:prstGeom prst="rect">
            <a:avLst/>
          </a:prstGeom>
          <a:noFill/>
          <a:ln>
            <a:noFill/>
          </a:ln>
        </p:spPr>
      </p:pic>
      <p:sp>
        <p:nvSpPr>
          <p:cNvPr id="379" name="Google Shape;379;p30"/>
          <p:cNvSpPr/>
          <p:nvPr/>
        </p:nvSpPr>
        <p:spPr>
          <a:xfrm>
            <a:off x="797575" y="679550"/>
            <a:ext cx="2988600" cy="935100"/>
          </a:xfrm>
          <a:prstGeom prst="flowChartAlternateProcess">
            <a:avLst/>
          </a:prstGeom>
          <a:solidFill>
            <a:srgbClr val="0B7140"/>
          </a:solidFill>
          <a:ln cap="flat" cmpd="sng" w="9525">
            <a:solidFill>
              <a:schemeClr val="dk2"/>
            </a:solidFill>
            <a:prstDash val="solid"/>
            <a:round/>
            <a:headEnd len="sm" w="sm" type="none"/>
            <a:tailEnd len="sm" w="sm" type="none"/>
          </a:ln>
          <a:effectLst>
            <a:reflection blurRad="0" dir="5400000" dist="38100" endA="0" endPos="19000" fadeDir="5400012" kx="0" rotWithShape="0" algn="bl" stA="21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FFFFFF"/>
                </a:solidFill>
                <a:latin typeface="Oswald"/>
                <a:ea typeface="Oswald"/>
                <a:cs typeface="Oswald"/>
                <a:sym typeface="Oswald"/>
              </a:rPr>
              <a:t>COMPARING TWO ARTIST </a:t>
            </a:r>
            <a:endParaRPr sz="2000">
              <a:solidFill>
                <a:srgbClr val="FFFFFF"/>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1"/>
          <p:cNvSpPr txBox="1"/>
          <p:nvPr>
            <p:ph type="title"/>
          </p:nvPr>
        </p:nvSpPr>
        <p:spPr>
          <a:xfrm>
            <a:off x="1297500" y="393750"/>
            <a:ext cx="70389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1 Popular </a:t>
            </a:r>
            <a:r>
              <a:rPr lang="en">
                <a:solidFill>
                  <a:srgbClr val="0E9453"/>
                </a:solidFill>
              </a:rPr>
              <a:t>Vs</a:t>
            </a:r>
            <a:r>
              <a:rPr lang="en"/>
              <a:t> Number 101 in Indonesian Chart</a:t>
            </a:r>
            <a:endParaRPr/>
          </a:p>
        </p:txBody>
      </p:sp>
      <p:pic>
        <p:nvPicPr>
          <p:cNvPr id="385" name="Google Shape;385;p31"/>
          <p:cNvPicPr preferRelativeResize="0"/>
          <p:nvPr/>
        </p:nvPicPr>
        <p:blipFill>
          <a:blip r:embed="rId4">
            <a:alphaModFix/>
          </a:blip>
          <a:stretch>
            <a:fillRect/>
          </a:stretch>
        </p:blipFill>
        <p:spPr>
          <a:xfrm>
            <a:off x="2147700" y="4569325"/>
            <a:ext cx="4848576" cy="574175"/>
          </a:xfrm>
          <a:prstGeom prst="rect">
            <a:avLst/>
          </a:prstGeom>
          <a:noFill/>
          <a:ln>
            <a:noFill/>
          </a:ln>
        </p:spPr>
      </p:pic>
      <p:sp>
        <p:nvSpPr>
          <p:cNvPr id="386" name="Google Shape;386;p31"/>
          <p:cNvSpPr txBox="1"/>
          <p:nvPr/>
        </p:nvSpPr>
        <p:spPr>
          <a:xfrm>
            <a:off x="6318650" y="1238825"/>
            <a:ext cx="2581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In 2011 Ed Sheeran released an song and the popularity score is above 28 Thousand and in 2017 stay relatively still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b="1" lang="en">
                <a:solidFill>
                  <a:srgbClr val="00FF00"/>
                </a:solidFill>
                <a:latin typeface="Oswald"/>
                <a:ea typeface="Oswald"/>
                <a:cs typeface="Oswald"/>
                <a:sym typeface="Oswald"/>
              </a:rPr>
              <a:t>BUT!</a:t>
            </a:r>
            <a:endParaRPr b="1">
              <a:solidFill>
                <a:srgbClr val="00FF00"/>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In some case Samson’s song </a:t>
            </a:r>
            <a:r>
              <a:rPr b="1" lang="en">
                <a:solidFill>
                  <a:srgbClr val="00FF00"/>
                </a:solidFill>
                <a:latin typeface="Oswald"/>
                <a:ea typeface="Oswald"/>
                <a:cs typeface="Oswald"/>
                <a:sym typeface="Oswald"/>
              </a:rPr>
              <a:t>in 2016 is more popular</a:t>
            </a:r>
            <a:r>
              <a:rPr lang="en">
                <a:solidFill>
                  <a:schemeClr val="lt1"/>
                </a:solidFill>
                <a:latin typeface="Oswald"/>
                <a:ea typeface="Oswald"/>
                <a:cs typeface="Oswald"/>
                <a:sym typeface="Oswald"/>
              </a:rPr>
              <a:t> than Ed Sheeran song with almost 70 Thousand score but then decreasing to only 56 making it not so popular anymore</a:t>
            </a:r>
            <a:endParaRPr>
              <a:solidFill>
                <a:schemeClr val="lt1"/>
              </a:solidFill>
              <a:latin typeface="Oswald"/>
              <a:ea typeface="Oswald"/>
              <a:cs typeface="Oswald"/>
              <a:sym typeface="Oswald"/>
            </a:endParaRPr>
          </a:p>
        </p:txBody>
      </p:sp>
      <p:pic>
        <p:nvPicPr>
          <p:cNvPr id="387" name="Google Shape;387;p31"/>
          <p:cNvPicPr preferRelativeResize="0"/>
          <p:nvPr/>
        </p:nvPicPr>
        <p:blipFill>
          <a:blip r:embed="rId5">
            <a:alphaModFix/>
          </a:blip>
          <a:stretch>
            <a:fillRect/>
          </a:stretch>
        </p:blipFill>
        <p:spPr>
          <a:xfrm>
            <a:off x="514400" y="1089150"/>
            <a:ext cx="5387176" cy="3327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ctrTitle"/>
          </p:nvPr>
        </p:nvSpPr>
        <p:spPr>
          <a:xfrm>
            <a:off x="5083950" y="-76200"/>
            <a:ext cx="4038900" cy="90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SzPts val="990"/>
              <a:buNone/>
            </a:pPr>
            <a:r>
              <a:rPr lang="en" sz="2600"/>
              <a:t>GROUP E -SHANGHAI</a:t>
            </a:r>
            <a:endParaRPr sz="2600"/>
          </a:p>
          <a:p>
            <a:pPr indent="0" lvl="0" marL="0" rtl="0" algn="r">
              <a:spcBef>
                <a:spcPts val="0"/>
              </a:spcBef>
              <a:spcAft>
                <a:spcPts val="0"/>
              </a:spcAft>
              <a:buSzPts val="990"/>
              <a:buNone/>
            </a:pPr>
            <a:r>
              <a:rPr lang="en" sz="2600"/>
              <a:t>JAN23</a:t>
            </a:r>
            <a:endParaRPr sz="2600"/>
          </a:p>
        </p:txBody>
      </p:sp>
      <p:sp>
        <p:nvSpPr>
          <p:cNvPr id="147" name="Google Shape;147;p14"/>
          <p:cNvSpPr txBox="1"/>
          <p:nvPr>
            <p:ph type="ctrTitle"/>
          </p:nvPr>
        </p:nvSpPr>
        <p:spPr>
          <a:xfrm>
            <a:off x="0" y="-76200"/>
            <a:ext cx="4038900" cy="9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t>GROUP FINAL PROJECT</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2"/>
          <p:cNvSpPr txBox="1"/>
          <p:nvPr>
            <p:ph type="title"/>
          </p:nvPr>
        </p:nvSpPr>
        <p:spPr>
          <a:xfrm>
            <a:off x="1297500" y="393750"/>
            <a:ext cx="7038900" cy="543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How’s The Music Characteristic between the two?</a:t>
            </a:r>
            <a:endParaRPr/>
          </a:p>
        </p:txBody>
      </p:sp>
      <p:pic>
        <p:nvPicPr>
          <p:cNvPr id="393" name="Google Shape;393;p32"/>
          <p:cNvPicPr preferRelativeResize="0"/>
          <p:nvPr/>
        </p:nvPicPr>
        <p:blipFill>
          <a:blip r:embed="rId4">
            <a:alphaModFix/>
          </a:blip>
          <a:stretch>
            <a:fillRect/>
          </a:stretch>
        </p:blipFill>
        <p:spPr>
          <a:xfrm>
            <a:off x="2147700" y="4569325"/>
            <a:ext cx="4848576" cy="574175"/>
          </a:xfrm>
          <a:prstGeom prst="rect">
            <a:avLst/>
          </a:prstGeom>
          <a:noFill/>
          <a:ln>
            <a:noFill/>
          </a:ln>
        </p:spPr>
      </p:pic>
      <p:sp>
        <p:nvSpPr>
          <p:cNvPr id="394" name="Google Shape;394;p32"/>
          <p:cNvSpPr txBox="1"/>
          <p:nvPr/>
        </p:nvSpPr>
        <p:spPr>
          <a:xfrm>
            <a:off x="5589525" y="1078650"/>
            <a:ext cx="2955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Oswald"/>
                <a:ea typeface="Oswald"/>
                <a:cs typeface="Oswald"/>
                <a:sym typeface="Oswald"/>
              </a:rPr>
              <a:t>- </a:t>
            </a:r>
            <a:r>
              <a:rPr lang="en">
                <a:solidFill>
                  <a:schemeClr val="lt1"/>
                </a:solidFill>
                <a:latin typeface="Oswald"/>
                <a:ea typeface="Oswald"/>
                <a:cs typeface="Oswald"/>
                <a:sym typeface="Oswald"/>
              </a:rPr>
              <a:t>Most Ed sheeran popular have </a:t>
            </a:r>
            <a:r>
              <a:rPr lang="en">
                <a:solidFill>
                  <a:srgbClr val="0E9453"/>
                </a:solidFill>
                <a:latin typeface="Oswald"/>
                <a:ea typeface="Oswald"/>
                <a:cs typeface="Oswald"/>
                <a:sym typeface="Oswald"/>
              </a:rPr>
              <a:t>high acousticness</a:t>
            </a:r>
            <a:r>
              <a:rPr lang="en">
                <a:solidFill>
                  <a:schemeClr val="lt1"/>
                </a:solidFill>
                <a:latin typeface="Oswald"/>
                <a:ea typeface="Oswald"/>
                <a:cs typeface="Oswald"/>
                <a:sym typeface="Oswald"/>
              </a:rPr>
              <a:t> song and </a:t>
            </a:r>
            <a:r>
              <a:rPr lang="en">
                <a:solidFill>
                  <a:srgbClr val="0E9453"/>
                </a:solidFill>
                <a:latin typeface="Oswald"/>
                <a:ea typeface="Oswald"/>
                <a:cs typeface="Oswald"/>
                <a:sym typeface="Oswald"/>
              </a:rPr>
              <a:t>high danceablity</a:t>
            </a:r>
            <a:r>
              <a:rPr lang="en">
                <a:solidFill>
                  <a:schemeClr val="lt1"/>
                </a:solidFill>
                <a:latin typeface="Oswald"/>
                <a:ea typeface="Oswald"/>
                <a:cs typeface="Oswald"/>
                <a:sym typeface="Oswald"/>
              </a:rPr>
              <a:t>. But not so energetic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-Samson’s song in other hand Avg. Danceabilty are higher and acousticness level are low.</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t/>
            </a:r>
            <a:endParaRPr>
              <a:solidFill>
                <a:schemeClr val="lt1"/>
              </a:solidFill>
              <a:latin typeface="Oswald"/>
              <a:ea typeface="Oswald"/>
              <a:cs typeface="Oswald"/>
              <a:sym typeface="Oswald"/>
            </a:endParaRPr>
          </a:p>
          <a:p>
            <a:pPr indent="0" lvl="0" marL="0" rtl="0" algn="l">
              <a:spcBef>
                <a:spcPts val="0"/>
              </a:spcBef>
              <a:spcAft>
                <a:spcPts val="0"/>
              </a:spcAft>
              <a:buNone/>
            </a:pPr>
            <a:r>
              <a:rPr lang="en">
                <a:solidFill>
                  <a:schemeClr val="lt1"/>
                </a:solidFill>
                <a:latin typeface="Oswald"/>
                <a:ea typeface="Oswald"/>
                <a:cs typeface="Oswald"/>
                <a:sym typeface="Oswald"/>
              </a:rPr>
              <a:t>IT SHOWS THESE </a:t>
            </a:r>
            <a:r>
              <a:rPr b="1" lang="en">
                <a:solidFill>
                  <a:srgbClr val="00FF00"/>
                </a:solidFill>
                <a:latin typeface="Oswald"/>
                <a:ea typeface="Oswald"/>
                <a:cs typeface="Oswald"/>
                <a:sym typeface="Oswald"/>
              </a:rPr>
              <a:t>2 MUSIC TYPE ARE DIFFERENT</a:t>
            </a:r>
            <a:r>
              <a:rPr lang="en">
                <a:solidFill>
                  <a:schemeClr val="lt1"/>
                </a:solidFill>
                <a:latin typeface="Oswald"/>
                <a:ea typeface="Oswald"/>
                <a:cs typeface="Oswald"/>
                <a:sym typeface="Oswald"/>
              </a:rPr>
              <a:t> FROM EACH OTHER</a:t>
            </a:r>
            <a:endParaRPr>
              <a:solidFill>
                <a:schemeClr val="lt1"/>
              </a:solidFill>
              <a:latin typeface="Oswald"/>
              <a:ea typeface="Oswald"/>
              <a:cs typeface="Oswald"/>
              <a:sym typeface="Oswald"/>
            </a:endParaRPr>
          </a:p>
        </p:txBody>
      </p:sp>
      <p:pic>
        <p:nvPicPr>
          <p:cNvPr id="395" name="Google Shape;395;p32"/>
          <p:cNvPicPr preferRelativeResize="0"/>
          <p:nvPr/>
        </p:nvPicPr>
        <p:blipFill>
          <a:blip r:embed="rId5">
            <a:alphaModFix/>
          </a:blip>
          <a:stretch>
            <a:fillRect/>
          </a:stretch>
        </p:blipFill>
        <p:spPr>
          <a:xfrm>
            <a:off x="167500" y="1167163"/>
            <a:ext cx="5284724" cy="28976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399" name="Shape 399"/>
        <p:cNvGrpSpPr/>
        <p:nvPr/>
      </p:nvGrpSpPr>
      <p:grpSpPr>
        <a:xfrm>
          <a:off x="0" y="0"/>
          <a:ext cx="0" cy="0"/>
          <a:chOff x="0" y="0"/>
          <a:chExt cx="0" cy="0"/>
        </a:xfrm>
      </p:grpSpPr>
      <p:sp>
        <p:nvSpPr>
          <p:cNvPr id="400" name="Google Shape;400;p33"/>
          <p:cNvSpPr txBox="1"/>
          <p:nvPr>
            <p:ph type="ctrTitle"/>
          </p:nvPr>
        </p:nvSpPr>
        <p:spPr>
          <a:xfrm>
            <a:off x="3569975" y="17823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ANALYSIS</a:t>
            </a:r>
            <a:endParaRPr/>
          </a:p>
        </p:txBody>
      </p:sp>
      <p:pic>
        <p:nvPicPr>
          <p:cNvPr id="401" name="Google Shape;401;p33"/>
          <p:cNvPicPr preferRelativeResize="0"/>
          <p:nvPr/>
        </p:nvPicPr>
        <p:blipFill>
          <a:blip r:embed="rId4">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405" name="Shape 405"/>
        <p:cNvGrpSpPr/>
        <p:nvPr/>
      </p:nvGrpSpPr>
      <p:grpSpPr>
        <a:xfrm>
          <a:off x="0" y="0"/>
          <a:ext cx="0" cy="0"/>
          <a:chOff x="0" y="0"/>
          <a:chExt cx="0" cy="0"/>
        </a:xfrm>
      </p:grpSpPr>
      <p:pic>
        <p:nvPicPr>
          <p:cNvPr id="406" name="Google Shape;406;p34"/>
          <p:cNvPicPr preferRelativeResize="0"/>
          <p:nvPr/>
        </p:nvPicPr>
        <p:blipFill>
          <a:blip r:embed="rId4">
            <a:alphaModFix/>
          </a:blip>
          <a:stretch>
            <a:fillRect/>
          </a:stretch>
        </p:blipFill>
        <p:spPr>
          <a:xfrm>
            <a:off x="2147700" y="4569325"/>
            <a:ext cx="4848576" cy="574175"/>
          </a:xfrm>
          <a:prstGeom prst="rect">
            <a:avLst/>
          </a:prstGeom>
          <a:noFill/>
          <a:ln>
            <a:noFill/>
          </a:ln>
        </p:spPr>
      </p:pic>
      <p:sp>
        <p:nvSpPr>
          <p:cNvPr id="407" name="Google Shape;407;p34"/>
          <p:cNvSpPr/>
          <p:nvPr/>
        </p:nvSpPr>
        <p:spPr>
          <a:xfrm>
            <a:off x="1891200" y="1343925"/>
            <a:ext cx="5846400" cy="2082300"/>
          </a:xfrm>
          <a:prstGeom prst="flowChartAlternateProcess">
            <a:avLst/>
          </a:prstGeom>
          <a:solidFill>
            <a:srgbClr val="0B7140"/>
          </a:solidFill>
          <a:ln cap="flat" cmpd="sng" w="9525">
            <a:solidFill>
              <a:schemeClr val="dk2"/>
            </a:solidFill>
            <a:prstDash val="solid"/>
            <a:round/>
            <a:headEnd len="sm" w="sm" type="none"/>
            <a:tailEnd len="sm" w="sm" type="none"/>
          </a:ln>
          <a:effectLst>
            <a:reflection blurRad="0" dir="5400000" dist="38100" endA="0" endPos="30000" fadeDir="5400012" kx="0" rotWithShape="0" algn="bl" stA="30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swald"/>
                <a:ea typeface="Oswald"/>
                <a:cs typeface="Oswald"/>
                <a:sym typeface="Oswald"/>
              </a:rPr>
              <a:t>DOES MUSIC CHARACTERISTIC AFFECT THE POPULARITY?</a:t>
            </a:r>
            <a:endParaRPr sz="3100">
              <a:solidFill>
                <a:srgbClr val="FFFFFF"/>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graphicFrame>
        <p:nvGraphicFramePr>
          <p:cNvPr id="412" name="Google Shape;412;p35"/>
          <p:cNvGraphicFramePr/>
          <p:nvPr/>
        </p:nvGraphicFramePr>
        <p:xfrm>
          <a:off x="952500" y="1094400"/>
          <a:ext cx="3000000" cy="3000000"/>
        </p:xfrm>
        <a:graphic>
          <a:graphicData uri="http://schemas.openxmlformats.org/drawingml/2006/table">
            <a:tbl>
              <a:tblPr>
                <a:noFill/>
                <a:tableStyleId>{5A9DA9AF-E8D7-4C33-B6F1-7B9DEB97A3B5}</a:tableStyleId>
              </a:tblPr>
              <a:tblGrid>
                <a:gridCol w="2413000"/>
                <a:gridCol w="2413000"/>
                <a:gridCol w="2413000"/>
              </a:tblGrid>
              <a:tr h="381000">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Cluster </a:t>
                      </a:r>
                      <a:r>
                        <a:rPr lang="en">
                          <a:solidFill>
                            <a:schemeClr val="lt1"/>
                          </a:solidFill>
                          <a:latin typeface="Oswald"/>
                          <a:ea typeface="Oswald"/>
                          <a:cs typeface="Oswald"/>
                          <a:sym typeface="Oswald"/>
                        </a:rPr>
                        <a:t>1</a:t>
                      </a:r>
                      <a:endParaRPr>
                        <a:solidFill>
                          <a:schemeClr val="lt1"/>
                        </a:solidFill>
                        <a:latin typeface="Oswald"/>
                        <a:ea typeface="Oswald"/>
                        <a:cs typeface="Oswald"/>
                        <a:sym typeface="Oswald"/>
                      </a:endParaRPr>
                    </a:p>
                  </a:txBody>
                  <a:tcPr marT="91425" marB="91425" marR="91425" marL="91425">
                    <a:solidFill>
                      <a:srgbClr val="0B7140"/>
                    </a:solidFill>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Cluster </a:t>
                      </a:r>
                      <a:r>
                        <a:rPr lang="en">
                          <a:solidFill>
                            <a:schemeClr val="lt1"/>
                          </a:solidFill>
                          <a:latin typeface="Oswald"/>
                          <a:ea typeface="Oswald"/>
                          <a:cs typeface="Oswald"/>
                          <a:sym typeface="Oswald"/>
                        </a:rPr>
                        <a:t>2</a:t>
                      </a:r>
                      <a:endParaRPr>
                        <a:solidFill>
                          <a:schemeClr val="lt1"/>
                        </a:solidFill>
                        <a:latin typeface="Oswald"/>
                        <a:ea typeface="Oswald"/>
                        <a:cs typeface="Oswald"/>
                        <a:sym typeface="Oswald"/>
                      </a:endParaRPr>
                    </a:p>
                  </a:txBody>
                  <a:tcPr marT="91425" marB="91425" marR="91425" marL="91425">
                    <a:solidFill>
                      <a:srgbClr val="0B7140"/>
                    </a:solidFill>
                  </a:tcPr>
                </a:tc>
                <a:tc>
                  <a:txBody>
                    <a:bodyPr/>
                    <a:lstStyle/>
                    <a:p>
                      <a:pPr indent="0" lvl="0" marL="0" rtl="0" algn="ctr">
                        <a:spcBef>
                          <a:spcPts val="0"/>
                        </a:spcBef>
                        <a:spcAft>
                          <a:spcPts val="0"/>
                        </a:spcAft>
                        <a:buNone/>
                      </a:pPr>
                      <a:r>
                        <a:rPr lang="en">
                          <a:solidFill>
                            <a:schemeClr val="lt1"/>
                          </a:solidFill>
                          <a:latin typeface="Oswald"/>
                          <a:ea typeface="Oswald"/>
                          <a:cs typeface="Oswald"/>
                          <a:sym typeface="Oswald"/>
                        </a:rPr>
                        <a:t>Cluster </a:t>
                      </a:r>
                      <a:r>
                        <a:rPr lang="en">
                          <a:solidFill>
                            <a:schemeClr val="lt1"/>
                          </a:solidFill>
                          <a:latin typeface="Oswald"/>
                          <a:ea typeface="Oswald"/>
                          <a:cs typeface="Oswald"/>
                          <a:sym typeface="Oswald"/>
                        </a:rPr>
                        <a:t>3</a:t>
                      </a:r>
                      <a:endParaRPr>
                        <a:solidFill>
                          <a:schemeClr val="lt1"/>
                        </a:solidFill>
                        <a:latin typeface="Oswald"/>
                        <a:ea typeface="Oswald"/>
                        <a:cs typeface="Oswald"/>
                        <a:sym typeface="Oswald"/>
                      </a:endParaRPr>
                    </a:p>
                  </a:txBody>
                  <a:tcPr marT="91425" marB="91425" marR="91425" marL="91425">
                    <a:solidFill>
                      <a:srgbClr val="0B7140"/>
                    </a:solidFill>
                  </a:tcPr>
                </a:tc>
              </a:tr>
              <a:tr h="381000">
                <a:tc gridSpan="3">
                  <a:txBody>
                    <a:bodyPr/>
                    <a:lstStyle/>
                    <a:p>
                      <a:pPr indent="0" lvl="0" marL="0" rtl="0" algn="ctr">
                        <a:spcBef>
                          <a:spcPts val="0"/>
                        </a:spcBef>
                        <a:spcAft>
                          <a:spcPts val="0"/>
                        </a:spcAft>
                        <a:buNone/>
                      </a:pPr>
                      <a:r>
                        <a:rPr b="1" lang="en">
                          <a:solidFill>
                            <a:schemeClr val="dk1"/>
                          </a:solidFill>
                          <a:latin typeface="Oswald"/>
                          <a:ea typeface="Oswald"/>
                          <a:cs typeface="Oswald"/>
                          <a:sym typeface="Oswald"/>
                        </a:rPr>
                        <a:t>Popularity</a:t>
                      </a:r>
                      <a:endParaRPr b="1">
                        <a:solidFill>
                          <a:schemeClr val="dk1"/>
                        </a:solidFill>
                        <a:latin typeface="Oswald"/>
                        <a:ea typeface="Oswald"/>
                        <a:cs typeface="Oswald"/>
                        <a:sym typeface="Oswald"/>
                      </a:endParaRPr>
                    </a:p>
                  </a:txBody>
                  <a:tcPr marT="91425" marB="91425" marR="91425" marL="91425">
                    <a:solidFill>
                      <a:schemeClr val="lt1"/>
                    </a:solidFill>
                  </a:tcPr>
                </a:tc>
                <a:tc hMerge="1"/>
                <a:tc hMerge="1"/>
              </a:tr>
              <a:tr h="381000">
                <a:tc>
                  <a:txBody>
                    <a:bodyPr/>
                    <a:lstStyle/>
                    <a:p>
                      <a:pPr indent="0" lvl="0" marL="0" rtl="0" algn="ctr">
                        <a:spcBef>
                          <a:spcPts val="0"/>
                        </a:spcBef>
                        <a:spcAft>
                          <a:spcPts val="0"/>
                        </a:spcAft>
                        <a:buNone/>
                      </a:pPr>
                      <a:r>
                        <a:rPr b="1" lang="en" sz="1100">
                          <a:solidFill>
                            <a:srgbClr val="434343"/>
                          </a:solidFill>
                          <a:latin typeface="Oswald"/>
                          <a:ea typeface="Oswald"/>
                          <a:cs typeface="Oswald"/>
                          <a:sym typeface="Oswald"/>
                        </a:rPr>
                        <a:t>Low</a:t>
                      </a:r>
                      <a:r>
                        <a:rPr lang="en" sz="1100">
                          <a:solidFill>
                            <a:srgbClr val="434343"/>
                          </a:solidFill>
                          <a:latin typeface="Oswald"/>
                          <a:ea typeface="Oswald"/>
                          <a:cs typeface="Oswald"/>
                          <a:sym typeface="Oswald"/>
                        </a:rPr>
                        <a:t> Popularity, </a:t>
                      </a:r>
                      <a:r>
                        <a:rPr b="1" lang="en" sz="1100">
                          <a:solidFill>
                            <a:srgbClr val="434343"/>
                          </a:solidFill>
                          <a:latin typeface="Oswald"/>
                          <a:ea typeface="Oswald"/>
                          <a:cs typeface="Oswald"/>
                          <a:sym typeface="Oswald"/>
                        </a:rPr>
                        <a:t>Moderate</a:t>
                      </a:r>
                      <a:r>
                        <a:rPr lang="en" sz="1100">
                          <a:solidFill>
                            <a:srgbClr val="434343"/>
                          </a:solidFill>
                          <a:latin typeface="Oswald"/>
                          <a:ea typeface="Oswald"/>
                          <a:cs typeface="Oswald"/>
                          <a:sym typeface="Oswald"/>
                        </a:rPr>
                        <a:t> Followers</a:t>
                      </a:r>
                      <a:endParaRPr sz="1100">
                        <a:solidFill>
                          <a:srgbClr val="434343"/>
                        </a:solidFill>
                        <a:latin typeface="Oswald"/>
                        <a:ea typeface="Oswald"/>
                        <a:cs typeface="Oswald"/>
                        <a:sym typeface="Oswald"/>
                      </a:endParaRPr>
                    </a:p>
                  </a:txBody>
                  <a:tcPr marT="91425" marB="91425" marR="91425" marL="91425">
                    <a:solidFill>
                      <a:schemeClr val="dk2"/>
                    </a:solidFill>
                  </a:tcPr>
                </a:tc>
                <a:tc>
                  <a:txBody>
                    <a:bodyPr/>
                    <a:lstStyle/>
                    <a:p>
                      <a:pPr indent="0" lvl="0" marL="0" rtl="0" algn="ctr">
                        <a:spcBef>
                          <a:spcPts val="0"/>
                        </a:spcBef>
                        <a:spcAft>
                          <a:spcPts val="0"/>
                        </a:spcAft>
                        <a:buNone/>
                      </a:pPr>
                      <a:r>
                        <a:rPr b="1" lang="en" sz="1100">
                          <a:solidFill>
                            <a:srgbClr val="434343"/>
                          </a:solidFill>
                          <a:latin typeface="Oswald"/>
                          <a:ea typeface="Oswald"/>
                          <a:cs typeface="Oswald"/>
                          <a:sym typeface="Oswald"/>
                        </a:rPr>
                        <a:t>High</a:t>
                      </a:r>
                      <a:r>
                        <a:rPr lang="en" sz="1100">
                          <a:solidFill>
                            <a:srgbClr val="434343"/>
                          </a:solidFill>
                          <a:latin typeface="Oswald"/>
                          <a:ea typeface="Oswald"/>
                          <a:cs typeface="Oswald"/>
                          <a:sym typeface="Oswald"/>
                        </a:rPr>
                        <a:t> Popularity, </a:t>
                      </a:r>
                      <a:r>
                        <a:rPr b="1" lang="en" sz="1100">
                          <a:solidFill>
                            <a:srgbClr val="434343"/>
                          </a:solidFill>
                          <a:latin typeface="Oswald"/>
                          <a:ea typeface="Oswald"/>
                          <a:cs typeface="Oswald"/>
                          <a:sym typeface="Oswald"/>
                        </a:rPr>
                        <a:t>Highest </a:t>
                      </a:r>
                      <a:r>
                        <a:rPr lang="en" sz="1100">
                          <a:solidFill>
                            <a:srgbClr val="434343"/>
                          </a:solidFill>
                          <a:latin typeface="Oswald"/>
                          <a:ea typeface="Oswald"/>
                          <a:cs typeface="Oswald"/>
                          <a:sym typeface="Oswald"/>
                        </a:rPr>
                        <a:t>Followers</a:t>
                      </a:r>
                      <a:endParaRPr sz="1100">
                        <a:solidFill>
                          <a:srgbClr val="434343"/>
                        </a:solidFill>
                        <a:latin typeface="Oswald"/>
                        <a:ea typeface="Oswald"/>
                        <a:cs typeface="Oswald"/>
                        <a:sym typeface="Oswald"/>
                      </a:endParaRPr>
                    </a:p>
                  </a:txBody>
                  <a:tcPr marT="91425" marB="91425" marR="91425" marL="91425">
                    <a:solidFill>
                      <a:schemeClr val="dk2"/>
                    </a:solidFill>
                  </a:tcPr>
                </a:tc>
                <a:tc>
                  <a:txBody>
                    <a:bodyPr/>
                    <a:lstStyle/>
                    <a:p>
                      <a:pPr indent="0" lvl="0" marL="0" rtl="0" algn="ctr">
                        <a:spcBef>
                          <a:spcPts val="0"/>
                        </a:spcBef>
                        <a:spcAft>
                          <a:spcPts val="0"/>
                        </a:spcAft>
                        <a:buNone/>
                      </a:pPr>
                      <a:r>
                        <a:rPr b="1" lang="en" sz="1100">
                          <a:solidFill>
                            <a:srgbClr val="434343"/>
                          </a:solidFill>
                          <a:latin typeface="Oswald"/>
                          <a:ea typeface="Oswald"/>
                          <a:cs typeface="Oswald"/>
                          <a:sym typeface="Oswald"/>
                        </a:rPr>
                        <a:t>Highest</a:t>
                      </a:r>
                      <a:r>
                        <a:rPr lang="en" sz="1100">
                          <a:solidFill>
                            <a:srgbClr val="434343"/>
                          </a:solidFill>
                          <a:latin typeface="Oswald"/>
                          <a:ea typeface="Oswald"/>
                          <a:cs typeface="Oswald"/>
                          <a:sym typeface="Oswald"/>
                        </a:rPr>
                        <a:t> Popularity, </a:t>
                      </a:r>
                      <a:r>
                        <a:rPr b="1" lang="en" sz="1100">
                          <a:solidFill>
                            <a:srgbClr val="434343"/>
                          </a:solidFill>
                          <a:latin typeface="Oswald"/>
                          <a:ea typeface="Oswald"/>
                          <a:cs typeface="Oswald"/>
                          <a:sym typeface="Oswald"/>
                        </a:rPr>
                        <a:t>High </a:t>
                      </a:r>
                      <a:r>
                        <a:rPr lang="en" sz="1100">
                          <a:solidFill>
                            <a:srgbClr val="434343"/>
                          </a:solidFill>
                          <a:latin typeface="Oswald"/>
                          <a:ea typeface="Oswald"/>
                          <a:cs typeface="Oswald"/>
                          <a:sym typeface="Oswald"/>
                        </a:rPr>
                        <a:t>Followers</a:t>
                      </a:r>
                      <a:endParaRPr sz="1100">
                        <a:solidFill>
                          <a:srgbClr val="434343"/>
                        </a:solidFill>
                        <a:latin typeface="Oswald"/>
                        <a:ea typeface="Oswald"/>
                        <a:cs typeface="Oswald"/>
                        <a:sym typeface="Oswald"/>
                      </a:endParaRPr>
                    </a:p>
                  </a:txBody>
                  <a:tcPr marT="91425" marB="91425" marR="91425" marL="91425">
                    <a:solidFill>
                      <a:schemeClr val="dk2"/>
                    </a:solidFill>
                  </a:tcPr>
                </a:tc>
              </a:tr>
              <a:tr h="381000">
                <a:tc gridSpan="3">
                  <a:txBody>
                    <a:bodyPr/>
                    <a:lstStyle/>
                    <a:p>
                      <a:pPr indent="0" lvl="0" marL="0" rtl="0" algn="ctr">
                        <a:spcBef>
                          <a:spcPts val="0"/>
                        </a:spcBef>
                        <a:spcAft>
                          <a:spcPts val="0"/>
                        </a:spcAft>
                        <a:buNone/>
                      </a:pPr>
                      <a:r>
                        <a:rPr b="1" lang="en">
                          <a:solidFill>
                            <a:schemeClr val="dk1"/>
                          </a:solidFill>
                          <a:latin typeface="Oswald"/>
                          <a:ea typeface="Oswald"/>
                          <a:cs typeface="Oswald"/>
                          <a:sym typeface="Oswald"/>
                        </a:rPr>
                        <a:t>Musi</a:t>
                      </a:r>
                      <a:r>
                        <a:rPr b="1" lang="en">
                          <a:solidFill>
                            <a:schemeClr val="dk1"/>
                          </a:solidFill>
                          <a:latin typeface="Oswald"/>
                          <a:ea typeface="Oswald"/>
                          <a:cs typeface="Oswald"/>
                          <a:sym typeface="Oswald"/>
                        </a:rPr>
                        <a:t>c Attributes</a:t>
                      </a:r>
                      <a:endParaRPr b="1">
                        <a:solidFill>
                          <a:schemeClr val="dk1"/>
                        </a:solidFill>
                        <a:latin typeface="Oswald"/>
                        <a:ea typeface="Oswald"/>
                        <a:cs typeface="Oswald"/>
                        <a:sym typeface="Oswald"/>
                      </a:endParaRPr>
                    </a:p>
                  </a:txBody>
                  <a:tcPr marT="91425" marB="91425" marR="91425" marL="91425">
                    <a:solidFill>
                      <a:schemeClr val="lt1"/>
                    </a:solidFill>
                  </a:tcPr>
                </a:tc>
                <a:tc hMerge="1"/>
                <a:tc hMerge="1"/>
              </a:tr>
              <a:tr h="381000">
                <a:tc>
                  <a:txBody>
                    <a:bodyPr/>
                    <a:lstStyle/>
                    <a:p>
                      <a:pPr indent="0" lvl="0" marL="0" rtl="0" algn="ctr">
                        <a:spcBef>
                          <a:spcPts val="0"/>
                        </a:spcBef>
                        <a:spcAft>
                          <a:spcPts val="0"/>
                        </a:spcAft>
                        <a:buNone/>
                      </a:pPr>
                      <a:r>
                        <a:rPr b="1" lang="en" sz="1100">
                          <a:solidFill>
                            <a:srgbClr val="434343"/>
                          </a:solidFill>
                          <a:latin typeface="Oswald"/>
                          <a:ea typeface="Oswald"/>
                          <a:cs typeface="Oswald"/>
                          <a:sym typeface="Oswald"/>
                        </a:rPr>
                        <a:t>High </a:t>
                      </a:r>
                      <a:r>
                        <a:rPr lang="en" sz="1100">
                          <a:solidFill>
                            <a:srgbClr val="434343"/>
                          </a:solidFill>
                          <a:latin typeface="Oswald"/>
                          <a:ea typeface="Oswald"/>
                          <a:cs typeface="Oswald"/>
                          <a:sym typeface="Oswald"/>
                        </a:rPr>
                        <a:t>value on danceability, energy, loudness, speechiness, liveliness, valence &amp; tempo</a:t>
                      </a:r>
                      <a:endParaRPr sz="1100">
                        <a:solidFill>
                          <a:srgbClr val="434343"/>
                        </a:solidFill>
                        <a:latin typeface="Oswald"/>
                        <a:ea typeface="Oswald"/>
                        <a:cs typeface="Oswald"/>
                        <a:sym typeface="Oswald"/>
                      </a:endParaRPr>
                    </a:p>
                  </a:txBody>
                  <a:tcPr marT="91425" marB="91425" marR="91425" marL="91425">
                    <a:solidFill>
                      <a:schemeClr val="dk2"/>
                    </a:solidFill>
                  </a:tcPr>
                </a:tc>
                <a:tc>
                  <a:txBody>
                    <a:bodyPr/>
                    <a:lstStyle/>
                    <a:p>
                      <a:pPr indent="0" lvl="0" marL="0" rtl="0" algn="ctr">
                        <a:spcBef>
                          <a:spcPts val="0"/>
                        </a:spcBef>
                        <a:spcAft>
                          <a:spcPts val="0"/>
                        </a:spcAft>
                        <a:buNone/>
                      </a:pPr>
                      <a:r>
                        <a:rPr b="1" lang="en" sz="1100">
                          <a:solidFill>
                            <a:srgbClr val="434343"/>
                          </a:solidFill>
                          <a:latin typeface="Oswald"/>
                          <a:ea typeface="Oswald"/>
                          <a:cs typeface="Oswald"/>
                          <a:sym typeface="Oswald"/>
                        </a:rPr>
                        <a:t>Moderate</a:t>
                      </a:r>
                      <a:r>
                        <a:rPr lang="en" sz="1100">
                          <a:solidFill>
                            <a:srgbClr val="434343"/>
                          </a:solidFill>
                          <a:latin typeface="Oswald"/>
                          <a:ea typeface="Oswald"/>
                          <a:cs typeface="Oswald"/>
                          <a:sym typeface="Oswald"/>
                        </a:rPr>
                        <a:t> value on danceability, energy, loudness, speechiness, liveliness, valence &amp; tempo. Also on Acousticness &amp; Instrumentalness</a:t>
                      </a:r>
                      <a:endParaRPr sz="1100">
                        <a:solidFill>
                          <a:srgbClr val="434343"/>
                        </a:solidFill>
                        <a:latin typeface="Oswald"/>
                        <a:ea typeface="Oswald"/>
                        <a:cs typeface="Oswald"/>
                        <a:sym typeface="Oswald"/>
                      </a:endParaRPr>
                    </a:p>
                  </a:txBody>
                  <a:tcPr marT="91425" marB="91425" marR="91425" marL="91425">
                    <a:solidFill>
                      <a:schemeClr val="dk2"/>
                    </a:solidFill>
                  </a:tcPr>
                </a:tc>
                <a:tc>
                  <a:txBody>
                    <a:bodyPr/>
                    <a:lstStyle/>
                    <a:p>
                      <a:pPr indent="0" lvl="0" marL="0" rtl="0" algn="ctr">
                        <a:spcBef>
                          <a:spcPts val="0"/>
                        </a:spcBef>
                        <a:spcAft>
                          <a:spcPts val="0"/>
                        </a:spcAft>
                        <a:buNone/>
                      </a:pPr>
                      <a:r>
                        <a:rPr b="1" lang="en" sz="1100">
                          <a:solidFill>
                            <a:srgbClr val="434343"/>
                          </a:solidFill>
                          <a:latin typeface="Oswald"/>
                          <a:ea typeface="Oswald"/>
                          <a:cs typeface="Oswald"/>
                          <a:sym typeface="Oswald"/>
                        </a:rPr>
                        <a:t>Low</a:t>
                      </a:r>
                      <a:r>
                        <a:rPr lang="en" sz="1100">
                          <a:solidFill>
                            <a:srgbClr val="434343"/>
                          </a:solidFill>
                          <a:latin typeface="Oswald"/>
                          <a:ea typeface="Oswald"/>
                          <a:cs typeface="Oswald"/>
                          <a:sym typeface="Oswald"/>
                        </a:rPr>
                        <a:t> value on danceability, energy, loudness, speechiness, liveliness, valence &amp; tempo, </a:t>
                      </a:r>
                      <a:r>
                        <a:rPr b="1" lang="en" sz="1100">
                          <a:solidFill>
                            <a:srgbClr val="434343"/>
                          </a:solidFill>
                          <a:latin typeface="Oswald"/>
                          <a:ea typeface="Oswald"/>
                          <a:cs typeface="Oswald"/>
                          <a:sym typeface="Oswald"/>
                        </a:rPr>
                        <a:t>Highest </a:t>
                      </a:r>
                      <a:r>
                        <a:rPr lang="en" sz="1100">
                          <a:solidFill>
                            <a:srgbClr val="434343"/>
                          </a:solidFill>
                          <a:latin typeface="Oswald"/>
                          <a:ea typeface="Oswald"/>
                          <a:cs typeface="Oswald"/>
                          <a:sym typeface="Oswald"/>
                        </a:rPr>
                        <a:t>on Acousticness &amp; Instrumentalness</a:t>
                      </a:r>
                      <a:endParaRPr>
                        <a:solidFill>
                          <a:schemeClr val="lt1"/>
                        </a:solidFill>
                        <a:latin typeface="Oswald"/>
                        <a:ea typeface="Oswald"/>
                        <a:cs typeface="Oswald"/>
                        <a:sym typeface="Oswald"/>
                      </a:endParaRPr>
                    </a:p>
                  </a:txBody>
                  <a:tcPr marT="91425" marB="91425" marR="91425" marL="91425">
                    <a:solidFill>
                      <a:schemeClr val="dk2"/>
                    </a:solidFill>
                  </a:tcPr>
                </a:tc>
              </a:tr>
            </a:tbl>
          </a:graphicData>
        </a:graphic>
      </p:graphicFrame>
      <p:sp>
        <p:nvSpPr>
          <p:cNvPr id="413" name="Google Shape;413;p35"/>
          <p:cNvSpPr txBox="1"/>
          <p:nvPr>
            <p:ph type="title"/>
          </p:nvPr>
        </p:nvSpPr>
        <p:spPr>
          <a:xfrm>
            <a:off x="1052550" y="197650"/>
            <a:ext cx="7038900" cy="51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solidFill>
                  <a:schemeClr val="hlink"/>
                </a:solidFill>
                <a:hlinkClick r:id="rId4"/>
              </a:rPr>
              <a:t>CLUSTERING ANALYSIS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417" name="Shape 417"/>
        <p:cNvGrpSpPr/>
        <p:nvPr/>
      </p:nvGrpSpPr>
      <p:grpSpPr>
        <a:xfrm>
          <a:off x="0" y="0"/>
          <a:ext cx="0" cy="0"/>
          <a:chOff x="0" y="0"/>
          <a:chExt cx="0" cy="0"/>
        </a:xfrm>
      </p:grpSpPr>
      <p:sp>
        <p:nvSpPr>
          <p:cNvPr id="418" name="Google Shape;418;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 buatan mas didin untuk table clustering yg diatass</a:t>
            </a:r>
            <a:endParaRPr/>
          </a:p>
        </p:txBody>
      </p:sp>
      <p:sp>
        <p:nvSpPr>
          <p:cNvPr id="419" name="Google Shape;419;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287655" lvl="0" marL="457200" rtl="0" algn="l">
              <a:spcBef>
                <a:spcPts val="600"/>
              </a:spcBef>
              <a:spcAft>
                <a:spcPts val="0"/>
              </a:spcAft>
              <a:buClr>
                <a:srgbClr val="D5D5D5"/>
              </a:buClr>
              <a:buSzPct val="100000"/>
              <a:buFont typeface="Roboto"/>
              <a:buChar char="●"/>
            </a:pPr>
            <a:r>
              <a:rPr lang="en" sz="1200">
                <a:solidFill>
                  <a:srgbClr val="D5D5D5"/>
                </a:solidFill>
                <a:highlight>
                  <a:srgbClr val="383838"/>
                </a:highlight>
                <a:latin typeface="Roboto"/>
                <a:ea typeface="Roboto"/>
                <a:cs typeface="Roboto"/>
                <a:sym typeface="Roboto"/>
              </a:rPr>
              <a:t>Cluster 0 memiliki Popularity yang paling rendah, namun Artist_followers cukup besar dibandingkan cluster 2. Rata-rata nilai dari fitur musik seperti danceability, energy, loudness, speechiness, liveliness, valence dan tempo adalah yang tertinggi dibandingkan cluster lainnya. Accoustics dan instrumentalness adalah yang terendah. Dapat disimpulkan bahwa Cluster 0 cenderung menghasilkan lagu-lagu dengan beat yang danceable dan energik, serta memiliki nuansa yang positif dan ceria. Lagu-lagu pada cluster ini mungkin lebih cocok untuk genre pop, dance-pop, atau electro-pop. Contohnya adalah lagu-lagu dari Justin Bieber, Dua Lipa, dan The Weeknd.</a:t>
            </a:r>
            <a:endParaRPr sz="1200">
              <a:solidFill>
                <a:srgbClr val="D5D5D5"/>
              </a:solidFill>
              <a:highlight>
                <a:srgbClr val="383838"/>
              </a:highlight>
              <a:latin typeface="Roboto"/>
              <a:ea typeface="Roboto"/>
              <a:cs typeface="Roboto"/>
              <a:sym typeface="Roboto"/>
            </a:endParaRPr>
          </a:p>
          <a:p>
            <a:pPr indent="-287655" lvl="0" marL="457200" rtl="0" algn="l">
              <a:spcBef>
                <a:spcPts val="0"/>
              </a:spcBef>
              <a:spcAft>
                <a:spcPts val="0"/>
              </a:spcAft>
              <a:buClr>
                <a:srgbClr val="D5D5D5"/>
              </a:buClr>
              <a:buSzPct val="100000"/>
              <a:buFont typeface="Roboto"/>
              <a:buChar char="●"/>
            </a:pPr>
            <a:r>
              <a:rPr lang="en" sz="1200">
                <a:solidFill>
                  <a:srgbClr val="D5D5D5"/>
                </a:solidFill>
                <a:highlight>
                  <a:srgbClr val="383838"/>
                </a:highlight>
                <a:latin typeface="Roboto"/>
                <a:ea typeface="Roboto"/>
                <a:cs typeface="Roboto"/>
                <a:sym typeface="Roboto"/>
              </a:rPr>
              <a:t>Cluster 1 memiliki Popularity yang cukup tinggi, namun Artist_followers adalah yang terbesar. Rata-rata nilai dari fitur musik seperti danceability, energy, loudness, speechiness, liveliness, valence dan tempo adalah yang moderat dibandingkan cluster lainnya. Namun, nilai accoustics-nya lebih tinggi dibandingkan cluster 0. kluster ini memiliki popularitas yang cukup tinggi, dan cenderung menghasilkan lagu-lagu dengan nuansa akustik dan instrumen yang minim, namun masih tergolong danceable dan memiliki nuansa yang positif. Contoh genre musik yang bisa disarankan adalah indie pop atau acoustic pop, dan beberapa contoh artis yang bisa direkomendasikan adalah Ed Sheeran.</a:t>
            </a:r>
            <a:endParaRPr sz="1200">
              <a:solidFill>
                <a:srgbClr val="D5D5D5"/>
              </a:solidFill>
              <a:highlight>
                <a:srgbClr val="383838"/>
              </a:highlight>
              <a:latin typeface="Roboto"/>
              <a:ea typeface="Roboto"/>
              <a:cs typeface="Roboto"/>
              <a:sym typeface="Roboto"/>
            </a:endParaRPr>
          </a:p>
          <a:p>
            <a:pPr indent="-287655" lvl="0" marL="457200" rtl="0" algn="l">
              <a:spcBef>
                <a:spcPts val="0"/>
              </a:spcBef>
              <a:spcAft>
                <a:spcPts val="0"/>
              </a:spcAft>
              <a:buClr>
                <a:srgbClr val="D5D5D5"/>
              </a:buClr>
              <a:buSzPct val="100000"/>
              <a:buFont typeface="Roboto"/>
              <a:buChar char="●"/>
            </a:pPr>
            <a:r>
              <a:rPr lang="en" sz="1200">
                <a:solidFill>
                  <a:srgbClr val="D5D5D5"/>
                </a:solidFill>
                <a:highlight>
                  <a:srgbClr val="383838"/>
                </a:highlight>
                <a:latin typeface="Roboto"/>
                <a:ea typeface="Roboto"/>
                <a:cs typeface="Roboto"/>
                <a:sym typeface="Roboto"/>
              </a:rPr>
              <a:t>Cluster 2 memiliki Popularity yang paling tinggi dan Artist_followers juga yang terbesar. Rata-rata nilai dari fitur musik seperti danceability, energy, loudness, speechiness, liveliness, valence dan tempo adalah yang terendah dibandingkan cluster lainnya. Namun, accoustics dan instrumentalness adalah yang tertinggi. Contoh genre yang dapat direkomendasikan untuk genre pada cluster 2 adalah musik ballad, pop ballad, atau acoustic. Contoh artisnya adalah Adele, Sam Smith, atau Billie Eilish.</a:t>
            </a:r>
            <a:endParaRPr sz="1200">
              <a:solidFill>
                <a:srgbClr val="D5D5D5"/>
              </a:solidFill>
              <a:highlight>
                <a:srgbClr val="383838"/>
              </a:highlight>
              <a:latin typeface="Roboto"/>
              <a:ea typeface="Roboto"/>
              <a:cs typeface="Roboto"/>
              <a:sym typeface="Roboto"/>
            </a:endParaRPr>
          </a:p>
          <a:p>
            <a:pPr indent="0" lvl="0" marL="0" rtl="0" algn="l">
              <a:spcBef>
                <a:spcPts val="500"/>
              </a:spcBef>
              <a:spcAft>
                <a:spcPts val="1200"/>
              </a:spcAft>
              <a:buNone/>
            </a:pPr>
            <a:r>
              <a:t/>
            </a:r>
            <a:endParaRPr/>
          </a:p>
        </p:txBody>
      </p:sp>
      <p:pic>
        <p:nvPicPr>
          <p:cNvPr id="420" name="Google Shape;420;p36"/>
          <p:cNvPicPr preferRelativeResize="0"/>
          <p:nvPr/>
        </p:nvPicPr>
        <p:blipFill>
          <a:blip r:embed="rId4">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7">
            <a:hlinkClick r:id="rId3"/>
          </p:cNvPr>
          <p:cNvSpPr txBox="1"/>
          <p:nvPr/>
        </p:nvSpPr>
        <p:spPr>
          <a:xfrm>
            <a:off x="3370500" y="4811775"/>
            <a:ext cx="240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Link to </a:t>
            </a:r>
            <a:r>
              <a:rPr lang="en" u="sng">
                <a:solidFill>
                  <a:schemeClr val="hlink"/>
                </a:solidFill>
                <a:latin typeface="Oswald"/>
                <a:ea typeface="Oswald"/>
                <a:cs typeface="Oswald"/>
                <a:sym typeface="Oswald"/>
                <a:hlinkClick r:id="rId4"/>
              </a:rPr>
              <a:t>Dashboard</a:t>
            </a:r>
            <a:endParaRPr>
              <a:solidFill>
                <a:schemeClr val="lt1"/>
              </a:solidFill>
              <a:latin typeface="Oswald"/>
              <a:ea typeface="Oswald"/>
              <a:cs typeface="Oswald"/>
              <a:sym typeface="Oswald"/>
            </a:endParaRPr>
          </a:p>
        </p:txBody>
      </p:sp>
      <p:pic>
        <p:nvPicPr>
          <p:cNvPr id="426" name="Google Shape;426;p37"/>
          <p:cNvPicPr preferRelativeResize="0"/>
          <p:nvPr/>
        </p:nvPicPr>
        <p:blipFill>
          <a:blip r:embed="rId5">
            <a:alphaModFix/>
          </a:blip>
          <a:stretch>
            <a:fillRect/>
          </a:stretch>
        </p:blipFill>
        <p:spPr>
          <a:xfrm>
            <a:off x="759150" y="508487"/>
            <a:ext cx="7625700" cy="4278925"/>
          </a:xfrm>
          <a:prstGeom prst="rect">
            <a:avLst/>
          </a:prstGeom>
          <a:noFill/>
          <a:ln>
            <a:noFill/>
          </a:ln>
        </p:spPr>
      </p:pic>
      <p:sp>
        <p:nvSpPr>
          <p:cNvPr id="427" name="Google Shape;427;p37"/>
          <p:cNvSpPr txBox="1"/>
          <p:nvPr/>
        </p:nvSpPr>
        <p:spPr>
          <a:xfrm>
            <a:off x="2400000" y="90500"/>
            <a:ext cx="43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Oswald"/>
                <a:ea typeface="Oswald"/>
                <a:cs typeface="Oswald"/>
                <a:sym typeface="Oswald"/>
              </a:rPr>
              <a:t>THE TABLEAU DASHBOARD </a:t>
            </a:r>
            <a:endParaRPr>
              <a:solidFill>
                <a:schemeClr val="lt1"/>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 </a:t>
            </a:r>
            <a:endParaRPr/>
          </a:p>
        </p:txBody>
      </p:sp>
      <p:sp>
        <p:nvSpPr>
          <p:cNvPr id="433" name="Google Shape;433;p38"/>
          <p:cNvSpPr txBox="1"/>
          <p:nvPr>
            <p:ph idx="1" type="body"/>
          </p:nvPr>
        </p:nvSpPr>
        <p:spPr>
          <a:xfrm>
            <a:off x="1297500" y="1116150"/>
            <a:ext cx="7038900" cy="346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4" name="Google Shape;434;p38"/>
          <p:cNvPicPr preferRelativeResize="0"/>
          <p:nvPr/>
        </p:nvPicPr>
        <p:blipFill>
          <a:blip r:embed="rId3">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438" name="Shape 438"/>
        <p:cNvGrpSpPr/>
        <p:nvPr/>
      </p:nvGrpSpPr>
      <p:grpSpPr>
        <a:xfrm>
          <a:off x="0" y="0"/>
          <a:ext cx="0" cy="0"/>
          <a:chOff x="0" y="0"/>
          <a:chExt cx="0" cy="0"/>
        </a:xfrm>
      </p:grpSpPr>
      <p:sp>
        <p:nvSpPr>
          <p:cNvPr id="439" name="Google Shape;439;p39"/>
          <p:cNvSpPr txBox="1"/>
          <p:nvPr>
            <p:ph type="ctrTitle"/>
          </p:nvPr>
        </p:nvSpPr>
        <p:spPr>
          <a:xfrm>
            <a:off x="3554900" y="5152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a:t>
            </a:r>
            <a:endParaRPr/>
          </a:p>
        </p:txBody>
      </p:sp>
      <p:pic>
        <p:nvPicPr>
          <p:cNvPr id="440" name="Google Shape;440;p39"/>
          <p:cNvPicPr preferRelativeResize="0"/>
          <p:nvPr/>
        </p:nvPicPr>
        <p:blipFill>
          <a:blip r:embed="rId3">
            <a:alphaModFix/>
          </a:blip>
          <a:stretch>
            <a:fillRect/>
          </a:stretch>
        </p:blipFill>
        <p:spPr>
          <a:xfrm>
            <a:off x="2147700" y="4569325"/>
            <a:ext cx="4848576" cy="574175"/>
          </a:xfrm>
          <a:prstGeom prst="rect">
            <a:avLst/>
          </a:prstGeom>
          <a:noFill/>
          <a:ln>
            <a:noFill/>
          </a:ln>
        </p:spPr>
      </p:pic>
      <p:sp>
        <p:nvSpPr>
          <p:cNvPr id="441" name="Google Shape;441;p39"/>
          <p:cNvSpPr/>
          <p:nvPr/>
        </p:nvSpPr>
        <p:spPr>
          <a:xfrm>
            <a:off x="3554900" y="1396725"/>
            <a:ext cx="5366700" cy="2736300"/>
          </a:xfrm>
          <a:prstGeom prst="flowChartAlternateProcess">
            <a:avLst/>
          </a:prstGeom>
          <a:solidFill>
            <a:srgbClr val="0B714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25450" lvl="0" marL="457200" rtl="0" algn="l">
              <a:spcBef>
                <a:spcPts val="0"/>
              </a:spcBef>
              <a:spcAft>
                <a:spcPts val="0"/>
              </a:spcAft>
              <a:buClr>
                <a:srgbClr val="FFFFFF"/>
              </a:buClr>
              <a:buSzPts val="3100"/>
              <a:buFont typeface="Oswald"/>
              <a:buAutoNum type="arabicPeriod"/>
            </a:pPr>
            <a:r>
              <a:rPr lang="en" sz="3100">
                <a:solidFill>
                  <a:srgbClr val="FFFFFF"/>
                </a:solidFill>
                <a:latin typeface="Oswald"/>
                <a:ea typeface="Oswald"/>
                <a:cs typeface="Oswald"/>
                <a:sym typeface="Oswald"/>
              </a:rPr>
              <a:t>APAYAA</a:t>
            </a:r>
            <a:endParaRPr sz="3100">
              <a:solidFill>
                <a:srgbClr val="FFFFFF"/>
              </a:solidFill>
              <a:latin typeface="Oswald"/>
              <a:ea typeface="Oswald"/>
              <a:cs typeface="Oswald"/>
              <a:sym typeface="Oswald"/>
            </a:endParaRPr>
          </a:p>
          <a:p>
            <a:pPr indent="-425450" lvl="0" marL="457200" rtl="0" algn="l">
              <a:spcBef>
                <a:spcPts val="0"/>
              </a:spcBef>
              <a:spcAft>
                <a:spcPts val="0"/>
              </a:spcAft>
              <a:buClr>
                <a:srgbClr val="FFFFFF"/>
              </a:buClr>
              <a:buSzPts val="3100"/>
              <a:buFont typeface="Oswald"/>
              <a:buAutoNum type="arabicPeriod"/>
            </a:pPr>
            <a:r>
              <a:rPr lang="en" sz="3100">
                <a:solidFill>
                  <a:srgbClr val="FFFFFF"/>
                </a:solidFill>
                <a:latin typeface="Oswald"/>
                <a:ea typeface="Oswald"/>
                <a:cs typeface="Oswald"/>
                <a:sym typeface="Oswald"/>
              </a:rPr>
              <a:t>APAAN YAAA</a:t>
            </a:r>
            <a:endParaRPr sz="3100">
              <a:solidFill>
                <a:srgbClr val="FFFFFF"/>
              </a:solidFill>
              <a:latin typeface="Oswald"/>
              <a:ea typeface="Oswald"/>
              <a:cs typeface="Oswald"/>
              <a:sym typeface="Oswald"/>
            </a:endParaRPr>
          </a:p>
          <a:p>
            <a:pPr indent="-425450" lvl="0" marL="457200" rtl="0" algn="l">
              <a:spcBef>
                <a:spcPts val="0"/>
              </a:spcBef>
              <a:spcAft>
                <a:spcPts val="0"/>
              </a:spcAft>
              <a:buClr>
                <a:srgbClr val="FFFFFF"/>
              </a:buClr>
              <a:buSzPts val="3100"/>
              <a:buFont typeface="Oswald"/>
              <a:buAutoNum type="arabicPeriod"/>
            </a:pPr>
            <a:r>
              <a:rPr lang="en" sz="3100">
                <a:solidFill>
                  <a:srgbClr val="FFFFFF"/>
                </a:solidFill>
                <a:latin typeface="Oswald"/>
                <a:ea typeface="Oswald"/>
                <a:cs typeface="Oswald"/>
                <a:sym typeface="Oswald"/>
              </a:rPr>
              <a:t>MIKIR DULUUUU</a:t>
            </a:r>
            <a:endParaRPr sz="3100">
              <a:solidFill>
                <a:srgbClr val="FFFFFF"/>
              </a:solidFill>
              <a:latin typeface="Oswald"/>
              <a:ea typeface="Oswald"/>
              <a:cs typeface="Oswald"/>
              <a:sym typeface="Oswald"/>
            </a:endParaRPr>
          </a:p>
          <a:p>
            <a:pPr indent="-425450" lvl="0" marL="457200" rtl="0" algn="l">
              <a:spcBef>
                <a:spcPts val="0"/>
              </a:spcBef>
              <a:spcAft>
                <a:spcPts val="0"/>
              </a:spcAft>
              <a:buClr>
                <a:srgbClr val="FFFFFF"/>
              </a:buClr>
              <a:buSzPts val="3100"/>
              <a:buFont typeface="Oswald"/>
              <a:buAutoNum type="arabicPeriod"/>
            </a:pPr>
            <a:r>
              <a:rPr lang="en" sz="3100">
                <a:solidFill>
                  <a:srgbClr val="FFFFFF"/>
                </a:solidFill>
                <a:latin typeface="Oswald"/>
                <a:ea typeface="Oswald"/>
                <a:cs typeface="Oswald"/>
                <a:sym typeface="Oswald"/>
              </a:rPr>
              <a:t>SILAHKAN BERFIKIRRR</a:t>
            </a:r>
            <a:endParaRPr sz="3100">
              <a:solidFill>
                <a:srgbClr val="FFFFFF"/>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0"/>
          <p:cNvSpPr txBox="1"/>
          <p:nvPr>
            <p:ph type="title"/>
          </p:nvPr>
        </p:nvSpPr>
        <p:spPr>
          <a:xfrm>
            <a:off x="823850" y="1284675"/>
            <a:ext cx="4776000" cy="130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450" name="Shape 450"/>
        <p:cNvGrpSpPr/>
        <p:nvPr/>
      </p:nvGrpSpPr>
      <p:grpSpPr>
        <a:xfrm>
          <a:off x="0" y="0"/>
          <a:ext cx="0" cy="0"/>
          <a:chOff x="0" y="0"/>
          <a:chExt cx="0" cy="0"/>
        </a:xfrm>
      </p:grpSpPr>
      <p:pic>
        <p:nvPicPr>
          <p:cNvPr id="451" name="Google Shape;451;p41"/>
          <p:cNvPicPr preferRelativeResize="0"/>
          <p:nvPr/>
        </p:nvPicPr>
        <p:blipFill>
          <a:blip r:embed="rId3">
            <a:alphaModFix/>
          </a:blip>
          <a:stretch>
            <a:fillRect/>
          </a:stretch>
        </p:blipFill>
        <p:spPr>
          <a:xfrm>
            <a:off x="2147700" y="4569325"/>
            <a:ext cx="4848576" cy="574175"/>
          </a:xfrm>
          <a:prstGeom prst="rect">
            <a:avLst/>
          </a:prstGeom>
          <a:noFill/>
          <a:ln>
            <a:noFill/>
          </a:ln>
        </p:spPr>
      </p:pic>
      <p:sp>
        <p:nvSpPr>
          <p:cNvPr id="452" name="Google Shape;452;p41"/>
          <p:cNvSpPr txBox="1"/>
          <p:nvPr/>
        </p:nvSpPr>
        <p:spPr>
          <a:xfrm>
            <a:off x="1321525" y="401300"/>
            <a:ext cx="43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Oswald"/>
                <a:ea typeface="Oswald"/>
                <a:cs typeface="Oswald"/>
                <a:sym typeface="Oswald"/>
              </a:rPr>
              <a:t>LINK TO PROJECT</a:t>
            </a:r>
            <a:endParaRPr b="1">
              <a:solidFill>
                <a:schemeClr val="lt1"/>
              </a:solidFill>
              <a:latin typeface="Oswald"/>
              <a:ea typeface="Oswald"/>
              <a:cs typeface="Oswald"/>
              <a:sym typeface="Oswald"/>
            </a:endParaRPr>
          </a:p>
        </p:txBody>
      </p:sp>
      <p:sp>
        <p:nvSpPr>
          <p:cNvPr id="453" name="Google Shape;453;p41"/>
          <p:cNvSpPr txBox="1"/>
          <p:nvPr/>
        </p:nvSpPr>
        <p:spPr>
          <a:xfrm>
            <a:off x="1321525" y="893075"/>
            <a:ext cx="43440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Google Collab</a:t>
            </a:r>
            <a:endParaRPr>
              <a:solidFill>
                <a:schemeClr val="lt1"/>
              </a:solidFill>
              <a:latin typeface="Oswald"/>
              <a:ea typeface="Oswald"/>
              <a:cs typeface="Oswald"/>
              <a:sym typeface="Oswald"/>
            </a:endParaRPr>
          </a:p>
          <a:p>
            <a:pPr indent="-317500" lvl="1" marL="914400" rtl="0" algn="l">
              <a:spcBef>
                <a:spcPts val="0"/>
              </a:spcBef>
              <a:spcAft>
                <a:spcPts val="0"/>
              </a:spcAft>
              <a:buClr>
                <a:srgbClr val="4A86E8"/>
              </a:buClr>
              <a:buSzPts val="1400"/>
              <a:buFont typeface="Oswald"/>
              <a:buChar char="-"/>
            </a:pPr>
            <a:r>
              <a:rPr lang="en">
                <a:solidFill>
                  <a:srgbClr val="4A86E8"/>
                </a:solidFill>
                <a:latin typeface="Oswald"/>
                <a:ea typeface="Oswald"/>
                <a:cs typeface="Oswald"/>
                <a:sym typeface="Oswald"/>
              </a:rPr>
              <a:t>https://colab.research.google.com/drive/1YEBXj4OPSIFRmhYNDDVxPPMdijJb8yL5?usp=share_link</a:t>
            </a:r>
            <a:endParaRPr>
              <a:solidFill>
                <a:srgbClr val="4A86E8"/>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Tableu Public </a:t>
            </a:r>
            <a:endParaRPr>
              <a:solidFill>
                <a:schemeClr val="lt1"/>
              </a:solidFill>
              <a:latin typeface="Oswald"/>
              <a:ea typeface="Oswald"/>
              <a:cs typeface="Oswald"/>
              <a:sym typeface="Oswald"/>
            </a:endParaRPr>
          </a:p>
          <a:p>
            <a:pPr indent="-317500" lvl="1" marL="914400" rtl="0" algn="l">
              <a:spcBef>
                <a:spcPts val="0"/>
              </a:spcBef>
              <a:spcAft>
                <a:spcPts val="0"/>
              </a:spcAft>
              <a:buClr>
                <a:srgbClr val="4A86E8"/>
              </a:buClr>
              <a:buSzPts val="1400"/>
              <a:buFont typeface="Oswald"/>
              <a:buChar char="-"/>
            </a:pPr>
            <a:r>
              <a:rPr lang="en">
                <a:solidFill>
                  <a:srgbClr val="4A86E8"/>
                </a:solidFill>
                <a:latin typeface="Oswald"/>
                <a:ea typeface="Oswald"/>
                <a:cs typeface="Oswald"/>
                <a:sym typeface="Oswald"/>
              </a:rPr>
              <a:t>https://public.tableau.com/app/profile/rai.muhammad/viz/TeamE_SpotifyDataset_RevoUPitchingDay_16807137623000/Dashboard1?publish=yes</a:t>
            </a:r>
            <a:endParaRPr>
              <a:solidFill>
                <a:srgbClr val="4A86E8"/>
              </a:solidFill>
              <a:latin typeface="Oswald"/>
              <a:ea typeface="Oswald"/>
              <a:cs typeface="Oswald"/>
              <a:sym typeface="Oswald"/>
            </a:endParaRPr>
          </a:p>
        </p:txBody>
      </p:sp>
      <p:sp>
        <p:nvSpPr>
          <p:cNvPr id="454" name="Google Shape;454;p41"/>
          <p:cNvSpPr txBox="1"/>
          <p:nvPr/>
        </p:nvSpPr>
        <p:spPr>
          <a:xfrm>
            <a:off x="1321525" y="2529150"/>
            <a:ext cx="43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Oswald"/>
                <a:ea typeface="Oswald"/>
                <a:cs typeface="Oswald"/>
                <a:sym typeface="Oswald"/>
              </a:rPr>
              <a:t>FURTHER REFERENCE</a:t>
            </a:r>
            <a:endParaRPr b="1">
              <a:solidFill>
                <a:schemeClr val="lt1"/>
              </a:solidFill>
              <a:latin typeface="Oswald"/>
              <a:ea typeface="Oswald"/>
              <a:cs typeface="Oswald"/>
              <a:sym typeface="Oswald"/>
            </a:endParaRPr>
          </a:p>
        </p:txBody>
      </p:sp>
      <p:sp>
        <p:nvSpPr>
          <p:cNvPr id="455" name="Google Shape;455;p41"/>
          <p:cNvSpPr txBox="1"/>
          <p:nvPr/>
        </p:nvSpPr>
        <p:spPr>
          <a:xfrm>
            <a:off x="1321525" y="3005550"/>
            <a:ext cx="4344000" cy="5541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Oswald"/>
              <a:buChar char="-"/>
            </a:pPr>
            <a:r>
              <a:rPr lang="en" sz="1300">
                <a:solidFill>
                  <a:schemeClr val="lt1"/>
                </a:solidFill>
                <a:latin typeface="Oswald"/>
                <a:ea typeface="Oswald"/>
                <a:cs typeface="Oswald"/>
                <a:sym typeface="Oswald"/>
              </a:rPr>
              <a:t>Spotify Share Holder Deck 2022 Q4</a:t>
            </a:r>
            <a:endParaRPr sz="1300">
              <a:solidFill>
                <a:schemeClr val="lt1"/>
              </a:solidFill>
              <a:latin typeface="Oswald"/>
              <a:ea typeface="Oswald"/>
              <a:cs typeface="Oswald"/>
              <a:sym typeface="Oswald"/>
            </a:endParaRPr>
          </a:p>
          <a:p>
            <a:pPr indent="0" lvl="0" marL="914400" rtl="0" algn="l">
              <a:spcBef>
                <a:spcPts val="0"/>
              </a:spcBef>
              <a:spcAft>
                <a:spcPts val="0"/>
              </a:spcAft>
              <a:buNone/>
            </a:pPr>
            <a:r>
              <a:rPr lang="en" sz="1100" u="sng">
                <a:solidFill>
                  <a:schemeClr val="hlink"/>
                </a:solidFill>
                <a:hlinkClick r:id="rId4"/>
              </a:rPr>
              <a:t>Spotify - Investor Relations</a:t>
            </a:r>
            <a:endParaRPr sz="1300">
              <a:solidFill>
                <a:schemeClr val="lt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151" name="Shape 151"/>
        <p:cNvGrpSpPr/>
        <p:nvPr/>
      </p:nvGrpSpPr>
      <p:grpSpPr>
        <a:xfrm>
          <a:off x="0" y="0"/>
          <a:ext cx="0" cy="0"/>
          <a:chOff x="0" y="0"/>
          <a:chExt cx="0" cy="0"/>
        </a:xfrm>
      </p:grpSpPr>
      <p:pic>
        <p:nvPicPr>
          <p:cNvPr id="152" name="Google Shape;152;p15"/>
          <p:cNvPicPr preferRelativeResize="0"/>
          <p:nvPr/>
        </p:nvPicPr>
        <p:blipFill>
          <a:blip r:embed="rId3">
            <a:alphaModFix/>
          </a:blip>
          <a:stretch>
            <a:fillRect/>
          </a:stretch>
        </p:blipFill>
        <p:spPr>
          <a:xfrm>
            <a:off x="551463" y="1829963"/>
            <a:ext cx="1453424" cy="1453424"/>
          </a:xfrm>
          <a:prstGeom prst="rect">
            <a:avLst/>
          </a:prstGeom>
          <a:noFill/>
          <a:ln>
            <a:noFill/>
          </a:ln>
        </p:spPr>
      </p:pic>
      <p:pic>
        <p:nvPicPr>
          <p:cNvPr id="153" name="Google Shape;153;p15"/>
          <p:cNvPicPr preferRelativeResize="0"/>
          <p:nvPr/>
        </p:nvPicPr>
        <p:blipFill>
          <a:blip r:embed="rId4">
            <a:alphaModFix/>
          </a:blip>
          <a:stretch>
            <a:fillRect/>
          </a:stretch>
        </p:blipFill>
        <p:spPr>
          <a:xfrm>
            <a:off x="2762875" y="1829963"/>
            <a:ext cx="1453425" cy="1453425"/>
          </a:xfrm>
          <a:prstGeom prst="rect">
            <a:avLst/>
          </a:prstGeom>
          <a:noFill/>
          <a:ln>
            <a:noFill/>
          </a:ln>
        </p:spPr>
      </p:pic>
      <p:pic>
        <p:nvPicPr>
          <p:cNvPr id="154" name="Google Shape;154;p15"/>
          <p:cNvPicPr preferRelativeResize="0"/>
          <p:nvPr/>
        </p:nvPicPr>
        <p:blipFill>
          <a:blip r:embed="rId5">
            <a:alphaModFix/>
          </a:blip>
          <a:stretch>
            <a:fillRect/>
          </a:stretch>
        </p:blipFill>
        <p:spPr>
          <a:xfrm>
            <a:off x="6881337" y="1829982"/>
            <a:ext cx="1453424" cy="1455439"/>
          </a:xfrm>
          <a:prstGeom prst="rect">
            <a:avLst/>
          </a:prstGeom>
          <a:noFill/>
          <a:ln>
            <a:noFill/>
          </a:ln>
        </p:spPr>
      </p:pic>
      <p:pic>
        <p:nvPicPr>
          <p:cNvPr id="155" name="Google Shape;155;p15"/>
          <p:cNvPicPr preferRelativeResize="0"/>
          <p:nvPr/>
        </p:nvPicPr>
        <p:blipFill>
          <a:blip r:embed="rId6">
            <a:alphaModFix/>
          </a:blip>
          <a:stretch>
            <a:fillRect/>
          </a:stretch>
        </p:blipFill>
        <p:spPr>
          <a:xfrm>
            <a:off x="4974238" y="1830988"/>
            <a:ext cx="1453425" cy="1453425"/>
          </a:xfrm>
          <a:prstGeom prst="rect">
            <a:avLst/>
          </a:prstGeom>
          <a:noFill/>
          <a:ln>
            <a:noFill/>
          </a:ln>
        </p:spPr>
      </p:pic>
      <p:sp>
        <p:nvSpPr>
          <p:cNvPr id="156" name="Google Shape;156;p15"/>
          <p:cNvSpPr txBox="1"/>
          <p:nvPr/>
        </p:nvSpPr>
        <p:spPr>
          <a:xfrm>
            <a:off x="477775" y="3283375"/>
            <a:ext cx="1600800" cy="692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solidFill>
                  <a:schemeClr val="lt1"/>
                </a:solidFill>
                <a:latin typeface="Oswald"/>
                <a:ea typeface="Oswald"/>
                <a:cs typeface="Oswald"/>
                <a:sym typeface="Oswald"/>
              </a:rPr>
              <a:t>Rai Fathurachman</a:t>
            </a:r>
            <a:endParaRPr b="1">
              <a:solidFill>
                <a:schemeClr val="lt1"/>
              </a:solidFill>
              <a:latin typeface="Oswald"/>
              <a:ea typeface="Oswald"/>
              <a:cs typeface="Oswald"/>
              <a:sym typeface="Oswald"/>
            </a:endParaRPr>
          </a:p>
          <a:p>
            <a:pPr indent="0" lvl="0" marL="0" rtl="0" algn="ctr">
              <a:lnSpc>
                <a:spcPct val="150000"/>
              </a:lnSpc>
              <a:spcBef>
                <a:spcPts val="0"/>
              </a:spcBef>
              <a:spcAft>
                <a:spcPts val="0"/>
              </a:spcAft>
              <a:buNone/>
            </a:pPr>
            <a:r>
              <a:rPr lang="en" sz="1200">
                <a:solidFill>
                  <a:schemeClr val="lt1"/>
                </a:solidFill>
                <a:latin typeface="Oswald"/>
                <a:ea typeface="Oswald"/>
                <a:cs typeface="Oswald"/>
                <a:sym typeface="Oswald"/>
              </a:rPr>
              <a:t>Project Manager</a:t>
            </a:r>
            <a:endParaRPr sz="1200">
              <a:solidFill>
                <a:schemeClr val="lt1"/>
              </a:solidFill>
              <a:latin typeface="Oswald"/>
              <a:ea typeface="Oswald"/>
              <a:cs typeface="Oswald"/>
              <a:sym typeface="Oswald"/>
            </a:endParaRPr>
          </a:p>
        </p:txBody>
      </p:sp>
      <p:sp>
        <p:nvSpPr>
          <p:cNvPr id="157" name="Google Shape;157;p15"/>
          <p:cNvSpPr txBox="1"/>
          <p:nvPr/>
        </p:nvSpPr>
        <p:spPr>
          <a:xfrm>
            <a:off x="2689175" y="3284400"/>
            <a:ext cx="1600800" cy="969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solidFill>
                  <a:schemeClr val="lt1"/>
                </a:solidFill>
                <a:latin typeface="Oswald"/>
                <a:ea typeface="Oswald"/>
                <a:cs typeface="Oswald"/>
                <a:sym typeface="Oswald"/>
              </a:rPr>
              <a:t>Aminuddin</a:t>
            </a:r>
            <a:endParaRPr b="1">
              <a:solidFill>
                <a:schemeClr val="lt1"/>
              </a:solidFill>
              <a:latin typeface="Oswald"/>
              <a:ea typeface="Oswald"/>
              <a:cs typeface="Oswald"/>
              <a:sym typeface="Oswald"/>
            </a:endParaRPr>
          </a:p>
          <a:p>
            <a:pPr indent="0" lvl="0" marL="0" rtl="0" algn="ctr">
              <a:lnSpc>
                <a:spcPct val="150000"/>
              </a:lnSpc>
              <a:spcBef>
                <a:spcPts val="0"/>
              </a:spcBef>
              <a:spcAft>
                <a:spcPts val="0"/>
              </a:spcAft>
              <a:buNone/>
            </a:pPr>
            <a:r>
              <a:rPr lang="en" sz="1200">
                <a:solidFill>
                  <a:schemeClr val="lt1"/>
                </a:solidFill>
                <a:latin typeface="Oswald"/>
                <a:ea typeface="Oswald"/>
                <a:cs typeface="Oswald"/>
                <a:sym typeface="Oswald"/>
              </a:rPr>
              <a:t>Data Cleaning &amp; Analysis team</a:t>
            </a:r>
            <a:endParaRPr sz="1200">
              <a:solidFill>
                <a:schemeClr val="lt1"/>
              </a:solidFill>
              <a:latin typeface="Oswald"/>
              <a:ea typeface="Oswald"/>
              <a:cs typeface="Oswald"/>
              <a:sym typeface="Oswald"/>
            </a:endParaRPr>
          </a:p>
        </p:txBody>
      </p:sp>
      <p:sp>
        <p:nvSpPr>
          <p:cNvPr id="158" name="Google Shape;158;p15"/>
          <p:cNvSpPr txBox="1"/>
          <p:nvPr/>
        </p:nvSpPr>
        <p:spPr>
          <a:xfrm>
            <a:off x="6807650" y="3284400"/>
            <a:ext cx="1600800" cy="969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solidFill>
                  <a:schemeClr val="lt1"/>
                </a:solidFill>
                <a:latin typeface="Oswald"/>
                <a:ea typeface="Oswald"/>
                <a:cs typeface="Oswald"/>
                <a:sym typeface="Oswald"/>
              </a:rPr>
              <a:t>Nhanhe</a:t>
            </a:r>
            <a:endParaRPr b="1">
              <a:solidFill>
                <a:schemeClr val="lt1"/>
              </a:solidFill>
              <a:latin typeface="Oswald"/>
              <a:ea typeface="Oswald"/>
              <a:cs typeface="Oswald"/>
              <a:sym typeface="Oswald"/>
            </a:endParaRPr>
          </a:p>
          <a:p>
            <a:pPr indent="0" lvl="0" marL="0" rtl="0" algn="ctr">
              <a:lnSpc>
                <a:spcPct val="150000"/>
              </a:lnSpc>
              <a:spcBef>
                <a:spcPts val="0"/>
              </a:spcBef>
              <a:spcAft>
                <a:spcPts val="0"/>
              </a:spcAft>
              <a:buNone/>
            </a:pPr>
            <a:r>
              <a:rPr lang="en" sz="1200">
                <a:solidFill>
                  <a:schemeClr val="lt1"/>
                </a:solidFill>
                <a:latin typeface="Oswald"/>
                <a:ea typeface="Oswald"/>
                <a:cs typeface="Oswald"/>
                <a:sym typeface="Oswald"/>
              </a:rPr>
              <a:t>Visualization &amp; Presentation Team</a:t>
            </a:r>
            <a:endParaRPr sz="1200">
              <a:solidFill>
                <a:schemeClr val="lt1"/>
              </a:solidFill>
              <a:latin typeface="Oswald"/>
              <a:ea typeface="Oswald"/>
              <a:cs typeface="Oswald"/>
              <a:sym typeface="Oswald"/>
            </a:endParaRPr>
          </a:p>
        </p:txBody>
      </p:sp>
      <p:sp>
        <p:nvSpPr>
          <p:cNvPr id="159" name="Google Shape;159;p15"/>
          <p:cNvSpPr txBox="1"/>
          <p:nvPr/>
        </p:nvSpPr>
        <p:spPr>
          <a:xfrm>
            <a:off x="4900550" y="3285425"/>
            <a:ext cx="1600800" cy="969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a:solidFill>
                  <a:schemeClr val="lt1"/>
                </a:solidFill>
                <a:latin typeface="Oswald"/>
                <a:ea typeface="Oswald"/>
                <a:cs typeface="Oswald"/>
                <a:sym typeface="Oswald"/>
              </a:rPr>
              <a:t>Fikri Firstly</a:t>
            </a:r>
            <a:endParaRPr b="1">
              <a:solidFill>
                <a:schemeClr val="lt1"/>
              </a:solidFill>
              <a:latin typeface="Oswald"/>
              <a:ea typeface="Oswald"/>
              <a:cs typeface="Oswald"/>
              <a:sym typeface="Oswald"/>
            </a:endParaRPr>
          </a:p>
          <a:p>
            <a:pPr indent="0" lvl="0" marL="0" rtl="0" algn="ctr">
              <a:lnSpc>
                <a:spcPct val="150000"/>
              </a:lnSpc>
              <a:spcBef>
                <a:spcPts val="0"/>
              </a:spcBef>
              <a:spcAft>
                <a:spcPts val="0"/>
              </a:spcAft>
              <a:buNone/>
            </a:pPr>
            <a:r>
              <a:rPr lang="en" sz="1200">
                <a:solidFill>
                  <a:schemeClr val="lt1"/>
                </a:solidFill>
                <a:latin typeface="Oswald"/>
                <a:ea typeface="Oswald"/>
                <a:cs typeface="Oswald"/>
                <a:sym typeface="Oswald"/>
              </a:rPr>
              <a:t>Visualization &amp; Presentation Team</a:t>
            </a:r>
            <a:endParaRPr sz="1200">
              <a:solidFill>
                <a:schemeClr val="lt1"/>
              </a:solidFill>
              <a:latin typeface="Oswald"/>
              <a:ea typeface="Oswald"/>
              <a:cs typeface="Oswald"/>
              <a:sym typeface="Oswald"/>
            </a:endParaRPr>
          </a:p>
        </p:txBody>
      </p:sp>
      <p:grpSp>
        <p:nvGrpSpPr>
          <p:cNvPr id="160" name="Google Shape;160;p15"/>
          <p:cNvGrpSpPr/>
          <p:nvPr/>
        </p:nvGrpSpPr>
        <p:grpSpPr>
          <a:xfrm>
            <a:off x="1648305" y="610277"/>
            <a:ext cx="5589644" cy="494102"/>
            <a:chOff x="1277025" y="708150"/>
            <a:chExt cx="6753225" cy="657225"/>
          </a:xfrm>
        </p:grpSpPr>
        <p:pic>
          <p:nvPicPr>
            <p:cNvPr id="161" name="Google Shape;161;p15"/>
            <p:cNvPicPr preferRelativeResize="0"/>
            <p:nvPr/>
          </p:nvPicPr>
          <p:blipFill>
            <a:blip r:embed="rId7">
              <a:alphaModFix/>
            </a:blip>
            <a:stretch>
              <a:fillRect/>
            </a:stretch>
          </p:blipFill>
          <p:spPr>
            <a:xfrm>
              <a:off x="1277025" y="708150"/>
              <a:ext cx="6753225" cy="657225"/>
            </a:xfrm>
            <a:prstGeom prst="rect">
              <a:avLst/>
            </a:prstGeom>
            <a:noFill/>
            <a:ln>
              <a:noFill/>
            </a:ln>
            <a:effectLst>
              <a:outerShdw blurRad="728663" rotWithShape="0" algn="bl" dir="19140000" dist="190500">
                <a:srgbClr val="000000">
                  <a:alpha val="71000"/>
                </a:srgbClr>
              </a:outerShdw>
            </a:effectLst>
          </p:spPr>
        </p:pic>
        <p:sp>
          <p:nvSpPr>
            <p:cNvPr id="162" name="Google Shape;162;p15"/>
            <p:cNvSpPr txBox="1"/>
            <p:nvPr/>
          </p:nvSpPr>
          <p:spPr>
            <a:xfrm>
              <a:off x="1400554" y="811599"/>
              <a:ext cx="879300" cy="450300"/>
            </a:xfrm>
            <a:prstGeom prst="rect">
              <a:avLst/>
            </a:prstGeom>
            <a:noFill/>
            <a:ln>
              <a:noFill/>
            </a:ln>
            <a:effectLst>
              <a:outerShdw blurRad="728663" rotWithShape="0" algn="bl" dir="19140000" dist="190500">
                <a:srgbClr val="000000">
                  <a:alpha val="71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1000">
                  <a:highlight>
                    <a:schemeClr val="lt1"/>
                  </a:highlight>
                  <a:latin typeface="Lato"/>
                  <a:ea typeface="Lato"/>
                  <a:cs typeface="Lato"/>
                  <a:sym typeface="Lato"/>
                </a:rPr>
                <a:t>PIC</a:t>
              </a:r>
              <a:endParaRPr b="1" sz="900">
                <a:highlight>
                  <a:schemeClr val="lt1"/>
                </a:highlight>
                <a:latin typeface="Lato"/>
                <a:ea typeface="Lato"/>
                <a:cs typeface="Lato"/>
                <a:sym typeface="Lato"/>
              </a:endParaRPr>
            </a:p>
          </p:txBody>
        </p:sp>
      </p:grpSp>
      <p:pic>
        <p:nvPicPr>
          <p:cNvPr id="163" name="Google Shape;163;p15"/>
          <p:cNvPicPr preferRelativeResize="0"/>
          <p:nvPr/>
        </p:nvPicPr>
        <p:blipFill>
          <a:blip r:embed="rId8">
            <a:alphaModFix/>
          </a:blip>
          <a:stretch>
            <a:fillRect/>
          </a:stretch>
        </p:blipFill>
        <p:spPr>
          <a:xfrm>
            <a:off x="2147700" y="4569325"/>
            <a:ext cx="4848576" cy="574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167" name="Shape 167"/>
        <p:cNvGrpSpPr/>
        <p:nvPr/>
      </p:nvGrpSpPr>
      <p:grpSpPr>
        <a:xfrm>
          <a:off x="0" y="0"/>
          <a:ext cx="0" cy="0"/>
          <a:chOff x="0" y="0"/>
          <a:chExt cx="0" cy="0"/>
        </a:xfrm>
      </p:grpSpPr>
      <p:sp>
        <p:nvSpPr>
          <p:cNvPr id="168" name="Google Shape;168;p16"/>
          <p:cNvSpPr txBox="1"/>
          <p:nvPr>
            <p:ph type="title"/>
          </p:nvPr>
        </p:nvSpPr>
        <p:spPr>
          <a:xfrm>
            <a:off x="1449900" y="317550"/>
            <a:ext cx="7038900" cy="46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 </a:t>
            </a:r>
            <a:endParaRPr/>
          </a:p>
        </p:txBody>
      </p:sp>
      <p:sp>
        <p:nvSpPr>
          <p:cNvPr id="169" name="Google Shape;169;p16"/>
          <p:cNvSpPr/>
          <p:nvPr/>
        </p:nvSpPr>
        <p:spPr>
          <a:xfrm>
            <a:off x="1405013" y="948175"/>
            <a:ext cx="1403400" cy="354900"/>
          </a:xfrm>
          <a:prstGeom prst="roundRect">
            <a:avLst>
              <a:gd fmla="val 16667" name="adj"/>
            </a:avLst>
          </a:prstGeom>
          <a:solidFill>
            <a:srgbClr val="1ED7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Project Overview</a:t>
            </a:r>
            <a:endParaRPr>
              <a:latin typeface="Oswald"/>
              <a:ea typeface="Oswald"/>
              <a:cs typeface="Oswald"/>
              <a:sym typeface="Oswald"/>
            </a:endParaRPr>
          </a:p>
        </p:txBody>
      </p:sp>
      <p:sp>
        <p:nvSpPr>
          <p:cNvPr id="170" name="Google Shape;170;p16"/>
          <p:cNvSpPr/>
          <p:nvPr/>
        </p:nvSpPr>
        <p:spPr>
          <a:xfrm>
            <a:off x="3738038" y="948175"/>
            <a:ext cx="1403400" cy="354900"/>
          </a:xfrm>
          <a:prstGeom prst="roundRect">
            <a:avLst>
              <a:gd fmla="val 16667" name="adj"/>
            </a:avLst>
          </a:prstGeom>
          <a:solidFill>
            <a:srgbClr val="1ED7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Objective &amp; Scope</a:t>
            </a:r>
            <a:endParaRPr>
              <a:latin typeface="Oswald"/>
              <a:ea typeface="Oswald"/>
              <a:cs typeface="Oswald"/>
              <a:sym typeface="Oswald"/>
            </a:endParaRPr>
          </a:p>
        </p:txBody>
      </p:sp>
      <p:sp>
        <p:nvSpPr>
          <p:cNvPr id="171" name="Google Shape;171;p16"/>
          <p:cNvSpPr/>
          <p:nvPr/>
        </p:nvSpPr>
        <p:spPr>
          <a:xfrm>
            <a:off x="1405013" y="3069750"/>
            <a:ext cx="1403400" cy="354900"/>
          </a:xfrm>
          <a:prstGeom prst="roundRect">
            <a:avLst>
              <a:gd fmla="val 16667" name="adj"/>
            </a:avLst>
          </a:prstGeom>
          <a:solidFill>
            <a:srgbClr val="1ED7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Data Source</a:t>
            </a:r>
            <a:endParaRPr>
              <a:latin typeface="Oswald"/>
              <a:ea typeface="Oswald"/>
              <a:cs typeface="Oswald"/>
              <a:sym typeface="Oswald"/>
            </a:endParaRPr>
          </a:p>
        </p:txBody>
      </p:sp>
      <p:sp>
        <p:nvSpPr>
          <p:cNvPr id="172" name="Google Shape;172;p16"/>
          <p:cNvSpPr/>
          <p:nvPr/>
        </p:nvSpPr>
        <p:spPr>
          <a:xfrm>
            <a:off x="6295038" y="3069750"/>
            <a:ext cx="1403400" cy="354900"/>
          </a:xfrm>
          <a:prstGeom prst="roundRect">
            <a:avLst>
              <a:gd fmla="val 16667" name="adj"/>
            </a:avLst>
          </a:prstGeom>
          <a:solidFill>
            <a:srgbClr val="1ED7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latin typeface="Oswald"/>
                <a:ea typeface="Oswald"/>
                <a:cs typeface="Oswald"/>
                <a:sym typeface="Oswald"/>
              </a:rPr>
              <a:t>Insights &amp; </a:t>
            </a:r>
            <a:r>
              <a:rPr lang="en" sz="1100">
                <a:latin typeface="Oswald"/>
                <a:ea typeface="Oswald"/>
                <a:cs typeface="Oswald"/>
                <a:sym typeface="Oswald"/>
              </a:rPr>
              <a:t>Recommendations</a:t>
            </a:r>
            <a:endParaRPr sz="1100">
              <a:latin typeface="Oswald"/>
              <a:ea typeface="Oswald"/>
              <a:cs typeface="Oswald"/>
              <a:sym typeface="Oswald"/>
            </a:endParaRPr>
          </a:p>
        </p:txBody>
      </p:sp>
      <p:sp>
        <p:nvSpPr>
          <p:cNvPr id="173" name="Google Shape;173;p16"/>
          <p:cNvSpPr/>
          <p:nvPr/>
        </p:nvSpPr>
        <p:spPr>
          <a:xfrm>
            <a:off x="3738038" y="3069750"/>
            <a:ext cx="1403400" cy="354900"/>
          </a:xfrm>
          <a:prstGeom prst="roundRect">
            <a:avLst>
              <a:gd fmla="val 16667" name="adj"/>
            </a:avLst>
          </a:prstGeom>
          <a:solidFill>
            <a:srgbClr val="1ED7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Data Analysis</a:t>
            </a:r>
            <a:endParaRPr>
              <a:latin typeface="Oswald"/>
              <a:ea typeface="Oswald"/>
              <a:cs typeface="Oswald"/>
              <a:sym typeface="Oswald"/>
            </a:endParaRPr>
          </a:p>
        </p:txBody>
      </p:sp>
      <p:sp>
        <p:nvSpPr>
          <p:cNvPr id="174" name="Google Shape;174;p16"/>
          <p:cNvSpPr/>
          <p:nvPr/>
        </p:nvSpPr>
        <p:spPr>
          <a:xfrm>
            <a:off x="6295038" y="948175"/>
            <a:ext cx="1403400" cy="354900"/>
          </a:xfrm>
          <a:prstGeom prst="roundRect">
            <a:avLst>
              <a:gd fmla="val 16667" name="adj"/>
            </a:avLst>
          </a:prstGeom>
          <a:solidFill>
            <a:srgbClr val="1ED76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latin typeface="Oswald"/>
                <a:ea typeface="Oswald"/>
                <a:cs typeface="Oswald"/>
                <a:sym typeface="Oswald"/>
              </a:rPr>
              <a:t>Research Questions &amp; Methodology</a:t>
            </a:r>
            <a:endParaRPr sz="1000">
              <a:latin typeface="Oswald"/>
              <a:ea typeface="Oswald"/>
              <a:cs typeface="Oswald"/>
              <a:sym typeface="Oswald"/>
            </a:endParaRPr>
          </a:p>
        </p:txBody>
      </p:sp>
      <p:sp>
        <p:nvSpPr>
          <p:cNvPr id="175" name="Google Shape;175;p16"/>
          <p:cNvSpPr txBox="1"/>
          <p:nvPr/>
        </p:nvSpPr>
        <p:spPr>
          <a:xfrm>
            <a:off x="3587588" y="1390100"/>
            <a:ext cx="1704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Main Objective</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Scope Definition</a:t>
            </a:r>
            <a:endParaRPr>
              <a:solidFill>
                <a:schemeClr val="lt1"/>
              </a:solidFill>
              <a:latin typeface="Oswald"/>
              <a:ea typeface="Oswald"/>
              <a:cs typeface="Oswald"/>
              <a:sym typeface="Oswald"/>
            </a:endParaRPr>
          </a:p>
        </p:txBody>
      </p:sp>
      <p:sp>
        <p:nvSpPr>
          <p:cNvPr id="176" name="Google Shape;176;p16"/>
          <p:cNvSpPr txBox="1"/>
          <p:nvPr/>
        </p:nvSpPr>
        <p:spPr>
          <a:xfrm>
            <a:off x="5960688" y="1390100"/>
            <a:ext cx="2072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Research Questions</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Methodology </a:t>
            </a:r>
            <a:endParaRPr>
              <a:solidFill>
                <a:schemeClr val="lt1"/>
              </a:solidFill>
              <a:latin typeface="Oswald"/>
              <a:ea typeface="Oswald"/>
              <a:cs typeface="Oswald"/>
              <a:sym typeface="Oswald"/>
            </a:endParaRPr>
          </a:p>
        </p:txBody>
      </p:sp>
      <p:sp>
        <p:nvSpPr>
          <p:cNvPr id="177" name="Google Shape;177;p16"/>
          <p:cNvSpPr txBox="1"/>
          <p:nvPr/>
        </p:nvSpPr>
        <p:spPr>
          <a:xfrm>
            <a:off x="1070663" y="3649550"/>
            <a:ext cx="2072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Data Source</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Information about each data source </a:t>
            </a:r>
            <a:endParaRPr>
              <a:solidFill>
                <a:schemeClr val="lt1"/>
              </a:solidFill>
              <a:latin typeface="Oswald"/>
              <a:ea typeface="Oswald"/>
              <a:cs typeface="Oswald"/>
              <a:sym typeface="Oswald"/>
            </a:endParaRPr>
          </a:p>
        </p:txBody>
      </p:sp>
      <p:sp>
        <p:nvSpPr>
          <p:cNvPr id="178" name="Google Shape;178;p16"/>
          <p:cNvSpPr txBox="1"/>
          <p:nvPr/>
        </p:nvSpPr>
        <p:spPr>
          <a:xfrm>
            <a:off x="3403688" y="3674475"/>
            <a:ext cx="2072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Data Analysis</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Data Visualization</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Dashboards</a:t>
            </a:r>
            <a:endParaRPr>
              <a:solidFill>
                <a:schemeClr val="lt1"/>
              </a:solidFill>
              <a:latin typeface="Oswald"/>
              <a:ea typeface="Oswald"/>
              <a:cs typeface="Oswald"/>
              <a:sym typeface="Oswald"/>
            </a:endParaRPr>
          </a:p>
        </p:txBody>
      </p:sp>
      <p:sp>
        <p:nvSpPr>
          <p:cNvPr id="179" name="Google Shape;179;p16"/>
          <p:cNvSpPr txBox="1"/>
          <p:nvPr/>
        </p:nvSpPr>
        <p:spPr>
          <a:xfrm>
            <a:off x="5960688" y="3782325"/>
            <a:ext cx="2528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Insights from research</a:t>
            </a:r>
            <a:endParaRPr>
              <a:solidFill>
                <a:schemeClr val="lt1"/>
              </a:solidFill>
              <a:latin typeface="Oswald"/>
              <a:ea typeface="Oswald"/>
              <a:cs typeface="Oswald"/>
              <a:sym typeface="Oswald"/>
            </a:endParaRPr>
          </a:p>
          <a:p>
            <a:pPr indent="-317500" lvl="0" marL="457200" rtl="0" algn="l">
              <a:spcBef>
                <a:spcPts val="0"/>
              </a:spcBef>
              <a:spcAft>
                <a:spcPts val="0"/>
              </a:spcAft>
              <a:buClr>
                <a:schemeClr val="lt1"/>
              </a:buClr>
              <a:buSzPts val="1400"/>
              <a:buFont typeface="Oswald"/>
              <a:buChar char="-"/>
            </a:pPr>
            <a:r>
              <a:rPr lang="en">
                <a:solidFill>
                  <a:schemeClr val="lt1"/>
                </a:solidFill>
                <a:latin typeface="Oswald"/>
                <a:ea typeface="Oswald"/>
                <a:cs typeface="Oswald"/>
                <a:sym typeface="Oswald"/>
              </a:rPr>
              <a:t>Recommendation </a:t>
            </a:r>
            <a:endParaRPr>
              <a:solidFill>
                <a:schemeClr val="lt1"/>
              </a:solidFill>
              <a:latin typeface="Oswald"/>
              <a:ea typeface="Oswald"/>
              <a:cs typeface="Oswald"/>
              <a:sym typeface="Oswald"/>
            </a:endParaRPr>
          </a:p>
        </p:txBody>
      </p:sp>
      <p:pic>
        <p:nvPicPr>
          <p:cNvPr id="180" name="Google Shape;180;p16"/>
          <p:cNvPicPr preferRelativeResize="0"/>
          <p:nvPr/>
        </p:nvPicPr>
        <p:blipFill>
          <a:blip r:embed="rId3">
            <a:alphaModFix/>
          </a:blip>
          <a:stretch>
            <a:fillRect/>
          </a:stretch>
        </p:blipFill>
        <p:spPr>
          <a:xfrm>
            <a:off x="2147700" y="4569325"/>
            <a:ext cx="4848576" cy="574175"/>
          </a:xfrm>
          <a:prstGeom prst="rect">
            <a:avLst/>
          </a:prstGeom>
          <a:noFill/>
          <a:ln>
            <a:noFill/>
          </a:ln>
        </p:spPr>
      </p:pic>
      <p:cxnSp>
        <p:nvCxnSpPr>
          <p:cNvPr id="181" name="Google Shape;181;p16"/>
          <p:cNvCxnSpPr>
            <a:stCxn id="169" idx="3"/>
            <a:endCxn id="170" idx="1"/>
          </p:cNvCxnSpPr>
          <p:nvPr/>
        </p:nvCxnSpPr>
        <p:spPr>
          <a:xfrm>
            <a:off x="2808413" y="1125625"/>
            <a:ext cx="929700" cy="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16"/>
          <p:cNvCxnSpPr>
            <a:stCxn id="170" idx="3"/>
            <a:endCxn id="174" idx="1"/>
          </p:cNvCxnSpPr>
          <p:nvPr/>
        </p:nvCxnSpPr>
        <p:spPr>
          <a:xfrm>
            <a:off x="5141438" y="1125625"/>
            <a:ext cx="1153500" cy="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16"/>
          <p:cNvCxnSpPr>
            <a:stCxn id="172" idx="1"/>
            <a:endCxn id="173" idx="3"/>
          </p:cNvCxnSpPr>
          <p:nvPr/>
        </p:nvCxnSpPr>
        <p:spPr>
          <a:xfrm rot="10800000">
            <a:off x="5141538" y="3247200"/>
            <a:ext cx="1153500" cy="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16"/>
          <p:cNvCxnSpPr>
            <a:stCxn id="173" idx="1"/>
            <a:endCxn id="171" idx="3"/>
          </p:cNvCxnSpPr>
          <p:nvPr/>
        </p:nvCxnSpPr>
        <p:spPr>
          <a:xfrm rot="10800000">
            <a:off x="2808338" y="3247200"/>
            <a:ext cx="929700" cy="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16"/>
          <p:cNvCxnSpPr>
            <a:stCxn id="174" idx="3"/>
            <a:endCxn id="171" idx="1"/>
          </p:cNvCxnSpPr>
          <p:nvPr/>
        </p:nvCxnSpPr>
        <p:spPr>
          <a:xfrm flipH="1">
            <a:off x="1405038" y="1125625"/>
            <a:ext cx="6293400" cy="2121600"/>
          </a:xfrm>
          <a:prstGeom prst="bentConnector5">
            <a:avLst>
              <a:gd fmla="val -3784" name="adj1"/>
              <a:gd fmla="val 49999" name="adj2"/>
              <a:gd fmla="val 103784" name="adj3"/>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189" name="Shape 189"/>
        <p:cNvGrpSpPr/>
        <p:nvPr/>
      </p:nvGrpSpPr>
      <p:grpSpPr>
        <a:xfrm>
          <a:off x="0" y="0"/>
          <a:ext cx="0" cy="0"/>
          <a:chOff x="0" y="0"/>
          <a:chExt cx="0" cy="0"/>
        </a:xfrm>
      </p:grpSpPr>
      <p:sp>
        <p:nvSpPr>
          <p:cNvPr id="190" name="Google Shape;190;p17"/>
          <p:cNvSpPr txBox="1"/>
          <p:nvPr>
            <p:ph type="title"/>
          </p:nvPr>
        </p:nvSpPr>
        <p:spPr>
          <a:xfrm>
            <a:off x="1052538" y="533200"/>
            <a:ext cx="7038900" cy="47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OVERVIEW</a:t>
            </a:r>
            <a:endParaRPr b="1"/>
          </a:p>
        </p:txBody>
      </p:sp>
      <p:sp>
        <p:nvSpPr>
          <p:cNvPr id="191" name="Google Shape;191;p17"/>
          <p:cNvSpPr txBox="1"/>
          <p:nvPr>
            <p:ph idx="1" type="body"/>
          </p:nvPr>
        </p:nvSpPr>
        <p:spPr>
          <a:xfrm>
            <a:off x="1024925" y="1701725"/>
            <a:ext cx="4040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a:t>
            </a:r>
            <a:r>
              <a:rPr lang="en" sz="2400"/>
              <a:t>e wanted to analyze the music data to find</a:t>
            </a:r>
            <a:r>
              <a:rPr lang="en" sz="2400">
                <a:solidFill>
                  <a:srgbClr val="1ED760"/>
                </a:solidFill>
              </a:rPr>
              <a:t> </a:t>
            </a:r>
            <a:r>
              <a:rPr b="1" lang="en" sz="2400">
                <a:solidFill>
                  <a:srgbClr val="1ED760"/>
                </a:solidFill>
              </a:rPr>
              <a:t>what’s the phenomenon behind it</a:t>
            </a:r>
            <a:r>
              <a:rPr lang="en" sz="2400">
                <a:solidFill>
                  <a:srgbClr val="1ED760"/>
                </a:solidFill>
              </a:rPr>
              <a:t>. </a:t>
            </a:r>
            <a:r>
              <a:rPr lang="en" sz="2400"/>
              <a:t>Why some artist, genre are so popular among others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1200"/>
              </a:spcAft>
              <a:buNone/>
            </a:pPr>
            <a:r>
              <a:t/>
            </a:r>
            <a:endParaRPr sz="2400"/>
          </a:p>
        </p:txBody>
      </p:sp>
      <p:pic>
        <p:nvPicPr>
          <p:cNvPr id="192" name="Google Shape;192;p17"/>
          <p:cNvPicPr preferRelativeResize="0"/>
          <p:nvPr/>
        </p:nvPicPr>
        <p:blipFill>
          <a:blip r:embed="rId3">
            <a:alphaModFix/>
          </a:blip>
          <a:stretch>
            <a:fillRect/>
          </a:stretch>
        </p:blipFill>
        <p:spPr>
          <a:xfrm>
            <a:off x="2147700" y="4569325"/>
            <a:ext cx="4848576" cy="574175"/>
          </a:xfrm>
          <a:prstGeom prst="rect">
            <a:avLst/>
          </a:prstGeom>
          <a:noFill/>
          <a:ln>
            <a:noFill/>
          </a:ln>
        </p:spPr>
      </p:pic>
      <p:grpSp>
        <p:nvGrpSpPr>
          <p:cNvPr id="193" name="Google Shape;193;p17"/>
          <p:cNvGrpSpPr/>
          <p:nvPr/>
        </p:nvGrpSpPr>
        <p:grpSpPr>
          <a:xfrm>
            <a:off x="5117677" y="567466"/>
            <a:ext cx="3793467" cy="3894637"/>
            <a:chOff x="5117677" y="567466"/>
            <a:chExt cx="3793467" cy="3894637"/>
          </a:xfrm>
        </p:grpSpPr>
        <p:grpSp>
          <p:nvGrpSpPr>
            <p:cNvPr id="194" name="Google Shape;194;p17"/>
            <p:cNvGrpSpPr/>
            <p:nvPr/>
          </p:nvGrpSpPr>
          <p:grpSpPr>
            <a:xfrm>
              <a:off x="7094943" y="2585603"/>
              <a:ext cx="1816200" cy="1876500"/>
              <a:chOff x="7094943" y="2585603"/>
              <a:chExt cx="1816200" cy="1876500"/>
            </a:xfrm>
          </p:grpSpPr>
          <p:sp>
            <p:nvSpPr>
              <p:cNvPr id="195" name="Google Shape;195;p17"/>
              <p:cNvSpPr/>
              <p:nvPr/>
            </p:nvSpPr>
            <p:spPr>
              <a:xfrm>
                <a:off x="7094943" y="2585603"/>
                <a:ext cx="1816200" cy="1876500"/>
              </a:xfrm>
              <a:prstGeom prst="rect">
                <a:avLst/>
              </a:prstGeom>
              <a:solidFill>
                <a:srgbClr val="FFFFFF"/>
              </a:solidFill>
              <a:ln cap="flat" cmpd="sng" w="19050">
                <a:solidFill>
                  <a:srgbClr val="0B77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7198429" y="3900592"/>
                <a:ext cx="1623600" cy="458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B7743"/>
                    </a:solidFill>
                    <a:latin typeface="Roboto Medium"/>
                    <a:ea typeface="Roboto Medium"/>
                    <a:cs typeface="Roboto Medium"/>
                    <a:sym typeface="Roboto Medium"/>
                  </a:rPr>
                  <a:t>Premium Active User</a:t>
                </a:r>
                <a:endParaRPr sz="1200">
                  <a:solidFill>
                    <a:srgbClr val="0B7743"/>
                  </a:solidFill>
                  <a:latin typeface="Roboto Medium"/>
                  <a:ea typeface="Roboto Medium"/>
                  <a:cs typeface="Roboto Medium"/>
                  <a:sym typeface="Roboto Medium"/>
                </a:endParaRPr>
              </a:p>
            </p:txBody>
          </p:sp>
          <p:sp>
            <p:nvSpPr>
              <p:cNvPr id="197" name="Google Shape;197;p17"/>
              <p:cNvSpPr/>
              <p:nvPr/>
            </p:nvSpPr>
            <p:spPr>
              <a:xfrm>
                <a:off x="7208889" y="2682679"/>
                <a:ext cx="1623600" cy="508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0B7743"/>
                    </a:solidFill>
                    <a:latin typeface="Roboto"/>
                    <a:ea typeface="Roboto"/>
                    <a:cs typeface="Roboto"/>
                    <a:sym typeface="Roboto"/>
                  </a:rPr>
                  <a:t>205 Million</a:t>
                </a:r>
                <a:endParaRPr sz="3600">
                  <a:solidFill>
                    <a:srgbClr val="0B7743"/>
                  </a:solidFill>
                  <a:latin typeface="Roboto Thin"/>
                  <a:ea typeface="Roboto Thin"/>
                  <a:cs typeface="Roboto Thin"/>
                  <a:sym typeface="Roboto Thin"/>
                </a:endParaRPr>
              </a:p>
            </p:txBody>
          </p:sp>
        </p:grpSp>
        <p:grpSp>
          <p:nvGrpSpPr>
            <p:cNvPr id="198" name="Google Shape;198;p17"/>
            <p:cNvGrpSpPr/>
            <p:nvPr/>
          </p:nvGrpSpPr>
          <p:grpSpPr>
            <a:xfrm>
              <a:off x="5117677" y="567466"/>
              <a:ext cx="3775366" cy="3894593"/>
              <a:chOff x="5117677" y="567466"/>
              <a:chExt cx="3775366" cy="3894593"/>
            </a:xfrm>
          </p:grpSpPr>
          <p:grpSp>
            <p:nvGrpSpPr>
              <p:cNvPr id="199" name="Google Shape;199;p17"/>
              <p:cNvGrpSpPr/>
              <p:nvPr/>
            </p:nvGrpSpPr>
            <p:grpSpPr>
              <a:xfrm>
                <a:off x="5117677" y="2585641"/>
                <a:ext cx="1816193" cy="1876418"/>
                <a:chOff x="1118231" y="341749"/>
                <a:chExt cx="2030400" cy="2490600"/>
              </a:xfrm>
            </p:grpSpPr>
            <p:sp>
              <p:nvSpPr>
                <p:cNvPr id="200" name="Google Shape;200;p17"/>
                <p:cNvSpPr/>
                <p:nvPr/>
              </p:nvSpPr>
              <p:spPr>
                <a:xfrm>
                  <a:off x="1118231" y="341749"/>
                  <a:ext cx="2030400" cy="2490600"/>
                </a:xfrm>
                <a:prstGeom prst="rect">
                  <a:avLst/>
                </a:prstGeom>
                <a:solidFill>
                  <a:srgbClr val="FFFFFF"/>
                </a:solidFill>
                <a:ln cap="flat" cmpd="sng" w="19050">
                  <a:solidFill>
                    <a:srgbClr val="0B77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1233923" y="2013240"/>
                  <a:ext cx="1815000" cy="608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B7743"/>
                      </a:solidFill>
                      <a:latin typeface="Roboto Medium"/>
                      <a:ea typeface="Roboto Medium"/>
                      <a:cs typeface="Roboto Medium"/>
                      <a:sym typeface="Roboto Medium"/>
                    </a:rPr>
                    <a:t>Monthly Active User</a:t>
                  </a:r>
                  <a:endParaRPr sz="1200">
                    <a:solidFill>
                      <a:srgbClr val="0B7743"/>
                    </a:solidFill>
                    <a:latin typeface="Roboto Medium"/>
                    <a:ea typeface="Roboto Medium"/>
                    <a:cs typeface="Roboto Medium"/>
                    <a:sym typeface="Roboto Medium"/>
                  </a:endParaRPr>
                </a:p>
              </p:txBody>
            </p:sp>
            <p:sp>
              <p:nvSpPr>
                <p:cNvPr id="202" name="Google Shape;202;p17"/>
                <p:cNvSpPr/>
                <p:nvPr/>
              </p:nvSpPr>
              <p:spPr>
                <a:xfrm>
                  <a:off x="1233850" y="470600"/>
                  <a:ext cx="1815000" cy="6750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0B7743"/>
                      </a:solidFill>
                      <a:latin typeface="Roboto"/>
                      <a:ea typeface="Roboto"/>
                      <a:cs typeface="Roboto"/>
                      <a:sym typeface="Roboto"/>
                    </a:rPr>
                    <a:t>489 Million</a:t>
                  </a:r>
                  <a:endParaRPr sz="3700">
                    <a:solidFill>
                      <a:srgbClr val="0B7743"/>
                    </a:solidFill>
                    <a:latin typeface="Roboto Thin"/>
                    <a:ea typeface="Roboto Thin"/>
                    <a:cs typeface="Roboto Thin"/>
                    <a:sym typeface="Roboto Thin"/>
                  </a:endParaRPr>
                </a:p>
              </p:txBody>
            </p:sp>
          </p:grpSp>
          <p:sp>
            <p:nvSpPr>
              <p:cNvPr id="203" name="Google Shape;203;p17"/>
              <p:cNvSpPr/>
              <p:nvPr/>
            </p:nvSpPr>
            <p:spPr>
              <a:xfrm>
                <a:off x="5117684" y="567466"/>
                <a:ext cx="1816200" cy="1876500"/>
              </a:xfrm>
              <a:prstGeom prst="rect">
                <a:avLst/>
              </a:prstGeom>
              <a:solidFill>
                <a:srgbClr val="FFFFFF"/>
              </a:solidFill>
              <a:ln cap="flat" cmpd="sng" w="19050">
                <a:solidFill>
                  <a:srgbClr val="0B77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5296121" y="1914028"/>
                <a:ext cx="1623600" cy="458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B7743"/>
                    </a:solidFill>
                    <a:latin typeface="Roboto Medium"/>
                    <a:ea typeface="Roboto Medium"/>
                    <a:cs typeface="Roboto Medium"/>
                    <a:sym typeface="Roboto Medium"/>
                  </a:rPr>
                  <a:t>Total Revenue</a:t>
                </a:r>
                <a:endParaRPr sz="1200">
                  <a:solidFill>
                    <a:srgbClr val="0B7743"/>
                  </a:solidFill>
                  <a:latin typeface="Roboto Medium"/>
                  <a:ea typeface="Roboto Medium"/>
                  <a:cs typeface="Roboto Medium"/>
                  <a:sym typeface="Roboto Medium"/>
                </a:endParaRPr>
              </a:p>
            </p:txBody>
          </p:sp>
          <p:sp>
            <p:nvSpPr>
              <p:cNvPr id="205" name="Google Shape;205;p17"/>
              <p:cNvSpPr/>
              <p:nvPr/>
            </p:nvSpPr>
            <p:spPr>
              <a:xfrm>
                <a:off x="5219856" y="736017"/>
                <a:ext cx="1623600" cy="508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rgbClr val="0B7743"/>
                    </a:solidFill>
                    <a:latin typeface="Roboto"/>
                    <a:ea typeface="Roboto"/>
                    <a:cs typeface="Roboto"/>
                    <a:sym typeface="Roboto"/>
                  </a:rPr>
                  <a:t>€3.1</a:t>
                </a:r>
                <a:endParaRPr b="1" sz="3700">
                  <a:solidFill>
                    <a:srgbClr val="0B7743"/>
                  </a:solidFill>
                  <a:latin typeface="Roboto"/>
                  <a:ea typeface="Roboto"/>
                  <a:cs typeface="Roboto"/>
                  <a:sym typeface="Roboto"/>
                </a:endParaRPr>
              </a:p>
              <a:p>
                <a:pPr indent="0" lvl="0" marL="0" rtl="0" algn="l">
                  <a:spcBef>
                    <a:spcPts val="0"/>
                  </a:spcBef>
                  <a:spcAft>
                    <a:spcPts val="0"/>
                  </a:spcAft>
                  <a:buNone/>
                </a:pPr>
                <a:r>
                  <a:rPr b="1" lang="en" sz="3700">
                    <a:solidFill>
                      <a:srgbClr val="0B7743"/>
                    </a:solidFill>
                    <a:latin typeface="Roboto"/>
                    <a:ea typeface="Roboto"/>
                    <a:cs typeface="Roboto"/>
                    <a:sym typeface="Roboto"/>
                  </a:rPr>
                  <a:t>Million</a:t>
                </a:r>
                <a:endParaRPr b="1" sz="3700">
                  <a:solidFill>
                    <a:srgbClr val="0B7743"/>
                  </a:solidFill>
                  <a:latin typeface="Roboto"/>
                  <a:ea typeface="Roboto"/>
                  <a:cs typeface="Roboto"/>
                  <a:sym typeface="Roboto"/>
                </a:endParaRPr>
              </a:p>
            </p:txBody>
          </p:sp>
          <p:sp>
            <p:nvSpPr>
              <p:cNvPr id="206" name="Google Shape;206;p17"/>
              <p:cNvSpPr/>
              <p:nvPr/>
            </p:nvSpPr>
            <p:spPr>
              <a:xfrm>
                <a:off x="7076842" y="567466"/>
                <a:ext cx="1816200" cy="1876500"/>
              </a:xfrm>
              <a:prstGeom prst="rect">
                <a:avLst/>
              </a:prstGeom>
              <a:solidFill>
                <a:srgbClr val="FFFFFF"/>
              </a:solidFill>
              <a:ln cap="flat" cmpd="sng" w="19050">
                <a:solidFill>
                  <a:srgbClr val="0B7743"/>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7"/>
              <p:cNvSpPr/>
              <p:nvPr/>
            </p:nvSpPr>
            <p:spPr>
              <a:xfrm>
                <a:off x="7173153" y="1284296"/>
                <a:ext cx="1623600" cy="458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B7743"/>
                    </a:solidFill>
                    <a:latin typeface="Roboto Medium"/>
                    <a:ea typeface="Roboto Medium"/>
                    <a:cs typeface="Roboto Medium"/>
                    <a:sym typeface="Roboto Medium"/>
                  </a:rPr>
                  <a:t>Shares comes from USA + Canada</a:t>
                </a:r>
                <a:endParaRPr sz="1200">
                  <a:solidFill>
                    <a:srgbClr val="0B7743"/>
                  </a:solidFill>
                  <a:latin typeface="Roboto Medium"/>
                  <a:ea typeface="Roboto Medium"/>
                  <a:cs typeface="Roboto Medium"/>
                  <a:sym typeface="Roboto Medium"/>
                </a:endParaRPr>
              </a:p>
            </p:txBody>
          </p:sp>
          <p:sp>
            <p:nvSpPr>
              <p:cNvPr id="208" name="Google Shape;208;p17"/>
              <p:cNvSpPr/>
              <p:nvPr/>
            </p:nvSpPr>
            <p:spPr>
              <a:xfrm>
                <a:off x="7158938" y="664542"/>
                <a:ext cx="1623600" cy="508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0B7743"/>
                    </a:solidFill>
                    <a:latin typeface="Roboto"/>
                    <a:ea typeface="Roboto"/>
                    <a:cs typeface="Roboto"/>
                    <a:sym typeface="Roboto"/>
                  </a:rPr>
                  <a:t>21</a:t>
                </a:r>
                <a:r>
                  <a:rPr lang="en" sz="4000">
                    <a:solidFill>
                      <a:srgbClr val="0B7743"/>
                    </a:solidFill>
                    <a:latin typeface="Roboto Thin"/>
                    <a:ea typeface="Roboto Thin"/>
                    <a:cs typeface="Roboto Thin"/>
                    <a:sym typeface="Roboto Thin"/>
                  </a:rPr>
                  <a:t>%</a:t>
                </a:r>
                <a:endParaRPr sz="4000">
                  <a:solidFill>
                    <a:srgbClr val="0B7743"/>
                  </a:solidFill>
                  <a:latin typeface="Roboto Thin"/>
                  <a:ea typeface="Roboto Thin"/>
                  <a:cs typeface="Roboto Thin"/>
                  <a:sym typeface="Roboto Thin"/>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212" name="Shape 212"/>
        <p:cNvGrpSpPr/>
        <p:nvPr/>
      </p:nvGrpSpPr>
      <p:grpSpPr>
        <a:xfrm>
          <a:off x="0" y="0"/>
          <a:ext cx="0" cy="0"/>
          <a:chOff x="0" y="0"/>
          <a:chExt cx="0" cy="0"/>
        </a:xfrm>
      </p:grpSpPr>
      <p:sp>
        <p:nvSpPr>
          <p:cNvPr id="213" name="Google Shape;213;p18"/>
          <p:cNvSpPr/>
          <p:nvPr/>
        </p:nvSpPr>
        <p:spPr>
          <a:xfrm>
            <a:off x="1891200" y="1343925"/>
            <a:ext cx="5846400" cy="2082300"/>
          </a:xfrm>
          <a:prstGeom prst="flowChartAlternateProcess">
            <a:avLst/>
          </a:prstGeom>
          <a:solidFill>
            <a:srgbClr val="0B714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reflection blurRad="0" dir="5400000" dist="57150" endA="0" endPos="21000" fadeDir="5400012" kx="0" rotWithShape="0" algn="bl" stA="28000"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3100">
                <a:solidFill>
                  <a:srgbClr val="FFFFFF"/>
                </a:solidFill>
                <a:latin typeface="Oswald"/>
                <a:ea typeface="Oswald"/>
                <a:cs typeface="Oswald"/>
                <a:sym typeface="Oswald"/>
              </a:rPr>
              <a:t>WHAT MUSIC TASTE DOES INDONESIAN STREAMERS LIKE THREE YEARS PRIOR TO 2017 TO 2020?</a:t>
            </a:r>
            <a:endParaRPr sz="3100">
              <a:solidFill>
                <a:srgbClr val="FFFFF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217" name="Shape 217"/>
        <p:cNvGrpSpPr/>
        <p:nvPr/>
      </p:nvGrpSpPr>
      <p:grpSpPr>
        <a:xfrm>
          <a:off x="0" y="0"/>
          <a:ext cx="0" cy="0"/>
          <a:chOff x="0" y="0"/>
          <a:chExt cx="0" cy="0"/>
        </a:xfrm>
      </p:grpSpPr>
      <p:sp>
        <p:nvSpPr>
          <p:cNvPr id="218" name="Google Shape;218;p19"/>
          <p:cNvSpPr txBox="1"/>
          <p:nvPr>
            <p:ph type="title"/>
          </p:nvPr>
        </p:nvSpPr>
        <p:spPr>
          <a:xfrm>
            <a:off x="1264650" y="207200"/>
            <a:ext cx="1820400" cy="56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19" name="Google Shape;219;p19"/>
          <p:cNvPicPr preferRelativeResize="0"/>
          <p:nvPr/>
        </p:nvPicPr>
        <p:blipFill>
          <a:blip r:embed="rId3">
            <a:alphaModFix/>
          </a:blip>
          <a:stretch>
            <a:fillRect/>
          </a:stretch>
        </p:blipFill>
        <p:spPr>
          <a:xfrm>
            <a:off x="2147700" y="4569325"/>
            <a:ext cx="4848576" cy="574175"/>
          </a:xfrm>
          <a:prstGeom prst="rect">
            <a:avLst/>
          </a:prstGeom>
          <a:noFill/>
          <a:ln>
            <a:noFill/>
          </a:ln>
        </p:spPr>
      </p:pic>
      <p:grpSp>
        <p:nvGrpSpPr>
          <p:cNvPr id="220" name="Google Shape;220;p19"/>
          <p:cNvGrpSpPr/>
          <p:nvPr/>
        </p:nvGrpSpPr>
        <p:grpSpPr>
          <a:xfrm>
            <a:off x="695164" y="1198944"/>
            <a:ext cx="2041510" cy="2569420"/>
            <a:chOff x="1083025" y="1574025"/>
            <a:chExt cx="1834900" cy="2024600"/>
          </a:xfrm>
        </p:grpSpPr>
        <p:sp>
          <p:nvSpPr>
            <p:cNvPr id="221" name="Google Shape;221;p19"/>
            <p:cNvSpPr txBox="1"/>
            <p:nvPr/>
          </p:nvSpPr>
          <p:spPr>
            <a:xfrm>
              <a:off x="1293001" y="1574025"/>
              <a:ext cx="935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1ED760"/>
                  </a:solidFill>
                  <a:latin typeface="Roboto"/>
                  <a:ea typeface="Roboto"/>
                  <a:cs typeface="Roboto"/>
                  <a:sym typeface="Roboto"/>
                </a:rPr>
                <a:t>DATA GATERING</a:t>
              </a:r>
              <a:endParaRPr b="1" sz="1000">
                <a:solidFill>
                  <a:srgbClr val="1ED760"/>
                </a:solidFill>
                <a:latin typeface="Roboto"/>
                <a:ea typeface="Roboto"/>
                <a:cs typeface="Roboto"/>
                <a:sym typeface="Roboto"/>
              </a:endParaRPr>
            </a:p>
          </p:txBody>
        </p:sp>
        <p:sp>
          <p:nvSpPr>
            <p:cNvPr id="222" name="Google Shape;222;p19"/>
            <p:cNvSpPr txBox="1"/>
            <p:nvPr/>
          </p:nvSpPr>
          <p:spPr>
            <a:xfrm>
              <a:off x="1159625" y="3152225"/>
              <a:ext cx="1505100" cy="446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swald"/>
                  <a:ea typeface="Oswald"/>
                  <a:cs typeface="Oswald"/>
                  <a:sym typeface="Oswald"/>
                </a:rPr>
                <a:t>Data gathering about the spotify trend music</a:t>
              </a:r>
              <a:endParaRPr>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b="1" sz="1000">
                <a:solidFill>
                  <a:srgbClr val="0B7140"/>
                </a:solidFill>
                <a:latin typeface="Roboto"/>
                <a:ea typeface="Roboto"/>
                <a:cs typeface="Roboto"/>
                <a:sym typeface="Roboto"/>
              </a:endParaRPr>
            </a:p>
          </p:txBody>
        </p:sp>
        <p:cxnSp>
          <p:nvCxnSpPr>
            <p:cNvPr id="223" name="Google Shape;223;p19"/>
            <p:cNvCxnSpPr/>
            <p:nvPr/>
          </p:nvCxnSpPr>
          <p:spPr>
            <a:xfrm>
              <a:off x="2180202" y="1695421"/>
              <a:ext cx="718500" cy="741900"/>
            </a:xfrm>
            <a:prstGeom prst="straightConnector1">
              <a:avLst/>
            </a:prstGeom>
            <a:noFill/>
            <a:ln cap="flat" cmpd="sng" w="9525">
              <a:solidFill>
                <a:srgbClr val="0B7743"/>
              </a:solidFill>
              <a:prstDash val="solid"/>
              <a:round/>
              <a:headEnd len="sm" w="sm" type="none"/>
              <a:tailEnd len="sm" w="sm" type="none"/>
            </a:ln>
          </p:spPr>
        </p:cxnSp>
        <p:sp>
          <p:nvSpPr>
            <p:cNvPr id="224" name="Google Shape;224;p19"/>
            <p:cNvSpPr/>
            <p:nvPr/>
          </p:nvSpPr>
          <p:spPr>
            <a:xfrm flipH="1">
              <a:off x="1083025" y="2306625"/>
              <a:ext cx="1834800" cy="143400"/>
            </a:xfrm>
            <a:prstGeom prst="parallelogram">
              <a:avLst>
                <a:gd fmla="val 96952" name="adj"/>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5" name="Google Shape;225;p19"/>
            <p:cNvSpPr/>
            <p:nvPr/>
          </p:nvSpPr>
          <p:spPr>
            <a:xfrm>
              <a:off x="1083125" y="2460449"/>
              <a:ext cx="1834800" cy="143400"/>
            </a:xfrm>
            <a:prstGeom prst="parallelogram">
              <a:avLst>
                <a:gd fmla="val 96952" name="adj"/>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19"/>
          <p:cNvGrpSpPr/>
          <p:nvPr/>
        </p:nvGrpSpPr>
        <p:grpSpPr>
          <a:xfrm>
            <a:off x="2596538" y="1198944"/>
            <a:ext cx="2041510" cy="2859536"/>
            <a:chOff x="1083025" y="1574025"/>
            <a:chExt cx="1834900" cy="2253200"/>
          </a:xfrm>
        </p:grpSpPr>
        <p:sp>
          <p:nvSpPr>
            <p:cNvPr id="227" name="Google Shape;227;p19"/>
            <p:cNvSpPr txBox="1"/>
            <p:nvPr/>
          </p:nvSpPr>
          <p:spPr>
            <a:xfrm>
              <a:off x="1208978" y="1574025"/>
              <a:ext cx="10197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1ED760"/>
                  </a:solidFill>
                  <a:latin typeface="Roboto"/>
                  <a:ea typeface="Roboto"/>
                  <a:cs typeface="Roboto"/>
                  <a:sym typeface="Roboto"/>
                </a:rPr>
                <a:t>DATA CLEANING</a:t>
              </a:r>
              <a:endParaRPr b="1" sz="1000">
                <a:solidFill>
                  <a:srgbClr val="1ED760"/>
                </a:solidFill>
                <a:latin typeface="Roboto"/>
                <a:ea typeface="Roboto"/>
                <a:cs typeface="Roboto"/>
                <a:sym typeface="Roboto"/>
              </a:endParaRPr>
            </a:p>
          </p:txBody>
        </p:sp>
        <p:sp>
          <p:nvSpPr>
            <p:cNvPr id="228" name="Google Shape;228;p19"/>
            <p:cNvSpPr txBox="1"/>
            <p:nvPr/>
          </p:nvSpPr>
          <p:spPr>
            <a:xfrm>
              <a:off x="1235825" y="3380825"/>
              <a:ext cx="1505100" cy="446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swald"/>
                  <a:ea typeface="Oswald"/>
                  <a:cs typeface="Oswald"/>
                  <a:sym typeface="Oswald"/>
                </a:rPr>
                <a:t>Change datatype, remove null, and irrelevant values, using python</a:t>
              </a:r>
              <a:endParaRPr>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b="1" sz="1000">
                <a:solidFill>
                  <a:srgbClr val="0B7140"/>
                </a:solidFill>
                <a:latin typeface="Roboto"/>
                <a:ea typeface="Roboto"/>
                <a:cs typeface="Roboto"/>
                <a:sym typeface="Roboto"/>
              </a:endParaRPr>
            </a:p>
          </p:txBody>
        </p:sp>
        <p:cxnSp>
          <p:nvCxnSpPr>
            <p:cNvPr id="229" name="Google Shape;229;p19"/>
            <p:cNvCxnSpPr/>
            <p:nvPr/>
          </p:nvCxnSpPr>
          <p:spPr>
            <a:xfrm>
              <a:off x="2180202" y="1695421"/>
              <a:ext cx="718500" cy="741900"/>
            </a:xfrm>
            <a:prstGeom prst="straightConnector1">
              <a:avLst/>
            </a:prstGeom>
            <a:noFill/>
            <a:ln cap="flat" cmpd="sng" w="9525">
              <a:solidFill>
                <a:srgbClr val="0B7743"/>
              </a:solidFill>
              <a:prstDash val="solid"/>
              <a:round/>
              <a:headEnd len="sm" w="sm" type="none"/>
              <a:tailEnd len="sm" w="sm" type="none"/>
            </a:ln>
          </p:spPr>
        </p:cxnSp>
        <p:sp>
          <p:nvSpPr>
            <p:cNvPr id="230" name="Google Shape;230;p19"/>
            <p:cNvSpPr/>
            <p:nvPr/>
          </p:nvSpPr>
          <p:spPr>
            <a:xfrm flipH="1">
              <a:off x="1083025" y="2306625"/>
              <a:ext cx="1834800" cy="143400"/>
            </a:xfrm>
            <a:prstGeom prst="parallelogram">
              <a:avLst>
                <a:gd fmla="val 96952" name="adj"/>
              </a:avLst>
            </a:prstGeom>
            <a:solidFill>
              <a:srgbClr val="0B77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1" name="Google Shape;231;p19"/>
            <p:cNvSpPr/>
            <p:nvPr/>
          </p:nvSpPr>
          <p:spPr>
            <a:xfrm>
              <a:off x="1083125" y="2460449"/>
              <a:ext cx="1834800" cy="143400"/>
            </a:xfrm>
            <a:prstGeom prst="parallelogram">
              <a:avLst>
                <a:gd fmla="val 96952" name="adj"/>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9"/>
          <p:cNvGrpSpPr/>
          <p:nvPr/>
        </p:nvGrpSpPr>
        <p:grpSpPr>
          <a:xfrm>
            <a:off x="4501134" y="1198056"/>
            <a:ext cx="2041510" cy="2666111"/>
            <a:chOff x="1083025" y="1574036"/>
            <a:chExt cx="1834900" cy="2100789"/>
          </a:xfrm>
        </p:grpSpPr>
        <p:sp>
          <p:nvSpPr>
            <p:cNvPr id="233" name="Google Shape;233;p19"/>
            <p:cNvSpPr txBox="1"/>
            <p:nvPr/>
          </p:nvSpPr>
          <p:spPr>
            <a:xfrm>
              <a:off x="1206080" y="1574036"/>
              <a:ext cx="1022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FFFFFF"/>
                  </a:solidFill>
                  <a:latin typeface="Roboto"/>
                  <a:ea typeface="Roboto"/>
                  <a:cs typeface="Roboto"/>
                  <a:sym typeface="Roboto"/>
                </a:rPr>
                <a:t>DATA ANALYSIS</a:t>
              </a:r>
              <a:endParaRPr b="1" sz="1000">
                <a:solidFill>
                  <a:srgbClr val="FFFFFF"/>
                </a:solidFill>
                <a:latin typeface="Roboto"/>
                <a:ea typeface="Roboto"/>
                <a:cs typeface="Roboto"/>
                <a:sym typeface="Roboto"/>
              </a:endParaRPr>
            </a:p>
          </p:txBody>
        </p:sp>
        <p:sp>
          <p:nvSpPr>
            <p:cNvPr id="234" name="Google Shape;234;p19"/>
            <p:cNvSpPr txBox="1"/>
            <p:nvPr/>
          </p:nvSpPr>
          <p:spPr>
            <a:xfrm>
              <a:off x="1235825" y="3228425"/>
              <a:ext cx="1505100" cy="446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swald"/>
                  <a:ea typeface="Oswald"/>
                  <a:cs typeface="Oswald"/>
                  <a:sym typeface="Oswald"/>
                </a:rPr>
                <a:t>EDA using Python to find patterns and insight</a:t>
              </a:r>
              <a:endParaRPr>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b="1" sz="1000">
                <a:solidFill>
                  <a:srgbClr val="858585"/>
                </a:solidFill>
                <a:latin typeface="Roboto"/>
                <a:ea typeface="Roboto"/>
                <a:cs typeface="Roboto"/>
                <a:sym typeface="Roboto"/>
              </a:endParaRPr>
            </a:p>
          </p:txBody>
        </p:sp>
        <p:cxnSp>
          <p:nvCxnSpPr>
            <p:cNvPr id="235" name="Google Shape;235;p19"/>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36" name="Google Shape;236;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7" name="Google Shape;237;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9"/>
          <p:cNvGrpSpPr/>
          <p:nvPr/>
        </p:nvGrpSpPr>
        <p:grpSpPr>
          <a:xfrm>
            <a:off x="6327038" y="1198025"/>
            <a:ext cx="2121780" cy="2666128"/>
            <a:chOff x="1010879" y="1574023"/>
            <a:chExt cx="1907046" cy="2100802"/>
          </a:xfrm>
        </p:grpSpPr>
        <p:sp>
          <p:nvSpPr>
            <p:cNvPr id="239" name="Google Shape;239;p19"/>
            <p:cNvSpPr txBox="1"/>
            <p:nvPr/>
          </p:nvSpPr>
          <p:spPr>
            <a:xfrm>
              <a:off x="1010879" y="1574023"/>
              <a:ext cx="12180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n" sz="1000">
                  <a:solidFill>
                    <a:srgbClr val="FFFFFF"/>
                  </a:solidFill>
                  <a:latin typeface="Roboto"/>
                  <a:ea typeface="Roboto"/>
                  <a:cs typeface="Roboto"/>
                  <a:sym typeface="Roboto"/>
                </a:rPr>
                <a:t>INSIGHT AND RECOMMENDATION</a:t>
              </a:r>
              <a:endParaRPr b="1" sz="1000">
                <a:solidFill>
                  <a:srgbClr val="FFFFFF"/>
                </a:solidFill>
                <a:latin typeface="Roboto"/>
                <a:ea typeface="Roboto"/>
                <a:cs typeface="Roboto"/>
                <a:sym typeface="Roboto"/>
              </a:endParaRPr>
            </a:p>
          </p:txBody>
        </p:sp>
        <p:sp>
          <p:nvSpPr>
            <p:cNvPr id="240" name="Google Shape;240;p19"/>
            <p:cNvSpPr txBox="1"/>
            <p:nvPr/>
          </p:nvSpPr>
          <p:spPr>
            <a:xfrm>
              <a:off x="1235825" y="3228425"/>
              <a:ext cx="1505100" cy="446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Oswald"/>
                  <a:ea typeface="Oswald"/>
                  <a:cs typeface="Oswald"/>
                  <a:sym typeface="Oswald"/>
                </a:rPr>
                <a:t>Provide recommendation from data analysis</a:t>
              </a:r>
              <a:endParaRPr>
                <a:solidFill>
                  <a:schemeClr val="lt1"/>
                </a:solidFill>
                <a:latin typeface="Oswald"/>
                <a:ea typeface="Oswald"/>
                <a:cs typeface="Oswald"/>
                <a:sym typeface="Oswald"/>
              </a:endParaRPr>
            </a:p>
            <a:p>
              <a:pPr indent="0" lvl="0" marL="0" rtl="0" algn="l">
                <a:lnSpc>
                  <a:spcPct val="115000"/>
                </a:lnSpc>
                <a:spcBef>
                  <a:spcPts val="0"/>
                </a:spcBef>
                <a:spcAft>
                  <a:spcPts val="0"/>
                </a:spcAft>
                <a:buNone/>
              </a:pPr>
              <a:r>
                <a:t/>
              </a:r>
              <a:endParaRPr b="1" sz="1000">
                <a:solidFill>
                  <a:srgbClr val="858585"/>
                </a:solidFill>
                <a:latin typeface="Roboto"/>
                <a:ea typeface="Roboto"/>
                <a:cs typeface="Roboto"/>
                <a:sym typeface="Roboto"/>
              </a:endParaRPr>
            </a:p>
          </p:txBody>
        </p:sp>
        <p:cxnSp>
          <p:nvCxnSpPr>
            <p:cNvPr id="241" name="Google Shape;241;p19"/>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242" name="Google Shape;242;p19"/>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3" name="Google Shape;243;p19"/>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247" name="Shape 247"/>
        <p:cNvGrpSpPr/>
        <p:nvPr/>
      </p:nvGrpSpPr>
      <p:grpSpPr>
        <a:xfrm>
          <a:off x="0" y="0"/>
          <a:ext cx="0" cy="0"/>
          <a:chOff x="0" y="0"/>
          <a:chExt cx="0" cy="0"/>
        </a:xfrm>
      </p:grpSpPr>
      <p:sp>
        <p:nvSpPr>
          <p:cNvPr id="248" name="Google Shape;248;p20"/>
          <p:cNvSpPr txBox="1"/>
          <p:nvPr>
            <p:ph type="title"/>
          </p:nvPr>
        </p:nvSpPr>
        <p:spPr>
          <a:xfrm>
            <a:off x="1297500" y="393750"/>
            <a:ext cx="7038900" cy="68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a:p>
            <a:pPr indent="0" lvl="0" marL="0" rtl="0" algn="l">
              <a:spcBef>
                <a:spcPts val="0"/>
              </a:spcBef>
              <a:spcAft>
                <a:spcPts val="0"/>
              </a:spcAft>
              <a:buNone/>
            </a:pPr>
            <a:r>
              <a:t/>
            </a:r>
            <a:endParaRPr/>
          </a:p>
        </p:txBody>
      </p:sp>
      <p:pic>
        <p:nvPicPr>
          <p:cNvPr id="249" name="Google Shape;249;p20"/>
          <p:cNvPicPr preferRelativeResize="0"/>
          <p:nvPr/>
        </p:nvPicPr>
        <p:blipFill>
          <a:blip r:embed="rId3">
            <a:alphaModFix/>
          </a:blip>
          <a:stretch>
            <a:fillRect/>
          </a:stretch>
        </p:blipFill>
        <p:spPr>
          <a:xfrm>
            <a:off x="2147700" y="4569325"/>
            <a:ext cx="4848576" cy="574175"/>
          </a:xfrm>
          <a:prstGeom prst="rect">
            <a:avLst/>
          </a:prstGeom>
          <a:noFill/>
          <a:ln>
            <a:noFill/>
          </a:ln>
        </p:spPr>
      </p:pic>
      <p:sp>
        <p:nvSpPr>
          <p:cNvPr id="250" name="Google Shape;250;p20"/>
          <p:cNvSpPr txBox="1"/>
          <p:nvPr/>
        </p:nvSpPr>
        <p:spPr>
          <a:xfrm>
            <a:off x="1238238" y="1586150"/>
            <a:ext cx="6667500" cy="2001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800">
                <a:solidFill>
                  <a:schemeClr val="lt1"/>
                </a:solidFill>
                <a:latin typeface="Oswald"/>
                <a:ea typeface="Oswald"/>
                <a:cs typeface="Oswald"/>
                <a:sym typeface="Oswald"/>
              </a:rPr>
              <a:t>                                                </a:t>
            </a:r>
            <a:r>
              <a:rPr lang="en" sz="1800">
                <a:solidFill>
                  <a:schemeClr val="lt1"/>
                </a:solidFill>
                <a:latin typeface="Oswald"/>
                <a:ea typeface="Oswald"/>
                <a:cs typeface="Oswald"/>
                <a:sym typeface="Oswald"/>
              </a:rPr>
              <a:t>Data </a:t>
            </a:r>
            <a:endParaRPr sz="1800">
              <a:solidFill>
                <a:schemeClr val="lt1"/>
              </a:solidFill>
              <a:latin typeface="Oswald"/>
              <a:ea typeface="Oswald"/>
              <a:cs typeface="Oswald"/>
              <a:sym typeface="Oswald"/>
            </a:endParaRPr>
          </a:p>
          <a:p>
            <a:pPr indent="0" lvl="0" marL="457200" rtl="0" algn="l">
              <a:spcBef>
                <a:spcPts val="0"/>
              </a:spcBef>
              <a:spcAft>
                <a:spcPts val="0"/>
              </a:spcAft>
              <a:buNone/>
            </a:pPr>
            <a:r>
              <a:t/>
            </a:r>
            <a:endParaRPr sz="1800">
              <a:solidFill>
                <a:schemeClr val="lt1"/>
              </a:solidFill>
              <a:latin typeface="Oswald"/>
              <a:ea typeface="Oswald"/>
              <a:cs typeface="Oswald"/>
              <a:sym typeface="Oswald"/>
            </a:endParaRPr>
          </a:p>
          <a:p>
            <a:pPr indent="0" lvl="0" marL="0" rtl="0" algn="ctr">
              <a:spcBef>
                <a:spcPts val="0"/>
              </a:spcBef>
              <a:spcAft>
                <a:spcPts val="0"/>
              </a:spcAft>
              <a:buNone/>
            </a:pPr>
            <a:r>
              <a:rPr lang="en" sz="1500" u="sng">
                <a:solidFill>
                  <a:schemeClr val="hlink"/>
                </a:solidFill>
                <a:latin typeface="Oswald"/>
                <a:ea typeface="Oswald"/>
                <a:cs typeface="Oswald"/>
                <a:sym typeface="Oswald"/>
                <a:hlinkClick r:id="rId4"/>
              </a:rPr>
              <a:t>Spotify HUGE database - daily charts over 3 years | Kaggle</a:t>
            </a:r>
            <a:endParaRPr sz="1800">
              <a:latin typeface="Oswald"/>
              <a:ea typeface="Oswald"/>
              <a:cs typeface="Oswald"/>
              <a:sym typeface="Oswald"/>
            </a:endParaRPr>
          </a:p>
          <a:p>
            <a:pPr indent="0" lvl="0" marL="0" rtl="0" algn="ctr">
              <a:spcBef>
                <a:spcPts val="0"/>
              </a:spcBef>
              <a:spcAft>
                <a:spcPts val="0"/>
              </a:spcAft>
              <a:buNone/>
            </a:pPr>
            <a:r>
              <a:t/>
            </a:r>
            <a:endParaRPr sz="1800">
              <a:latin typeface="Oswald"/>
              <a:ea typeface="Oswald"/>
              <a:cs typeface="Oswald"/>
              <a:sym typeface="Oswald"/>
            </a:endParaRPr>
          </a:p>
          <a:p>
            <a:pPr indent="0" lvl="0" marL="0" rtl="0" algn="ctr">
              <a:spcBef>
                <a:spcPts val="0"/>
              </a:spcBef>
              <a:spcAft>
                <a:spcPts val="0"/>
              </a:spcAft>
              <a:buNone/>
            </a:pPr>
            <a:r>
              <a:rPr lang="en" sz="1800">
                <a:solidFill>
                  <a:schemeClr val="lt1"/>
                </a:solidFill>
                <a:latin typeface="Oswald"/>
                <a:ea typeface="Oswald"/>
                <a:cs typeface="Oswald"/>
                <a:sym typeface="Oswald"/>
              </a:rPr>
              <a:t>2017 - 2020 DATABASE</a:t>
            </a:r>
            <a:endParaRPr sz="1800">
              <a:solidFill>
                <a:schemeClr val="lt1"/>
              </a:solidFill>
              <a:latin typeface="Oswald"/>
              <a:ea typeface="Oswald"/>
              <a:cs typeface="Oswald"/>
              <a:sym typeface="Oswald"/>
            </a:endParaRPr>
          </a:p>
          <a:p>
            <a:pPr indent="0" lvl="0" marL="0" rtl="0" algn="ctr">
              <a:spcBef>
                <a:spcPts val="0"/>
              </a:spcBef>
              <a:spcAft>
                <a:spcPts val="0"/>
              </a:spcAft>
              <a:buNone/>
            </a:pPr>
            <a:r>
              <a:t/>
            </a:r>
            <a:endParaRPr sz="1800">
              <a:solidFill>
                <a:schemeClr val="lt1"/>
              </a:solidFill>
              <a:latin typeface="Oswald"/>
              <a:ea typeface="Oswald"/>
              <a:cs typeface="Oswald"/>
              <a:sym typeface="Oswald"/>
            </a:endParaRPr>
          </a:p>
          <a:p>
            <a:pPr indent="0" lvl="0" marL="0" rtl="0" algn="ctr">
              <a:spcBef>
                <a:spcPts val="0"/>
              </a:spcBef>
              <a:spcAft>
                <a:spcPts val="0"/>
              </a:spcAft>
              <a:buNone/>
            </a:pPr>
            <a:r>
              <a:rPr lang="en" sz="1300">
                <a:solidFill>
                  <a:schemeClr val="lt1"/>
                </a:solidFill>
                <a:latin typeface="Oswald"/>
                <a:ea typeface="Oswald"/>
                <a:cs typeface="Oswald"/>
                <a:sym typeface="Oswald"/>
              </a:rPr>
              <a:t>8 MILLIONS ROWS</a:t>
            </a:r>
            <a:endParaRPr sz="1300">
              <a:solidFill>
                <a:schemeClr val="lt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66666"/>
            </a:gs>
            <a:gs pos="39000">
              <a:srgbClr val="000000"/>
            </a:gs>
            <a:gs pos="100000">
              <a:srgbClr val="1D1D1D"/>
            </a:gs>
          </a:gsLst>
          <a:lin ang="5400012" scaled="0"/>
        </a:gradFill>
      </p:bgPr>
    </p:bg>
    <p:spTree>
      <p:nvGrpSpPr>
        <p:cNvPr id="254" name="Shape 254"/>
        <p:cNvGrpSpPr/>
        <p:nvPr/>
      </p:nvGrpSpPr>
      <p:grpSpPr>
        <a:xfrm>
          <a:off x="0" y="0"/>
          <a:ext cx="0" cy="0"/>
          <a:chOff x="0" y="0"/>
          <a:chExt cx="0" cy="0"/>
        </a:xfrm>
      </p:grpSpPr>
      <p:pic>
        <p:nvPicPr>
          <p:cNvPr id="255" name="Google Shape;255;p21"/>
          <p:cNvPicPr preferRelativeResize="0"/>
          <p:nvPr/>
        </p:nvPicPr>
        <p:blipFill>
          <a:blip r:embed="rId3">
            <a:alphaModFix/>
          </a:blip>
          <a:stretch>
            <a:fillRect/>
          </a:stretch>
        </p:blipFill>
        <p:spPr>
          <a:xfrm>
            <a:off x="2147700" y="4569325"/>
            <a:ext cx="4848576" cy="574175"/>
          </a:xfrm>
          <a:prstGeom prst="rect">
            <a:avLst/>
          </a:prstGeom>
          <a:noFill/>
          <a:ln>
            <a:noFill/>
          </a:ln>
        </p:spPr>
      </p:pic>
      <p:grpSp>
        <p:nvGrpSpPr>
          <p:cNvPr id="256" name="Google Shape;256;p21"/>
          <p:cNvGrpSpPr/>
          <p:nvPr/>
        </p:nvGrpSpPr>
        <p:grpSpPr>
          <a:xfrm>
            <a:off x="1059531" y="713050"/>
            <a:ext cx="7560593" cy="614994"/>
            <a:chOff x="444182" y="438789"/>
            <a:chExt cx="7567404" cy="731700"/>
          </a:xfrm>
        </p:grpSpPr>
        <p:sp>
          <p:nvSpPr>
            <p:cNvPr id="257" name="Google Shape;257;p21"/>
            <p:cNvSpPr txBox="1"/>
            <p:nvPr/>
          </p:nvSpPr>
          <p:spPr>
            <a:xfrm>
              <a:off x="444182" y="488975"/>
              <a:ext cx="22710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85631"/>
                  </a:solidFill>
                  <a:latin typeface="Roboto Medium"/>
                  <a:ea typeface="Roboto Medium"/>
                  <a:cs typeface="Roboto Medium"/>
                  <a:sym typeface="Roboto Medium"/>
                </a:rPr>
                <a:t>Kaggle</a:t>
              </a:r>
              <a:endParaRPr sz="4200">
                <a:solidFill>
                  <a:srgbClr val="085631"/>
                </a:solidFill>
                <a:latin typeface="Roboto Medium"/>
                <a:ea typeface="Roboto Medium"/>
                <a:cs typeface="Roboto Medium"/>
                <a:sym typeface="Roboto Medium"/>
              </a:endParaRPr>
            </a:p>
          </p:txBody>
        </p:sp>
        <p:sp>
          <p:nvSpPr>
            <p:cNvPr id="258" name="Google Shape;258;p21"/>
            <p:cNvSpPr/>
            <p:nvPr/>
          </p:nvSpPr>
          <p:spPr>
            <a:xfrm>
              <a:off x="2789785" y="438789"/>
              <a:ext cx="5221800" cy="731700"/>
            </a:xfrm>
            <a:prstGeom prst="rect">
              <a:avLst/>
            </a:prstGeom>
            <a:solidFill>
              <a:srgbClr val="08563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1"/>
            <p:cNvSpPr txBox="1"/>
            <p:nvPr/>
          </p:nvSpPr>
          <p:spPr>
            <a:xfrm>
              <a:off x="2914389" y="523065"/>
              <a:ext cx="4765800" cy="575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250">
                  <a:solidFill>
                    <a:schemeClr val="lt1"/>
                  </a:solidFill>
                  <a:latin typeface="Oswald"/>
                  <a:ea typeface="Oswald"/>
                  <a:cs typeface="Oswald"/>
                  <a:sym typeface="Oswald"/>
                </a:rPr>
                <a:t>dataset contains all the songs in Spotify's Daily Top 200 charts in 35+1 (global) countries around the world for a period of over 3 years (2017-2020).</a:t>
              </a:r>
              <a:endParaRPr sz="1500">
                <a:solidFill>
                  <a:schemeClr val="lt1"/>
                </a:solidFill>
                <a:latin typeface="Oswald"/>
                <a:ea typeface="Oswald"/>
                <a:cs typeface="Oswald"/>
                <a:sym typeface="Oswald"/>
              </a:endParaRPr>
            </a:p>
          </p:txBody>
        </p:sp>
      </p:grpSp>
      <p:grpSp>
        <p:nvGrpSpPr>
          <p:cNvPr id="260" name="Google Shape;260;p21"/>
          <p:cNvGrpSpPr/>
          <p:nvPr/>
        </p:nvGrpSpPr>
        <p:grpSpPr>
          <a:xfrm>
            <a:off x="816524" y="1456355"/>
            <a:ext cx="7442428" cy="614994"/>
            <a:chOff x="200955" y="1323150"/>
            <a:chExt cx="7449132" cy="731700"/>
          </a:xfrm>
        </p:grpSpPr>
        <p:sp>
          <p:nvSpPr>
            <p:cNvPr id="261" name="Google Shape;261;p21"/>
            <p:cNvSpPr txBox="1"/>
            <p:nvPr/>
          </p:nvSpPr>
          <p:spPr>
            <a:xfrm>
              <a:off x="200955" y="1373352"/>
              <a:ext cx="2514300" cy="6297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None/>
              </a:pPr>
              <a:r>
                <a:rPr lang="en" sz="4200">
                  <a:solidFill>
                    <a:srgbClr val="0B7140"/>
                  </a:solidFill>
                  <a:latin typeface="Roboto Medium"/>
                  <a:ea typeface="Roboto Medium"/>
                  <a:cs typeface="Roboto Medium"/>
                  <a:sym typeface="Roboto Medium"/>
                </a:rPr>
                <a:t>2 Tables</a:t>
              </a:r>
              <a:endParaRPr sz="4200">
                <a:solidFill>
                  <a:srgbClr val="0B7140"/>
                </a:solidFill>
                <a:latin typeface="Roboto Medium"/>
                <a:ea typeface="Roboto Medium"/>
                <a:cs typeface="Roboto Medium"/>
                <a:sym typeface="Roboto Medium"/>
              </a:endParaRPr>
            </a:p>
          </p:txBody>
        </p:sp>
        <p:sp>
          <p:nvSpPr>
            <p:cNvPr id="262" name="Google Shape;262;p21"/>
            <p:cNvSpPr/>
            <p:nvPr/>
          </p:nvSpPr>
          <p:spPr>
            <a:xfrm>
              <a:off x="2789787" y="1323150"/>
              <a:ext cx="4860300" cy="731700"/>
            </a:xfrm>
            <a:prstGeom prst="rect">
              <a:avLst/>
            </a:prstGeom>
            <a:solidFill>
              <a:srgbClr val="0B714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1"/>
            <p:cNvSpPr txBox="1"/>
            <p:nvPr/>
          </p:nvSpPr>
          <p:spPr>
            <a:xfrm>
              <a:off x="2914399" y="1529718"/>
              <a:ext cx="4630800" cy="330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350">
                  <a:solidFill>
                    <a:schemeClr val="lt1"/>
                  </a:solidFill>
                  <a:latin typeface="Oswald"/>
                  <a:ea typeface="Oswald"/>
                  <a:cs typeface="Oswald"/>
                  <a:sym typeface="Oswald"/>
                </a:rPr>
                <a:t>Database to Calculate Popularity + Final Database</a:t>
              </a:r>
              <a:endParaRPr sz="1750">
                <a:solidFill>
                  <a:schemeClr val="lt1"/>
                </a:solidFill>
                <a:latin typeface="Oswald"/>
                <a:ea typeface="Oswald"/>
                <a:cs typeface="Oswald"/>
                <a:sym typeface="Oswald"/>
              </a:endParaRPr>
            </a:p>
          </p:txBody>
        </p:sp>
      </p:grpSp>
      <p:grpSp>
        <p:nvGrpSpPr>
          <p:cNvPr id="264" name="Google Shape;264;p21"/>
          <p:cNvGrpSpPr/>
          <p:nvPr/>
        </p:nvGrpSpPr>
        <p:grpSpPr>
          <a:xfrm>
            <a:off x="3302438" y="2394875"/>
            <a:ext cx="1944600" cy="1569600"/>
            <a:chOff x="3071457" y="2013875"/>
            <a:chExt cx="1944600" cy="1569600"/>
          </a:xfrm>
        </p:grpSpPr>
        <p:sp>
          <p:nvSpPr>
            <p:cNvPr id="265" name="Google Shape;265;p21"/>
            <p:cNvSpPr/>
            <p:nvPr/>
          </p:nvSpPr>
          <p:spPr>
            <a:xfrm flipH="1" rot="10800000">
              <a:off x="3071457" y="2013875"/>
              <a:ext cx="1944600" cy="1569600"/>
            </a:xfrm>
            <a:prstGeom prst="round2DiagRect">
              <a:avLst>
                <a:gd fmla="val 0" name="adj1"/>
                <a:gd fmla="val 17764" name="adj2"/>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txBox="1"/>
            <p:nvPr/>
          </p:nvSpPr>
          <p:spPr>
            <a:xfrm>
              <a:off x="3316102" y="2103985"/>
              <a:ext cx="1451700" cy="459900"/>
            </a:xfrm>
            <a:prstGeom prst="rect">
              <a:avLst/>
            </a:prstGeom>
            <a:solidFill>
              <a:srgbClr val="0B714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lt1"/>
                  </a:solidFill>
                  <a:latin typeface="Oswald"/>
                  <a:ea typeface="Oswald"/>
                  <a:cs typeface="Oswald"/>
                  <a:sym typeface="Oswald"/>
                </a:rPr>
                <a:t>Final Database</a:t>
              </a:r>
              <a:endParaRPr sz="1100">
                <a:solidFill>
                  <a:srgbClr val="FFFFFF"/>
                </a:solidFill>
                <a:latin typeface="Roboto"/>
                <a:ea typeface="Roboto"/>
                <a:cs typeface="Roboto"/>
                <a:sym typeface="Roboto"/>
              </a:endParaRPr>
            </a:p>
          </p:txBody>
        </p:sp>
        <p:sp>
          <p:nvSpPr>
            <p:cNvPr id="267" name="Google Shape;267;p21"/>
            <p:cNvSpPr txBox="1"/>
            <p:nvPr/>
          </p:nvSpPr>
          <p:spPr>
            <a:xfrm>
              <a:off x="3316100" y="2640152"/>
              <a:ext cx="1451700" cy="512400"/>
            </a:xfrm>
            <a:prstGeom prst="rect">
              <a:avLst/>
            </a:prstGeom>
            <a:solidFill>
              <a:srgbClr val="0B714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 includes many data for each song. It aggregates the popularity for songs into a single score for each.</a:t>
              </a:r>
              <a:endParaRPr sz="1100">
                <a:solidFill>
                  <a:srgbClr val="FFFFFF"/>
                </a:solidFill>
                <a:latin typeface="Roboto"/>
                <a:ea typeface="Roboto"/>
                <a:cs typeface="Roboto"/>
                <a:sym typeface="Roboto"/>
              </a:endParaRPr>
            </a:p>
          </p:txBody>
        </p:sp>
      </p:grpSp>
      <p:grpSp>
        <p:nvGrpSpPr>
          <p:cNvPr id="268" name="Google Shape;268;p21"/>
          <p:cNvGrpSpPr/>
          <p:nvPr/>
        </p:nvGrpSpPr>
        <p:grpSpPr>
          <a:xfrm>
            <a:off x="1360225" y="2394875"/>
            <a:ext cx="1944600" cy="1569600"/>
            <a:chOff x="1126863" y="2013875"/>
            <a:chExt cx="1944600" cy="1569600"/>
          </a:xfrm>
        </p:grpSpPr>
        <p:sp>
          <p:nvSpPr>
            <p:cNvPr id="269" name="Google Shape;269;p21"/>
            <p:cNvSpPr/>
            <p:nvPr/>
          </p:nvSpPr>
          <p:spPr>
            <a:xfrm>
              <a:off x="1126863" y="2013875"/>
              <a:ext cx="1944600" cy="1569600"/>
            </a:xfrm>
            <a:prstGeom prst="round2DiagRect">
              <a:avLst>
                <a:gd fmla="val 0" name="adj1"/>
                <a:gd fmla="val 17764" name="adj2"/>
              </a:avLst>
            </a:prstGeom>
            <a:solidFill>
              <a:srgbClr val="0B71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txBox="1"/>
            <p:nvPr/>
          </p:nvSpPr>
          <p:spPr>
            <a:xfrm>
              <a:off x="1351627" y="2103985"/>
              <a:ext cx="1451700" cy="459900"/>
            </a:xfrm>
            <a:prstGeom prst="rect">
              <a:avLst/>
            </a:prstGeom>
            <a:solidFill>
              <a:srgbClr val="0B714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chemeClr val="lt1"/>
                  </a:solidFill>
                  <a:latin typeface="Oswald"/>
                  <a:ea typeface="Oswald"/>
                  <a:cs typeface="Oswald"/>
                  <a:sym typeface="Oswald"/>
                </a:rPr>
                <a:t>Database to Calculate Popularity</a:t>
              </a:r>
              <a:endParaRPr sz="1100">
                <a:solidFill>
                  <a:srgbClr val="FFFFFF"/>
                </a:solidFill>
                <a:latin typeface="Roboto"/>
                <a:ea typeface="Roboto"/>
                <a:cs typeface="Roboto"/>
                <a:sym typeface="Roboto"/>
              </a:endParaRPr>
            </a:p>
          </p:txBody>
        </p:sp>
        <p:sp>
          <p:nvSpPr>
            <p:cNvPr id="271" name="Google Shape;271;p21"/>
            <p:cNvSpPr txBox="1"/>
            <p:nvPr/>
          </p:nvSpPr>
          <p:spPr>
            <a:xfrm>
              <a:off x="1351625" y="2716352"/>
              <a:ext cx="1451700" cy="512400"/>
            </a:xfrm>
            <a:prstGeom prst="rect">
              <a:avLst/>
            </a:prstGeom>
            <a:solidFill>
              <a:srgbClr val="0B7140"/>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Includes all the daily entries (8mln+) for the songs which made it to the top 200</a:t>
              </a:r>
              <a:endParaRPr sz="1100">
                <a:solidFill>
                  <a:srgbClr val="FFFFFF"/>
                </a:solidFill>
                <a:latin typeface="Roboto"/>
                <a:ea typeface="Roboto"/>
                <a:cs typeface="Roboto"/>
                <a:sym typeface="Roboto"/>
              </a:endParaRPr>
            </a:p>
          </p:txBody>
        </p:sp>
      </p:grpSp>
      <p:grpSp>
        <p:nvGrpSpPr>
          <p:cNvPr id="272" name="Google Shape;272;p21"/>
          <p:cNvGrpSpPr/>
          <p:nvPr/>
        </p:nvGrpSpPr>
        <p:grpSpPr>
          <a:xfrm>
            <a:off x="5211688" y="2394875"/>
            <a:ext cx="3001200" cy="1569600"/>
            <a:chOff x="5015938" y="2013875"/>
            <a:chExt cx="3001200" cy="1569600"/>
          </a:xfrm>
        </p:grpSpPr>
        <p:sp>
          <p:nvSpPr>
            <p:cNvPr id="273" name="Google Shape;273;p21"/>
            <p:cNvSpPr/>
            <p:nvPr/>
          </p:nvSpPr>
          <p:spPr>
            <a:xfrm>
              <a:off x="5015938" y="2013875"/>
              <a:ext cx="3001200" cy="1569600"/>
            </a:xfrm>
            <a:prstGeom prst="round2DiagRect">
              <a:avLst>
                <a:gd fmla="val 0" name="adj1"/>
                <a:gd fmla="val 17764"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4" name="Google Shape;274;p21"/>
            <p:cNvSpPr txBox="1"/>
            <p:nvPr/>
          </p:nvSpPr>
          <p:spPr>
            <a:xfrm>
              <a:off x="5360226" y="2103987"/>
              <a:ext cx="2417100" cy="4599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Roboto"/>
                  <a:ea typeface="Roboto"/>
                  <a:cs typeface="Roboto"/>
                  <a:sym typeface="Roboto"/>
                </a:rPr>
                <a:t>Join Tables Using Python</a:t>
              </a:r>
              <a:endParaRPr sz="1100">
                <a:solidFill>
                  <a:srgbClr val="FFFFFF"/>
                </a:solidFill>
                <a:latin typeface="Roboto"/>
                <a:ea typeface="Roboto"/>
                <a:cs typeface="Roboto"/>
                <a:sym typeface="Roboto"/>
              </a:endParaRPr>
            </a:p>
          </p:txBody>
        </p:sp>
        <p:sp>
          <p:nvSpPr>
            <p:cNvPr id="275" name="Google Shape;275;p21"/>
            <p:cNvSpPr txBox="1"/>
            <p:nvPr/>
          </p:nvSpPr>
          <p:spPr>
            <a:xfrm>
              <a:off x="5360225" y="2716353"/>
              <a:ext cx="2417100" cy="512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800">
                  <a:solidFill>
                    <a:srgbClr val="FFFFFF"/>
                  </a:solidFill>
                  <a:latin typeface="Roboto"/>
                  <a:ea typeface="Roboto"/>
                  <a:cs typeface="Roboto"/>
                  <a:sym typeface="Roboto"/>
                </a:rPr>
                <a:t>2 Tables Join using </a:t>
              </a:r>
              <a:r>
                <a:rPr b="1" lang="en" sz="900">
                  <a:solidFill>
                    <a:srgbClr val="FFFFFF"/>
                  </a:solidFill>
                  <a:latin typeface="Roboto"/>
                  <a:ea typeface="Roboto"/>
                  <a:cs typeface="Roboto"/>
                  <a:sym typeface="Roboto"/>
                </a:rPr>
                <a:t>Inner Join</a:t>
              </a:r>
              <a:r>
                <a:rPr lang="en" sz="800">
                  <a:solidFill>
                    <a:srgbClr val="FFFFFF"/>
                  </a:solidFill>
                  <a:latin typeface="Roboto"/>
                  <a:ea typeface="Roboto"/>
                  <a:cs typeface="Roboto"/>
                  <a:sym typeface="Roboto"/>
                </a:rPr>
                <a:t> based on URI of each unique song.</a:t>
              </a:r>
              <a:endParaRPr sz="1100">
                <a:solidFill>
                  <a:srgbClr val="FFFFFF"/>
                </a:solidFill>
                <a:latin typeface="Roboto"/>
                <a:ea typeface="Roboto"/>
                <a:cs typeface="Roboto"/>
                <a:sym typeface="Roboto"/>
              </a:endParaRPr>
            </a:p>
          </p:txBody>
        </p:sp>
      </p:grpSp>
      <p:grpSp>
        <p:nvGrpSpPr>
          <p:cNvPr id="276" name="Google Shape;276;p21"/>
          <p:cNvGrpSpPr/>
          <p:nvPr/>
        </p:nvGrpSpPr>
        <p:grpSpPr>
          <a:xfrm>
            <a:off x="5114084" y="3082270"/>
            <a:ext cx="261571" cy="260379"/>
            <a:chOff x="4858109" y="2631368"/>
            <a:chExt cx="316442" cy="315000"/>
          </a:xfrm>
        </p:grpSpPr>
        <p:sp>
          <p:nvSpPr>
            <p:cNvPr id="277" name="Google Shape;277;p21"/>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4858109" y="2739300"/>
              <a:ext cx="239100" cy="99000"/>
            </a:xfrm>
            <a:prstGeom prst="rightArrow">
              <a:avLst>
                <a:gd fmla="val 32020" name="adj1"/>
                <a:gd fmla="val 66970" name="adj2"/>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potify theme">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