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cb9a0b074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cb9a0b074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lookerstudio.google.com/u/0/reporting/2733fcb3-88f8-4eed-95fa-c02280e33233/page/p_0it3g8vq4c/edit" TargetMode="External"/><Relationship Id="rId4" Type="http://schemas.openxmlformats.org/officeDocument/2006/relationships/hyperlink" Target="https://public.tableau.com/views/W10W11_JAN23_FIKRI_FIRSTLY_ARRASYID_HAWE_INTERMEDIATE/Sheet1?:language=en-US&amp;publish=yes&amp;:display_count=n&amp;:origin=viz_share_link"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lookerstudio.google.com/u/0/reporting/2733fcb3-88f8-4eed-95fa-c02280e33233/page/p_0it3g8vq4c/edit"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9.jp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a:p>
            <a:pPr indent="0" lvl="0" marL="0" rtl="0" algn="l">
              <a:spcBef>
                <a:spcPts val="0"/>
              </a:spcBef>
              <a:spcAft>
                <a:spcPts val="0"/>
              </a:spcAft>
              <a:buNone/>
            </a:pPr>
            <a:r>
              <a:rPr lang="en"/>
              <a:t>Intermediate</a:t>
            </a:r>
            <a:endParaRPr/>
          </a:p>
          <a:p>
            <a:pPr indent="0" lvl="0" marL="0" rtl="0" algn="l">
              <a:spcBef>
                <a:spcPts val="0"/>
              </a:spcBef>
              <a:spcAft>
                <a:spcPts val="0"/>
              </a:spcAft>
              <a:buNone/>
            </a:pPr>
            <a:r>
              <a:rPr lang="en"/>
              <a:t>Assignment</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Fikri Firstly Arrasyid Hawe</a:t>
            </a:r>
            <a:endParaRPr sz="2400"/>
          </a:p>
          <a:p>
            <a:pPr indent="0" lvl="0" marL="0" rtl="0" algn="l">
              <a:spcBef>
                <a:spcPts val="0"/>
              </a:spcBef>
              <a:spcAft>
                <a:spcPts val="0"/>
              </a:spcAft>
              <a:buNone/>
            </a:pPr>
            <a:r>
              <a:rPr lang="en" sz="2400" u="sng">
                <a:solidFill>
                  <a:schemeClr val="hlink"/>
                </a:solidFill>
                <a:hlinkClick r:id="rId3"/>
              </a:rPr>
              <a:t>Looker</a:t>
            </a:r>
            <a:r>
              <a:rPr lang="en" sz="2400"/>
              <a:t> &amp; </a:t>
            </a:r>
            <a:r>
              <a:rPr lang="en" sz="2400" u="sng">
                <a:solidFill>
                  <a:schemeClr val="hlink"/>
                </a:solidFill>
                <a:hlinkClick r:id="rId4"/>
              </a:rPr>
              <a:t>Tableau</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7" name="Shape 77"/>
        <p:cNvGrpSpPr/>
        <p:nvPr/>
      </p:nvGrpSpPr>
      <p:grpSpPr>
        <a:xfrm>
          <a:off x="0" y="0"/>
          <a:ext cx="0" cy="0"/>
          <a:chOff x="0" y="0"/>
          <a:chExt cx="0" cy="0"/>
        </a:xfrm>
      </p:grpSpPr>
      <p:pic>
        <p:nvPicPr>
          <p:cNvPr id="78" name="Google Shape;78;p14"/>
          <p:cNvPicPr preferRelativeResize="0"/>
          <p:nvPr/>
        </p:nvPicPr>
        <p:blipFill>
          <a:blip r:embed="rId3">
            <a:alphaModFix/>
          </a:blip>
          <a:stretch>
            <a:fillRect/>
          </a:stretch>
        </p:blipFill>
        <p:spPr>
          <a:xfrm>
            <a:off x="4772900" y="144037"/>
            <a:ext cx="4254600" cy="4818038"/>
          </a:xfrm>
          <a:prstGeom prst="rect">
            <a:avLst/>
          </a:prstGeom>
          <a:noFill/>
          <a:ln>
            <a:noFill/>
          </a:ln>
        </p:spPr>
      </p:pic>
      <p:pic>
        <p:nvPicPr>
          <p:cNvPr descr="Piece of duct tape sticking a note to the slide" id="79" name="Google Shape;79;p14"/>
          <p:cNvPicPr preferRelativeResize="0"/>
          <p:nvPr/>
        </p:nvPicPr>
        <p:blipFill rotWithShape="1">
          <a:blip r:embed="rId4">
            <a:alphaModFix/>
          </a:blip>
          <a:srcRect b="10011" l="9244" r="2118" t="5926"/>
          <a:stretch/>
        </p:blipFill>
        <p:spPr>
          <a:xfrm rot="154828">
            <a:off x="5864200" y="128601"/>
            <a:ext cx="2072000" cy="736050"/>
          </a:xfrm>
          <a:prstGeom prst="rect">
            <a:avLst/>
          </a:prstGeom>
          <a:noFill/>
          <a:ln>
            <a:noFill/>
          </a:ln>
        </p:spPr>
      </p:pic>
      <p:sp>
        <p:nvSpPr>
          <p:cNvPr id="80" name="Google Shape;80;p14"/>
          <p:cNvSpPr txBox="1"/>
          <p:nvPr/>
        </p:nvSpPr>
        <p:spPr>
          <a:xfrm>
            <a:off x="5183750" y="6686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3000">
              <a:solidFill>
                <a:schemeClr val="lt2"/>
              </a:solidFill>
              <a:latin typeface="Raleway"/>
              <a:ea typeface="Raleway"/>
              <a:cs typeface="Raleway"/>
              <a:sym typeface="Raleway"/>
            </a:endParaRPr>
          </a:p>
        </p:txBody>
      </p:sp>
      <p:sp>
        <p:nvSpPr>
          <p:cNvPr id="81" name="Google Shape;81;p14"/>
          <p:cNvSpPr txBox="1"/>
          <p:nvPr>
            <p:ph idx="4294967295" type="body"/>
          </p:nvPr>
        </p:nvSpPr>
        <p:spPr>
          <a:xfrm>
            <a:off x="5241525" y="1342280"/>
            <a:ext cx="3432900" cy="33279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200">
                <a:latin typeface="Raleway"/>
                <a:ea typeface="Raleway"/>
                <a:cs typeface="Raleway"/>
                <a:sym typeface="Raleway"/>
              </a:rPr>
              <a:t>Now our company has 18,022 customer around brazil with 1,03 order rate per customer.</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457200" rtl="0" algn="l">
              <a:spcBef>
                <a:spcPts val="1000"/>
              </a:spcBef>
              <a:spcAft>
                <a:spcPts val="1000"/>
              </a:spcAft>
              <a:buNone/>
            </a:pPr>
            <a:r>
              <a:rPr lang="en" sz="1200">
                <a:latin typeface="Raleway"/>
                <a:ea typeface="Raleway"/>
                <a:cs typeface="Raleway"/>
                <a:sym typeface="Raleway"/>
              </a:rPr>
              <a:t>The most product bought is bed table in the first place and sport leisure in the second. </a:t>
            </a:r>
            <a:endParaRPr sz="1200">
              <a:solidFill>
                <a:schemeClr val="dk2"/>
              </a:solidFill>
              <a:latin typeface="Raleway"/>
              <a:ea typeface="Raleway"/>
              <a:cs typeface="Raleway"/>
              <a:sym typeface="Raleway"/>
            </a:endParaRPr>
          </a:p>
        </p:txBody>
      </p:sp>
      <p:pic>
        <p:nvPicPr>
          <p:cNvPr id="82" name="Google Shape;82;p14"/>
          <p:cNvPicPr preferRelativeResize="0"/>
          <p:nvPr/>
        </p:nvPicPr>
        <p:blipFill>
          <a:blip r:embed="rId5">
            <a:alphaModFix/>
          </a:blip>
          <a:stretch>
            <a:fillRect/>
          </a:stretch>
        </p:blipFill>
        <p:spPr>
          <a:xfrm>
            <a:off x="99075" y="406150"/>
            <a:ext cx="4839675" cy="4175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idx="4294967295" type="title"/>
          </p:nvPr>
        </p:nvSpPr>
        <p:spPr>
          <a:xfrm>
            <a:off x="535775" y="357125"/>
            <a:ext cx="25206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u="sng">
                <a:solidFill>
                  <a:schemeClr val="hlink"/>
                </a:solidFill>
                <a:hlinkClick r:id="rId3"/>
              </a:rPr>
              <a:t>Looker</a:t>
            </a:r>
            <a:endParaRPr sz="3600">
              <a:solidFill>
                <a:schemeClr val="dk1"/>
              </a:solidFill>
            </a:endParaRPr>
          </a:p>
        </p:txBody>
      </p:sp>
      <p:sp>
        <p:nvSpPr>
          <p:cNvPr id="88" name="Google Shape;88;p15"/>
          <p:cNvSpPr txBox="1"/>
          <p:nvPr>
            <p:ph idx="4294967295" type="title"/>
          </p:nvPr>
        </p:nvSpPr>
        <p:spPr>
          <a:xfrm>
            <a:off x="535775" y="1480150"/>
            <a:ext cx="2570100" cy="30675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From the chart beside we can see Sao Paolo has the biggest number of order.</a:t>
            </a:r>
            <a:endParaRPr b="0" sz="1800">
              <a:latin typeface="Lato"/>
              <a:ea typeface="Lato"/>
              <a:cs typeface="Lato"/>
              <a:sym typeface="Lato"/>
            </a:endParaRPr>
          </a:p>
          <a:p>
            <a:pPr indent="0" lvl="0" marL="0" rtl="0" algn="l">
              <a:lnSpc>
                <a:spcPct val="115000"/>
              </a:lnSpc>
              <a:spcBef>
                <a:spcPts val="1600"/>
              </a:spcBef>
              <a:spcAft>
                <a:spcPts val="1600"/>
              </a:spcAft>
              <a:buNone/>
            </a:pPr>
            <a:r>
              <a:rPr b="0" lang="en" sz="1800">
                <a:latin typeface="Lato"/>
                <a:ea typeface="Lato"/>
                <a:cs typeface="Lato"/>
                <a:sym typeface="Lato"/>
              </a:rPr>
              <a:t>The most bought product is bed table.</a:t>
            </a:r>
            <a:endParaRPr b="0" sz="1800">
              <a:latin typeface="Lato"/>
              <a:ea typeface="Lato"/>
              <a:cs typeface="Lato"/>
              <a:sym typeface="Lato"/>
            </a:endParaRPr>
          </a:p>
        </p:txBody>
      </p:sp>
      <p:pic>
        <p:nvPicPr>
          <p:cNvPr id="89" name="Google Shape;89;p15"/>
          <p:cNvPicPr preferRelativeResize="0"/>
          <p:nvPr/>
        </p:nvPicPr>
        <p:blipFill>
          <a:blip r:embed="rId4">
            <a:alphaModFix/>
          </a:blip>
          <a:stretch>
            <a:fillRect/>
          </a:stretch>
        </p:blipFill>
        <p:spPr>
          <a:xfrm>
            <a:off x="3398625" y="259725"/>
            <a:ext cx="5296977" cy="4838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6"/>
          <p:cNvSpPr txBox="1"/>
          <p:nvPr>
            <p:ph type="title"/>
          </p:nvPr>
        </p:nvSpPr>
        <p:spPr>
          <a:xfrm>
            <a:off x="283100" y="712150"/>
            <a:ext cx="53904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Sao Paolo has highest number of order with 19,648</a:t>
            </a:r>
            <a:endParaRPr>
              <a:solidFill>
                <a:schemeClr val="accent5"/>
              </a:solidFill>
            </a:endParaRPr>
          </a:p>
        </p:txBody>
      </p:sp>
      <p:pic>
        <p:nvPicPr>
          <p:cNvPr id="95" name="Google Shape;95;p16"/>
          <p:cNvPicPr preferRelativeResize="0"/>
          <p:nvPr/>
        </p:nvPicPr>
        <p:blipFill>
          <a:blip r:embed="rId3">
            <a:alphaModFix/>
          </a:blip>
          <a:stretch>
            <a:fillRect/>
          </a:stretch>
        </p:blipFill>
        <p:spPr>
          <a:xfrm>
            <a:off x="5673499" y="1145575"/>
            <a:ext cx="3205222" cy="2601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title"/>
          </p:nvPr>
        </p:nvSpPr>
        <p:spPr>
          <a:xfrm>
            <a:off x="283099" y="712150"/>
            <a:ext cx="35988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0" lang="en" sz="2400"/>
              <a:t>After analyzing Monthly order vs total payment value, we can find here that both are directly proportional. The order and total payment value will always together even though they are not in the exact position.</a:t>
            </a:r>
            <a:endParaRPr b="0" sz="2400"/>
          </a:p>
        </p:txBody>
      </p:sp>
      <p:grpSp>
        <p:nvGrpSpPr>
          <p:cNvPr id="101" name="Google Shape;101;p17"/>
          <p:cNvGrpSpPr/>
          <p:nvPr/>
        </p:nvGrpSpPr>
        <p:grpSpPr>
          <a:xfrm>
            <a:off x="6781388" y="2464035"/>
            <a:ext cx="2212050" cy="2537076"/>
            <a:chOff x="6803275" y="395363"/>
            <a:chExt cx="2212050" cy="2537076"/>
          </a:xfrm>
        </p:grpSpPr>
        <p:pic>
          <p:nvPicPr>
            <p:cNvPr id="102" name="Google Shape;102;p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03" name="Google Shape;103;p17"/>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04" name="Google Shape;104;p1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t/>
              </a:r>
              <a:endParaRPr b="1" sz="1200">
                <a:solidFill>
                  <a:schemeClr val="dk2"/>
                </a:solidFill>
                <a:latin typeface="Raleway"/>
                <a:ea typeface="Raleway"/>
                <a:cs typeface="Raleway"/>
                <a:sym typeface="Raleway"/>
              </a:endParaRPr>
            </a:p>
          </p:txBody>
        </p:sp>
      </p:grpSp>
      <p:pic>
        <p:nvPicPr>
          <p:cNvPr id="105" name="Google Shape;105;p17"/>
          <p:cNvPicPr preferRelativeResize="0"/>
          <p:nvPr/>
        </p:nvPicPr>
        <p:blipFill>
          <a:blip r:embed="rId5">
            <a:alphaModFix/>
          </a:blip>
          <a:stretch>
            <a:fillRect/>
          </a:stretch>
        </p:blipFill>
        <p:spPr>
          <a:xfrm>
            <a:off x="4089025" y="754600"/>
            <a:ext cx="4859549" cy="4185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0" sz="2400">
              <a:solidFill>
                <a:schemeClr val="dk2"/>
              </a:solidFill>
            </a:endParaRPr>
          </a:p>
        </p:txBody>
      </p:sp>
      <p:pic>
        <p:nvPicPr>
          <p:cNvPr id="111" name="Google Shape;111;p18"/>
          <p:cNvPicPr preferRelativeResize="0"/>
          <p:nvPr/>
        </p:nvPicPr>
        <p:blipFill rotWithShape="1">
          <a:blip r:embed="rId3">
            <a:alphaModFix/>
          </a:blip>
          <a:srcRect b="0" l="0" r="39660" t="0"/>
          <a:stretch/>
        </p:blipFill>
        <p:spPr>
          <a:xfrm>
            <a:off x="4488725" y="0"/>
            <a:ext cx="4655273" cy="5143501"/>
          </a:xfrm>
          <a:prstGeom prst="rect">
            <a:avLst/>
          </a:prstGeom>
          <a:noFill/>
          <a:ln>
            <a:noFill/>
          </a:ln>
        </p:spPr>
      </p:pic>
      <p:grpSp>
        <p:nvGrpSpPr>
          <p:cNvPr id="112" name="Google Shape;112;p18"/>
          <p:cNvGrpSpPr/>
          <p:nvPr/>
        </p:nvGrpSpPr>
        <p:grpSpPr>
          <a:xfrm>
            <a:off x="5237198" y="614660"/>
            <a:ext cx="3301042" cy="3756141"/>
            <a:chOff x="6803275" y="395363"/>
            <a:chExt cx="2212050" cy="2537076"/>
          </a:xfrm>
        </p:grpSpPr>
        <p:pic>
          <p:nvPicPr>
            <p:cNvPr id="113" name="Google Shape;113;p18"/>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14" name="Google Shape;114;p18"/>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15" name="Google Shape;115;p1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chemeClr val="dk1"/>
                </a:solidFill>
                <a:latin typeface="Raleway"/>
                <a:ea typeface="Raleway"/>
                <a:cs typeface="Raleway"/>
                <a:sym typeface="Raleway"/>
              </a:endParaRPr>
            </a:p>
            <a:p>
              <a:pPr indent="0" lvl="0" marL="0" rtl="0" algn="l">
                <a:spcBef>
                  <a:spcPts val="800"/>
                </a:spcBef>
                <a:spcAft>
                  <a:spcPts val="800"/>
                </a:spcAft>
                <a:buNone/>
              </a:pPr>
              <a:r>
                <a:rPr b="1" lang="en" sz="2100">
                  <a:solidFill>
                    <a:schemeClr val="dk1"/>
                  </a:solidFill>
                  <a:latin typeface="Raleway"/>
                  <a:ea typeface="Raleway"/>
                  <a:cs typeface="Raleway"/>
                  <a:sym typeface="Raleway"/>
                </a:rPr>
                <a:t>Those are the top 10 seller with the number 1 seller has completed up to 1200 orders.</a:t>
              </a:r>
              <a:endParaRPr b="1" sz="2100">
                <a:solidFill>
                  <a:schemeClr val="dk1"/>
                </a:solidFill>
                <a:latin typeface="Raleway"/>
                <a:ea typeface="Raleway"/>
                <a:cs typeface="Raleway"/>
                <a:sym typeface="Raleway"/>
              </a:endParaRPr>
            </a:p>
          </p:txBody>
        </p:sp>
      </p:grpSp>
      <p:pic>
        <p:nvPicPr>
          <p:cNvPr id="116" name="Google Shape;116;p18"/>
          <p:cNvPicPr preferRelativeResize="0"/>
          <p:nvPr/>
        </p:nvPicPr>
        <p:blipFill>
          <a:blip r:embed="rId6">
            <a:alphaModFix/>
          </a:blip>
          <a:stretch>
            <a:fillRect/>
          </a:stretch>
        </p:blipFill>
        <p:spPr>
          <a:xfrm>
            <a:off x="86325" y="887775"/>
            <a:ext cx="4332300" cy="3285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pic>
        <p:nvPicPr>
          <p:cNvPr descr="Screen Shot 2015-11-19 at 11.46.25 PM.png" id="121" name="Google Shape;121;p19"/>
          <p:cNvPicPr preferRelativeResize="0"/>
          <p:nvPr/>
        </p:nvPicPr>
        <p:blipFill rotWithShape="1">
          <a:blip r:embed="rId3">
            <a:alphaModFix/>
          </a:blip>
          <a:srcRect b="0" l="26143" r="26148" t="0"/>
          <a:stretch/>
        </p:blipFill>
        <p:spPr>
          <a:xfrm>
            <a:off x="-1" y="0"/>
            <a:ext cx="4567200" cy="5143499"/>
          </a:xfrm>
          <a:prstGeom prst="rect">
            <a:avLst/>
          </a:prstGeom>
          <a:noFill/>
          <a:ln>
            <a:noFill/>
          </a:ln>
        </p:spPr>
      </p:pic>
      <p:sp>
        <p:nvSpPr>
          <p:cNvPr id="122" name="Google Shape;122;p19"/>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1600"/>
              </a:spcAft>
              <a:buClr>
                <a:schemeClr val="dk2"/>
              </a:buClr>
              <a:buSzPts val="1100"/>
              <a:buFont typeface="Arial"/>
              <a:buNone/>
            </a:pPr>
            <a:r>
              <a:t/>
            </a:r>
            <a:endParaRPr sz="1800">
              <a:solidFill>
                <a:srgbClr val="000000"/>
              </a:solidFill>
            </a:endParaRPr>
          </a:p>
        </p:txBody>
      </p:sp>
      <p:grpSp>
        <p:nvGrpSpPr>
          <p:cNvPr id="123" name="Google Shape;123;p19"/>
          <p:cNvGrpSpPr/>
          <p:nvPr/>
        </p:nvGrpSpPr>
        <p:grpSpPr>
          <a:xfrm>
            <a:off x="374656" y="1060084"/>
            <a:ext cx="3482873" cy="3619139"/>
            <a:chOff x="6803275" y="395363"/>
            <a:chExt cx="2212050" cy="2537076"/>
          </a:xfrm>
        </p:grpSpPr>
        <p:pic>
          <p:nvPicPr>
            <p:cNvPr id="124" name="Google Shape;124;p19"/>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25" name="Google Shape;125;p19"/>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26" name="Google Shape;126;p19"/>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800"/>
                </a:spcAft>
                <a:buNone/>
              </a:pPr>
              <a:r>
                <a:rPr b="1" lang="en" sz="2100">
                  <a:solidFill>
                    <a:schemeClr val="dk1"/>
                  </a:solidFill>
                  <a:latin typeface="Raleway"/>
                  <a:ea typeface="Raleway"/>
                  <a:cs typeface="Raleway"/>
                  <a:sym typeface="Raleway"/>
                </a:rPr>
                <a:t>The chart beside shows the top 10 product category that have been the trend in Brazil.</a:t>
              </a:r>
              <a:endParaRPr b="1" sz="2100">
                <a:solidFill>
                  <a:schemeClr val="dk1"/>
                </a:solidFill>
                <a:latin typeface="Raleway"/>
                <a:ea typeface="Raleway"/>
                <a:cs typeface="Raleway"/>
                <a:sym typeface="Raleway"/>
              </a:endParaRPr>
            </a:p>
          </p:txBody>
        </p:sp>
      </p:grpSp>
      <p:pic>
        <p:nvPicPr>
          <p:cNvPr id="127" name="Google Shape;127;p19"/>
          <p:cNvPicPr preferRelativeResize="0"/>
          <p:nvPr/>
        </p:nvPicPr>
        <p:blipFill>
          <a:blip r:embed="rId6">
            <a:alphaModFix/>
          </a:blip>
          <a:stretch>
            <a:fillRect/>
          </a:stretch>
        </p:blipFill>
        <p:spPr>
          <a:xfrm>
            <a:off x="4666300" y="752825"/>
            <a:ext cx="4331225" cy="3819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1" name="Shape 131"/>
        <p:cNvGrpSpPr/>
        <p:nvPr/>
      </p:nvGrpSpPr>
      <p:grpSpPr>
        <a:xfrm>
          <a:off x="0" y="0"/>
          <a:ext cx="0" cy="0"/>
          <a:chOff x="0" y="0"/>
          <a:chExt cx="0" cy="0"/>
        </a:xfrm>
      </p:grpSpPr>
      <p:pic>
        <p:nvPicPr>
          <p:cNvPr id="132" name="Google Shape;132;p20"/>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33" name="Google Shape;133;p20"/>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34" name="Google Shape;134;p20"/>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t/>
            </a:r>
            <a:endParaRPr b="1" sz="3000">
              <a:solidFill>
                <a:schemeClr val="lt2"/>
              </a:solidFill>
              <a:latin typeface="Raleway"/>
              <a:ea typeface="Raleway"/>
              <a:cs typeface="Raleway"/>
              <a:sym typeface="Raleway"/>
            </a:endParaRPr>
          </a:p>
        </p:txBody>
      </p:sp>
      <p:sp>
        <p:nvSpPr>
          <p:cNvPr id="135" name="Google Shape;135;p20"/>
          <p:cNvSpPr txBox="1"/>
          <p:nvPr/>
        </p:nvSpPr>
        <p:spPr>
          <a:xfrm>
            <a:off x="4005825" y="2207650"/>
            <a:ext cx="47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Lato"/>
                <a:ea typeface="Lato"/>
                <a:cs typeface="Lato"/>
                <a:sym typeface="Lato"/>
              </a:rPr>
              <a:t>Thank You</a:t>
            </a: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