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roxima Nova"/>
      <p:regular r:id="rId14"/>
      <p:bold r:id="rId15"/>
      <p:italic r:id="rId16"/>
      <p:boldItalic r:id="rId17"/>
    </p:embeddedFont>
    <p:embeddedFont>
      <p:font typeface="Alfa Slab One"/>
      <p:regular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fntdata"/><Relationship Id="rId14" Type="http://schemas.openxmlformats.org/officeDocument/2006/relationships/font" Target="fonts/ProximaNova-regular.fntdata"/><Relationship Id="rId17" Type="http://schemas.openxmlformats.org/officeDocument/2006/relationships/font" Target="fonts/ProximaNova-boldItalic.fntdata"/><Relationship Id="rId16"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AlfaSlabOn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08d5a6ace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08d5a6ace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08d5a6acee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08d5a6acee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08d5a6acee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08d5a6acee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08d5a6acee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08d5a6acee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08d5a6acee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08d5a6acee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08d5a6acee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08d5a6acee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08d5a6acee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08d5a6acee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colab.research.google.com/drive/1qpyxtiZAiNkifECqKby6Oly7qiqblArQ#scrollTo=bFnrI9JbaV-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Intermediate Assignment Python</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FIKRI FIRSTLY ARRASYID HAWE</a:t>
            </a:r>
            <a:endParaRPr/>
          </a:p>
          <a:p>
            <a:pPr indent="0" lvl="0" marL="0" rtl="0" algn="ctr">
              <a:spcBef>
                <a:spcPts val="0"/>
              </a:spcBef>
              <a:spcAft>
                <a:spcPts val="0"/>
              </a:spcAft>
              <a:buNone/>
            </a:pPr>
            <a:r>
              <a:rPr lang="en" u="sng">
                <a:solidFill>
                  <a:schemeClr val="hlink"/>
                </a:solidFill>
                <a:hlinkClick r:id="rId3"/>
              </a:rPr>
              <a:t>Collab file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Analytical Objective</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Since the marketing team want to make a thematic campaign in the future, Mr. Djoko want us as data analyst to give recommendation for marketing team regarding the thematic campaign they want to do from the given data.</a:t>
            </a:r>
            <a:endParaRPr/>
          </a:p>
          <a:p>
            <a:pPr indent="0" lvl="0" marL="0" rtl="0" algn="l">
              <a:spcBef>
                <a:spcPts val="1200"/>
              </a:spcBef>
              <a:spcAft>
                <a:spcPts val="1200"/>
              </a:spcAft>
              <a:buNone/>
            </a:pPr>
            <a:r>
              <a:rPr lang="en"/>
              <a:t>To find the proper recommendation for the marketing team, we need to do EDA with the data given from Mr. Djoko to find the trending variable. But before that, we need to do the cleaning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Check data info</a:t>
            </a:r>
            <a:endParaRPr/>
          </a:p>
          <a:p>
            <a:pPr indent="-342900" lvl="0" marL="457200" rtl="0" algn="l">
              <a:spcBef>
                <a:spcPts val="0"/>
              </a:spcBef>
              <a:spcAft>
                <a:spcPts val="0"/>
              </a:spcAft>
              <a:buSzPts val="1800"/>
              <a:buChar char="-"/>
            </a:pPr>
            <a:r>
              <a:rPr lang="en"/>
              <a:t>Handling typos</a:t>
            </a:r>
            <a:endParaRPr/>
          </a:p>
          <a:p>
            <a:pPr indent="-342900" lvl="0" marL="457200" rtl="0" algn="l">
              <a:spcBef>
                <a:spcPts val="0"/>
              </a:spcBef>
              <a:spcAft>
                <a:spcPts val="0"/>
              </a:spcAft>
              <a:buSzPts val="1800"/>
              <a:buChar char="-"/>
            </a:pPr>
            <a:r>
              <a:rPr lang="en"/>
              <a:t>Removing </a:t>
            </a:r>
            <a:r>
              <a:rPr lang="en"/>
              <a:t>duplicates</a:t>
            </a:r>
            <a:endParaRPr/>
          </a:p>
          <a:p>
            <a:pPr indent="-342900" lvl="0" marL="457200" rtl="0" algn="l">
              <a:spcBef>
                <a:spcPts val="0"/>
              </a:spcBef>
              <a:spcAft>
                <a:spcPts val="0"/>
              </a:spcAft>
              <a:buSzPts val="1800"/>
              <a:buChar char="-"/>
            </a:pPr>
            <a:r>
              <a:rPr lang="en"/>
              <a:t>Check outliers</a:t>
            </a:r>
            <a:endParaRPr/>
          </a:p>
          <a:p>
            <a:pPr indent="-342900" lvl="0" marL="457200" rtl="0" algn="l">
              <a:spcBef>
                <a:spcPts val="0"/>
              </a:spcBef>
              <a:spcAft>
                <a:spcPts val="0"/>
              </a:spcAft>
              <a:buSzPts val="1800"/>
              <a:buChar char="-"/>
            </a:pPr>
            <a:r>
              <a:rPr lang="en"/>
              <a:t>Removing outliers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rgbClr val="000000"/>
              </a:buClr>
              <a:buSzPts val="1100"/>
              <a:buFont typeface="Arial"/>
              <a:buChar char="●"/>
            </a:pPr>
            <a:r>
              <a:rPr lang="en"/>
              <a:t>How many users do we have</a:t>
            </a:r>
            <a:endParaRPr/>
          </a:p>
          <a:p>
            <a:pPr indent="0" lvl="0" marL="457200" rtl="0" algn="l">
              <a:spcBef>
                <a:spcPts val="1200"/>
              </a:spcBef>
              <a:spcAft>
                <a:spcPts val="0"/>
              </a:spcAft>
              <a:buNone/>
            </a:pPr>
            <a:r>
              <a:rPr lang="en"/>
              <a:t>Female 2812</a:t>
            </a:r>
            <a:br>
              <a:rPr lang="en"/>
            </a:br>
            <a:r>
              <a:rPr lang="en"/>
              <a:t>Male     4876</a:t>
            </a:r>
            <a:endParaRPr/>
          </a:p>
          <a:p>
            <a:pPr indent="-298450" lvl="0" marL="457200" rtl="0" algn="l">
              <a:spcBef>
                <a:spcPts val="1200"/>
              </a:spcBef>
              <a:spcAft>
                <a:spcPts val="0"/>
              </a:spcAft>
              <a:buClr>
                <a:srgbClr val="000000"/>
              </a:buClr>
              <a:buSzPts val="1100"/>
              <a:buFont typeface="Arial"/>
              <a:buChar char="●"/>
            </a:pPr>
            <a:r>
              <a:rPr lang="en"/>
              <a:t>How many users bought</a:t>
            </a:r>
            <a:endParaRPr/>
          </a:p>
          <a:p>
            <a:pPr indent="0" lvl="0" marL="457200" rtl="0" algn="l">
              <a:spcBef>
                <a:spcPts val="1200"/>
              </a:spcBef>
              <a:spcAft>
                <a:spcPts val="0"/>
              </a:spcAft>
              <a:buNone/>
            </a:pPr>
            <a:r>
              <a:rPr lang="en"/>
              <a:t>Most users bought pasar uang = 1799 users</a:t>
            </a:r>
            <a:endParaRPr/>
          </a:p>
          <a:p>
            <a:pPr indent="-298450" lvl="0" marL="457200" rtl="0" algn="l">
              <a:spcBef>
                <a:spcPts val="1200"/>
              </a:spcBef>
              <a:spcAft>
                <a:spcPts val="0"/>
              </a:spcAft>
              <a:buClr>
                <a:srgbClr val="000000"/>
              </a:buClr>
              <a:buSzPts val="1100"/>
              <a:buFont typeface="Arial"/>
              <a:buChar char="●"/>
            </a:pPr>
            <a:r>
              <a:rPr lang="en"/>
              <a:t>What is the trend based on highest users number</a:t>
            </a:r>
            <a:endParaRPr/>
          </a:p>
          <a:p>
            <a:pPr indent="0" lvl="0" marL="0" rtl="0" algn="l">
              <a:spcBef>
                <a:spcPts val="1200"/>
              </a:spcBef>
              <a:spcAft>
                <a:spcPts val="1200"/>
              </a:spcAft>
              <a:buNone/>
            </a:pPr>
            <a:r>
              <a:rPr lang="en"/>
              <a:t>	Pasar uang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79" name="Shape 79"/>
        <p:cNvGrpSpPr/>
        <p:nvPr/>
      </p:nvGrpSpPr>
      <p:grpSpPr>
        <a:xfrm>
          <a:off x="0" y="0"/>
          <a:ext cx="0" cy="0"/>
          <a:chOff x="0" y="0"/>
          <a:chExt cx="0" cy="0"/>
        </a:xfrm>
      </p:grpSpPr>
      <p:sp>
        <p:nvSpPr>
          <p:cNvPr id="80" name="Google Shape;80;p17"/>
          <p:cNvSpPr txBox="1"/>
          <p:nvPr>
            <p:ph type="title"/>
          </p:nvPr>
        </p:nvSpPr>
        <p:spPr>
          <a:xfrm>
            <a:off x="2466450" y="2285400"/>
            <a:ext cx="42111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End of Milestone 1</a:t>
            </a:r>
            <a:endParaRPr/>
          </a:p>
          <a:p>
            <a:pPr indent="0" lvl="0" marL="0" rtl="0" algn="ctr">
              <a:spcBef>
                <a:spcPts val="0"/>
              </a:spcBef>
              <a:spcAft>
                <a:spcPts val="0"/>
              </a:spcAft>
              <a:buNone/>
            </a:pPr>
            <a:r>
              <a:rPr lang="en"/>
              <a:t>Intermediate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Clustering Analysis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Based on elbow method, the best number to do clustering is 3.</a:t>
            </a:r>
            <a:endParaRPr/>
          </a:p>
          <a:p>
            <a:pPr indent="-342900" lvl="0" marL="457200" rtl="0" algn="l">
              <a:spcBef>
                <a:spcPts val="0"/>
              </a:spcBef>
              <a:spcAft>
                <a:spcPts val="0"/>
              </a:spcAft>
              <a:buSzPts val="1800"/>
              <a:buChar char="-"/>
            </a:pPr>
            <a:r>
              <a:rPr lang="en"/>
              <a:t>Based on silhouette, 3 is biggest number, but we do not take 2 because it is to simple and no need clustering.</a:t>
            </a:r>
            <a:endParaRPr/>
          </a:p>
          <a:p>
            <a:pPr indent="-342900" lvl="0" marL="457200" rtl="0" algn="l">
              <a:spcBef>
                <a:spcPts val="0"/>
              </a:spcBef>
              <a:spcAft>
                <a:spcPts val="0"/>
              </a:spcAft>
              <a:buSzPts val="1800"/>
              <a:buChar char="-"/>
            </a:pPr>
            <a:r>
              <a:rPr lang="en"/>
              <a:t>Every cluster in the data has their own role even though they are not in the same level. Here, we can say 3 clusters are effective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Interpreting Cluster Result and Recommendations</a:t>
            </a:r>
            <a:endParaRPr/>
          </a:p>
        </p:txBody>
      </p:sp>
      <p:sp>
        <p:nvSpPr>
          <p:cNvPr id="92" name="Google Shape;92;p19"/>
          <p:cNvSpPr txBox="1"/>
          <p:nvPr>
            <p:ph idx="1" type="body"/>
          </p:nvPr>
        </p:nvSpPr>
        <p:spPr>
          <a:xfrm>
            <a:off x="311700" y="1520950"/>
            <a:ext cx="8520600" cy="30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we analyze all variables, we conclude that :</a:t>
            </a:r>
            <a:endParaRPr/>
          </a:p>
          <a:p>
            <a:pPr indent="-342900" lvl="0" marL="457200" rtl="0" algn="l">
              <a:spcBef>
                <a:spcPts val="1200"/>
              </a:spcBef>
              <a:spcAft>
                <a:spcPts val="0"/>
              </a:spcAft>
              <a:buSzPts val="1800"/>
              <a:buChar char="-"/>
            </a:pPr>
            <a:r>
              <a:rPr lang="en"/>
              <a:t>Most of users are around 27 years old</a:t>
            </a:r>
            <a:endParaRPr/>
          </a:p>
          <a:p>
            <a:pPr indent="-342900" lvl="0" marL="457200" rtl="0" algn="l">
              <a:spcBef>
                <a:spcPts val="0"/>
              </a:spcBef>
              <a:spcAft>
                <a:spcPts val="0"/>
              </a:spcAft>
              <a:buSzPts val="1800"/>
              <a:buChar char="-"/>
            </a:pPr>
            <a:r>
              <a:rPr lang="en"/>
              <a:t>Income source from salary with amount less than 10M</a:t>
            </a:r>
            <a:endParaRPr/>
          </a:p>
          <a:p>
            <a:pPr indent="-342900" lvl="0" marL="457200" rtl="0" algn="l">
              <a:spcBef>
                <a:spcPts val="0"/>
              </a:spcBef>
              <a:spcAft>
                <a:spcPts val="0"/>
              </a:spcAft>
              <a:buSzPts val="1800"/>
              <a:buChar char="-"/>
            </a:pPr>
            <a:r>
              <a:rPr lang="en"/>
              <a:t>Most of them are pelajar</a:t>
            </a:r>
            <a:endParaRPr/>
          </a:p>
          <a:p>
            <a:pPr indent="-342900" lvl="0" marL="457200" rtl="0" algn="l">
              <a:spcBef>
                <a:spcPts val="0"/>
              </a:spcBef>
              <a:spcAft>
                <a:spcPts val="0"/>
              </a:spcAft>
              <a:buSzPts val="1800"/>
              <a:buChar char="-"/>
            </a:pPr>
            <a:r>
              <a:rPr lang="en"/>
              <a:t>The most mutual funds they buy is pasar uang</a:t>
            </a:r>
            <a:endParaRPr/>
          </a:p>
          <a:p>
            <a:pPr indent="0" lvl="0" marL="0" rtl="0" algn="l">
              <a:spcBef>
                <a:spcPts val="1200"/>
              </a:spcBef>
              <a:spcAft>
                <a:spcPts val="1200"/>
              </a:spcAft>
              <a:buNone/>
            </a:pPr>
            <a:r>
              <a:rPr lang="en"/>
              <a:t>So, my suggestion is try to aim to 17 - 30 years old students who just work with salary below 10 Millions Rupiah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96" name="Shape 96"/>
        <p:cNvGrpSpPr/>
        <p:nvPr/>
      </p:nvGrpSpPr>
      <p:grpSpPr>
        <a:xfrm>
          <a:off x="0" y="0"/>
          <a:ext cx="0" cy="0"/>
          <a:chOff x="0" y="0"/>
          <a:chExt cx="0" cy="0"/>
        </a:xfrm>
      </p:grpSpPr>
      <p:sp>
        <p:nvSpPr>
          <p:cNvPr id="97" name="Google Shape;97;p20"/>
          <p:cNvSpPr txBox="1"/>
          <p:nvPr>
            <p:ph type="title"/>
          </p:nvPr>
        </p:nvSpPr>
        <p:spPr>
          <a:xfrm>
            <a:off x="2466450" y="2285400"/>
            <a:ext cx="42111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End of Milestone 2</a:t>
            </a:r>
            <a:endParaRPr/>
          </a:p>
          <a:p>
            <a:pPr indent="0" lvl="0" marL="0" rtl="0" algn="ctr">
              <a:spcBef>
                <a:spcPts val="0"/>
              </a:spcBef>
              <a:spcAft>
                <a:spcPts val="0"/>
              </a:spcAft>
              <a:buNone/>
            </a:pPr>
            <a:r>
              <a:rPr lang="en"/>
              <a:t>Intermediate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