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257" r:id="rId5"/>
    <p:sldId id="389" r:id="rId6"/>
    <p:sldId id="317" r:id="rId7"/>
    <p:sldId id="277" r:id="rId8"/>
    <p:sldId id="393" r:id="rId9"/>
    <p:sldId id="394" r:id="rId10"/>
    <p:sldId id="392" r:id="rId11"/>
    <p:sldId id="398" r:id="rId12"/>
    <p:sldId id="397" r:id="rId13"/>
    <p:sldId id="399" r:id="rId14"/>
    <p:sldId id="321" r:id="rId15"/>
    <p:sldId id="39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7CFB02-B6BD-4423-820B-75B363FAADA9}" v="33" dt="2022-09-07T16:23:18.1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1" autoAdjust="0"/>
    <p:restoredTop sz="93725" autoAdjust="0"/>
  </p:normalViewPr>
  <p:slideViewPr>
    <p:cSldViewPr snapToGrid="0">
      <p:cViewPr varScale="1">
        <p:scale>
          <a:sx n="108" d="100"/>
          <a:sy n="108" d="100"/>
        </p:scale>
        <p:origin x="498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zer Akomprah" userId="8e98711c8fd19d12" providerId="LiveId" clId="{E17CFB02-B6BD-4423-820B-75B363FAADA9}"/>
    <pc:docChg chg="custSel modSld sldOrd">
      <pc:chgData name="Frazer Akomprah" userId="8e98711c8fd19d12" providerId="LiveId" clId="{E17CFB02-B6BD-4423-820B-75B363FAADA9}" dt="2022-08-25T19:51:05.758" v="96" actId="14100"/>
      <pc:docMkLst>
        <pc:docMk/>
      </pc:docMkLst>
      <pc:sldChg chg="modSp mod">
        <pc:chgData name="Frazer Akomprah" userId="8e98711c8fd19d12" providerId="LiveId" clId="{E17CFB02-B6BD-4423-820B-75B363FAADA9}" dt="2022-08-25T16:38:03.684" v="42" actId="14100"/>
        <pc:sldMkLst>
          <pc:docMk/>
          <pc:sldMk cId="3740286033" sldId="277"/>
        </pc:sldMkLst>
        <pc:picChg chg="mod">
          <ac:chgData name="Frazer Akomprah" userId="8e98711c8fd19d12" providerId="LiveId" clId="{E17CFB02-B6BD-4423-820B-75B363FAADA9}" dt="2022-08-25T16:38:03.684" v="42" actId="14100"/>
          <ac:picMkLst>
            <pc:docMk/>
            <pc:sldMk cId="3740286033" sldId="277"/>
            <ac:picMk id="9" creationId="{FFD8C6B3-418D-81DC-6437-DB1AE4F96970}"/>
          </ac:picMkLst>
        </pc:picChg>
      </pc:sldChg>
      <pc:sldChg chg="modSp mod">
        <pc:chgData name="Frazer Akomprah" userId="8e98711c8fd19d12" providerId="LiveId" clId="{E17CFB02-B6BD-4423-820B-75B363FAADA9}" dt="2022-08-25T16:37:18.293" v="41" actId="20577"/>
        <pc:sldMkLst>
          <pc:docMk/>
          <pc:sldMk cId="560021826" sldId="317"/>
        </pc:sldMkLst>
        <pc:spChg chg="mod">
          <ac:chgData name="Frazer Akomprah" userId="8e98711c8fd19d12" providerId="LiveId" clId="{E17CFB02-B6BD-4423-820B-75B363FAADA9}" dt="2022-08-25T16:33:57.728" v="11" actId="20577"/>
          <ac:spMkLst>
            <pc:docMk/>
            <pc:sldMk cId="560021826" sldId="317"/>
            <ac:spMk id="23" creationId="{AAB2B592-6447-D523-5CC2-2B5EE0FC3F53}"/>
          </ac:spMkLst>
        </pc:spChg>
        <pc:spChg chg="mod">
          <ac:chgData name="Frazer Akomprah" userId="8e98711c8fd19d12" providerId="LiveId" clId="{E17CFB02-B6BD-4423-820B-75B363FAADA9}" dt="2022-08-25T16:16:18.485" v="6" actId="1076"/>
          <ac:spMkLst>
            <pc:docMk/>
            <pc:sldMk cId="560021826" sldId="317"/>
            <ac:spMk id="24" creationId="{43E68DE3-7978-E9FA-27A4-AB513920F94B}"/>
          </ac:spMkLst>
        </pc:spChg>
        <pc:spChg chg="mod">
          <ac:chgData name="Frazer Akomprah" userId="8e98711c8fd19d12" providerId="LiveId" clId="{E17CFB02-B6BD-4423-820B-75B363FAADA9}" dt="2022-08-25T16:37:18.293" v="41" actId="20577"/>
          <ac:spMkLst>
            <pc:docMk/>
            <pc:sldMk cId="560021826" sldId="317"/>
            <ac:spMk id="25" creationId="{26C72879-2D3B-4954-E8B7-27040930D135}"/>
          </ac:spMkLst>
        </pc:spChg>
      </pc:sldChg>
      <pc:sldChg chg="modSp mod">
        <pc:chgData name="Frazer Akomprah" userId="8e98711c8fd19d12" providerId="LiveId" clId="{E17CFB02-B6BD-4423-820B-75B363FAADA9}" dt="2022-08-25T17:34:38.337" v="81" actId="313"/>
        <pc:sldMkLst>
          <pc:docMk/>
          <pc:sldMk cId="3521561301" sldId="321"/>
        </pc:sldMkLst>
        <pc:spChg chg="mod">
          <ac:chgData name="Frazer Akomprah" userId="8e98711c8fd19d12" providerId="LiveId" clId="{E17CFB02-B6BD-4423-820B-75B363FAADA9}" dt="2022-08-25T17:34:38.337" v="81" actId="313"/>
          <ac:spMkLst>
            <pc:docMk/>
            <pc:sldMk cId="3521561301" sldId="321"/>
            <ac:spMk id="8" creationId="{93DB8189-67F6-DC2B-060C-CEAD77044FEE}"/>
          </ac:spMkLst>
        </pc:spChg>
      </pc:sldChg>
      <pc:sldChg chg="addSp delSp modSp mod">
        <pc:chgData name="Frazer Akomprah" userId="8e98711c8fd19d12" providerId="LiveId" clId="{E17CFB02-B6BD-4423-820B-75B363FAADA9}" dt="2022-08-25T17:28:28.024" v="45" actId="478"/>
        <pc:sldMkLst>
          <pc:docMk/>
          <pc:sldMk cId="3247798845" sldId="391"/>
        </pc:sldMkLst>
        <pc:spChg chg="add del mod">
          <ac:chgData name="Frazer Akomprah" userId="8e98711c8fd19d12" providerId="LiveId" clId="{E17CFB02-B6BD-4423-820B-75B363FAADA9}" dt="2022-08-25T17:28:28.024" v="45" actId="478"/>
          <ac:spMkLst>
            <pc:docMk/>
            <pc:sldMk cId="3247798845" sldId="391"/>
            <ac:spMk id="3" creationId="{C544B053-2B43-2841-6A73-D47FCB358737}"/>
          </ac:spMkLst>
        </pc:spChg>
        <pc:spChg chg="del mod">
          <ac:chgData name="Frazer Akomprah" userId="8e98711c8fd19d12" providerId="LiveId" clId="{E17CFB02-B6BD-4423-820B-75B363FAADA9}" dt="2022-08-25T17:28:22.441" v="44" actId="478"/>
          <ac:spMkLst>
            <pc:docMk/>
            <pc:sldMk cId="3247798845" sldId="391"/>
            <ac:spMk id="23" creationId="{8E5E4638-9BCB-4C2E-914F-CC868E2020D5}"/>
          </ac:spMkLst>
        </pc:spChg>
      </pc:sldChg>
      <pc:sldChg chg="addSp delSp modSp mod ord">
        <pc:chgData name="Frazer Akomprah" userId="8e98711c8fd19d12" providerId="LiveId" clId="{E17CFB02-B6BD-4423-820B-75B363FAADA9}" dt="2022-08-25T19:49:26.776" v="92"/>
        <pc:sldMkLst>
          <pc:docMk/>
          <pc:sldMk cId="4247112861" sldId="397"/>
        </pc:sldMkLst>
        <pc:spChg chg="add del mod">
          <ac:chgData name="Frazer Akomprah" userId="8e98711c8fd19d12" providerId="LiveId" clId="{E17CFB02-B6BD-4423-820B-75B363FAADA9}" dt="2022-08-25T19:18:02.679" v="85"/>
          <ac:spMkLst>
            <pc:docMk/>
            <pc:sldMk cId="4247112861" sldId="397"/>
            <ac:spMk id="8" creationId="{B7591CEF-045F-8518-FD9F-FB739E27189D}"/>
          </ac:spMkLst>
        </pc:spChg>
        <pc:graphicFrameChg chg="add del">
          <ac:chgData name="Frazer Akomprah" userId="8e98711c8fd19d12" providerId="LiveId" clId="{E17CFB02-B6BD-4423-820B-75B363FAADA9}" dt="2022-08-25T19:17:51.137" v="83" actId="478"/>
          <ac:graphicFrameMkLst>
            <pc:docMk/>
            <pc:sldMk cId="4247112861" sldId="397"/>
            <ac:graphicFrameMk id="3" creationId="{1F18D5C8-D8DA-8FFA-989E-B7BC9B2E5D2F}"/>
          </ac:graphicFrameMkLst>
        </pc:graphicFrameChg>
        <pc:graphicFrameChg chg="del">
          <ac:chgData name="Frazer Akomprah" userId="8e98711c8fd19d12" providerId="LiveId" clId="{E17CFB02-B6BD-4423-820B-75B363FAADA9}" dt="2022-08-25T19:17:57.668" v="84" actId="478"/>
          <ac:graphicFrameMkLst>
            <pc:docMk/>
            <pc:sldMk cId="4247112861" sldId="397"/>
            <ac:graphicFrameMk id="7" creationId="{14B03AE2-981A-2CFC-BA92-8A9A8FCA1B8E}"/>
          </ac:graphicFrameMkLst>
        </pc:graphicFrameChg>
        <pc:graphicFrameChg chg="add mod">
          <ac:chgData name="Frazer Akomprah" userId="8e98711c8fd19d12" providerId="LiveId" clId="{E17CFB02-B6BD-4423-820B-75B363FAADA9}" dt="2022-08-25T19:18:53.605" v="88" actId="14100"/>
          <ac:graphicFrameMkLst>
            <pc:docMk/>
            <pc:sldMk cId="4247112861" sldId="397"/>
            <ac:graphicFrameMk id="9" creationId="{F9135AF5-5512-6BA7-F0DC-5624CB683A2D}"/>
          </ac:graphicFrameMkLst>
        </pc:graphicFrameChg>
      </pc:sldChg>
      <pc:sldChg chg="addSp delSp modSp mod">
        <pc:chgData name="Frazer Akomprah" userId="8e98711c8fd19d12" providerId="LiveId" clId="{E17CFB02-B6BD-4423-820B-75B363FAADA9}" dt="2022-08-25T19:51:05.758" v="96" actId="14100"/>
        <pc:sldMkLst>
          <pc:docMk/>
          <pc:sldMk cId="1940730790" sldId="398"/>
        </pc:sldMkLst>
        <pc:spChg chg="add del mod">
          <ac:chgData name="Frazer Akomprah" userId="8e98711c8fd19d12" providerId="LiveId" clId="{E17CFB02-B6BD-4423-820B-75B363FAADA9}" dt="2022-08-25T19:50:40.526" v="94"/>
          <ac:spMkLst>
            <pc:docMk/>
            <pc:sldMk cId="1940730790" sldId="398"/>
            <ac:spMk id="5" creationId="{F89865A1-9989-5E33-622A-83314718F0CF}"/>
          </ac:spMkLst>
        </pc:spChg>
        <pc:graphicFrameChg chg="del">
          <ac:chgData name="Frazer Akomprah" userId="8e98711c8fd19d12" providerId="LiveId" clId="{E17CFB02-B6BD-4423-820B-75B363FAADA9}" dt="2022-08-25T19:50:31.784" v="93" actId="478"/>
          <ac:graphicFrameMkLst>
            <pc:docMk/>
            <pc:sldMk cId="1940730790" sldId="398"/>
            <ac:graphicFrameMk id="7" creationId="{A8DD11BB-0CBF-54AF-3603-9CF4A5EF61DC}"/>
          </ac:graphicFrameMkLst>
        </pc:graphicFrameChg>
        <pc:graphicFrameChg chg="add mod">
          <ac:chgData name="Frazer Akomprah" userId="8e98711c8fd19d12" providerId="LiveId" clId="{E17CFB02-B6BD-4423-820B-75B363FAADA9}" dt="2022-08-25T19:51:05.758" v="96" actId="14100"/>
          <ac:graphicFrameMkLst>
            <pc:docMk/>
            <pc:sldMk cId="1940730790" sldId="398"/>
            <ac:graphicFrameMk id="8" creationId="{5B510A64-FF9C-5970-99BA-0F3A2A8E0256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Flight Delays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Frazer Akomprah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0A3D9-27F7-A160-7B9F-4888061C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587709"/>
          </a:xfrm>
        </p:spPr>
        <p:txBody>
          <a:bodyPr/>
          <a:lstStyle/>
          <a:p>
            <a:pPr algn="ctr"/>
            <a:r>
              <a:rPr lang="en-US" dirty="0"/>
              <a:t>Data Visualization with Power BI 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Content Placeholder 6" title="Microsoft Power BI">
                <a:extLst>
                  <a:ext uri="{FF2B5EF4-FFF2-40B4-BE49-F238E27FC236}">
                    <a16:creationId xmlns:a16="http://schemas.microsoft.com/office/drawing/2014/main" id="{E49BB95F-402C-CB47-A5D9-4B48B1F8C8D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59211609"/>
                  </p:ext>
                </p:extLst>
              </p:nvPr>
            </p:nvGraphicFramePr>
            <p:xfrm>
              <a:off x="550863" y="1197142"/>
              <a:ext cx="11090275" cy="489568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ontent Placeholder 6" title="Microsoft Power BI">
                <a:extLst>
                  <a:ext uri="{FF2B5EF4-FFF2-40B4-BE49-F238E27FC236}">
                    <a16:creationId xmlns:a16="http://schemas.microsoft.com/office/drawing/2014/main" id="{E49BB95F-402C-CB47-A5D9-4B48B1F8C8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863" y="1197142"/>
                <a:ext cx="11090275" cy="4895683"/>
              </a:xfrm>
              <a:prstGeom prst="rect">
                <a:avLst/>
              </a:prstGeom>
            </p:spPr>
          </p:pic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E8D42-1DC5-658A-BD6A-79473A93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8661F-321B-58A0-2DAF-D9083C4CE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088" y="355600"/>
            <a:ext cx="4500562" cy="156295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August 25,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DB8189-67F6-DC2B-060C-CEAD77044FEE}"/>
              </a:ext>
            </a:extLst>
          </p:cNvPr>
          <p:cNvSpPr txBox="1"/>
          <p:nvPr/>
        </p:nvSpPr>
        <p:spPr>
          <a:xfrm>
            <a:off x="1362075" y="1536174"/>
            <a:ext cx="916304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40% of flight delays are caused by the late arrival of the aircraft and propagation delay, where if a flight is delayed, a subsequent flight is also affected;</a:t>
            </a:r>
          </a:p>
          <a:p>
            <a:pPr algn="l"/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23.6% of disruptions are the result of a National Aviation System decision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4.36% of the delays are as a result of security delays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25.66% are caused by bad weather. Extreme weather conditions are the most obvious cause for delay in flights;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 Lastly about 46.38% of delays lie within the responsibility of the air carrier. Air carrier delay could result from baggage loading, maintenance problems, refueling or even crew punctuality</a:t>
            </a:r>
            <a:r>
              <a:rPr lang="en-US" sz="2000" dirty="0">
                <a:solidFill>
                  <a:srgbClr val="292929"/>
                </a:solidFill>
                <a:latin typeface="charter"/>
              </a:rPr>
              <a:t>.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August 25,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679452"/>
            <a:ext cx="5001291" cy="1336162"/>
          </a:xfrm>
        </p:spPr>
        <p:txBody>
          <a:bodyPr/>
          <a:lstStyle/>
          <a:p>
            <a:pPr algn="ctr"/>
            <a:r>
              <a:rPr lang="en-US" sz="60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Project Overview</a:t>
            </a:r>
          </a:p>
          <a:p>
            <a:r>
              <a:rPr lang="en-US" dirty="0"/>
              <a:t>Hypothesis</a:t>
            </a:r>
          </a:p>
          <a:p>
            <a:r>
              <a:rPr lang="en-US" dirty="0"/>
              <a:t>Data Preparation and Analysis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August 25, 2022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8089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84157"/>
            <a:ext cx="2628900" cy="153888"/>
          </a:xfrm>
        </p:spPr>
        <p:txBody>
          <a:bodyPr/>
          <a:lstStyle/>
          <a:p>
            <a:r>
              <a:rPr lang="en-US" dirty="0"/>
              <a:t>Thursday, August 25, 2022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sp>
        <p:nvSpPr>
          <p:cNvPr id="19" name="Title 10">
            <a:extLst>
              <a:ext uri="{FF2B5EF4-FFF2-40B4-BE49-F238E27FC236}">
                <a16:creationId xmlns:a16="http://schemas.microsoft.com/office/drawing/2014/main" id="{134B0D10-2EB1-6C88-A629-3B4E384BA859}"/>
              </a:ext>
            </a:extLst>
          </p:cNvPr>
          <p:cNvSpPr txBox="1">
            <a:spLocks/>
          </p:cNvSpPr>
          <p:nvPr/>
        </p:nvSpPr>
        <p:spPr>
          <a:xfrm>
            <a:off x="2747102" y="439008"/>
            <a:ext cx="4718050" cy="1095941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Introduction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D86C75FC-113A-6CEF-2F05-2D2FD48EF4FD}"/>
              </a:ext>
            </a:extLst>
          </p:cNvPr>
          <p:cNvSpPr txBox="1">
            <a:spLocks/>
          </p:cNvSpPr>
          <p:nvPr/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3" name="Content Placeholder 11">
            <a:extLst>
              <a:ext uri="{FF2B5EF4-FFF2-40B4-BE49-F238E27FC236}">
                <a16:creationId xmlns:a16="http://schemas.microsoft.com/office/drawing/2014/main" id="{AAB2B592-6447-D523-5CC2-2B5EE0FC3F53}"/>
              </a:ext>
            </a:extLst>
          </p:cNvPr>
          <p:cNvSpPr txBox="1">
            <a:spLocks/>
          </p:cNvSpPr>
          <p:nvPr/>
        </p:nvSpPr>
        <p:spPr>
          <a:xfrm>
            <a:off x="324087" y="1631836"/>
            <a:ext cx="11713507" cy="129886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 delays can diminish customer loyalty, cause financial penalties and disrupt business.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 about leading factors, underlying causes and trends becomes valuable to airline carriers to enhance performance.</a:t>
            </a:r>
          </a:p>
          <a:p>
            <a:endParaRPr lang="en-US" dirty="0"/>
          </a:p>
        </p:txBody>
      </p:sp>
      <p:sp>
        <p:nvSpPr>
          <p:cNvPr id="24" name="Title 14">
            <a:extLst>
              <a:ext uri="{FF2B5EF4-FFF2-40B4-BE49-F238E27FC236}">
                <a16:creationId xmlns:a16="http://schemas.microsoft.com/office/drawing/2014/main" id="{43E68DE3-7978-E9FA-27A4-AB513920F94B}"/>
              </a:ext>
            </a:extLst>
          </p:cNvPr>
          <p:cNvSpPr txBox="1">
            <a:spLocks/>
          </p:cNvSpPr>
          <p:nvPr/>
        </p:nvSpPr>
        <p:spPr>
          <a:xfrm>
            <a:off x="2249154" y="2833603"/>
            <a:ext cx="5437187" cy="619422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6400" dirty="0"/>
              <a:t>Hypothesis</a:t>
            </a:r>
          </a:p>
        </p:txBody>
      </p:sp>
      <p:sp>
        <p:nvSpPr>
          <p:cNvPr id="25" name="Subtitle 15">
            <a:extLst>
              <a:ext uri="{FF2B5EF4-FFF2-40B4-BE49-F238E27FC236}">
                <a16:creationId xmlns:a16="http://schemas.microsoft.com/office/drawing/2014/main" id="{26C72879-2D3B-4954-E8B7-27040930D135}"/>
              </a:ext>
            </a:extLst>
          </p:cNvPr>
          <p:cNvSpPr txBox="1">
            <a:spLocks/>
          </p:cNvSpPr>
          <p:nvPr/>
        </p:nvSpPr>
        <p:spPr>
          <a:xfrm>
            <a:off x="361156" y="3632273"/>
            <a:ext cx="9920287" cy="2262461"/>
          </a:xfrm>
          <a:prstGeom prst="rect">
            <a:avLst/>
          </a:prstGeom>
        </p:spPr>
        <p:txBody>
          <a:bodyPr vert="horz" wrap="square" lIns="0" tIns="0" rIns="0" bIns="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-28575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 delays can be unavoidable under certain conditions such as weather conditions, air trafficking or any unanticipated occurrence.</a:t>
            </a:r>
          </a:p>
          <a:p>
            <a:pPr marL="57150" indent="-28575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reasons for Flight delays can be dealt with by improving the flight process and experience. </a:t>
            </a:r>
          </a:p>
          <a:p>
            <a:pPr marL="57150" indent="-28575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Statistics of the flight delays is a vital factor in understanding the flight’s operation and performance.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Aircraft delays, Carrier delay.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Carrier 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Arrival and Dep delays 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flights delayed 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Delay reason </a:t>
            </a: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39386"/>
            <a:ext cx="11091600" cy="643840"/>
          </a:xfrm>
        </p:spPr>
        <p:txBody>
          <a:bodyPr/>
          <a:lstStyle/>
          <a:p>
            <a:pPr algn="ctr"/>
            <a:r>
              <a:rPr lang="en-US" dirty="0"/>
              <a:t>Data Preparation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August 25,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FD8C6B3-418D-81DC-6437-DB1AE4F96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233"/>
          <a:stretch/>
        </p:blipFill>
        <p:spPr>
          <a:xfrm>
            <a:off x="286016" y="1328597"/>
            <a:ext cx="4785295" cy="4884777"/>
          </a:xfrm>
        </p:spPr>
      </p:pic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D245CBC-ABDD-4510-E83D-7477D0838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579" y="1339393"/>
            <a:ext cx="6558577" cy="487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622504"/>
          </a:xfrm>
        </p:spPr>
        <p:txBody>
          <a:bodyPr/>
          <a:lstStyle/>
          <a:p>
            <a:pPr algn="ctr"/>
            <a:r>
              <a:rPr lang="en-US" dirty="0"/>
              <a:t>Data Preparation in SQL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August 25,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DC707BB-70A1-E56C-E7FF-C3544CA20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903" y="1317523"/>
            <a:ext cx="9271819" cy="4991201"/>
          </a:xfrm>
        </p:spPr>
      </p:pic>
    </p:spTree>
    <p:extLst>
      <p:ext uri="{BB962C8B-B14F-4D97-AF65-F5344CB8AC3E}">
        <p14:creationId xmlns:p14="http://schemas.microsoft.com/office/powerpoint/2010/main" val="126491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43037"/>
            <a:ext cx="11091600" cy="617788"/>
          </a:xfrm>
        </p:spPr>
        <p:txBody>
          <a:bodyPr/>
          <a:lstStyle/>
          <a:p>
            <a:pPr algn="ctr"/>
            <a:r>
              <a:rPr lang="en-US" dirty="0"/>
              <a:t>Data Import and Model in Power BI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August 25,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Content Placeholder 8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01A3DA97-CC4A-2C78-8F7B-64437F398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125" y="1233411"/>
            <a:ext cx="5290061" cy="5075314"/>
          </a:xfrm>
        </p:spPr>
      </p:pic>
      <p:pic>
        <p:nvPicPr>
          <p:cNvPr id="14" name="Picture 1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EF1CC96C-7F33-BFEE-D59E-F65B1AEC5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341" y="1233411"/>
            <a:ext cx="5869859" cy="507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61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pPr algn="ctr"/>
            <a:r>
              <a:rPr lang="en-US" dirty="0"/>
              <a:t>Data Preparation Using Power Query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7193" y="6534966"/>
            <a:ext cx="2628900" cy="153888"/>
          </a:xfrm>
        </p:spPr>
        <p:txBody>
          <a:bodyPr/>
          <a:lstStyle/>
          <a:p>
            <a:r>
              <a:rPr lang="en-US" dirty="0"/>
              <a:t>Thursday, August 25,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2" name="Picture 11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26C0BA5A-A004-AC2C-4164-8BBD93018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406" y="1484671"/>
            <a:ext cx="5815613" cy="4824054"/>
          </a:xfrm>
          <a:prstGeom prst="rect">
            <a:avLst/>
          </a:prstGeom>
        </p:spPr>
      </p:pic>
      <p:pic>
        <p:nvPicPr>
          <p:cNvPr id="16" name="Content Placeholder 15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844C0105-818A-9231-91B1-FCA4D1654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7193" y="1484671"/>
            <a:ext cx="5585401" cy="4824054"/>
          </a:xfrm>
        </p:spPr>
      </p:pic>
    </p:spTree>
    <p:extLst>
      <p:ext uri="{BB962C8B-B14F-4D97-AF65-F5344CB8AC3E}">
        <p14:creationId xmlns:p14="http://schemas.microsoft.com/office/powerpoint/2010/main" val="4053556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64291-363F-298E-C262-363257050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671930"/>
          </a:xfrm>
        </p:spPr>
        <p:txBody>
          <a:bodyPr/>
          <a:lstStyle/>
          <a:p>
            <a:pPr algn="ctr"/>
            <a:r>
              <a:rPr lang="en-US" dirty="0"/>
              <a:t>Data Visualization with Power BI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BE88A-2E04-0AC4-194B-AA7B7419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15314-2103-CEB5-47C3-8EBFB927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Content Placeholder 7" title="Microsoft Power BI">
                <a:extLst>
                  <a:ext uri="{FF2B5EF4-FFF2-40B4-BE49-F238E27FC236}">
                    <a16:creationId xmlns:a16="http://schemas.microsoft.com/office/drawing/2014/main" id="{5B510A64-FF9C-5970-99BA-0F3A2A8E025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25789750"/>
                  </p:ext>
                </p:extLst>
              </p:nvPr>
            </p:nvGraphicFramePr>
            <p:xfrm>
              <a:off x="550864" y="1263316"/>
              <a:ext cx="11011484" cy="482950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8" name="Content Placeholder 7" title="Microsoft Power BI">
                <a:extLst>
                  <a:ext uri="{FF2B5EF4-FFF2-40B4-BE49-F238E27FC236}">
                    <a16:creationId xmlns:a16="http://schemas.microsoft.com/office/drawing/2014/main" id="{5B510A64-FF9C-5970-99BA-0F3A2A8E02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864" y="1263316"/>
                <a:ext cx="11011484" cy="48295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073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3A2CD-8702-CB14-C07E-DBE0DFB8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756151"/>
          </a:xfrm>
        </p:spPr>
        <p:txBody>
          <a:bodyPr/>
          <a:lstStyle/>
          <a:p>
            <a:pPr algn="ctr"/>
            <a:r>
              <a:rPr lang="en-US" dirty="0"/>
              <a:t>Data Visualization with Power BI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C1BCE-AF06-8A12-2140-7CC64F30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AE8C5-D95F-08A7-D4D5-CD36EDBE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9" name="Content Placeholder 8" title="Microsoft Power BI">
                <a:extLst>
                  <a:ext uri="{FF2B5EF4-FFF2-40B4-BE49-F238E27FC236}">
                    <a16:creationId xmlns:a16="http://schemas.microsoft.com/office/drawing/2014/main" id="{F9135AF5-5512-6BA7-F0DC-5624CB683A2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9184571"/>
                  </p:ext>
                </p:extLst>
              </p:nvPr>
            </p:nvGraphicFramePr>
            <p:xfrm>
              <a:off x="550863" y="1305426"/>
              <a:ext cx="11090275" cy="50032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9" name="Content Placeholder 8" title="Microsoft Power BI">
                <a:extLst>
                  <a:ext uri="{FF2B5EF4-FFF2-40B4-BE49-F238E27FC236}">
                    <a16:creationId xmlns:a16="http://schemas.microsoft.com/office/drawing/2014/main" id="{F9135AF5-5512-6BA7-F0DC-5624CB683A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863" y="1305426"/>
                <a:ext cx="11090275" cy="50032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711286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webextension1.xml><?xml version="1.0" encoding="utf-8"?>
<we:webextension xmlns:we="http://schemas.microsoft.com/office/webextensions/webextension/2010/11" id="{28AD8CD2-D862-42AB-B210-31DCEC78631A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rgb(255,255,255)&quot;"/>
    <we:property name="bookmark" value="&quot;H4sIAAAAAAAAA+1aXU/jOBT9K6O8zEu1cr4T3kJatIhSUNthNFqhyh83JTNpEjkuSxfx39d2ghg6bQO7ZTZl562+duxz77k+vnFzb7C0KjO8GuEFGEfGcVF8W2D+7YNj9Iy8sV1cnJ1H47PZKDofSHNRirTIK+Po3hCYz0FcpdUSZ2oGafzjumfgLLvEc9VKcFZBzyiBV0WOs/QvqAfLLsGX8NAz4K7MCo7VlBOBBahpb+Vw2ZZrm7/ZckVMRXoLE6Cito6hLLho2nZCgySgKPQIIz71Hdtj8pmq7tUw28erRTWwuMgFTnMJQNm8MCE2cn0WOF5ILBcQdpQ9STPRDCGrwV3Jpd8yGqtSxStitzinoEBI5zhUtS/3RjSfc5hj0TQHzzrjIlsuNtgnxZJTGEOiu3KRipVc4yRL5zfCeJABvOSFDG9tHc5Gn8619WSZN9GyVPOm+DPmIMMrXUUP19JSpfk8a9h4cn9au0AxV/AL8lXGTLkpHyg4A3680p72U/5IhtVbA/yfeSndkiaPEha4QUBNHCAIbA9hv5WyWEZmXvCUyliss7YPyHE0igfD4aBv/EhG7z0lTplCfIO5OMDkeZQZOfjrd9rRpEYNfd+5IDNWdoYeQggwsZnFiOPb8pe1PWUbVT7RnRg7no2ZTUPMUBhil7hUxn5jWtfTqdmuHvVVxv+EFws9b3MCJHLkugc9o6YXqSh9vgEOTTRylj5SdboWlurlAasbeu3NsYqmpxejWXzRHxiaqCucLfVZI1cYpioMOhO1WT71Mfqox23pPd7ZG+veay0nbygFz1zaLglvLUxyO/Sj6c/CEKVcHcTrIBrzjKpR3RTIzaw9KYj7Tw7ZbFnJ/ANWA3yNbprrurnfXPh5Yvi0Zi2FTmIiBqbtOMi3PQAla68puN5W40aF2JReixLztFpvnaW5yoOeMYRE7CdJtwvlKJrM+oNh9GUtL5FqjrWDRxv1Ll9mmWL8YaPgvfm+2on7+/1kbpaB/yvfnwfR9PfB+CA5b8X+i/etvE8G8afx6fTLQRLfDv4H5p8XuyRwiQ+O5TACFjAvBH9bsfvvS6UPMc4gl8fvuht9dUvRzTJlm5xueJXrAtxdStBRyDtzuKOY24pXu6uwx+PTl2dH5+vtNkF5u6q7beW69vbt0HF800WOZQbERb5jm2qynUEVcCdIcfc8jmo2ixDwPTtA2HUdZGOMgvZ7uF9S9M6l6MAOqH1LUOevR1u2QX3FbtqBL9/SgSLTke/nru8T+n629mH/OfIiAj3HDm2GkIl8K0QYUxqSDhO490KgywS2ONsQGATUQ4yQkJKQOSYLgXWYwFeo/mGTt8PRmriEUNfxEqA+YW4Ymj7xu0zca0uMw2avzVtdJyvrE3xjAXyuv1kolqIqMYVLnNc3SmU9cQp6nCQOywqcNb/11dWGGxr1UYSh15BhS0kGLxzfYPsb/+E0j88hAAA=&quot;"/>
    <we:property name="creatorTenantId" value="&quot;674d3e6c-45f7-42e9-938c-fcd01e3ff57c&quot;"/>
    <we:property name="datasetId" value="&quot;abf09128-f331-4ad4-8de0-c621ef8180af&quot;"/>
    <we:property name="embedUrl" value="&quot;/reportEmbed?reportId=06bc99db-5623-4c65-9fac-7181c172088a&amp;config=eyJjbHVzdGVyVXJsIjoiaHR0cHM6Ly9XQUJJLVVTLUNFTlRSQUwtQS1QUklNQVJZLXJlZGlyZWN0LmFuYWx5c2lzLndpbmRvd3MubmV0IiwiZW1iZWRGZWF0dXJlcyI6eyJtb2Rlcm5FbWJlZCI6dHJ1ZSwidXNhZ2VNZXRyaWNzVk5leHQiOnRydWV9fQ%3D%3D&amp;disableSensitivityBanner=true&quot;"/>
    <we:property name="initialStateBookmark" value="&quot;H4sIAAAAAAAAA+1aXU/jOBT9K6O8zEu1cr4T3kJatIhSUNthNFqhyh83JTNpEjkuSxfx39d2ghg6bQO7ZTZl562+duxz77k+vnFzb7C0KjO8GuEFGEfGcVF8W2D+7YNj9Iy8sV1cnJ1H47PZKDofSHNRirTIK+Po3hCYz0FcpdUSZ2oGafzjumfgLLvEc9VKcFZBzyiBV0WOs/QvqAfLLsGX8NAz4K7MCo7VlBOBBahpb+Vw2ZZrm7/ZckVMRXoLE6Cito6hLLho2nZCgySgKPQIIz71Hdtj8pmq7tUw28erRTWwuMgFTnMJQNm8MCE2cn0WOF5ILBcQdpQ9STPRDCGrwV3Jpd8yGqtSxStitzinoEBI5zhUtS/3RjSfc5hj0TQHzzrjIlsuNtgnxZJTGEOiu3KRipVc4yRL5zfCeJABvOSFDG9tHc5Gn8619WSZN9GyVPOm+DPmIMMrXUUP19JSpfk8a9h4cn9au0AxV/AL8lXGTLkpHyg4A3680p72U/5IhtVbA/yfeSndkiaPEha4QUBNHCAIbA9hv5WyWEZmXvCUyliss7YPyHE0igfD4aBv/EhG7z0lTplCfIO5OMDkeZQZOfjrd9rRpEYNfd+5IDNWdoYeQggwsZnFiOPb8pe1PWUbVT7RnRg7no2ZTUPMUBhil7hUxn5jWtfTqdmuHvVVxv+EFws9b3MCJHLkugc9o6YXqSh9vgEOTTRylj5SdboWlurlAasbeu3NsYqmpxejWXzRHxiaqCucLfVZI1cYpioMOhO1WT71Mfqox23pPd7ZG+veay0nbygFz1zaLglvLUxyO/Sj6c/CEKVcHcTrIBrzjKpR3RTIzaw9KYj7Tw7ZbFnJ/ANWA3yNbprrurnfXPh5Yvi0Zi2FTmIiBqbtOMi3PQAla68puN5W40aF2JReixLztFpvnaW5yoOeMYRE7CdJtwvlKJrM+oNh9GUtL5FqjrWDRxv1Ll9mmWL8YaPgvfm+2on7+/1kbpaB/yvfnwfR9PfB+CA5b8X+i/etvE8G8afx6fTLQRLfDv4H5p8XuyRwiQ+O5TACFjAvBH9bsfvvS6UPMc4gl8fvuht9dUvRzTJlm5xueJXrAtxdStBRyDtzuKOY24pXu6uwx+PTl2dH5+vtNkF5u6q7beW69vbt0HF800WOZQbERb5jm2qynUEVcCdIcfc8jmo2ixDwPTtA2HUdZGOMgvZ7uF9S9M6l6MAOqH1LUOevR1u2QX3FbtqBL9/SgSLTke/nru8T+n629mH/OfIiAj3HDm2GkIl8K0QYUxqSDhO490KgywS2ONsQGATUQ4yQkJKQOSYLgXWYwFeo/mGTt8PRmriEUNfxEqA+YW4Ymj7xu0zca0uMw2avzVtdJyvrE3xjAXyuv1kolqIqMYVLnNc3SmU9cQp6nCQOywqcNb/11dWGGxr1UYSh15BhS0kGLxzfYPsb/+E0j88hAAA=&quot;"/>
    <we:property name="isFiltersActionButtonVisible" value="true"/>
    <we:property name="pageDisplayName" value="&quot;Flight Delays/Cancellation&quot;"/>
    <we:property name="reportEmbeddedTime" value="&quot;2022-08-25T19:50:46.689Z&quot;"/>
    <we:property name="reportName" value="&quot;Aero Flight Delays Project Frazer Akomprah&quot;"/>
    <we:property name="reportState" value="&quot;CONNECTED&quot;"/>
    <we:property name="reportUrl" value="&quot;/links/4eXELjtMy4?ctid=674d3e6c-45f7-42e9-938c-fcd01e3ff57c&amp;pbi_source=linkShare&amp;bookmarkGuid=10cf120a-06ec-4e35-bf52-35e7b5f70664&amp;fromEntryPoint=share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D4343429-ABE5-4E70-A208-D107D2B519E9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links/4eXELjtMy4?ctid=674d3e6c-45f7-42e9-938c-fcd01e3ff57c&amp;pbi_source=linkShare&amp;bookmarkGuid=d770ff64-da3d-4b16-a0e7-6d05104782af&amp;fromEntryPoint=share&quot;"/>
    <we:property name="reportName" value="&quot;Aero Flight Delays Project Frazer Akomprah&quot;"/>
    <we:property name="reportState" value="&quot;CONNECTED&quot;"/>
    <we:property name="embedUrl" value="&quot;/reportEmbed?reportId=06bc99db-5623-4c65-9fac-7181c172088a&amp;config=eyJjbHVzdGVyVXJsIjoiaHR0cHM6Ly9XQUJJLVVTLUNFTlRSQUwtQS1QUklNQVJZLXJlZGlyZWN0LmFuYWx5c2lzLndpbmRvd3MubmV0IiwiZW1iZWRGZWF0dXJlcyI6eyJtb2Rlcm5FbWJlZCI6dHJ1ZSwidXNhZ2VNZXRyaWNzVk5leHQiOnRydWV9fQ%3D%3D&amp;disableSensitivityBanner=true&quot;"/>
    <we:property name="pageDisplayName" value="&quot;Flight Delays&quot;"/>
    <we:property name="datasetId" value="&quot;abf09128-f331-4ad4-8de0-c621ef8180af&quot;"/>
    <we:property name="backgroundColor" value="&quot;rgb(255,255,255)&quot;"/>
    <we:property name="bookmark" value="&quot;H4sIAAAAAAAAA91YbW8aORD+K5W/9Auq9oVdln4jQE6oTcgBanU6RdGsdyBuzXrr9eZCo/z3jvflGjgg5JRy6L7ZM97xzDPPzBgeWCLyTMLqEpbI3rMzpb4uQX9902Ytltay8fjDRW/y4eaydzEkscqMUGnO3j8wA3qB5pPIC5DWAgn/vG4xkPIKFnY3B5lji2Woc5WCFN+xOkwqowt8bDG8z6TSYE1ODRi0Zu/oOO3pbvedTzcCN+IOp8hNJZ1gprSp937UduMOROADRyfg7STq0jd5pS3dfP68vbR0rK9SAyIlB6yMe4nrhW3Xoy+SCJIg5L6Vz4U09ZF4NbzPNMVNaKwyi1cvuYOUY8LK4DTmVSwPrLdYaFyAqbfDNWVfyWK5RT5VheY4wXmpSo0wK7rjXIrFrWGPBOCVVgRvKR0Mr24Gw4+9P0rFeZHWgDl2e6v+6mskhBMraJ2Au73J5FB3r0mSi3Qha/78TNisiiJRaWH6t6CNZWj8hXJt00OfKZ2gPluVGRoI3ZDIa214/l9mh+J7tDTvQhS0Iwh833Fc3wlD/izb+gTRQmnBCZTNDL6G1+PJ6LfR5U1/PBiy06SRxXU2uhhuwOqdrrfbWLDF3WdJz2WREzMwOQN9+tzfnqPH66a/0/EvT5p2TezK+ddnMlUcqSPHC7vcC33uuK7b7QQewgk3+F0d80S5bt19aWX+6n42GE5nu7rZ/6jg9jDleBX3FOuq3riPnW4QR347jGPoBK4X7xlx9QP0vFTG4Mc8jNBpc4eebwmCExD8R6LNBBclTP+CNLkUHPUaU9gS6eFsFwkYKGPNqrsEVnqVlGosoXhgHwUhUNn+BLKwZt+eQS74W/KoeT/sIJ+7Sb7XxWMnnUpH81cj088bKyrN0XOQRw7vBIhe2AmdILBm9ubC4L2J1f162VprTtcLA4hjpxNECIHDE6/z7CCYqeySTFVnypCbHy5U8OdaLcvD9U+rvIi/FUjVtZmOaaOg9e/NYp+luTWxAVaLVRE6Nh1TlBTb4chXm9LyBuh96iOj4YSRtLlcoEyYvWV8tF53gH9rTS6oWEnpqdYNOJ6dM4eC+PmWGn2NYZqIxv3RhrMvIPghYVi3IZa4++O/eVQX/q/odk9hfdrt3CMO6t0d9xSeNjNlQL4ZoITVP8n34hGRCTzt58TecI/3oFifAWVlbxuqqjB5BhyvIMUtw5WoAmliU7N3wNo/qFh5B+VK1DV5wPnauR8BF8DOWxMAAA==&quot;"/>
    <we:property name="initialStateBookmark" value="&quot;H4sIAAAAAAAAA91YbW8aORD+K5W/9Auq9oVdln4jQE6oTcgBanU6RdGsdyBuzXrr9eZCo/z3jvflGjgg5JRy6L7ZM97xzDPPzBgeWCLyTMLqEpbI3rMzpb4uQX9902Ytltay8fjDRW/y4eaydzEkscqMUGnO3j8wA3qB5pPIC5DWAgn/vG4xkPIKFnY3B5lji2Woc5WCFN+xOkwqowt8bDG8z6TSYE1ODRi0Zu/oOO3pbvedTzcCN+IOp8hNJZ1gprSp937UduMOROADRyfg7STq0jd5pS3dfP68vbR0rK9SAyIlB6yMe4nrhW3Xoy+SCJIg5L6Vz4U09ZF4NbzPNMVNaKwyi1cvuYOUY8LK4DTmVSwPrLdYaFyAqbfDNWVfyWK5RT5VheY4wXmpSo0wK7rjXIrFrWGPBOCVVgRvKR0Mr24Gw4+9P0rFeZHWgDl2e6v+6mskhBMraJ2Au73J5FB3r0mSi3Qha/78TNisiiJRaWH6t6CNZWj8hXJt00OfKZ2gPluVGRoI3ZDIa214/l9mh+J7tDTvQhS0Iwh833Fc3wlD/izb+gTRQmnBCZTNDL6G1+PJ6LfR5U1/PBiy06SRxXU2uhhuwOqdrrfbWLDF3WdJz2WREzMwOQN9+tzfnqPH66a/0/EvT5p2TezK+ddnMlUcqSPHC7vcC33uuK7b7QQewgk3+F0d80S5bt19aWX+6n42GE5nu7rZ/6jg9jDleBX3FOuq3riPnW4QR347jGPoBK4X7xlx9QP0vFTG4Mc8jNBpc4eebwmCExD8R6LNBBclTP+CNLkUHPUaU9gS6eFsFwkYKGPNqrsEVnqVlGosoXhgHwUhUNn+BLKwZt+eQS74W/KoeT/sIJ+7Sb7XxWMnnUpH81cj088bKyrN0XOQRw7vBIhe2AmdILBm9ubC4L2J1f162VprTtcLA4hjpxNECIHDE6/z7CCYqeySTFVnypCbHy5U8OdaLcvD9U+rvIi/FUjVtZmOaaOg9e/NYp+luTWxAVaLVRE6Nh1TlBTb4chXm9LyBuh96iOj4YSRtLlcoEyYvWV8tF53gH9rTS6oWEnpqdYNOJ6dM4eC+PmWGn2NYZqIxv3RhrMvIPghYVi3IZa4++O/eVQX/q/odk9hfdrt3CMO6t0d9xSeNjNlQL4ZoITVP8n34hGRCTzt58TecI/3oFifAWVlbxuqqjB5BhyvIMUtw5WoAmliU7N3wNo/qFh5B+VK1DV5wPnauR8BF8DOWxMAAA==&quot;"/>
    <we:property name="isFiltersActionButtonVisible" value="true"/>
    <we:property name="reportEmbeddedTime" value="&quot;2022-08-25T19:18:09.166Z&quot;"/>
    <we:property name="creatorTenantId" value="&quot;674d3e6c-45f7-42e9-938c-fcd01e3ff57c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29FAC3ED-1730-41A8-AEFC-21E25DBE436A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rgb(255,255,255)&quot;"/>
    <we:property name="bookmark" value="&quot;H4sIAAAAAAAAA+VZW1PjNhT+Kzt+2ZdMK/lu3kISOsxQlhJK2+kwzLF8HLRrrFRWWFLG/72SbFMSkpDdBTa0vGAdXc53bp8uuXMyXk0LmB/DNTp7zr4Qn65BfnrnOz2nXJS5fkgDN/CyLCbIEkyC2NWjxFRxUVbO3p2jQE5QnfNqBoVZUAv/vOg5UBQnMDGtHIoKe84UZSVKKPjf2AzWXUrOsO45eDsthASz5FiBQrPsjR6u2xoK/cHTGoEpfoNjZKqRnuJUSNW284wSnyVuEgY+IREJGBhbqqbXwnx6vFFqgQ1EqYCXGoCRkSgJU6RpBn4CMUkI+qGR57xQ7ZB0PrqdSm33Xee+A9uZEkhS1ws8Sn0SQBZGFDUsNZ+aMQNt6URIzqBwrA8kVo3Jd85AFLNr+zVakI/FTDI8xdx2lYqruV6pz6Uxzqm1L0+k0J624oHI0MquxOeBRK0uc/Zo3bvrEJyJ6bFW3VhiVjzvnO72nAMprq1JbZZUs/SvGcq5nrCEqevQ3790H5tWys0SHfaDgk+ulJacWUyk1rkzxkLHyU7ZyhFNw6685ILhaHx2OfgwHDla3qnnWGSO0fNBZij351bRkMsut9xlC/uTicQJqLY5+vJQbYVQdxzMyhZEUNcGog5R8905yDXx29aRv12hxNaPZcY7Aw6X4FbP7GoLHNIC10+/z6ba/F3U31YAre0bXfuwCMiDIuhnN1AyLV2G8O1RfwJf//T0cjg66v+xFHryGK5xUMXLSdFy579k1UTbYcWs0kWM2T7IwRVIkwgi/ahT2jCUni1eLde/3mqTNw3P6/EfH5B3S5Xz7fP0C1LjwlZXxDwkcR5kGLEgpkBZmqyn+f8NgX44Pfzp8Hi3KXQB49sm0UVTdoNGl927e0Q6HJ2spBT3P02kG6x+PSJdSlhbY0EeupE+LkcxIcBoQlMPtzwxRxDTEPI4pr4fJNRPMs9bd2LejnW/tryPhXrsmRep+f7g7Nf+0aWO5Ml4NLw8O/y5rf1zKGb2OqV1HHFta5OuVqznkaEZdvGClb8a2S4ywLpDRbCbcNeV7gq4TxJWxUDp3HibXLXp0Pe7hf09U6ehszBnYQjEhdSLQ4JeEGXulnSGOcn0zR/dgDGXxq5Pwpd6ACh4iT+2DwHveJmLR3Y2Yy5XvgrYsliATjwEAjEBz7B4wLQVwfeCvuYh4+nSKDjTO8TDonCuUU7sbpSBAhuxaaOIY9NvdOn/aAO6knjf70PF2fvuzFWvyd97+n6FaDaZSpMcwYuQEBLohI0SSOyz1kYnKbxVqbhdpA6b9wlN4jQIQ9ePaOhSjDLy5I3o+RLjLR9G73fKjZf6XUG75RvELsA1ZP12nPucDzzKXARHt1vu8HR5h3/+2qubk+dqchUzVU2B4QmUuIJkdRygzIzlG4nW/nLgWCXaF7y9CW+YYH5PuKfluv4HAE6TnekYAAA=&quot;"/>
    <we:property name="creatorTenantId" value="&quot;674d3e6c-45f7-42e9-938c-fcd01e3ff57c&quot;"/>
    <we:property name="datasetId" value="&quot;abf09128-f331-4ad4-8de0-c621ef8180af&quot;"/>
    <we:property name="embedUrl" value="&quot;/reportEmbed?reportId=06bc99db-5623-4c65-9fac-7181c172088a&amp;config=eyJjbHVzdGVyVXJsIjoiaHR0cHM6Ly9XQUJJLVVTLUNFTlRSQUwtQS1QUklNQVJZLXJlZGlyZWN0LmFuYWx5c2lzLndpbmRvd3MubmV0IiwiZW1iZWRGZWF0dXJlcyI6eyJtb2Rlcm5FbWJlZCI6dHJ1ZSwidXNhZ2VNZXRyaWNzVk5leHQiOnRydWV9fQ%3D%3D&amp;disableSensitivityBanner=true&quot;"/>
    <we:property name="initialStateBookmark" value="&quot;H4sIAAAAAAAAA+VZ21LjRhD9lS297IsrGd0l3oxtUtSyQGxCkkpRrpbUMrMrNM5oTHAo/3t6RhIBYxvvLrAm4QVNz6VP385cfGtlvJoWMD+GK7T2rH0hPl+B/PzOszpW2chOTj587A4/jI+7HwckFlPFRVlZe7eWAjlBdc6rGRR6BRL+cdGxoChOYaJbORQVdqwpykqUUPC/sR5MXUrOcNGx8GZaCAl6yZEChXrZaxpObdJt/+CSRkgVv8YRpqqWDnEqpGraeWYzL42dOPA9xkLmp6DBV3Wvgfn0eK3UAOuJUgEvCYCWsTAOErSTDLwYIhYz9AItz3mhmiHJfHAzlWT3beuvA9OZMIgTx/Vd2/aYD1kQ2kiw1Hyqx/TI0omQPIXCMj6QWNUm31o9UcyuzNfggXwkZjLFIeamq1RczWmlLpfaOGtBvjyVgjxtxD2RoZFdir96EkldZu3Zi85ti+BMTI9JdW2JXvG8dbrTsQ6kuDImNWlRzZI/ZyjnNGEJU9tB3z+3H5tWyvUSLfaDgk8uFUnODCa2oNwZYUFxMlO2ckTdMCsvuaA/GJ2Neyf9gUXyVj3HIrO0nhOZodyfG0V9LtvccpYt7E4mEiegmubgy0O1FULqOJiVDQh/sdAQKUT1d+sgR8dvW0f+eokSGz+WGW8NOFyCWz2zqw1wSApcP/0umxb672LxbQXQ2L7RtfeLgN0rgm52DWVK0mUI3x71J/B1h8Nxf3DU/X0p9OwxXO2gipeTouHOf8mqjraVFrOKihizfZC9S5A6EUTyiVJaMxTNFq+W619vtc6bmudp/Kd75N1Q5Xz7PP2C1Lgw1RWmLrIo9zMMUz+ywU6TeD3N/28I9GR4+NPh8W5T6AOMb5tEH5qyGzS67N7dI9L+4HQlpTj/aSLdYPXrEelSwpoa8/PACem4HEaMQWrHduLilifmECI7gDyKbM/zY9uLM9ddd2LejnW/tryPhXrsmRep+W7v7Jfu0ZgieToa9Mdnhx+b2j+HYmauU6TjiJOtdboaMc1jfT3s4gUrfzWyXWSAdYcKfzfhrivdFXCfJKwqBUW58Ta5atOh7zcD+3umTk1nQZ4GATAHEjcKGLp+mDlb0hnmLKObPzp+mjp25HgseKkHgIKX+GPzEPCOl7l4ZGc9ZrzyVcCUxQPozEVgEDFwNYv7KVnhfy/oax4yni6Ngqe0Q9wvCusK5cTsRhkoMBGb1oo41v1aF/1HE9CVxPt+Hyqevm/PXIs1+XtH368QzTpT7ThHcENkjPmUsGEMsXnW2ugkhTcqETcPqcPkfWzHUeIHgeOFduDYGGbsyRvR8yXGWz6M3u2UGy/1u4J2yzeIXYCryfrtOPc5H3iUvggObrbc4e3lHf75a29RnzxXk6uYqWoKKZ5CiStIluIAZaYt30i0+ucBy+ggV/DmIrzF+AbbPz4K/oXZGAAA&quot;"/>
    <we:property name="isFiltersActionButtonVisible" value="true"/>
    <we:property name="pageDisplayName" value="&quot;Delay Pattern&quot;"/>
    <we:property name="reportEmbeddedTime" value="&quot;2022-08-25T15:17:39.538Z&quot;"/>
    <we:property name="reportName" value="&quot;Aero Flight Delays Project Frazer Akomprah&quot;"/>
    <we:property name="reportState" value="&quot;CONNECTED&quot;"/>
    <we:property name="reportUrl" value="&quot;/links/4eXELjtMy4?ctid=674d3e6c-45f7-42e9-938c-fcd01e3ff57c&amp;pbi_source=linkShare&amp;fromEntryPoint=share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{DC2736FC-E1D8-4817-87EA-A557138E6C59}tf33713516_win32</Template>
  <TotalTime>1005</TotalTime>
  <Words>353</Words>
  <Application>Microsoft Office PowerPoint</Application>
  <PresentationFormat>Widescreen</PresentationFormat>
  <Paragraphs>64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charter</vt:lpstr>
      <vt:lpstr>Gill Sans MT</vt:lpstr>
      <vt:lpstr>Walbaum Display</vt:lpstr>
      <vt:lpstr>3DFloatVTI</vt:lpstr>
      <vt:lpstr>Flight Delays</vt:lpstr>
      <vt:lpstr>Agenda</vt:lpstr>
      <vt:lpstr>PowerPoint Presentation</vt:lpstr>
      <vt:lpstr>Data Preparation</vt:lpstr>
      <vt:lpstr>Data Preparation in SQL</vt:lpstr>
      <vt:lpstr>Data Import and Model in Power BI</vt:lpstr>
      <vt:lpstr>Data Preparation Using Power Query</vt:lpstr>
      <vt:lpstr>Data Visualization with Power BI </vt:lpstr>
      <vt:lpstr>Data Visualization with Power BI </vt:lpstr>
      <vt:lpstr>Data Visualization with Power BI 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Delays</dc:title>
  <dc:creator>Frazer Akomprah</dc:creator>
  <cp:lastModifiedBy>Frazer Akomprah</cp:lastModifiedBy>
  <cp:revision>2</cp:revision>
  <dcterms:created xsi:type="dcterms:W3CDTF">2022-08-25T02:47:26Z</dcterms:created>
  <dcterms:modified xsi:type="dcterms:W3CDTF">2022-09-07T16:23:28Z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