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7"/>
  </p:notesMasterIdLst>
  <p:sldIdLst>
    <p:sldId id="271" r:id="rId2"/>
    <p:sldId id="402" r:id="rId3"/>
    <p:sldId id="403" r:id="rId4"/>
    <p:sldId id="268" r:id="rId5"/>
    <p:sldId id="267" r:id="rId6"/>
    <p:sldId id="336" r:id="rId7"/>
    <p:sldId id="339" r:id="rId8"/>
    <p:sldId id="340" r:id="rId9"/>
    <p:sldId id="343" r:id="rId10"/>
    <p:sldId id="399" r:id="rId11"/>
    <p:sldId id="344" r:id="rId12"/>
    <p:sldId id="346" r:id="rId13"/>
    <p:sldId id="398" r:id="rId14"/>
    <p:sldId id="345" r:id="rId15"/>
    <p:sldId id="404" r:id="rId16"/>
    <p:sldId id="347" r:id="rId17"/>
    <p:sldId id="348" r:id="rId18"/>
    <p:sldId id="401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3" r:id="rId33"/>
    <p:sldId id="362" r:id="rId34"/>
    <p:sldId id="364" r:id="rId35"/>
    <p:sldId id="365" r:id="rId36"/>
    <p:sldId id="366" r:id="rId37"/>
    <p:sldId id="367" r:id="rId38"/>
    <p:sldId id="405" r:id="rId39"/>
    <p:sldId id="406" r:id="rId40"/>
    <p:sldId id="407" r:id="rId41"/>
    <p:sldId id="368" r:id="rId42"/>
    <p:sldId id="400" r:id="rId43"/>
    <p:sldId id="40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409" r:id="rId53"/>
    <p:sldId id="377" r:id="rId54"/>
    <p:sldId id="410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391" r:id="rId69"/>
    <p:sldId id="392" r:id="rId70"/>
    <p:sldId id="393" r:id="rId71"/>
    <p:sldId id="394" r:id="rId72"/>
    <p:sldId id="395" r:id="rId73"/>
    <p:sldId id="396" r:id="rId74"/>
    <p:sldId id="397" r:id="rId75"/>
    <p:sldId id="269" r:id="rId76"/>
  </p:sldIdLst>
  <p:sldSz cx="12192000" cy="6858000"/>
  <p:notesSz cx="6858000" cy="9144000"/>
  <p:embeddedFontLst>
    <p:embeddedFont>
      <p:font typeface="나눔스퀘어라운드 ExtraBold" panose="020B0600000101010101" charset="-127"/>
      <p:bold r:id="rId78"/>
    </p:embeddedFont>
    <p:embeddedFont>
      <p:font typeface="메이플스토리" panose="020B0600000101010101" charset="-127"/>
      <p:regular r:id="rId79"/>
      <p:bold r:id="rId8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E585C"/>
    <a:srgbClr val="FE4862"/>
    <a:srgbClr val="FA504C"/>
    <a:srgbClr val="F15555"/>
    <a:srgbClr val="E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73546" autoAdjust="0"/>
  </p:normalViewPr>
  <p:slideViewPr>
    <p:cSldViewPr snapToGrid="0">
      <p:cViewPr varScale="1">
        <p:scale>
          <a:sx n="84" d="100"/>
          <a:sy n="84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EE585C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dirty="0" err="1">
              <a:latin typeface="메이플스토리" panose="02000300000000000000" pitchFamily="2" charset="-127"/>
              <a:ea typeface="메이플스토리" panose="02000300000000000000" pitchFamily="2" charset="-127"/>
            </a:rPr>
            <a:t>numpy</a:t>
          </a:r>
          <a:endParaRPr lang="ko-KR" altLang="en-US" sz="28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pandas</a:t>
          </a: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  <a:ln>
          <a:noFill/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matplotlib</a:t>
          </a:r>
          <a:endParaRPr lang="ko-KR" altLang="en-US" sz="28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3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2" custLinFactNeighborX="39131" custLinFactNeighborY="40863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3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2" custLinFactY="92640" custLinFactNeighborX="14867" custLinFactNeighborY="100000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391876" y="1949983"/>
          <a:ext cx="2379679" cy="287413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4110" y="307915"/>
          <a:ext cx="3193484" cy="1916090"/>
        </a:xfrm>
        <a:prstGeom prst="roundRect">
          <a:avLst>
            <a:gd name="adj" fmla="val 10000"/>
          </a:avLst>
        </a:prstGeom>
        <a:solidFill>
          <a:srgbClr val="EE585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>
              <a:latin typeface="메이플스토리" panose="02000300000000000000" pitchFamily="2" charset="-127"/>
              <a:ea typeface="메이플스토리" panose="02000300000000000000" pitchFamily="2" charset="-127"/>
            </a:rPr>
            <a:t>numpy</a:t>
          </a:r>
          <a:endParaRPr lang="ko-KR" altLang="en-US" sz="28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0230" y="364035"/>
        <a:ext cx="3081244" cy="1803850"/>
      </dsp:txXfrm>
    </dsp:sp>
    <dsp:sp modelId="{F6783476-7880-486F-8A19-AD6443E17613}">
      <dsp:nvSpPr>
        <dsp:cNvPr id="0" name=""/>
        <dsp:cNvSpPr/>
      </dsp:nvSpPr>
      <dsp:spPr>
        <a:xfrm>
          <a:off x="1287397" y="3583767"/>
          <a:ext cx="4231900" cy="287413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4110" y="2703028"/>
          <a:ext cx="3193484" cy="1916090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pandas</a:t>
          </a:r>
        </a:p>
      </dsp:txBody>
      <dsp:txXfrm>
        <a:off x="60230" y="2759148"/>
        <a:ext cx="3081244" cy="1803850"/>
      </dsp:txXfrm>
    </dsp:sp>
    <dsp:sp modelId="{BFD54A3B-C5C9-44D9-9DA8-F15694E07945}">
      <dsp:nvSpPr>
        <dsp:cNvPr id="0" name=""/>
        <dsp:cNvSpPr/>
      </dsp:nvSpPr>
      <dsp:spPr>
        <a:xfrm>
          <a:off x="4251443" y="2703028"/>
          <a:ext cx="3193484" cy="1916090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matplotlib</a:t>
          </a:r>
          <a:endParaRPr lang="ko-KR" altLang="en-US" sz="28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4307563" y="2759148"/>
        <a:ext cx="3081244" cy="1803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D80B0568-4771-4F8D-A832-BAA0F0BC9831}" type="datetimeFigureOut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21F96752-F9B8-4B04-86AE-6A25BF2DD38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6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3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37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6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6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92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37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30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103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83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86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24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374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09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180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01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140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63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72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94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76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32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842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27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594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941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480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2696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081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59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706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20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73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749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3244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399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8999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8997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51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04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9177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8906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1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43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114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4438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076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680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274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1131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3407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6126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623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91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90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2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54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96752-F9B8-4B04-86AE-6A25BF2DD3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4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DC028-37D5-CC3B-094B-584F991E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8135C-5BCC-0986-AAFB-B30D3F82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9B6D4-3CD2-DFAB-E32B-2CC6F1E7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430F7-4EC3-08B6-8D3E-F116EDD9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B9B0B-B1D9-7522-643B-65FFDF33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7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9B1FF-59C1-0470-F1E6-B37D461F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7F246-6E67-8AA5-9E39-464AFC66D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6AF7E-2C8C-71EA-2347-83BE34A0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C113B-7C40-992E-0BFE-9D6F41AF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CB31-0842-634B-8456-C39E752D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7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82D81D-FEB8-12FE-07C4-3C45CC58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C5921-FAE4-D557-334F-914EDC63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AADD3-7CBA-B4AF-6FC6-9F936F1F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8D18E-8307-C2B6-B735-308B529D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DA965-793A-A613-5A6B-6D2AC0B4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8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86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4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CADE4-6FA6-664B-C2A1-174A7CD0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466F7-FF11-C821-0BE8-FB5D735E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0B375-BB2A-C37A-9185-1CA16B73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61778-649F-3A50-2E73-64F314F1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DC056-FFFE-D407-49B3-35A51809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F337-3549-1D83-3DE2-0C3424D4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D3568-373C-EA9C-191A-CEE7FB4A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8AF7D-3933-6A0A-DB5C-D69693A5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BB6BF-270B-047B-869D-766B6DF1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F1BC9-922C-BD6C-3AFA-1CF0BAF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1D57D-A78B-E546-6308-DA696D0F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5FD23-B008-47C1-093E-1985F1CB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78EE2B-9446-2D83-3687-0D230E03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0BCC9-1653-EC7C-4EC8-D2EC5240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399AE-2AA1-65EE-1734-BE387893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82560-7F50-8836-2852-D423C9F6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3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F20E6-1DE1-BC10-C58D-A660F6F5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F0CB0-7713-A2D7-2593-D955FA7D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18FFF-382B-DED8-66DF-935BF86DE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32B8F2-E1A8-2244-21F4-5B2BE9797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2FB3CD-8802-15D7-902D-80DBBD8A7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DF90D5-6E20-08C7-75D6-4EF5B7FC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A9C8EB-4228-92F1-33CA-05772080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B3E061-335E-67ED-2FAA-2496DBD8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44F43-F607-CD45-CFBB-02A2D7FF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D50F4-3B26-9BCB-0361-316D935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BBD1A-EDFC-0CED-F3ED-931B972B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324DF-029B-B9E3-9D34-D7DFBB50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0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F8989-1C5C-25B6-6F1F-93AFBBD2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A4E12D-C9BC-EC50-9F26-172BE04A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7012F1-2923-F7FE-6A92-F90B0135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9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E5EA8-1D22-B63E-C2CB-03250AA6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FDFD6-AAF4-79B6-F324-39B7AA7F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B3B2E-A4E4-BAA3-A23B-2B91ECDD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D7DE67-90AA-9B3B-C259-52CD691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6775B-E7DF-073C-E504-2EB640B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E05D7-80C3-4AB3-D944-69FEE13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7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1523F-F2E9-A834-FB47-3F5C8187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7476A6-F33B-2965-7C60-321397A34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5DBE1-3397-F962-11E5-8B5B88B8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4D7ED-56B6-7686-526F-B024BBD3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961-EB2F-4DAD-BC01-05806B86E2B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A3B0D-7BEC-922E-2FD1-2598E3C9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519CB-0B04-E636-7AE3-6A4F5C2E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3844-4296-42FC-B620-8CEE0CD1F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6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C61711-73F4-CA34-0DCA-FF560D8E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2A7DE-17F7-D910-70CB-31383E79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AC33E-FEDF-D78C-011F-33528C997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A7C52961-EB2F-4DAD-BC01-05806B86E2B7}" type="datetimeFigureOut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1FF5A-21A6-CF92-D0BC-4F6F7990E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897DF-D552-C387-D50D-890CEE7F6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D7FB3844-4296-42FC-B620-8CEE0CD1FC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1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8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55B89A-BCA1-458D-98A7-CCA8DE0B5ADA}"/>
              </a:ext>
            </a:extLst>
          </p:cNvPr>
          <p:cNvGrpSpPr/>
          <p:nvPr/>
        </p:nvGrpSpPr>
        <p:grpSpPr>
          <a:xfrm>
            <a:off x="3407881" y="4149971"/>
            <a:ext cx="5376238" cy="890954"/>
            <a:chOff x="3395181" y="4149971"/>
            <a:chExt cx="5376238" cy="89095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B6E276-1138-4E0E-AD7C-1072CEEEDB1D}"/>
                </a:ext>
              </a:extLst>
            </p:cNvPr>
            <p:cNvSpPr/>
            <p:nvPr/>
          </p:nvSpPr>
          <p:spPr>
            <a:xfrm>
              <a:off x="3395181" y="4149971"/>
              <a:ext cx="5376238" cy="8909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F2FD79A-6592-417C-B879-20F6B762D35D}"/>
                </a:ext>
              </a:extLst>
            </p:cNvPr>
            <p:cNvCxnSpPr/>
            <p:nvPr/>
          </p:nvCxnSpPr>
          <p:spPr>
            <a:xfrm>
              <a:off x="6247423" y="4443046"/>
              <a:ext cx="0" cy="3399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C14BA0-E6D0-4D7F-AB7E-99DB36071725}"/>
                </a:ext>
              </a:extLst>
            </p:cNvPr>
            <p:cNvSpPr txBox="1"/>
            <p:nvPr/>
          </p:nvSpPr>
          <p:spPr>
            <a:xfrm>
              <a:off x="6333077" y="4313073"/>
              <a:ext cx="22894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467DC3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강 규 남 </a:t>
              </a:r>
              <a:r>
                <a:rPr lang="ko-KR" altLang="en-US" sz="2000" dirty="0">
                  <a:solidFill>
                    <a:srgbClr val="323232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연구원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33A3B2D-8A3E-5D36-EDD2-0392736C2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62" y="4366082"/>
            <a:ext cx="2748658" cy="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3794573" y="1745958"/>
            <a:ext cx="7976222" cy="326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라이브러리의 개념에 대해 알 수 있다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라이브러리를 활용할 수 있다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라이브러리를 활용하여 실습문제를 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해결할 수 있다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A830EB-E43F-2933-E4B5-513214654708}"/>
              </a:ext>
            </a:extLst>
          </p:cNvPr>
          <p:cNvGrpSpPr/>
          <p:nvPr/>
        </p:nvGrpSpPr>
        <p:grpSpPr>
          <a:xfrm>
            <a:off x="359939" y="5903167"/>
            <a:ext cx="2660995" cy="713533"/>
            <a:chOff x="359939" y="5903167"/>
            <a:chExt cx="2660995" cy="7135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F9B6C2-9EFE-340B-38FD-A7AFD9888A07}"/>
                </a:ext>
              </a:extLst>
            </p:cNvPr>
            <p:cNvSpPr/>
            <p:nvPr/>
          </p:nvSpPr>
          <p:spPr>
            <a:xfrm>
              <a:off x="368300" y="6096000"/>
              <a:ext cx="1790700" cy="520700"/>
            </a:xfrm>
            <a:prstGeom prst="rect">
              <a:avLst/>
            </a:prstGeom>
            <a:gradFill>
              <a:gsLst>
                <a:gs pos="0">
                  <a:srgbClr val="E6BD47"/>
                </a:gs>
                <a:gs pos="41000">
                  <a:srgbClr val="EDC042"/>
                </a:gs>
                <a:gs pos="69000">
                  <a:srgbClr val="F1C140"/>
                </a:gs>
                <a:gs pos="100000">
                  <a:srgbClr val="F6C33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94D7DF-3765-F111-F844-5874C094D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39" y="5903167"/>
              <a:ext cx="2660995" cy="453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36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15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Python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5DDED-384A-430B-A4E3-0308E4B26514}"/>
              </a:ext>
            </a:extLst>
          </p:cNvPr>
          <p:cNvSpPr txBox="1"/>
          <p:nvPr/>
        </p:nvSpPr>
        <p:spPr>
          <a:xfrm>
            <a:off x="1102332" y="1318649"/>
            <a:ext cx="11513711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데이터 분석에 특화된 모듈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라이브러리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102332" y="2008972"/>
            <a:ext cx="10156095" cy="405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 err="1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endParaRPr lang="en-US" altLang="ko-KR" sz="3200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고성능 과학계산을 위한 데이터분석 라이브러리</a:t>
            </a:r>
            <a:endParaRPr lang="en-US" altLang="ko-KR" sz="2400" dirty="0">
              <a:solidFill>
                <a:srgbClr val="F53B57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행과 열로 구성된  표 형식의 데이터를 지원하는 라이브러리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008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Matplotlib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2D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그래프로 시각화가 가능한 라이브러리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E3142-A24E-DF6B-771F-1BD6F96C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0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기초</a:t>
            </a:r>
            <a:endParaRPr lang="en-US" altLang="ko-KR" sz="8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5D5F3-94F9-5F3B-6892-D51D1398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9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NumPy] 넘파이란? List와 Array의 차이점, 넘파이 계산이 빠른이유">
            <a:extLst>
              <a:ext uri="{FF2B5EF4-FFF2-40B4-BE49-F238E27FC236}">
                <a16:creationId xmlns:a16="http://schemas.microsoft.com/office/drawing/2014/main" id="{FFA1BFC5-D877-4A82-9CA5-F0D2A2FC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12" y="1769338"/>
            <a:ext cx="6738176" cy="26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94A39-C242-4091-BF8C-73E3834237D8}"/>
              </a:ext>
            </a:extLst>
          </p:cNvPr>
          <p:cNvSpPr txBox="1"/>
          <p:nvPr/>
        </p:nvSpPr>
        <p:spPr>
          <a:xfrm>
            <a:off x="1017952" y="4980683"/>
            <a:ext cx="10156095" cy="15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Numerical Python </a:t>
            </a:r>
            <a:r>
              <a:rPr lang="ko-KR" altLang="en-US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약자</a:t>
            </a:r>
            <a:endParaRPr lang="en-US" altLang="ko-KR" sz="4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Python</a:t>
            </a:r>
            <a:r>
              <a:rPr lang="ko-KR" altLang="en-US" sz="4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 수치해석용 라이브러리</a:t>
            </a:r>
            <a:endParaRPr lang="en-US" altLang="ko-KR" sz="4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138AF-F35F-508F-92BB-6283970DF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4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102332" y="1448258"/>
            <a:ext cx="10156095" cy="420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 err="1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파이썬 자료형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list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와 비슷한 형태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빠르고 효율적인 산술연산을 제공하는 다차원배열 제공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(</a:t>
            </a:r>
            <a:r>
              <a:rPr lang="en-US" altLang="ko-KR" sz="2400" dirty="0" err="1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ndarray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반복문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없이 전체 데이터 배열 연산이 가능한 표준 수학 함수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(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sum(), sqrt(), mean()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7A6E61-7543-E4A7-A2E2-8D74269D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102332" y="1322998"/>
            <a:ext cx="10156095" cy="508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 err="1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파이썬 자료형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list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와 비슷한 형태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빠르고 효율적인 산술연산을 제공하는 다차원배열 제공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(</a:t>
            </a:r>
            <a:r>
              <a:rPr lang="en-US" altLang="ko-KR" sz="2400" dirty="0" err="1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ndarray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반복문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없이 전체 데이터 배열 연산이 가능한 표준 수학 함수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(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sum(), sqrt(), mean()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고성능 과학계산용 패키지로 강력한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배열객체 처리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7A6E61-7543-E4A7-A2E2-8D74269D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102332" y="1448258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en-US" altLang="ko-KR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사용하기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 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E7F3A6-9E29-47C8-A5D6-56998A5D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2" y="2444165"/>
            <a:ext cx="8672363" cy="749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CC6F5-EB25-488C-BD1B-2C735B874ACC}"/>
              </a:ext>
            </a:extLst>
          </p:cNvPr>
          <p:cNvSpPr txBox="1"/>
          <p:nvPr/>
        </p:nvSpPr>
        <p:spPr>
          <a:xfrm>
            <a:off x="1205849" y="3539950"/>
            <a:ext cx="10293162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import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하고 앞으로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np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이름으로 부르겠다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D7E1C3-D301-D9B6-B87B-766D73D6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088013-190B-1F3F-0682-33A24C74D1E4}"/>
              </a:ext>
            </a:extLst>
          </p:cNvPr>
          <p:cNvSpPr/>
          <p:nvPr/>
        </p:nvSpPr>
        <p:spPr>
          <a:xfrm>
            <a:off x="1907458" y="2641374"/>
            <a:ext cx="2399071" cy="40312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F2C5C7-0F6A-7960-2AD5-8673585DAC19}"/>
              </a:ext>
            </a:extLst>
          </p:cNvPr>
          <p:cNvSpPr/>
          <p:nvPr/>
        </p:nvSpPr>
        <p:spPr>
          <a:xfrm>
            <a:off x="4835047" y="3429000"/>
            <a:ext cx="6339500" cy="749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6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102332" y="138787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 err="1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numpy.ndarray</a:t>
            </a:r>
            <a:r>
              <a:rPr lang="ko-KR" altLang="en-US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클래스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CC6F5-EB25-488C-BD1B-2C735B874ACC}"/>
              </a:ext>
            </a:extLst>
          </p:cNvPr>
          <p:cNvSpPr txBox="1"/>
          <p:nvPr/>
        </p:nvSpPr>
        <p:spPr>
          <a:xfrm>
            <a:off x="1102332" y="2326015"/>
            <a:ext cx="10293162" cy="3169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동일한 자료형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가지는 값들이 배열 형태로 존재함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형태로 구성이 가능하다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값들은 양의 정수로 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(index)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부여되어 있다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ndarray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줄여서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표현한다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86C4E-D09E-6797-14DD-22B7230A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102332" y="1387873"/>
            <a:ext cx="10156095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 err="1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numpy.ndarray</a:t>
            </a:r>
            <a:r>
              <a:rPr lang="ko-KR" altLang="en-US" sz="32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클래스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CC6F5-EB25-488C-BD1B-2C735B874ACC}"/>
              </a:ext>
            </a:extLst>
          </p:cNvPr>
          <p:cNvSpPr txBox="1"/>
          <p:nvPr/>
        </p:nvSpPr>
        <p:spPr>
          <a:xfrm>
            <a:off x="1102332" y="2326015"/>
            <a:ext cx="10293162" cy="405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동일한 자료형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가지는 값들이 배열 형태로 존재함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형태로 구성이 가능하다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값들은 양의 정수로 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(index)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부여되어 있다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차원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(dimension)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rank, axis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라고 부르기도 한다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ndarray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줄여서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표현한다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86C4E-D09E-6797-14DD-22B7230A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998818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ndarray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생성하기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B1452A-295B-4068-B40D-0B3933CC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98" y="2710457"/>
            <a:ext cx="2552700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F87770-1CFB-4415-B72E-11C82C18F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74" y="3367681"/>
            <a:ext cx="3276600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8CC740-D831-49F7-834D-8895D6FC5D97}"/>
              </a:ext>
            </a:extLst>
          </p:cNvPr>
          <p:cNvSpPr txBox="1"/>
          <p:nvPr/>
        </p:nvSpPr>
        <p:spPr>
          <a:xfrm>
            <a:off x="3029584" y="3739483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or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30719A-91CA-582D-B1FA-50A2D866A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089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란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1035731" y="1806116"/>
            <a:ext cx="10271365" cy="368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(library)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도서관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(library)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모듈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(module)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이라고도 불리며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자주 쓰는 함수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변수들을 모아 놓은 파이썬 파일이다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자주 사용하는 기능을 모듈화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패키지화 하여 만들어 둔 것</a:t>
            </a: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315FD-8328-F8C8-B94F-64E314EF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8B7BEA0-BAD3-D5C9-6371-2F5C2A563179}"/>
              </a:ext>
            </a:extLst>
          </p:cNvPr>
          <p:cNvSpPr/>
          <p:nvPr/>
        </p:nvSpPr>
        <p:spPr>
          <a:xfrm>
            <a:off x="5043006" y="1806116"/>
            <a:ext cx="1288025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998818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ndarray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생성하기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9599E9-BCBF-4C7E-A580-C6C08DD4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79" y="2571804"/>
            <a:ext cx="6479242" cy="2446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D4D3F4-159E-3018-5D4E-789B3EF4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05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998818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배열의 크기 확인하기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594B4A-81DC-48A4-83E2-706D1EB2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45" y="2571804"/>
            <a:ext cx="3696050" cy="2972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FA9150-91DD-4559-8755-4FF5C9898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03" y="2571804"/>
            <a:ext cx="2910952" cy="2972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42540E-E051-BDA3-9AC8-31812F69F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4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998818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배열의 크기 확인하기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50" name="Picture 2" descr="numpy #1] &quot;numpy.newaxis&quot;는 무엇이고 언제사용하는가">
            <a:extLst>
              <a:ext uri="{FF2B5EF4-FFF2-40B4-BE49-F238E27FC236}">
                <a16:creationId xmlns:a16="http://schemas.microsoft.com/office/drawing/2014/main" id="{FB94C290-A7CD-4D91-95FB-FEB1E593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19" y="2277174"/>
            <a:ext cx="7449708" cy="416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D1EEE7-7E65-599F-253C-E72CF6D7D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5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998818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배열의 전체 요소 개수 확인하기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32A88E-FA8B-4935-B18D-2C339B41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87" y="2743619"/>
            <a:ext cx="3384375" cy="2304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CC0D69-35A9-40CE-938C-3FF11A5E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666" y="2743618"/>
            <a:ext cx="2921241" cy="2304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BD7FCA-F321-0422-D9ED-50BFA57F8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0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998818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배열의 타입 확인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0CA3B-182B-4667-AAEF-F61115C5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63" y="2853604"/>
            <a:ext cx="3306309" cy="2199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FA3A32-DB9D-4869-B8A7-B746994C5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11" y="2853604"/>
            <a:ext cx="3115275" cy="2248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FB787B-6FE6-7ED3-1357-282A9635F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6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998818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배열의 차원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(Dimension)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확인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7490B4-732D-4352-82F1-ABAC388C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49" y="2881641"/>
            <a:ext cx="3474300" cy="2230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9EFDBA-D425-42C5-81EF-A660D11C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76" y="2881641"/>
            <a:ext cx="3098468" cy="2230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C41D48-3101-8B1A-DBF5-582A72E85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65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724303"/>
            <a:ext cx="101560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이용해 다음과 같은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배열을 만들고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배열의 크기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요소의 개수를 확인해봅시다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58A9E-59C1-488B-B217-39BBAD87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36" y="3366796"/>
            <a:ext cx="2284453" cy="1511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27A2EB-A125-462E-BBC6-4DA19A62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64" y="3366796"/>
            <a:ext cx="4991200" cy="1511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DC48C3-DDC9-589F-2344-DC3856261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3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Creation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960E14-FDB9-8BEA-2639-331E2A05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5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특정한 값으로 배열 생성하기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0D4830-FCFE-4BEB-A200-21BF74BD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47" y="3257946"/>
            <a:ext cx="3967456" cy="19348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C5DE6F-7317-436E-BB04-D047FF6B9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500" y="3257946"/>
            <a:ext cx="3705661" cy="1934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179342-1B44-4187-8B0A-4D96A6EF1749}"/>
              </a:ext>
            </a:extLst>
          </p:cNvPr>
          <p:cNvSpPr txBox="1"/>
          <p:nvPr/>
        </p:nvSpPr>
        <p:spPr>
          <a:xfrm>
            <a:off x="-1110173" y="2549599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모든 값 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초기화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8D24C-955F-4FB8-9F74-2F4CD1628C5A}"/>
              </a:ext>
            </a:extLst>
          </p:cNvPr>
          <p:cNvSpPr txBox="1"/>
          <p:nvPr/>
        </p:nvSpPr>
        <p:spPr>
          <a:xfrm>
            <a:off x="2994282" y="2499584"/>
            <a:ext cx="1015609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모든 값 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초기화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CCC26F-92C2-987D-F1D3-2C95E8211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특정한 값으로 배열 생성하기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C3F346-C459-4D3E-BCBB-23942D0E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08" y="2571804"/>
            <a:ext cx="4505781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7F1C66-2C8E-D35C-6670-E2035B1B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1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089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란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960317" y="1501316"/>
            <a:ext cx="10271365" cy="478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3200" dirty="0">
                <a:solidFill>
                  <a:schemeClr val="accen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표준 라이브러리</a:t>
            </a:r>
            <a:endParaRPr lang="en-US" altLang="ko-KR" sz="3200" dirty="0">
              <a:solidFill>
                <a:schemeClr val="accent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파이썬에서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기본으로 제공하는 라이브러리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(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파이썬 </a:t>
            </a:r>
            <a:r>
              <a:rPr lang="ko-KR" altLang="en-US" sz="32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설치시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기본제공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ex) random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3200" dirty="0">
                <a:solidFill>
                  <a:schemeClr val="accent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외부 라이브러리</a:t>
            </a:r>
            <a:endParaRPr lang="en-US" altLang="ko-KR" sz="3200" dirty="0">
              <a:solidFill>
                <a:schemeClr val="accent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개발자가 필요에 의해 개발한 패키지와 모듈의 집합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315FD-8328-F8C8-B94F-64E314EF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25125F-E101-C638-C2B7-84EC6E6E4B64}"/>
              </a:ext>
            </a:extLst>
          </p:cNvPr>
          <p:cNvSpPr/>
          <p:nvPr/>
        </p:nvSpPr>
        <p:spPr>
          <a:xfrm>
            <a:off x="1750142" y="3340510"/>
            <a:ext cx="2910348" cy="543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1,2,3,…,50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담긴 리스트 생성하기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6EC0F8-B6D1-4F35-8DAB-4988A0391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2399029"/>
            <a:ext cx="7058025" cy="3279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C6AA85-04F7-5150-3043-EE974E6C1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99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1,2,3,…,50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담긴 배열 생성하기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4185BB-DC2E-49F0-8C36-FB2A21C3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928" y="2327176"/>
            <a:ext cx="4920144" cy="1541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279C71-5E1D-4448-B72D-61640E38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928" y="3906732"/>
            <a:ext cx="4920144" cy="1947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581BEA-3EA5-8F23-6CC9-FA0E3A7EA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랜덤 값 배열 생성하기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413688-A943-4D7D-8E04-E015DFAF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53" y="2732731"/>
            <a:ext cx="7833709" cy="1585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3C0AD7-089A-08AB-B62B-3FAC696C4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3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44825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랜덤 값 배열 생성하기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3A72A7-B5C5-4D2F-B490-3B92F38D1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00" y="2571804"/>
            <a:ext cx="7756399" cy="2955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ED6A06-D6F0-5543-3688-7F92BE4C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620271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타입 지정하여 배열 생성하기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EE0EB-BBF2-4FAD-A277-43A92DAE5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29" y="2835106"/>
            <a:ext cx="9808542" cy="1626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1D16DC-93D3-D7AD-6097-CCA949E37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31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620271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타입 변경하기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74BD39-206D-44FE-8CFF-9927D890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60" y="2471597"/>
            <a:ext cx="8699080" cy="1430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42E068-2CB4-419B-82E2-EAFD22C64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460" y="4315595"/>
            <a:ext cx="8699080" cy="1116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9515FD-DF31-1E0B-3131-D72E2814E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88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Opertaion</a:t>
            </a:r>
            <a:endParaRPr lang="en-US" altLang="ko-KR" sz="8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249207-09B5-B1F2-9ADE-3F904189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2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620271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연산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요소별 연산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346515-6C08-4FBA-8FC0-3BD330AE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03" y="2509520"/>
            <a:ext cx="4453785" cy="1697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EAD90B-36FC-4BCE-A434-7D83FB5D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861" y="2489562"/>
            <a:ext cx="3456384" cy="2968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E66154-CDA6-3AD6-45DC-EEAF5A447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96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620271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연산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배열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E66154-CDA6-3AD6-45DC-EEAF5A44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839F21-9B4F-243B-C288-CD5D83E77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333" y="2849570"/>
            <a:ext cx="4796701" cy="3368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2C358D-2DBA-0215-96D4-6A833F86B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600" y="3101223"/>
            <a:ext cx="4340080" cy="1892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9B7053-E866-BC17-6B36-FCB8EE0EC330}"/>
              </a:ext>
            </a:extLst>
          </p:cNvPr>
          <p:cNvSpPr txBox="1"/>
          <p:nvPr/>
        </p:nvSpPr>
        <p:spPr>
          <a:xfrm>
            <a:off x="7108348" y="5353815"/>
            <a:ext cx="4340080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결과값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0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620271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연산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( 2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배열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E66154-CDA6-3AD6-45DC-EEAF5A44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2CFC12-1C4F-ACBD-5951-0D5981E9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03" y="2641140"/>
            <a:ext cx="4093944" cy="3428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DBB900-5D3F-66FC-E46C-F804D7900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42" y="2758812"/>
            <a:ext cx="3124636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89C08F-896A-BC62-628B-B9B35F4DE5D1}"/>
              </a:ext>
            </a:extLst>
          </p:cNvPr>
          <p:cNvSpPr txBox="1"/>
          <p:nvPr/>
        </p:nvSpPr>
        <p:spPr>
          <a:xfrm>
            <a:off x="7377011" y="5861862"/>
            <a:ext cx="2396857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결과값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10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550103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00501D28-06FF-E0D3-D323-C035CEDEBEAF}"/>
              </a:ext>
            </a:extLst>
          </p:cNvPr>
          <p:cNvGrpSpPr/>
          <p:nvPr/>
        </p:nvGrpSpPr>
        <p:grpSpPr>
          <a:xfrm>
            <a:off x="359939" y="5903167"/>
            <a:ext cx="2660995" cy="713533"/>
            <a:chOff x="359939" y="5903167"/>
            <a:chExt cx="2660995" cy="71353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DB4ED20-7319-4121-00DC-B597D676E649}"/>
                </a:ext>
              </a:extLst>
            </p:cNvPr>
            <p:cNvSpPr/>
            <p:nvPr/>
          </p:nvSpPr>
          <p:spPr>
            <a:xfrm>
              <a:off x="368300" y="6096000"/>
              <a:ext cx="1790700" cy="520700"/>
            </a:xfrm>
            <a:prstGeom prst="rect">
              <a:avLst/>
            </a:prstGeom>
            <a:gradFill>
              <a:gsLst>
                <a:gs pos="0">
                  <a:srgbClr val="E6BD47"/>
                </a:gs>
                <a:gs pos="41000">
                  <a:srgbClr val="EDC042"/>
                </a:gs>
                <a:gs pos="69000">
                  <a:srgbClr val="F1C140"/>
                </a:gs>
                <a:gs pos="100000">
                  <a:srgbClr val="F6C33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5DC66C-2A0B-FA45-C221-83F67B5D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39" y="5903167"/>
              <a:ext cx="2660995" cy="453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9B247E1-7172-294D-69F3-7343E88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671" y="2561795"/>
            <a:ext cx="3650376" cy="3249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620271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E66154-CDA6-3AD6-45DC-EEAF5A447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6380E-42D9-470B-A375-53BC3C0B5FE2}"/>
              </a:ext>
            </a:extLst>
          </p:cNvPr>
          <p:cNvSpPr txBox="1"/>
          <p:nvPr/>
        </p:nvSpPr>
        <p:spPr>
          <a:xfrm>
            <a:off x="5393860" y="3270090"/>
            <a:ext cx="2396857" cy="86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+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 =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541D1-D9D6-1E09-2864-DFDA975BC03E}"/>
              </a:ext>
            </a:extLst>
          </p:cNvPr>
          <p:cNvSpPr txBox="1"/>
          <p:nvPr/>
        </p:nvSpPr>
        <p:spPr>
          <a:xfrm>
            <a:off x="5438536" y="5172397"/>
            <a:ext cx="2396857" cy="86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*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 =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88818-99AA-2FDC-913B-7233C89A76BC}"/>
              </a:ext>
            </a:extLst>
          </p:cNvPr>
          <p:cNvSpPr/>
          <p:nvPr/>
        </p:nvSpPr>
        <p:spPr>
          <a:xfrm>
            <a:off x="7377607" y="2225775"/>
            <a:ext cx="4145280" cy="392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>
                <a:solidFill>
                  <a:sysClr val="windowText" lastClr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16600" dirty="0">
              <a:solidFill>
                <a:sysClr val="windowText" lastClr="00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955974-82E2-882E-5BC2-7CB520973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18" y="2561795"/>
            <a:ext cx="486795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163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Indexing &amp; Slicing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142E8-18AC-322F-68AB-1FC674BC5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142E8-18AC-322F-68AB-1FC674BC5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781D1D-7FAA-A974-6E6E-6A32FAD24FF5}"/>
              </a:ext>
            </a:extLst>
          </p:cNvPr>
          <p:cNvSpPr txBox="1"/>
          <p:nvPr/>
        </p:nvSpPr>
        <p:spPr>
          <a:xfrm>
            <a:off x="1261874" y="1501316"/>
            <a:ext cx="5829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r>
              <a:rPr lang="en-US" altLang="ko-KR" sz="3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(indexing)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무엇인가를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가리킨다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의미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43CE3-11BB-BC8A-1BD4-B47BC188DD69}"/>
              </a:ext>
            </a:extLst>
          </p:cNvPr>
          <p:cNvSpPr txBox="1"/>
          <p:nvPr/>
        </p:nvSpPr>
        <p:spPr>
          <a:xfrm>
            <a:off x="1261873" y="3804249"/>
            <a:ext cx="5829039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r>
              <a:rPr lang="en-US" altLang="ko-KR" sz="3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(Slicing)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무엇인가를 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잘라낸다</a:t>
            </a:r>
            <a:r>
              <a:rPr lang="en-US" altLang="ko-KR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32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의미</a:t>
            </a:r>
            <a:endParaRPr lang="en-US" altLang="ko-KR" sz="32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347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39393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인덱싱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배열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1C08F-18C0-2945-5294-EA8C8014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67753A-304A-78D9-4518-B5E8EE747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916" y="2396904"/>
            <a:ext cx="6238165" cy="1786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9FD7C8-A7D6-2F85-D84E-CE99CE73C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258" y="4564003"/>
            <a:ext cx="3452953" cy="1800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EEC838-4292-5460-571B-D9129126D839}"/>
              </a:ext>
            </a:extLst>
          </p:cNvPr>
          <p:cNvSpPr/>
          <p:nvPr/>
        </p:nvSpPr>
        <p:spPr>
          <a:xfrm>
            <a:off x="5517247" y="4765008"/>
            <a:ext cx="1892956" cy="699054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3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39393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인덱싱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배열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234F95-171F-400D-BD6B-78CB7084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261" y="2132459"/>
            <a:ext cx="5691475" cy="4266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A1C08F-18C0-2945-5294-EA8C8014E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BAB3CA-01DE-6F68-0DFE-F97B5DE2AF38}"/>
              </a:ext>
            </a:extLst>
          </p:cNvPr>
          <p:cNvSpPr/>
          <p:nvPr/>
        </p:nvSpPr>
        <p:spPr>
          <a:xfrm>
            <a:off x="3847257" y="3706692"/>
            <a:ext cx="1669990" cy="283417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BE5363-D5B6-3303-2FA0-4483F6763CB0}"/>
              </a:ext>
            </a:extLst>
          </p:cNvPr>
          <p:cNvSpPr/>
          <p:nvPr/>
        </p:nvSpPr>
        <p:spPr>
          <a:xfrm>
            <a:off x="3871007" y="4678489"/>
            <a:ext cx="1669990" cy="283417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7CE7C-635A-6CC5-C023-DC854BE9DFB9}"/>
              </a:ext>
            </a:extLst>
          </p:cNvPr>
          <p:cNvSpPr/>
          <p:nvPr/>
        </p:nvSpPr>
        <p:spPr>
          <a:xfrm>
            <a:off x="3847257" y="5636431"/>
            <a:ext cx="1669990" cy="283417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4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39393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18E1B5-9773-455E-B622-EE6298D90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992" y="2709795"/>
            <a:ext cx="4634566" cy="1222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92B6B1-79AF-410B-A877-32AB6BAF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23" y="2709795"/>
            <a:ext cx="2774103" cy="646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4E21C6-427D-4C2C-9287-C45F969FF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403" y="3472403"/>
            <a:ext cx="3142457" cy="491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180CA3-B162-4D4D-897C-2D7C99A07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992" y="4787263"/>
            <a:ext cx="2714909" cy="6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B1369F-454B-4698-935E-544F6293F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992" y="5458692"/>
            <a:ext cx="5164044" cy="908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7531BA-AE07-4E7F-A555-03BDE7595C71}"/>
              </a:ext>
            </a:extLst>
          </p:cNvPr>
          <p:cNvSpPr txBox="1"/>
          <p:nvPr/>
        </p:nvSpPr>
        <p:spPr>
          <a:xfrm>
            <a:off x="1285848" y="2192308"/>
            <a:ext cx="541655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 인덱스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~ 7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 인덱스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C1AE3-D214-4AA3-A263-14646DF47C2F}"/>
              </a:ext>
            </a:extLst>
          </p:cNvPr>
          <p:cNvSpPr txBox="1"/>
          <p:nvPr/>
        </p:nvSpPr>
        <p:spPr>
          <a:xfrm>
            <a:off x="1377757" y="4220008"/>
            <a:ext cx="541655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곳에 한번에 데이터 넣기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D99A1B0-08E3-AF94-0FCF-867547E896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39393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생성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E481D9-A8EE-4F5D-9BD2-F86C2D79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85" y="2488562"/>
            <a:ext cx="7186429" cy="1209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CEC9D7-852D-40F4-94C2-F556CC7C9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785" y="3950011"/>
            <a:ext cx="6706259" cy="1656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B6E0B-2DB8-6CA2-F321-6436503DA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3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39393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531BA-AE07-4E7F-A555-03BDE7595C71}"/>
              </a:ext>
            </a:extLst>
          </p:cNvPr>
          <p:cNvSpPr txBox="1"/>
          <p:nvPr/>
        </p:nvSpPr>
        <p:spPr>
          <a:xfrm>
            <a:off x="1666092" y="2192308"/>
            <a:ext cx="5792046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가로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행까지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출력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C1AE3-D214-4AA3-A263-14646DF47C2F}"/>
              </a:ext>
            </a:extLst>
          </p:cNvPr>
          <p:cNvSpPr txBox="1"/>
          <p:nvPr/>
        </p:nvSpPr>
        <p:spPr>
          <a:xfrm>
            <a:off x="418090" y="4235811"/>
            <a:ext cx="5416555" cy="51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전체행의 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 출력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07749B-4A55-4839-87D5-7CA56BE7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992" y="2710526"/>
            <a:ext cx="2232248" cy="653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59DD5D-EA98-4FF7-8F60-BC4B9B7A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992" y="3373685"/>
            <a:ext cx="5207902" cy="637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2B2D97-4A10-477D-9307-D7A48D5E2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992" y="4790927"/>
            <a:ext cx="2709800" cy="673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3E9014-962A-470A-986D-DF75340AA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992" y="5509230"/>
            <a:ext cx="4532923" cy="656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FF17B4-CF4F-D1B4-0B32-69F5521DA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0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393938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array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슬라이싱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531BA-AE07-4E7F-A555-03BDE7595C71}"/>
              </a:ext>
            </a:extLst>
          </p:cNvPr>
          <p:cNvSpPr txBox="1"/>
          <p:nvPr/>
        </p:nvSpPr>
        <p:spPr>
          <a:xfrm>
            <a:off x="1647985" y="2192308"/>
            <a:ext cx="7016181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가로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행까지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열까지 출력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217EA2-AB3B-43E0-A48D-2BEC7846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18" y="2780928"/>
            <a:ext cx="4086471" cy="837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F9A7C-0061-4CA9-803B-66EB098A9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18" y="3696828"/>
            <a:ext cx="4077962" cy="14102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7855BF-4ABF-4E08-9EB7-A832C7AE7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62" y="5251445"/>
            <a:ext cx="2232248" cy="648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6D0513-475D-452F-879E-01CB49905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761" y="5251445"/>
            <a:ext cx="692767" cy="648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401B6D-60F4-4C4A-A799-8FC8A8F505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607" y="5251445"/>
            <a:ext cx="2848087" cy="648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89D1A5-C96E-488A-9E25-260894704E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93" r="14598"/>
          <a:stretch/>
        </p:blipFill>
        <p:spPr>
          <a:xfrm>
            <a:off x="8770665" y="5251445"/>
            <a:ext cx="2553077" cy="648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C319F21-9322-4AB4-99A7-9799939762C3}"/>
              </a:ext>
            </a:extLst>
          </p:cNvPr>
          <p:cNvSpPr/>
          <p:nvPr/>
        </p:nvSpPr>
        <p:spPr>
          <a:xfrm>
            <a:off x="3616761" y="5452893"/>
            <a:ext cx="235049" cy="221514"/>
          </a:xfrm>
          <a:prstGeom prst="rightArrow">
            <a:avLst/>
          </a:prstGeom>
          <a:solidFill>
            <a:srgbClr val="F53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49CF96F-7C3E-4D7C-8722-52D4C20B006E}"/>
              </a:ext>
            </a:extLst>
          </p:cNvPr>
          <p:cNvSpPr/>
          <p:nvPr/>
        </p:nvSpPr>
        <p:spPr>
          <a:xfrm>
            <a:off x="8322655" y="5464724"/>
            <a:ext cx="235049" cy="221514"/>
          </a:xfrm>
          <a:prstGeom prst="rightArrow">
            <a:avLst/>
          </a:prstGeom>
          <a:solidFill>
            <a:srgbClr val="F53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FDB6C-BE3C-4CE9-B292-D7D137041880}"/>
              </a:ext>
            </a:extLst>
          </p:cNvPr>
          <p:cNvGrpSpPr/>
          <p:nvPr/>
        </p:nvGrpSpPr>
        <p:grpSpPr>
          <a:xfrm>
            <a:off x="6076336" y="5368413"/>
            <a:ext cx="639097" cy="832738"/>
            <a:chOff x="6076336" y="5368413"/>
            <a:chExt cx="639097" cy="83273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240BC2D-3C65-4D8C-99B9-893EA6634649}"/>
                </a:ext>
              </a:extLst>
            </p:cNvPr>
            <p:cNvSpPr/>
            <p:nvPr/>
          </p:nvSpPr>
          <p:spPr>
            <a:xfrm>
              <a:off x="6076336" y="5368413"/>
              <a:ext cx="639097" cy="422787"/>
            </a:xfrm>
            <a:prstGeom prst="rect">
              <a:avLst/>
            </a:prstGeom>
            <a:noFill/>
            <a:ln w="28575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6501D8-BB16-4841-8601-A783C75AD884}"/>
                </a:ext>
              </a:extLst>
            </p:cNvPr>
            <p:cNvSpPr txBox="1"/>
            <p:nvPr/>
          </p:nvSpPr>
          <p:spPr>
            <a:xfrm>
              <a:off x="6184490" y="5831819"/>
              <a:ext cx="4227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행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AE25CD-2D0E-46A8-B1AF-1E7EF3203925}"/>
              </a:ext>
            </a:extLst>
          </p:cNvPr>
          <p:cNvGrpSpPr/>
          <p:nvPr/>
        </p:nvGrpSpPr>
        <p:grpSpPr>
          <a:xfrm>
            <a:off x="6867835" y="5363496"/>
            <a:ext cx="639097" cy="832738"/>
            <a:chOff x="6867835" y="5363496"/>
            <a:chExt cx="639097" cy="83273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E401A2-1E1B-4950-A2DF-240B59E0B17A}"/>
                </a:ext>
              </a:extLst>
            </p:cNvPr>
            <p:cNvSpPr/>
            <p:nvPr/>
          </p:nvSpPr>
          <p:spPr>
            <a:xfrm>
              <a:off x="6867835" y="5363496"/>
              <a:ext cx="639097" cy="422787"/>
            </a:xfrm>
            <a:prstGeom prst="rect">
              <a:avLst/>
            </a:prstGeom>
            <a:noFill/>
            <a:ln w="28575">
              <a:solidFill>
                <a:srgbClr val="467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E54DAE-21A3-4540-B350-25978F4F0E57}"/>
                </a:ext>
              </a:extLst>
            </p:cNvPr>
            <p:cNvSpPr txBox="1"/>
            <p:nvPr/>
          </p:nvSpPr>
          <p:spPr>
            <a:xfrm>
              <a:off x="6972963" y="5826902"/>
              <a:ext cx="4227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열</a:t>
              </a: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E90AA51C-A800-C5B9-E32F-AE2134D6D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1875719"/>
            <a:ext cx="10156095" cy="110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명에 대한 키와 몸무게가 들어있는 파일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height</a:t>
            </a:r>
            <a:r>
              <a:rPr lang="en-US" altLang="ko-KR" sz="280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_</a:t>
            </a:r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weight.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txt’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읽어 각 사람 별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BMI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지수를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구하시오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B5EF5-6C54-A9DA-6439-56FD5470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94F3CB-00DA-2E27-1442-AD82D15B3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81" y="3572992"/>
            <a:ext cx="8907118" cy="2191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18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2392289"/>
            <a:ext cx="6325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모듈의 개념에 대해서 이해한다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라이브러리를 활용할 수 있다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A830EB-E43F-2933-E4B5-513214654708}"/>
              </a:ext>
            </a:extLst>
          </p:cNvPr>
          <p:cNvGrpSpPr/>
          <p:nvPr/>
        </p:nvGrpSpPr>
        <p:grpSpPr>
          <a:xfrm>
            <a:off x="359939" y="5903167"/>
            <a:ext cx="2660995" cy="713533"/>
            <a:chOff x="359939" y="5903167"/>
            <a:chExt cx="2660995" cy="7135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F9B6C2-9EFE-340B-38FD-A7AFD9888A07}"/>
                </a:ext>
              </a:extLst>
            </p:cNvPr>
            <p:cNvSpPr/>
            <p:nvPr/>
          </p:nvSpPr>
          <p:spPr>
            <a:xfrm>
              <a:off x="368300" y="6096000"/>
              <a:ext cx="1790700" cy="520700"/>
            </a:xfrm>
            <a:prstGeom prst="rect">
              <a:avLst/>
            </a:prstGeom>
            <a:gradFill>
              <a:gsLst>
                <a:gs pos="0">
                  <a:srgbClr val="E6BD47"/>
                </a:gs>
                <a:gs pos="41000">
                  <a:srgbClr val="EDC042"/>
                </a:gs>
                <a:gs pos="69000">
                  <a:srgbClr val="F1C140"/>
                </a:gs>
                <a:gs pos="100000">
                  <a:srgbClr val="F6C33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94D7DF-3765-F111-F844-5874C094D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939" y="5903167"/>
              <a:ext cx="2660995" cy="453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2325570" y="2278841"/>
            <a:ext cx="3475389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BMI </a:t>
            </a:r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지수 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=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66D555-7A41-4701-A883-3C8D3413CF5D}"/>
              </a:ext>
            </a:extLst>
          </p:cNvPr>
          <p:cNvGrpSpPr/>
          <p:nvPr/>
        </p:nvGrpSpPr>
        <p:grpSpPr>
          <a:xfrm>
            <a:off x="5887268" y="1671886"/>
            <a:ext cx="3795012" cy="1985634"/>
            <a:chOff x="5710287" y="1671886"/>
            <a:chExt cx="3795012" cy="19856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487E96-3016-41C9-BA3D-F71E92A1D689}"/>
                </a:ext>
              </a:extLst>
            </p:cNvPr>
            <p:cNvSpPr txBox="1"/>
            <p:nvPr/>
          </p:nvSpPr>
          <p:spPr>
            <a:xfrm>
              <a:off x="5870099" y="1671886"/>
              <a:ext cx="3475389" cy="86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몸무게</a:t>
              </a:r>
              <a:r>
                <a:rPr lang="en-US" altLang="ko-KR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(kg)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F70EFC-615A-4A6D-B887-7846D8B122FF}"/>
                </a:ext>
              </a:extLst>
            </p:cNvPr>
            <p:cNvSpPr txBox="1"/>
            <p:nvPr/>
          </p:nvSpPr>
          <p:spPr>
            <a:xfrm>
              <a:off x="5710287" y="2794848"/>
              <a:ext cx="3795012" cy="86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키</a:t>
              </a:r>
              <a:r>
                <a:rPr lang="en-US" altLang="ko-KR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(m) X </a:t>
              </a:r>
              <a:r>
                <a:rPr lang="ko-KR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키</a:t>
              </a:r>
              <a:r>
                <a:rPr lang="en-US" altLang="ko-KR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(m)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71C0D13-844B-4F61-93A3-724D62F01CAB}"/>
                </a:ext>
              </a:extLst>
            </p:cNvPr>
            <p:cNvCxnSpPr>
              <a:cxnSpLocks/>
            </p:cNvCxnSpPr>
            <p:nvPr/>
          </p:nvCxnSpPr>
          <p:spPr>
            <a:xfrm>
              <a:off x="5870099" y="2670817"/>
              <a:ext cx="34753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9034C5-656C-49FC-B508-728E75E687AE}"/>
              </a:ext>
            </a:extLst>
          </p:cNvPr>
          <p:cNvSpPr/>
          <p:nvPr/>
        </p:nvSpPr>
        <p:spPr>
          <a:xfrm>
            <a:off x="2163097" y="1396680"/>
            <a:ext cx="7844899" cy="2732868"/>
          </a:xfrm>
          <a:prstGeom prst="rect">
            <a:avLst/>
          </a:prstGeom>
          <a:noFill/>
          <a:ln w="57150">
            <a:solidFill>
              <a:srgbClr val="467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2224A-CAFE-4BB1-81AB-0DA2F4217C9B}"/>
              </a:ext>
            </a:extLst>
          </p:cNvPr>
          <p:cNvSpPr txBox="1"/>
          <p:nvPr/>
        </p:nvSpPr>
        <p:spPr>
          <a:xfrm>
            <a:off x="648929" y="4686637"/>
            <a:ext cx="16766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결과값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7A560C-2A6E-C6E1-77E0-28EAC2EC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F23C83-048C-A6A7-FD4C-262612EE8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76" y="5326894"/>
            <a:ext cx="11338970" cy="957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8574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712066"/>
            <a:ext cx="1015609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Boolean </a:t>
            </a: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endParaRPr lang="en-US" altLang="ko-KR" sz="8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BAB372-B85B-5E78-5839-7AA83D32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76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BAB372-B85B-5E78-5839-7AA83D32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78CBD-9FD3-5D7D-AF3E-1453AC8498C4}"/>
              </a:ext>
            </a:extLst>
          </p:cNvPr>
          <p:cNvSpPr txBox="1"/>
          <p:nvPr/>
        </p:nvSpPr>
        <p:spPr>
          <a:xfrm>
            <a:off x="439199" y="1934311"/>
            <a:ext cx="10156095" cy="86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Boolean </a:t>
            </a:r>
            <a:r>
              <a:rPr lang="ko-KR" altLang="en-US" sz="4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r>
              <a:rPr lang="en-US" altLang="ko-KR" sz="4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4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인덱싱</a:t>
            </a:r>
            <a:r>
              <a:rPr lang="en-US" altLang="ko-KR" sz="4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1B721-EBCB-CDA7-4D86-E4F0E8002FF4}"/>
              </a:ext>
            </a:extLst>
          </p:cNvPr>
          <p:cNvSpPr txBox="1"/>
          <p:nvPr/>
        </p:nvSpPr>
        <p:spPr>
          <a:xfrm>
            <a:off x="439199" y="3839545"/>
            <a:ext cx="107357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배열 안에서 조건을 충족하는</a:t>
            </a:r>
            <a:endParaRPr lang="en-US" altLang="ko-KR" sz="36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3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True</a:t>
            </a:r>
            <a:r>
              <a:rPr lang="ko-KR" altLang="en-US" sz="36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값들만 추출해주는 인덱싱 방법</a:t>
            </a:r>
            <a:endParaRPr lang="en-US" altLang="ko-KR" sz="36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500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1" y="175495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Boolean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279D9-1AF2-EFBF-F6C8-60D1784B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CC2ED5-ADE4-F35D-47E4-C79E97F78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88" y="2675361"/>
            <a:ext cx="5687219" cy="3696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6728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1" y="175495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Boolean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279D9-1AF2-EFBF-F6C8-60D1784B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9A5F58-48D1-CEDD-8CB2-2548FD48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279" y="2743845"/>
            <a:ext cx="6325755" cy="3559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0792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1" y="175495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Boolean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6D273C-3408-83DC-46FC-1A42E5D6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FC6077-32AC-63FE-B23B-B34B97F11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969" y="3118928"/>
            <a:ext cx="7678222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92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1" y="175495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Boolean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9B0F6C-8F42-629E-FD4F-071E63618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C0BE7C-8822-CDF0-8377-F345BCEFC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22" y="2784914"/>
            <a:ext cx="7640116" cy="3477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1209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146458"/>
            <a:ext cx="10156095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Universally 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5EBDA-0019-2557-C17E-3218FD52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1" y="175495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sum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4FCCFF-6FCA-4095-87F9-0EB32EA7E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96" y="2561060"/>
            <a:ext cx="7629008" cy="3453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4E580F-4F3B-AA8E-9581-57311E30D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1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1" y="175495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mean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D73061-63CA-4365-8EE3-6B41D5B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50" y="2601862"/>
            <a:ext cx="7447900" cy="3440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397C2D-A6A8-8F6A-22F4-3F579AC02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9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397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(Module)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이란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1308203" y="1610040"/>
            <a:ext cx="957559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필요한 코드를 재사용하기 위해 변수나 함수 또는 클래스를 모아 놓은 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</a:t>
            </a:r>
            <a:endParaRPr lang="en-US" altLang="ko-KR" sz="2400" dirty="0">
              <a:solidFill>
                <a:srgbClr val="F53B57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 </a:t>
            </a:r>
            <a:r>
              <a:rPr lang="ko-KR" altLang="en-US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파이썬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프로그램에서 불러와 사용할 수 있게끔 만든 </a:t>
            </a:r>
            <a:r>
              <a:rPr lang="ko-KR" altLang="en-US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파이썬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파일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모듈은 다른 사람이 이미 만들어 놓은 모듈을 사용할 수도 있고 직접 만들어서 사용할 수도 있다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파이썬에서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사용할 수 있는 모듈은 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확장자가 </a:t>
            </a:r>
            <a:r>
              <a:rPr lang="en-US" altLang="ko-KR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en-US" altLang="ko-KR" sz="2400" dirty="0" err="1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py</a:t>
            </a:r>
            <a:r>
              <a:rPr lang="ko-KR" altLang="en-US" sz="24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이다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315FD-8328-F8C8-B94F-64E314EF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96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1" y="175495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sqrt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제곱근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66D37-A34A-4313-9300-385D85BE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8" y="2716155"/>
            <a:ext cx="71247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BD481-CDDE-B7F9-18E7-E8A62FE29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1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1" y="175495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abs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절댓값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00288-5C10-41B4-985A-BD2249FA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98" y="2664554"/>
            <a:ext cx="7086600" cy="2266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93250-D979-94BF-28CB-CEBD90A4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95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0" y="1245902"/>
            <a:ext cx="101560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Universally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단일 배열에 사용하는 함수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B34B9-6787-423B-9AFB-D5854331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69" y="2367866"/>
            <a:ext cx="6177855" cy="42951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CCB46D-8411-B256-3AA8-25471F4A4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9A0764-B068-23E0-4623-9F6FB328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40" y="5689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02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0" y="1245902"/>
            <a:ext cx="101560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Universally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함수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서로 다른 배열 간에 사용하는 함수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7090A7-8DB5-4371-867C-3CDE020D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47" y="2433056"/>
            <a:ext cx="7056706" cy="3963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772134-E4A6-EFDF-23AC-0BD3DAFB9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0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52" y="2334994"/>
            <a:ext cx="10156095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최종 실습</a:t>
            </a:r>
            <a:endParaRPr lang="en-US" altLang="ko-KR" sz="88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4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sz="4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영화평점 데이터 분석</a:t>
            </a:r>
            <a:r>
              <a:rPr lang="en-US" altLang="ko-KR" sz="4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CF2E8-FC12-14C3-1051-FA9B6D38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7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9" y="134017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ratings.dat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AE4C4-6346-442E-A38B-42E1534E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13" y="2931500"/>
            <a:ext cx="4891766" cy="3123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E6E0EB-73D0-4FB6-818C-C979680D32FD}"/>
              </a:ext>
            </a:extLst>
          </p:cNvPr>
          <p:cNvSpPr txBox="1"/>
          <p:nvPr/>
        </p:nvSpPr>
        <p:spPr>
          <a:xfrm>
            <a:off x="1017949" y="2135835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User_id</a:t>
            </a:r>
            <a:r>
              <a:rPr lang="en-US" altLang="ko-KR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:: </a:t>
            </a:r>
            <a:r>
              <a:rPr lang="en-US" altLang="ko-KR" sz="2800" dirty="0" err="1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item_id</a:t>
            </a:r>
            <a:r>
              <a:rPr lang="en-US" altLang="ko-KR" sz="2800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:: rating :: timestamp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C52EBD-7EE0-0CAC-4B34-86F6BA264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3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9" y="134017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분석하기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BA7481-4008-4170-9E2D-B50504EE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41" y="2225100"/>
            <a:ext cx="8209709" cy="3028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6E05F-E2A5-431F-8DC0-BAA6A8A17D85}"/>
              </a:ext>
            </a:extLst>
          </p:cNvPr>
          <p:cNvSpPr txBox="1"/>
          <p:nvPr/>
        </p:nvSpPr>
        <p:spPr>
          <a:xfrm>
            <a:off x="1017947" y="5354215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np.loadtxt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(“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파일경로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“,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파일에서 사용한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타입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0E97A5-6DD0-BB42-E3F8-294F19591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4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9" y="1340170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분석하기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60AD9-1128-5A1B-AF78-5FC96E3B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7E770B-0F65-A2C9-571F-BB4E06162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00" y="2417699"/>
            <a:ext cx="8971177" cy="3100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6B81F33-B4EB-C28B-EB4D-6C85116B711A}"/>
              </a:ext>
            </a:extLst>
          </p:cNvPr>
          <p:cNvSpPr/>
          <p:nvPr/>
        </p:nvSpPr>
        <p:spPr>
          <a:xfrm>
            <a:off x="2799184" y="2612571"/>
            <a:ext cx="7091265" cy="128762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19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8" y="1943486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평점 평균 구하기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0C0A4C-DD04-4785-B1C2-054D6AF5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90" y="2980014"/>
            <a:ext cx="8175812" cy="136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6015C3-DF7E-4AFC-51C7-80AC31724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8" y="1943486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사용자별 평점 평균 구하기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FA7A60-844A-4790-9FAF-C18D7B0D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583" y="2889423"/>
            <a:ext cx="8260823" cy="1870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99208C-D5B6-5D1A-C212-E3195B91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627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(Module)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만들기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2E58CD-9660-448D-840A-04EFABB3C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52" y="1681591"/>
            <a:ext cx="6525496" cy="3852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BD6DD1-32D6-CB9F-8C09-404F10AB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17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8" y="1943486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아이디만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Boolean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9B093-114E-40A7-BFDF-4787E78F6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21" y="3011973"/>
            <a:ext cx="8320147" cy="2446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A74F3F-D317-C68A-0092-AC286C898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529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8" y="1943486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아이디가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데이터만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Boolean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C954A8-F2AF-48C0-B9B0-1DF06C5A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60" y="2914118"/>
            <a:ext cx="7931470" cy="2669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DDA232-3EDC-7ECC-99CA-C4231B323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37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8" y="1943486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별 평균 평점 구하기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C6FFD-D874-4EF2-9302-FBA78C186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78" y="2999920"/>
            <a:ext cx="5065033" cy="2401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1855D5-AB57-3C8D-8934-348EA4DD2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26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8" y="1943486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별 평균 평점이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 이상인 사용자 구하기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302643-5C27-4963-821D-99EBE7667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18" y="3140968"/>
            <a:ext cx="8077153" cy="576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B106C4-1144-D85E-DE7A-6DA9EA34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328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175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Numpy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10CC-1F08-4E35-B6A7-BBA15BC4AB3F}"/>
              </a:ext>
            </a:extLst>
          </p:cNvPr>
          <p:cNvSpPr txBox="1"/>
          <p:nvPr/>
        </p:nvSpPr>
        <p:spPr>
          <a:xfrm>
            <a:off x="1017948" y="1943486"/>
            <a:ext cx="10156095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csv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파일로 저장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C4CD25-EF91-4390-8A42-CB99D4ED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90" y="2868008"/>
            <a:ext cx="8353419" cy="694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212BF2-4084-4FD4-94F8-E60D5509C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40" y="4043447"/>
            <a:ext cx="3001110" cy="23090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550B5A2-4F41-4B85-9068-F49D4B70626E}"/>
              </a:ext>
            </a:extLst>
          </p:cNvPr>
          <p:cNvGrpSpPr/>
          <p:nvPr/>
        </p:nvGrpSpPr>
        <p:grpSpPr>
          <a:xfrm>
            <a:off x="3956348" y="3012631"/>
            <a:ext cx="5131090" cy="832738"/>
            <a:chOff x="6076336" y="5368413"/>
            <a:chExt cx="5131090" cy="8327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F3AC4F-BBAD-435D-ABA7-B1509CD9360A}"/>
                </a:ext>
              </a:extLst>
            </p:cNvPr>
            <p:cNvSpPr/>
            <p:nvPr/>
          </p:nvSpPr>
          <p:spPr>
            <a:xfrm>
              <a:off x="6076336" y="5368413"/>
              <a:ext cx="2139652" cy="422787"/>
            </a:xfrm>
            <a:prstGeom prst="rect">
              <a:avLst/>
            </a:prstGeom>
            <a:noFill/>
            <a:ln w="28575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82A5B2-21D4-4373-8938-4D0AE0649E34}"/>
                </a:ext>
              </a:extLst>
            </p:cNvPr>
            <p:cNvSpPr txBox="1"/>
            <p:nvPr/>
          </p:nvSpPr>
          <p:spPr>
            <a:xfrm>
              <a:off x="6184489" y="5831819"/>
              <a:ext cx="50229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Python</a:t>
              </a:r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script</a:t>
              </a:r>
              <a:r>
                <a: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가 있는 위치 폴더가 루트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E84916A-BAC3-3F10-F5A4-BDBDDC3EB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6281927" cy="5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Pandas</a:t>
            </a:r>
            <a:endParaRPr lang="en-US" altLang="ko-KR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9743E-A0C3-149B-5BE7-76885C5EE80F}"/>
              </a:ext>
            </a:extLst>
          </p:cNvPr>
          <p:cNvSpPr/>
          <p:nvPr/>
        </p:nvSpPr>
        <p:spPr>
          <a:xfrm>
            <a:off x="9763125" y="5591175"/>
            <a:ext cx="1857375" cy="542925"/>
          </a:xfrm>
          <a:prstGeom prst="rect">
            <a:avLst/>
          </a:prstGeom>
          <a:gradFill flip="none" rotWithShape="1">
            <a:gsLst>
              <a:gs pos="0">
                <a:srgbClr val="C9B35B"/>
              </a:gs>
              <a:gs pos="38000">
                <a:srgbClr val="D6B752"/>
              </a:gs>
              <a:gs pos="68000">
                <a:srgbClr val="E6BD47"/>
              </a:gs>
              <a:gs pos="100000">
                <a:srgbClr val="F1C13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4F2A1C-D13F-22A1-EB8B-ED70E6937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05" y="5591175"/>
            <a:ext cx="2660995" cy="4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627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(Module)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만들기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DA4E3F-7CFA-45B7-A4FA-4E19DB4EF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68" r="56369" b="34155"/>
          <a:stretch/>
        </p:blipFill>
        <p:spPr>
          <a:xfrm>
            <a:off x="1063942" y="4083284"/>
            <a:ext cx="3064952" cy="127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216A5B-320E-4AE7-9136-4868F8DD6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67" t="57293"/>
          <a:stretch/>
        </p:blipFill>
        <p:spPr>
          <a:xfrm>
            <a:off x="4337660" y="2361034"/>
            <a:ext cx="3971286" cy="4324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231253-C11E-4D3A-9274-DAADA392744C}"/>
              </a:ext>
            </a:extLst>
          </p:cNvPr>
          <p:cNvSpPr txBox="1"/>
          <p:nvPr/>
        </p:nvSpPr>
        <p:spPr>
          <a:xfrm>
            <a:off x="1261873" y="1501316"/>
            <a:ext cx="10156095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File 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 Download as  Python (.</a:t>
            </a:r>
            <a:r>
              <a:rPr lang="en-US" altLang="ko-KR" sz="2400" dirty="0" err="1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py</a:t>
            </a:r>
            <a:r>
              <a:rPr lang="en-US" altLang="ko-KR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)  </a:t>
            </a:r>
            <a:r>
              <a:rPr lang="ko-KR" altLang="en-US" sz="24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같은 경로로 옮기기</a:t>
            </a:r>
            <a:endParaRPr lang="en-US" altLang="ko-KR" sz="24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50EE3D-1B17-426E-A8A7-2E7B5A9CA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1" r="56369" b="79882"/>
          <a:stretch/>
        </p:blipFill>
        <p:spPr>
          <a:xfrm>
            <a:off x="1063943" y="2363150"/>
            <a:ext cx="3064952" cy="127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A910EC-1A21-468D-A40C-093C896CD313}"/>
              </a:ext>
            </a:extLst>
          </p:cNvPr>
          <p:cNvSpPr/>
          <p:nvPr/>
        </p:nvSpPr>
        <p:spPr>
          <a:xfrm>
            <a:off x="1184860" y="2454664"/>
            <a:ext cx="772732" cy="415100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4F8949-F17F-4235-BAF1-C700B622CEAB}"/>
              </a:ext>
            </a:extLst>
          </p:cNvPr>
          <p:cNvSpPr/>
          <p:nvPr/>
        </p:nvSpPr>
        <p:spPr>
          <a:xfrm>
            <a:off x="1300771" y="4662152"/>
            <a:ext cx="2730320" cy="427609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9145A5-9DA2-40A7-85A1-96CD5A023C17}"/>
              </a:ext>
            </a:extLst>
          </p:cNvPr>
          <p:cNvSpPr/>
          <p:nvPr/>
        </p:nvSpPr>
        <p:spPr>
          <a:xfrm>
            <a:off x="4573771" y="5644362"/>
            <a:ext cx="1579808" cy="415100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573C93-45A0-456A-AE07-3A04E3C36E70}"/>
              </a:ext>
            </a:extLst>
          </p:cNvPr>
          <p:cNvSpPr/>
          <p:nvPr/>
        </p:nvSpPr>
        <p:spPr>
          <a:xfrm>
            <a:off x="690488" y="2475487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dirty="0">
              <a:solidFill>
                <a:srgbClr val="F53B57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7B19DF-4F38-484A-A744-8629ABA33394}"/>
              </a:ext>
            </a:extLst>
          </p:cNvPr>
          <p:cNvSpPr/>
          <p:nvPr/>
        </p:nvSpPr>
        <p:spPr>
          <a:xfrm>
            <a:off x="829514" y="4684166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dirty="0">
              <a:solidFill>
                <a:srgbClr val="F53B57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E678D2-0A76-442B-8E9D-99793810FC4F}"/>
              </a:ext>
            </a:extLst>
          </p:cNvPr>
          <p:cNvSpPr/>
          <p:nvPr/>
        </p:nvSpPr>
        <p:spPr>
          <a:xfrm>
            <a:off x="4150933" y="5665185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dirty="0">
              <a:solidFill>
                <a:srgbClr val="F53B57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91507C-6B6B-471B-B1B9-3D91C2FE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673" y="2361034"/>
            <a:ext cx="3304550" cy="1605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B009C-9391-4C46-B142-000B46A4241B}"/>
              </a:ext>
            </a:extLst>
          </p:cNvPr>
          <p:cNvSpPr/>
          <p:nvPr/>
        </p:nvSpPr>
        <p:spPr>
          <a:xfrm>
            <a:off x="9212682" y="3382820"/>
            <a:ext cx="2205285" cy="415100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33EED3-B6BD-4B69-AF5F-BEC53A8B1012}"/>
              </a:ext>
            </a:extLst>
          </p:cNvPr>
          <p:cNvSpPr/>
          <p:nvPr/>
        </p:nvSpPr>
        <p:spPr>
          <a:xfrm>
            <a:off x="8789845" y="3403643"/>
            <a:ext cx="373454" cy="373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53B57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dirty="0">
              <a:solidFill>
                <a:srgbClr val="F53B57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1114EC8-61D9-82F2-A0DE-D2DAFEBE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38331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모듈</a:t>
            </a:r>
            <a:r>
              <a:rPr lang="en-US" altLang="ko-KR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(Module) </a:t>
            </a:r>
            <a:r>
              <a:rPr lang="ko-KR" altLang="en-US" sz="30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사용하기</a:t>
            </a:r>
            <a:endParaRPr lang="en-US" altLang="ko-KR" sz="3000" dirty="0">
              <a:solidFill>
                <a:srgbClr val="32323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5DDED-384A-430B-A4E3-0308E4B26514}"/>
              </a:ext>
            </a:extLst>
          </p:cNvPr>
          <p:cNvSpPr txBox="1"/>
          <p:nvPr/>
        </p:nvSpPr>
        <p:spPr>
          <a:xfrm>
            <a:off x="347730" y="1493690"/>
            <a:ext cx="11513711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                import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 모듈이름   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           </a:t>
            </a:r>
            <a:r>
              <a:rPr lang="en-US" altLang="ko-KR" sz="28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from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모듈이름 </a:t>
            </a:r>
            <a:r>
              <a:rPr lang="en-US" altLang="ko-KR" sz="2800" dirty="0">
                <a:solidFill>
                  <a:srgbClr val="008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import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함수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(or</a:t>
            </a:r>
            <a:r>
              <a:rPr lang="ko-KR" altLang="en-US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클래스</a:t>
            </a:r>
            <a:r>
              <a:rPr lang="en-US" altLang="ko-KR" sz="2800" dirty="0">
                <a:solidFill>
                  <a:srgbClr val="32323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AB4B49-653F-4063-8F01-2AA402DC6284}"/>
              </a:ext>
            </a:extLst>
          </p:cNvPr>
          <p:cNvCxnSpPr/>
          <p:nvPr/>
        </p:nvCxnSpPr>
        <p:spPr>
          <a:xfrm>
            <a:off x="5602310" y="1609858"/>
            <a:ext cx="0" cy="4404575"/>
          </a:xfrm>
          <a:prstGeom prst="line">
            <a:avLst/>
          </a:prstGeom>
          <a:ln w="38100">
            <a:solidFill>
              <a:srgbClr val="467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63254A8-55A6-41FC-82A4-6A0910D6D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2"/>
          <a:stretch/>
        </p:blipFill>
        <p:spPr>
          <a:xfrm>
            <a:off x="1473763" y="2354940"/>
            <a:ext cx="3801005" cy="1771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DEEE86-7CDE-46E0-BBA4-108459BF4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29" b="3323"/>
          <a:stretch/>
        </p:blipFill>
        <p:spPr>
          <a:xfrm>
            <a:off x="7055886" y="2354940"/>
            <a:ext cx="3801005" cy="1771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7B1214-923C-5454-64F4-DF2409B71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40" y="416556"/>
            <a:ext cx="2608406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1063</Words>
  <Application>Microsoft Office PowerPoint</Application>
  <PresentationFormat>와이드스크린</PresentationFormat>
  <Paragraphs>314</Paragraphs>
  <Slides>75</Slides>
  <Notes>60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9" baseType="lpstr">
      <vt:lpstr>Arial</vt:lpstr>
      <vt:lpstr>메이플스토리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영화</dc:creator>
  <cp:lastModifiedBy>SMHRD</cp:lastModifiedBy>
  <cp:revision>94</cp:revision>
  <dcterms:created xsi:type="dcterms:W3CDTF">2022-05-11T00:09:31Z</dcterms:created>
  <dcterms:modified xsi:type="dcterms:W3CDTF">2022-09-21T05:13:21Z</dcterms:modified>
</cp:coreProperties>
</file>