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5"/>
  </p:notesMasterIdLst>
  <p:sldIdLst>
    <p:sldId id="271" r:id="rId2"/>
    <p:sldId id="268" r:id="rId3"/>
    <p:sldId id="443" r:id="rId4"/>
    <p:sldId id="448" r:id="rId5"/>
    <p:sldId id="473" r:id="rId6"/>
    <p:sldId id="444" r:id="rId7"/>
    <p:sldId id="337" r:id="rId8"/>
    <p:sldId id="338" r:id="rId9"/>
    <p:sldId id="339" r:id="rId10"/>
    <p:sldId id="449" r:id="rId11"/>
    <p:sldId id="450" r:id="rId12"/>
    <p:sldId id="341" r:id="rId13"/>
    <p:sldId id="451" r:id="rId14"/>
    <p:sldId id="452" r:id="rId15"/>
    <p:sldId id="453" r:id="rId16"/>
    <p:sldId id="454" r:id="rId17"/>
    <p:sldId id="455" r:id="rId18"/>
    <p:sldId id="460" r:id="rId19"/>
    <p:sldId id="456" r:id="rId20"/>
    <p:sldId id="461" r:id="rId21"/>
    <p:sldId id="457" r:id="rId22"/>
    <p:sldId id="458" r:id="rId23"/>
    <p:sldId id="459" r:id="rId24"/>
    <p:sldId id="462" r:id="rId25"/>
    <p:sldId id="368" r:id="rId26"/>
    <p:sldId id="369" r:id="rId27"/>
    <p:sldId id="370" r:id="rId28"/>
    <p:sldId id="371" r:id="rId29"/>
    <p:sldId id="372" r:id="rId30"/>
    <p:sldId id="373" r:id="rId31"/>
    <p:sldId id="374" r:id="rId32"/>
    <p:sldId id="375" r:id="rId33"/>
    <p:sldId id="376" r:id="rId34"/>
    <p:sldId id="377" r:id="rId35"/>
    <p:sldId id="378" r:id="rId36"/>
    <p:sldId id="469" r:id="rId37"/>
    <p:sldId id="379" r:id="rId38"/>
    <p:sldId id="380" r:id="rId39"/>
    <p:sldId id="381" r:id="rId40"/>
    <p:sldId id="463" r:id="rId41"/>
    <p:sldId id="306" r:id="rId42"/>
    <p:sldId id="464" r:id="rId43"/>
    <p:sldId id="382" r:id="rId44"/>
    <p:sldId id="383" r:id="rId45"/>
    <p:sldId id="384" r:id="rId46"/>
    <p:sldId id="465" r:id="rId47"/>
    <p:sldId id="385" r:id="rId48"/>
    <p:sldId id="386" r:id="rId49"/>
    <p:sldId id="387" r:id="rId50"/>
    <p:sldId id="388" r:id="rId51"/>
    <p:sldId id="389" r:id="rId52"/>
    <p:sldId id="466" r:id="rId53"/>
    <p:sldId id="393" r:id="rId54"/>
    <p:sldId id="394" r:id="rId55"/>
    <p:sldId id="395" r:id="rId56"/>
    <p:sldId id="396" r:id="rId57"/>
    <p:sldId id="397" r:id="rId58"/>
    <p:sldId id="398" r:id="rId59"/>
    <p:sldId id="399" r:id="rId60"/>
    <p:sldId id="400" r:id="rId61"/>
    <p:sldId id="401" r:id="rId62"/>
    <p:sldId id="402" r:id="rId63"/>
    <p:sldId id="403" r:id="rId64"/>
    <p:sldId id="404" r:id="rId65"/>
    <p:sldId id="405" r:id="rId66"/>
    <p:sldId id="406" r:id="rId67"/>
    <p:sldId id="407" r:id="rId68"/>
    <p:sldId id="408" r:id="rId69"/>
    <p:sldId id="409" r:id="rId70"/>
    <p:sldId id="410" r:id="rId71"/>
    <p:sldId id="411" r:id="rId72"/>
    <p:sldId id="468" r:id="rId73"/>
    <p:sldId id="412" r:id="rId74"/>
    <p:sldId id="418" r:id="rId75"/>
    <p:sldId id="413" r:id="rId76"/>
    <p:sldId id="414" r:id="rId77"/>
    <p:sldId id="415" r:id="rId78"/>
    <p:sldId id="416" r:id="rId79"/>
    <p:sldId id="391" r:id="rId80"/>
    <p:sldId id="392" r:id="rId81"/>
    <p:sldId id="417" r:id="rId82"/>
    <p:sldId id="419" r:id="rId83"/>
    <p:sldId id="420" r:id="rId84"/>
    <p:sldId id="421" r:id="rId85"/>
    <p:sldId id="422" r:id="rId86"/>
    <p:sldId id="423" r:id="rId87"/>
    <p:sldId id="424" r:id="rId88"/>
    <p:sldId id="425" r:id="rId89"/>
    <p:sldId id="426" r:id="rId90"/>
    <p:sldId id="427" r:id="rId91"/>
    <p:sldId id="428" r:id="rId92"/>
    <p:sldId id="434" r:id="rId93"/>
    <p:sldId id="435" r:id="rId94"/>
    <p:sldId id="436" r:id="rId95"/>
    <p:sldId id="437" r:id="rId96"/>
    <p:sldId id="438" r:id="rId97"/>
    <p:sldId id="439" r:id="rId98"/>
    <p:sldId id="440" r:id="rId99"/>
    <p:sldId id="471" r:id="rId100"/>
    <p:sldId id="472" r:id="rId101"/>
    <p:sldId id="441" r:id="rId102"/>
    <p:sldId id="442" r:id="rId103"/>
    <p:sldId id="269" r:id="rId104"/>
  </p:sldIdLst>
  <p:sldSz cx="12192000" cy="6858000"/>
  <p:notesSz cx="6858000" cy="9144000"/>
  <p:embeddedFontLst>
    <p:embeddedFont>
      <p:font typeface="나눔스퀘어라운드 ExtraBold" panose="020B0600000101010101" charset="-127"/>
      <p:bold r:id="rId106"/>
    </p:embeddedFont>
    <p:embeddedFont>
      <p:font typeface="메이플스토리" panose="02000300000000000000" pitchFamily="2" charset="-127"/>
      <p:regular r:id="rId107"/>
      <p:bold r:id="rId10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B752"/>
    <a:srgbClr val="E6BD47"/>
    <a:srgbClr val="F1C13F"/>
    <a:srgbClr val="C9B35B"/>
    <a:srgbClr val="FFFFFF"/>
    <a:srgbClr val="E6EFF6"/>
    <a:srgbClr val="6A6A6A"/>
    <a:srgbClr val="F53B57"/>
    <a:srgbClr val="008000"/>
    <a:srgbClr val="467D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83398" autoAdjust="0"/>
  </p:normalViewPr>
  <p:slideViewPr>
    <p:cSldViewPr snapToGrid="0">
      <p:cViewPr varScale="1">
        <p:scale>
          <a:sx n="87" d="100"/>
          <a:sy n="87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19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font" Target="fonts/font2.fntdata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font" Target="fonts/font3.fntdata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font" Target="fonts/font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74A3DE-5D91-4630-B0B9-AEA2C880C734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A410DE0-A84D-4780-9929-9687D4D35E14}">
      <dgm:prSet phldrT="[텍스트]" custT="1"/>
      <dgm:spPr>
        <a:solidFill>
          <a:srgbClr val="467DC3"/>
        </a:solidFill>
        <a:ln>
          <a:noFill/>
        </a:ln>
      </dgm:spPr>
      <dgm:t>
        <a:bodyPr/>
        <a:lstStyle/>
        <a:p>
          <a:pPr latinLnBrk="1">
            <a:lnSpc>
              <a:spcPct val="100000"/>
            </a:lnSpc>
          </a:pPr>
          <a:r>
            <a:rPr lang="en-US" altLang="ko-KR" sz="2800" dirty="0" err="1">
              <a:latin typeface="메이플스토리" panose="02000300000000000000" pitchFamily="2" charset="-127"/>
              <a:ea typeface="메이플스토리" panose="02000300000000000000" pitchFamily="2" charset="-127"/>
            </a:rPr>
            <a:t>numpy</a:t>
          </a:r>
          <a:endParaRPr lang="ko-KR" altLang="en-US" sz="2800" dirty="0">
            <a:latin typeface="메이플스토리" panose="02000300000000000000" pitchFamily="2" charset="-127"/>
            <a:ea typeface="메이플스토리" panose="02000300000000000000" pitchFamily="2" charset="-127"/>
          </a:endParaRPr>
        </a:p>
      </dgm:t>
    </dgm:pt>
    <dgm:pt modelId="{6BB98D2B-8CC0-4DBE-8D87-5A33217A9E14}" type="parTrans" cxnId="{B6191F28-5289-4445-A4D8-FA45830D89A6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E9780906-BAFE-418C-AC3E-70E9815F964A}" type="sibTrans" cxnId="{B6191F28-5289-4445-A4D8-FA45830D89A6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90881EEF-62F2-48EC-9234-B24268308FB3}">
      <dgm:prSet phldrT="[텍스트]" custT="1"/>
      <dgm:spPr>
        <a:solidFill>
          <a:srgbClr val="F53B57"/>
        </a:solidFill>
        <a:ln>
          <a:noFill/>
        </a:ln>
      </dgm:spPr>
      <dgm:t>
        <a:bodyPr/>
        <a:lstStyle/>
        <a:p>
          <a:pPr latinLnBrk="1">
            <a:lnSpc>
              <a:spcPct val="100000"/>
            </a:lnSpc>
          </a:pPr>
          <a:r>
            <a:rPr lang="en-US" altLang="ko-KR" sz="2800" dirty="0">
              <a:latin typeface="메이플스토리" panose="02000300000000000000" pitchFamily="2" charset="-127"/>
              <a:ea typeface="메이플스토리" panose="02000300000000000000" pitchFamily="2" charset="-127"/>
            </a:rPr>
            <a:t>pandas</a:t>
          </a:r>
        </a:p>
      </dgm:t>
    </dgm:pt>
    <dgm:pt modelId="{5EF76278-B406-49D6-9071-D0992F562C2F}" type="parTrans" cxnId="{943AB0D3-0BF2-4FA1-B558-709A4F7ED470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1D968D80-193D-40CA-AD3C-A8B1F709EFF8}" type="sibTrans" cxnId="{943AB0D3-0BF2-4FA1-B558-709A4F7ED470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F722F2FA-74F7-4D53-BF73-A4945A110299}">
      <dgm:prSet phldrT="[텍스트]" custT="1"/>
      <dgm:spPr>
        <a:solidFill>
          <a:srgbClr val="467DC3"/>
        </a:solidFill>
        <a:ln>
          <a:noFill/>
        </a:ln>
      </dgm:spPr>
      <dgm:t>
        <a:bodyPr/>
        <a:lstStyle/>
        <a:p>
          <a:pPr latinLnBrk="1">
            <a:lnSpc>
              <a:spcPct val="100000"/>
            </a:lnSpc>
          </a:pPr>
          <a:r>
            <a:rPr lang="en-US" altLang="ko-KR" sz="2800" dirty="0">
              <a:latin typeface="메이플스토리" panose="02000300000000000000" pitchFamily="2" charset="-127"/>
              <a:ea typeface="메이플스토리" panose="02000300000000000000" pitchFamily="2" charset="-127"/>
            </a:rPr>
            <a:t>matplotlib</a:t>
          </a:r>
          <a:endParaRPr lang="ko-KR" altLang="en-US" sz="2800" dirty="0">
            <a:latin typeface="메이플스토리" panose="02000300000000000000" pitchFamily="2" charset="-127"/>
            <a:ea typeface="메이플스토리" panose="02000300000000000000" pitchFamily="2" charset="-127"/>
          </a:endParaRPr>
        </a:p>
      </dgm:t>
    </dgm:pt>
    <dgm:pt modelId="{EBF06281-75F0-4B7E-BF99-2512B55F8CA6}" type="parTrans" cxnId="{3B79A987-133B-4F1B-83D3-1B0918753589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587FAAEC-FE0C-4F27-B6B3-B767BBF8B4AD}" type="sibTrans" cxnId="{3B79A987-133B-4F1B-83D3-1B0918753589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0B368282-BBDC-4D83-B116-6EDC5D59852F}" type="pres">
      <dgm:prSet presAssocID="{5E74A3DE-5D91-4630-B0B9-AEA2C880C734}" presName="Name0" presStyleCnt="0">
        <dgm:presLayoutVars>
          <dgm:dir/>
          <dgm:resizeHandles/>
        </dgm:presLayoutVars>
      </dgm:prSet>
      <dgm:spPr/>
    </dgm:pt>
    <dgm:pt modelId="{B4E6E67D-DB16-457E-AD3D-FEDE76130205}" type="pres">
      <dgm:prSet presAssocID="{8A410DE0-A84D-4780-9929-9687D4D35E14}" presName="compNode" presStyleCnt="0"/>
      <dgm:spPr/>
    </dgm:pt>
    <dgm:pt modelId="{0E3D47E2-D2D7-4A17-997D-2CD70B07FC6F}" type="pres">
      <dgm:prSet presAssocID="{8A410DE0-A84D-4780-9929-9687D4D35E14}" presName="dummyConnPt" presStyleCnt="0"/>
      <dgm:spPr/>
    </dgm:pt>
    <dgm:pt modelId="{182DAB28-F5BC-40F4-B594-AF1B800D8BDD}" type="pres">
      <dgm:prSet presAssocID="{8A410DE0-A84D-4780-9929-9687D4D35E14}" presName="node" presStyleLbl="node1" presStyleIdx="0" presStyleCnt="3">
        <dgm:presLayoutVars>
          <dgm:bulletEnabled val="1"/>
        </dgm:presLayoutVars>
      </dgm:prSet>
      <dgm:spPr/>
    </dgm:pt>
    <dgm:pt modelId="{B475E1B2-53E2-425E-8491-B8E1A9003B05}" type="pres">
      <dgm:prSet presAssocID="{E9780906-BAFE-418C-AC3E-70E9815F964A}" presName="sibTrans" presStyleLbl="bgSibTrans2D1" presStyleIdx="0" presStyleCnt="2"/>
      <dgm:spPr/>
    </dgm:pt>
    <dgm:pt modelId="{BE24EBA6-9CF5-48A1-93F9-5684F6DBCC29}" type="pres">
      <dgm:prSet presAssocID="{90881EEF-62F2-48EC-9234-B24268308FB3}" presName="compNode" presStyleCnt="0"/>
      <dgm:spPr/>
    </dgm:pt>
    <dgm:pt modelId="{0B7B34A0-9B5A-4AE6-846F-2437CCA309E9}" type="pres">
      <dgm:prSet presAssocID="{90881EEF-62F2-48EC-9234-B24268308FB3}" presName="dummyConnPt" presStyleCnt="0"/>
      <dgm:spPr/>
    </dgm:pt>
    <dgm:pt modelId="{10297F34-24B3-4511-9F30-39CE7B2325BE}" type="pres">
      <dgm:prSet presAssocID="{90881EEF-62F2-48EC-9234-B24268308FB3}" presName="node" presStyleLbl="node1" presStyleIdx="1" presStyleCnt="3">
        <dgm:presLayoutVars>
          <dgm:bulletEnabled val="1"/>
        </dgm:presLayoutVars>
      </dgm:prSet>
      <dgm:spPr/>
    </dgm:pt>
    <dgm:pt modelId="{F6783476-7880-486F-8A19-AD6443E17613}" type="pres">
      <dgm:prSet presAssocID="{1D968D80-193D-40CA-AD3C-A8B1F709EFF8}" presName="sibTrans" presStyleLbl="bgSibTrans2D1" presStyleIdx="1" presStyleCnt="2"/>
      <dgm:spPr/>
    </dgm:pt>
    <dgm:pt modelId="{D72B5373-A70A-4F57-932C-FD4F8BEA4725}" type="pres">
      <dgm:prSet presAssocID="{F722F2FA-74F7-4D53-BF73-A4945A110299}" presName="compNode" presStyleCnt="0"/>
      <dgm:spPr/>
    </dgm:pt>
    <dgm:pt modelId="{74858765-6FDA-45C5-A900-BE9F18AC2D19}" type="pres">
      <dgm:prSet presAssocID="{F722F2FA-74F7-4D53-BF73-A4945A110299}" presName="dummyConnPt" presStyleCnt="0"/>
      <dgm:spPr/>
    </dgm:pt>
    <dgm:pt modelId="{BFD54A3B-C5C9-44D9-9DA8-F15694E07945}" type="pres">
      <dgm:prSet presAssocID="{F722F2FA-74F7-4D53-BF73-A4945A110299}" presName="node" presStyleLbl="node1" presStyleIdx="2" presStyleCnt="3">
        <dgm:presLayoutVars>
          <dgm:bulletEnabled val="1"/>
        </dgm:presLayoutVars>
      </dgm:prSet>
      <dgm:spPr/>
    </dgm:pt>
  </dgm:ptLst>
  <dgm:cxnLst>
    <dgm:cxn modelId="{B6191F28-5289-4445-A4D8-FA45830D89A6}" srcId="{5E74A3DE-5D91-4630-B0B9-AEA2C880C734}" destId="{8A410DE0-A84D-4780-9929-9687D4D35E14}" srcOrd="0" destOrd="0" parTransId="{6BB98D2B-8CC0-4DBE-8D87-5A33217A9E14}" sibTransId="{E9780906-BAFE-418C-AC3E-70E9815F964A}"/>
    <dgm:cxn modelId="{7A660C3A-EFEE-4DF6-A51E-158493F8A2AA}" type="presOf" srcId="{5E74A3DE-5D91-4630-B0B9-AEA2C880C734}" destId="{0B368282-BBDC-4D83-B116-6EDC5D59852F}" srcOrd="0" destOrd="0" presId="urn:microsoft.com/office/officeart/2005/8/layout/bProcess4"/>
    <dgm:cxn modelId="{A5B5B13F-998A-4FFD-92C7-CC6673E1D074}" type="presOf" srcId="{90881EEF-62F2-48EC-9234-B24268308FB3}" destId="{10297F34-24B3-4511-9F30-39CE7B2325BE}" srcOrd="0" destOrd="0" presId="urn:microsoft.com/office/officeart/2005/8/layout/bProcess4"/>
    <dgm:cxn modelId="{D9A33244-F33B-4473-9953-742AA8FE1DBF}" type="presOf" srcId="{F722F2FA-74F7-4D53-BF73-A4945A110299}" destId="{BFD54A3B-C5C9-44D9-9DA8-F15694E07945}" srcOrd="0" destOrd="0" presId="urn:microsoft.com/office/officeart/2005/8/layout/bProcess4"/>
    <dgm:cxn modelId="{3B79A987-133B-4F1B-83D3-1B0918753589}" srcId="{5E74A3DE-5D91-4630-B0B9-AEA2C880C734}" destId="{F722F2FA-74F7-4D53-BF73-A4945A110299}" srcOrd="2" destOrd="0" parTransId="{EBF06281-75F0-4B7E-BF99-2512B55F8CA6}" sibTransId="{587FAAEC-FE0C-4F27-B6B3-B767BBF8B4AD}"/>
    <dgm:cxn modelId="{EF9B949A-BDF3-4E76-A82A-DB9F617D5E39}" type="presOf" srcId="{8A410DE0-A84D-4780-9929-9687D4D35E14}" destId="{182DAB28-F5BC-40F4-B594-AF1B800D8BDD}" srcOrd="0" destOrd="0" presId="urn:microsoft.com/office/officeart/2005/8/layout/bProcess4"/>
    <dgm:cxn modelId="{711FC4CE-13CC-4E24-9E91-32000148FC6F}" type="presOf" srcId="{1D968D80-193D-40CA-AD3C-A8B1F709EFF8}" destId="{F6783476-7880-486F-8A19-AD6443E17613}" srcOrd="0" destOrd="0" presId="urn:microsoft.com/office/officeart/2005/8/layout/bProcess4"/>
    <dgm:cxn modelId="{943AB0D3-0BF2-4FA1-B558-709A4F7ED470}" srcId="{5E74A3DE-5D91-4630-B0B9-AEA2C880C734}" destId="{90881EEF-62F2-48EC-9234-B24268308FB3}" srcOrd="1" destOrd="0" parTransId="{5EF76278-B406-49D6-9071-D0992F562C2F}" sibTransId="{1D968D80-193D-40CA-AD3C-A8B1F709EFF8}"/>
    <dgm:cxn modelId="{6E6962E4-F0EF-473A-B015-2A946EE20423}" type="presOf" srcId="{E9780906-BAFE-418C-AC3E-70E9815F964A}" destId="{B475E1B2-53E2-425E-8491-B8E1A9003B05}" srcOrd="0" destOrd="0" presId="urn:microsoft.com/office/officeart/2005/8/layout/bProcess4"/>
    <dgm:cxn modelId="{20F338AD-1C14-46FA-B420-8DF714929FAB}" type="presParOf" srcId="{0B368282-BBDC-4D83-B116-6EDC5D59852F}" destId="{B4E6E67D-DB16-457E-AD3D-FEDE76130205}" srcOrd="0" destOrd="0" presId="urn:microsoft.com/office/officeart/2005/8/layout/bProcess4"/>
    <dgm:cxn modelId="{A86AFDD1-DA4E-472D-B120-07AF9C5A1E28}" type="presParOf" srcId="{B4E6E67D-DB16-457E-AD3D-FEDE76130205}" destId="{0E3D47E2-D2D7-4A17-997D-2CD70B07FC6F}" srcOrd="0" destOrd="0" presId="urn:microsoft.com/office/officeart/2005/8/layout/bProcess4"/>
    <dgm:cxn modelId="{0B7365A7-3BEC-471B-AD56-BAA20EC01B3B}" type="presParOf" srcId="{B4E6E67D-DB16-457E-AD3D-FEDE76130205}" destId="{182DAB28-F5BC-40F4-B594-AF1B800D8BDD}" srcOrd="1" destOrd="0" presId="urn:microsoft.com/office/officeart/2005/8/layout/bProcess4"/>
    <dgm:cxn modelId="{C9BA39AA-80AE-4226-B19F-BFB907A14A43}" type="presParOf" srcId="{0B368282-BBDC-4D83-B116-6EDC5D59852F}" destId="{B475E1B2-53E2-425E-8491-B8E1A9003B05}" srcOrd="1" destOrd="0" presId="urn:microsoft.com/office/officeart/2005/8/layout/bProcess4"/>
    <dgm:cxn modelId="{A033A7DD-7386-4045-B2AB-854187477684}" type="presParOf" srcId="{0B368282-BBDC-4D83-B116-6EDC5D59852F}" destId="{BE24EBA6-9CF5-48A1-93F9-5684F6DBCC29}" srcOrd="2" destOrd="0" presId="urn:microsoft.com/office/officeart/2005/8/layout/bProcess4"/>
    <dgm:cxn modelId="{A0BB1B71-C269-4BBD-9974-B9EF0F972678}" type="presParOf" srcId="{BE24EBA6-9CF5-48A1-93F9-5684F6DBCC29}" destId="{0B7B34A0-9B5A-4AE6-846F-2437CCA309E9}" srcOrd="0" destOrd="0" presId="urn:microsoft.com/office/officeart/2005/8/layout/bProcess4"/>
    <dgm:cxn modelId="{F1E508AF-DAE3-472F-8186-367A33088586}" type="presParOf" srcId="{BE24EBA6-9CF5-48A1-93F9-5684F6DBCC29}" destId="{10297F34-24B3-4511-9F30-39CE7B2325BE}" srcOrd="1" destOrd="0" presId="urn:microsoft.com/office/officeart/2005/8/layout/bProcess4"/>
    <dgm:cxn modelId="{F0510E2F-A045-4041-8B74-C65C05D500A7}" type="presParOf" srcId="{0B368282-BBDC-4D83-B116-6EDC5D59852F}" destId="{F6783476-7880-486F-8A19-AD6443E17613}" srcOrd="3" destOrd="0" presId="urn:microsoft.com/office/officeart/2005/8/layout/bProcess4"/>
    <dgm:cxn modelId="{D19803F5-6665-41B9-B1EE-50D313ECBBE1}" type="presParOf" srcId="{0B368282-BBDC-4D83-B116-6EDC5D59852F}" destId="{D72B5373-A70A-4F57-932C-FD4F8BEA4725}" srcOrd="4" destOrd="0" presId="urn:microsoft.com/office/officeart/2005/8/layout/bProcess4"/>
    <dgm:cxn modelId="{4C415FB3-211A-4BCA-886B-2063D00A6B94}" type="presParOf" srcId="{D72B5373-A70A-4F57-932C-FD4F8BEA4725}" destId="{74858765-6FDA-45C5-A900-BE9F18AC2D19}" srcOrd="0" destOrd="0" presId="urn:microsoft.com/office/officeart/2005/8/layout/bProcess4"/>
    <dgm:cxn modelId="{84E83540-51FE-4F69-B936-06027DB25BBD}" type="presParOf" srcId="{D72B5373-A70A-4F57-932C-FD4F8BEA4725}" destId="{BFD54A3B-C5C9-44D9-9DA8-F15694E07945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75E1B2-53E2-425E-8491-B8E1A9003B05}">
      <dsp:nvSpPr>
        <dsp:cNvPr id="0" name=""/>
        <dsp:cNvSpPr/>
      </dsp:nvSpPr>
      <dsp:spPr>
        <a:xfrm rot="5400000">
          <a:off x="-539316" y="1832537"/>
          <a:ext cx="2379679" cy="287413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2DAB28-F5BC-40F4-B594-AF1B800D8BDD}">
      <dsp:nvSpPr>
        <dsp:cNvPr id="0" name=""/>
        <dsp:cNvSpPr/>
      </dsp:nvSpPr>
      <dsp:spPr>
        <a:xfrm>
          <a:off x="4110" y="307915"/>
          <a:ext cx="3193484" cy="1916090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 err="1">
              <a:latin typeface="메이플스토리" panose="02000300000000000000" pitchFamily="2" charset="-127"/>
              <a:ea typeface="메이플스토리" panose="02000300000000000000" pitchFamily="2" charset="-127"/>
            </a:rPr>
            <a:t>numpy</a:t>
          </a:r>
          <a:endParaRPr lang="ko-KR" altLang="en-US" sz="2800" kern="1200" dirty="0">
            <a:latin typeface="메이플스토리" panose="02000300000000000000" pitchFamily="2" charset="-127"/>
            <a:ea typeface="메이플스토리" panose="02000300000000000000" pitchFamily="2" charset="-127"/>
          </a:endParaRPr>
        </a:p>
      </dsp:txBody>
      <dsp:txXfrm>
        <a:off x="60230" y="364035"/>
        <a:ext cx="3081244" cy="1803850"/>
      </dsp:txXfrm>
    </dsp:sp>
    <dsp:sp modelId="{F6783476-7880-486F-8A19-AD6443E17613}">
      <dsp:nvSpPr>
        <dsp:cNvPr id="0" name=""/>
        <dsp:cNvSpPr/>
      </dsp:nvSpPr>
      <dsp:spPr>
        <a:xfrm>
          <a:off x="658240" y="3030094"/>
          <a:ext cx="4231900" cy="287413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297F34-24B3-4511-9F30-39CE7B2325BE}">
      <dsp:nvSpPr>
        <dsp:cNvPr id="0" name=""/>
        <dsp:cNvSpPr/>
      </dsp:nvSpPr>
      <dsp:spPr>
        <a:xfrm>
          <a:off x="4110" y="2703028"/>
          <a:ext cx="3193484" cy="1916090"/>
        </a:xfrm>
        <a:prstGeom prst="roundRect">
          <a:avLst>
            <a:gd name="adj" fmla="val 10000"/>
          </a:avLst>
        </a:prstGeom>
        <a:solidFill>
          <a:srgbClr val="F53B57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>
              <a:latin typeface="메이플스토리" panose="02000300000000000000" pitchFamily="2" charset="-127"/>
              <a:ea typeface="메이플스토리" panose="02000300000000000000" pitchFamily="2" charset="-127"/>
            </a:rPr>
            <a:t>pandas</a:t>
          </a:r>
        </a:p>
      </dsp:txBody>
      <dsp:txXfrm>
        <a:off x="60230" y="2759148"/>
        <a:ext cx="3081244" cy="1803850"/>
      </dsp:txXfrm>
    </dsp:sp>
    <dsp:sp modelId="{BFD54A3B-C5C9-44D9-9DA8-F15694E07945}">
      <dsp:nvSpPr>
        <dsp:cNvPr id="0" name=""/>
        <dsp:cNvSpPr/>
      </dsp:nvSpPr>
      <dsp:spPr>
        <a:xfrm>
          <a:off x="4251443" y="2703028"/>
          <a:ext cx="3193484" cy="1916090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>
              <a:latin typeface="메이플스토리" panose="02000300000000000000" pitchFamily="2" charset="-127"/>
              <a:ea typeface="메이플스토리" panose="02000300000000000000" pitchFamily="2" charset="-127"/>
            </a:rPr>
            <a:t>matplotlib</a:t>
          </a:r>
          <a:endParaRPr lang="ko-KR" altLang="en-US" sz="2800" kern="1200" dirty="0">
            <a:latin typeface="메이플스토리" panose="02000300000000000000" pitchFamily="2" charset="-127"/>
            <a:ea typeface="메이플스토리" panose="02000300000000000000" pitchFamily="2" charset="-127"/>
          </a:endParaRPr>
        </a:p>
      </dsp:txBody>
      <dsp:txXfrm>
        <a:off x="4307563" y="2759148"/>
        <a:ext cx="3081244" cy="18038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fld id="{0E29F860-961F-491A-A914-95D82E5802CC}" type="datetimeFigureOut">
              <a:rPr lang="ko-KR" altLang="en-US" smtClean="0"/>
              <a:pPr/>
              <a:t>2022-08-16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fld id="{602EDEAE-B336-4AA4-9A5B-F913139DBA2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9986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메이플스토리" panose="02000300000000000000" pitchFamily="2" charset="-127"/>
        <a:ea typeface="메이플스토리" panose="02000300000000000000" pitchFamily="2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메이플스토리" panose="02000300000000000000" pitchFamily="2" charset="-127"/>
        <a:ea typeface="메이플스토리" panose="02000300000000000000" pitchFamily="2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메이플스토리" panose="02000300000000000000" pitchFamily="2" charset="-127"/>
        <a:ea typeface="메이플스토리" panose="02000300000000000000" pitchFamily="2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메이플스토리" panose="02000300000000000000" pitchFamily="2" charset="-127"/>
        <a:ea typeface="메이플스토리" panose="02000300000000000000" pitchFamily="2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메이플스토리" panose="02000300000000000000" pitchFamily="2" charset="-127"/>
        <a:ea typeface="메이플스토리" panose="02000300000000000000" pitchFamily="2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99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9321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7263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13712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62360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45965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82294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92685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27037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4591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3708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25222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3150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29478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43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6872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44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45387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45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90203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50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59505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53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853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59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74673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61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55543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65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560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35745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66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5846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67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94351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69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58481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70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57237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71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8395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72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05415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73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00608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75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67472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76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09878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77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0680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120697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78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369934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79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138699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80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20999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81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35068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83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968673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84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869909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85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18931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86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730396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87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664700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88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2246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225639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89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113749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90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790533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91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786939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93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005383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94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423172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95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85205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96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514351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97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429346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98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885681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99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6182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083634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100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264539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101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290005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102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4029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7370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0231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4924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E8450E4-5FA0-4370-A35C-0DE4AEFC1A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59" b="24935"/>
          <a:stretch/>
        </p:blipFill>
        <p:spPr>
          <a:xfrm>
            <a:off x="366278" y="336390"/>
            <a:ext cx="1843972" cy="55977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B3CF185-F6F4-4C8C-94D2-282FE655FDC8}"/>
              </a:ext>
            </a:extLst>
          </p:cNvPr>
          <p:cNvSpPr/>
          <p:nvPr userDrawn="1"/>
        </p:nvSpPr>
        <p:spPr>
          <a:xfrm>
            <a:off x="366278" y="973466"/>
            <a:ext cx="11485752" cy="65936"/>
          </a:xfrm>
          <a:prstGeom prst="rect">
            <a:avLst/>
          </a:prstGeom>
          <a:gradFill>
            <a:gsLst>
              <a:gs pos="21000">
                <a:srgbClr val="4182B8"/>
              </a:gs>
              <a:gs pos="100000">
                <a:srgbClr val="FFC63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0" name="순서도: 수동 입력 9">
            <a:extLst>
              <a:ext uri="{FF2B5EF4-FFF2-40B4-BE49-F238E27FC236}">
                <a16:creationId xmlns:a16="http://schemas.microsoft.com/office/drawing/2014/main" id="{012D3E23-C795-4FFD-ACE8-85D1D45ADA6C}"/>
              </a:ext>
            </a:extLst>
          </p:cNvPr>
          <p:cNvSpPr/>
          <p:nvPr userDrawn="1"/>
        </p:nvSpPr>
        <p:spPr>
          <a:xfrm rot="16200000" flipH="1">
            <a:off x="10471193" y="-341435"/>
            <a:ext cx="592905" cy="2168768"/>
          </a:xfrm>
          <a:prstGeom prst="flowChartManualInput">
            <a:avLst/>
          </a:prstGeom>
          <a:gradFill>
            <a:gsLst>
              <a:gs pos="21000">
                <a:srgbClr val="D6B752"/>
              </a:gs>
              <a:gs pos="100000">
                <a:srgbClr val="FFC63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FFA9E3C-2FDA-4A64-B9F8-B2C816ABC5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69" r="55904"/>
          <a:stretch/>
        </p:blipFill>
        <p:spPr>
          <a:xfrm>
            <a:off x="10112363" y="509502"/>
            <a:ext cx="1662254" cy="46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754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E6E50-92AD-425E-B94A-BD2DC5C46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A1900A-6BB4-4387-A50B-4CB70367F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A08444-C95A-4776-8092-E4A9FF6F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2022-08-16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DA51EC-7C5D-4D94-941D-DCE2EB7F1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B2A553-6863-409F-B492-99AADBD9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940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C029EA-D5F2-4C1D-AD63-890DFC65BA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51D734-EB78-4757-876C-8621A108A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DC9C7-7636-4E24-9C6E-10A427B0A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2022-08-16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22575B-38B4-4E77-B612-87DD089FA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CDF8AF-85C3-493C-9CCB-6F03F4172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3046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1C537EC-D28F-4E16-85F2-8D639F74EA32}"/>
              </a:ext>
            </a:extLst>
          </p:cNvPr>
          <p:cNvSpPr/>
          <p:nvPr userDrawn="1"/>
        </p:nvSpPr>
        <p:spPr>
          <a:xfrm>
            <a:off x="0" y="0"/>
            <a:ext cx="3387969" cy="6858000"/>
          </a:xfrm>
          <a:prstGeom prst="rect">
            <a:avLst/>
          </a:prstGeom>
          <a:gradFill>
            <a:gsLst>
              <a:gs pos="21000">
                <a:srgbClr val="4182B8"/>
              </a:gs>
              <a:gs pos="100000">
                <a:srgbClr val="FFC63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1A20E77-B03E-487B-8C86-198CB1B04D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959" b="24935"/>
          <a:stretch/>
        </p:blipFill>
        <p:spPr>
          <a:xfrm>
            <a:off x="366347" y="452074"/>
            <a:ext cx="2179454" cy="661620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037A7D7-5357-4713-A6B6-9C8673F011BD}"/>
              </a:ext>
            </a:extLst>
          </p:cNvPr>
          <p:cNvCxnSpPr>
            <a:cxnSpLocks/>
          </p:cNvCxnSpPr>
          <p:nvPr userDrawn="1"/>
        </p:nvCxnSpPr>
        <p:spPr>
          <a:xfrm>
            <a:off x="433754" y="1336431"/>
            <a:ext cx="256735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D05CB55-84F2-4B37-904F-5658BD84E20F}"/>
              </a:ext>
            </a:extLst>
          </p:cNvPr>
          <p:cNvCxnSpPr>
            <a:cxnSpLocks/>
          </p:cNvCxnSpPr>
          <p:nvPr userDrawn="1"/>
        </p:nvCxnSpPr>
        <p:spPr>
          <a:xfrm>
            <a:off x="410307" y="2801816"/>
            <a:ext cx="256735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BCF66614-8F0B-44DD-9EA7-9F25A435CF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69" r="55904"/>
          <a:stretch/>
        </p:blipFill>
        <p:spPr>
          <a:xfrm>
            <a:off x="366347" y="6108985"/>
            <a:ext cx="1855766" cy="51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744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8220AFF-BCD0-4021-88C9-0948D7BE56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1000">
                <a:srgbClr val="4182B8"/>
              </a:gs>
              <a:gs pos="100000">
                <a:srgbClr val="FFC63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4AD1C54-A706-41B4-9670-E6FA5946D5D2}"/>
              </a:ext>
            </a:extLst>
          </p:cNvPr>
          <p:cNvSpPr/>
          <p:nvPr userDrawn="1"/>
        </p:nvSpPr>
        <p:spPr>
          <a:xfrm>
            <a:off x="568545" y="2192216"/>
            <a:ext cx="3555627" cy="8909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96A41-A3E1-4CB1-904D-5B086C949C1E}"/>
              </a:ext>
            </a:extLst>
          </p:cNvPr>
          <p:cNvSpPr txBox="1"/>
          <p:nvPr userDrawn="1"/>
        </p:nvSpPr>
        <p:spPr>
          <a:xfrm>
            <a:off x="886089" y="2333582"/>
            <a:ext cx="2861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4182B8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다음시간에는</a:t>
            </a:r>
            <a:r>
              <a:rPr lang="en-US" altLang="ko-KR" sz="3600" dirty="0">
                <a:solidFill>
                  <a:srgbClr val="4182B8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B4E992D-7537-4213-91D4-F31F2CC159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959" b="24935"/>
          <a:stretch/>
        </p:blipFill>
        <p:spPr>
          <a:xfrm>
            <a:off x="594342" y="1216359"/>
            <a:ext cx="2406766" cy="730625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36026AE-0726-43B4-9CF6-FF555E371CAA}"/>
              </a:ext>
            </a:extLst>
          </p:cNvPr>
          <p:cNvCxnSpPr/>
          <p:nvPr userDrawn="1"/>
        </p:nvCxnSpPr>
        <p:spPr>
          <a:xfrm>
            <a:off x="708642" y="5372100"/>
            <a:ext cx="1081025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2238A48B-44E2-4D41-A1DF-0C06B77514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69" r="55904"/>
          <a:stretch/>
        </p:blipFill>
        <p:spPr>
          <a:xfrm>
            <a:off x="9752034" y="5622473"/>
            <a:ext cx="1855766" cy="51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394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01CE8B-833C-47C3-8083-08840FA07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61F9B9-FC36-4732-8310-C15DDA7B2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C60954-2DC4-4DB5-91CD-EE3DC0A65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81E0D9-9B78-498C-9C74-E958B27E4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2022-08-16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AC0AC9-BB14-4843-86DE-9A96F5FB2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C40A77-CE12-421C-9B24-184773C8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2998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D8E8D-D180-4FEA-8A37-FB9E2A611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995F29-AFF1-4A20-8914-766B9B98E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55A78A-6FEA-461D-9C77-1825131C8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839CD0-F9ED-4700-90E1-4376FBD58C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F976F2-A478-4971-8694-C78D88AFC7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99CDEF-E0B7-4D56-B1C3-B74609901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2022-08-16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7AB627-CD24-4086-B60F-1DEF70A5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80FB37-8E2D-40EF-8D31-5072CC93E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7997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502BE-4D2A-488B-9295-40403DDB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834D93-9BC3-487B-AFBD-B9EDF2B56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2022-08-16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C47553-6955-406E-8169-E7F444D1D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82EE87-B5FA-458A-8F98-11C9058C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2937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DDEB70-82E5-4CA7-9ADF-E212D1510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2022-08-16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B36798C-8F65-4632-BF8E-4A2C9DB1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E84B1A-8DB7-4A71-9187-9D1E0D95F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302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6EBFD-6DBC-42FB-A414-CB1D70FA5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2D9052-8946-4DBB-8F40-A9066CF32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9C65DD-5993-4522-B5D0-AA648ED95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2FC209-9F3F-4A58-BFAD-F230F9757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2022-08-16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D1D494-7385-4512-B4AF-25297D122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C58571-68A0-4E25-85E6-3CA68422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698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EC4A3-3BB6-414A-BE95-0D7718D51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7F9AAF-6BF4-456D-95EB-2EBC45E27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FE0349-1012-4EB0-84A8-A2EB57B1F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C9CCBA-1E88-4164-9851-7FF95538B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2022-08-16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BBDADF-B852-4B4F-8B41-1370D5F46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EC8E35-D995-409C-AB8F-B8FBCD177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19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956746-2A69-4918-939A-495D6D872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A07A97-52B3-41B7-88DA-B97D90595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2672F2-39C7-400D-AD4C-5614492EE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fld id="{5135393B-E305-464D-9E67-9DECB7A95015}" type="datetimeFigureOut">
              <a:rPr lang="ko-KR" altLang="en-US" smtClean="0"/>
              <a:pPr/>
              <a:t>2022-08-16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60F15B-9348-4C66-9D12-A22CFE9BAD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5FC19B-85F2-4216-BB17-634FB0DAA3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fld id="{41890CF4-EF69-4BA9-9D14-898601E837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1876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메이플스토리" panose="02000300000000000000" pitchFamily="2" charset="-127"/>
          <a:ea typeface="메이플스토리" panose="020003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메이플스토리" panose="02000300000000000000" pitchFamily="2" charset="-127"/>
          <a:ea typeface="메이플스토리" panose="02000300000000000000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메이플스토리" panose="02000300000000000000" pitchFamily="2" charset="-127"/>
          <a:ea typeface="메이플스토리" panose="02000300000000000000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메이플스토리" panose="02000300000000000000" pitchFamily="2" charset="-127"/>
          <a:ea typeface="메이플스토리" panose="020003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메이플스토리" panose="02000300000000000000" pitchFamily="2" charset="-127"/>
          <a:ea typeface="메이플스토리" panose="020003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메이플스토리" panose="02000300000000000000" pitchFamily="2" charset="-127"/>
          <a:ea typeface="메이플스토리" panose="020003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5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6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7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52.svg"/><Relationship Id="rId4" Type="http://schemas.openxmlformats.org/officeDocument/2006/relationships/image" Target="../media/image5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55.svg"/><Relationship Id="rId4" Type="http://schemas.openxmlformats.org/officeDocument/2006/relationships/image" Target="../media/image5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9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9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0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1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2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3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E0FD29F-021F-4E2E-B393-8E5418D210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59" b="24935"/>
          <a:stretch/>
        </p:blipFill>
        <p:spPr>
          <a:xfrm>
            <a:off x="2628900" y="1542657"/>
            <a:ext cx="6934200" cy="21050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7CDA0D7-0D89-4658-8B77-2B8EB1D21B67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gradFill>
            <a:gsLst>
              <a:gs pos="21000">
                <a:srgbClr val="4182B8"/>
              </a:gs>
              <a:gs pos="100000">
                <a:srgbClr val="FFC63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603591-CD1B-48BB-993E-7E5FA4296B2F}"/>
              </a:ext>
            </a:extLst>
          </p:cNvPr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gradFill>
            <a:gsLst>
              <a:gs pos="74000">
                <a:srgbClr val="4182B8"/>
              </a:gs>
              <a:gs pos="0">
                <a:srgbClr val="FFC63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155B89A-BCA1-458D-98A7-CCA8DE0B5ADA}"/>
              </a:ext>
            </a:extLst>
          </p:cNvPr>
          <p:cNvGrpSpPr/>
          <p:nvPr/>
        </p:nvGrpSpPr>
        <p:grpSpPr>
          <a:xfrm>
            <a:off x="3407881" y="4149971"/>
            <a:ext cx="5376238" cy="890954"/>
            <a:chOff x="3395181" y="4149971"/>
            <a:chExt cx="5376238" cy="890954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4EB6E276-1138-4E0E-AD7C-1072CEEEDB1D}"/>
                </a:ext>
              </a:extLst>
            </p:cNvPr>
            <p:cNvSpPr/>
            <p:nvPr/>
          </p:nvSpPr>
          <p:spPr>
            <a:xfrm>
              <a:off x="3395181" y="4149971"/>
              <a:ext cx="5376238" cy="89095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0F2FD79A-6592-417C-B879-20F6B762D35D}"/>
                </a:ext>
              </a:extLst>
            </p:cNvPr>
            <p:cNvCxnSpPr/>
            <p:nvPr/>
          </p:nvCxnSpPr>
          <p:spPr>
            <a:xfrm>
              <a:off x="6247423" y="4443046"/>
              <a:ext cx="0" cy="33996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FC14BA0-E6D0-4D7F-AB7E-99DB36071725}"/>
                </a:ext>
              </a:extLst>
            </p:cNvPr>
            <p:cNvSpPr txBox="1"/>
            <p:nvPr/>
          </p:nvSpPr>
          <p:spPr>
            <a:xfrm>
              <a:off x="6235256" y="4310098"/>
              <a:ext cx="22894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solidFill>
                    <a:srgbClr val="467DC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강 규 남 </a:t>
              </a:r>
              <a:r>
                <a:rPr lang="ko-KR" altLang="en-US" sz="2000" dirty="0">
                  <a:solidFill>
                    <a:srgbClr val="323232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연구원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98E8E8FD-B285-4F40-8303-9F903FEEED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243" y="4337750"/>
            <a:ext cx="2139351" cy="5571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B255E0B-855C-4C5C-AE38-C766C07FCD47}"/>
              </a:ext>
            </a:extLst>
          </p:cNvPr>
          <p:cNvSpPr txBox="1"/>
          <p:nvPr/>
        </p:nvSpPr>
        <p:spPr>
          <a:xfrm>
            <a:off x="6608711" y="3102245"/>
            <a:ext cx="26496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6A6A6A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Microsoft New Tai Lue" panose="020B0502040204020203" pitchFamily="34" charset="0"/>
              </a:rPr>
              <a:t>Library</a:t>
            </a:r>
            <a:endParaRPr lang="ko-KR" altLang="en-US" sz="5400" dirty="0">
              <a:solidFill>
                <a:srgbClr val="6A6A6A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Microsoft New Tai Lu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150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CF89495-11D5-40A1-B895-7D827BF752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64"/>
          <a:stretch/>
        </p:blipFill>
        <p:spPr>
          <a:xfrm>
            <a:off x="1685169" y="2469312"/>
            <a:ext cx="2114654" cy="32641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5E9886D-4581-4C65-8051-4F2759837172}"/>
              </a:ext>
            </a:extLst>
          </p:cNvPr>
          <p:cNvSpPr txBox="1"/>
          <p:nvPr/>
        </p:nvSpPr>
        <p:spPr>
          <a:xfrm>
            <a:off x="2067471" y="1523428"/>
            <a:ext cx="13500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Series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C6D01F-5628-4B42-9000-1D25D827CFF9}"/>
              </a:ext>
            </a:extLst>
          </p:cNvPr>
          <p:cNvSpPr txBox="1"/>
          <p:nvPr/>
        </p:nvSpPr>
        <p:spPr>
          <a:xfrm>
            <a:off x="7214572" y="1454416"/>
            <a:ext cx="22746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DataFrame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42E634-D8B6-4878-9BF4-D6DEE5CA9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895" y="2131123"/>
            <a:ext cx="5591955" cy="41820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AAAEB5-4293-43F6-A21F-1972BB8C7649}"/>
              </a:ext>
            </a:extLst>
          </p:cNvPr>
          <p:cNvSpPr txBox="1"/>
          <p:nvPr/>
        </p:nvSpPr>
        <p:spPr>
          <a:xfrm>
            <a:off x="1364197" y="660265"/>
            <a:ext cx="917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6A6A6A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Microsoft New Tai Lue" panose="020B0502040204020203" pitchFamily="34" charset="0"/>
              </a:rPr>
              <a:t>Library</a:t>
            </a:r>
            <a:endParaRPr lang="ko-KR" altLang="en-US" sz="1600" dirty="0">
              <a:solidFill>
                <a:srgbClr val="6A6A6A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Microsoft New Tai Lue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3CF5AA-60BC-4178-B700-3ECC131F3679}"/>
              </a:ext>
            </a:extLst>
          </p:cNvPr>
          <p:cNvSpPr txBox="1"/>
          <p:nvPr/>
        </p:nvSpPr>
        <p:spPr>
          <a:xfrm>
            <a:off x="2476365" y="350296"/>
            <a:ext cx="3337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D802A5E-D64F-E182-5B82-17E328091C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94426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337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683F51-BEE6-4A63-B58F-8C4C1AC43364}"/>
              </a:ext>
            </a:extLst>
          </p:cNvPr>
          <p:cNvSpPr txBox="1"/>
          <p:nvPr/>
        </p:nvSpPr>
        <p:spPr>
          <a:xfrm>
            <a:off x="788338" y="1641411"/>
            <a:ext cx="10615323" cy="582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Series</a:t>
            </a:r>
            <a:r>
              <a:rPr lang="ko-KR" altLang="en-US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데이터 이름 변경해주기</a:t>
            </a:r>
            <a:endParaRPr lang="en-US" altLang="ko-KR" sz="28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872435-608D-75CE-16AD-D185C2AED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CEAADBB-25AB-5A13-6221-10F8EF19E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6015" y="3145363"/>
            <a:ext cx="7528256" cy="22531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121688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337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683F51-BEE6-4A63-B58F-8C4C1AC43364}"/>
              </a:ext>
            </a:extLst>
          </p:cNvPr>
          <p:cNvSpPr txBox="1"/>
          <p:nvPr/>
        </p:nvSpPr>
        <p:spPr>
          <a:xfrm>
            <a:off x="788338" y="1641411"/>
            <a:ext cx="10615323" cy="1126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ctr">
              <a:lnSpc>
                <a:spcPct val="120000"/>
              </a:lnSpc>
              <a:buAutoNum type="arabicPeriod"/>
            </a:pPr>
            <a:r>
              <a:rPr lang="ko-KR" altLang="en-US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전년대비 </a:t>
            </a:r>
            <a:r>
              <a:rPr lang="ko-KR" altLang="en-US" sz="28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증감율</a:t>
            </a:r>
            <a:r>
              <a:rPr lang="ko-KR" altLang="en-US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계산하기</a:t>
            </a:r>
            <a:endParaRPr lang="en-US" altLang="ko-KR" sz="28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2. </a:t>
            </a:r>
            <a:r>
              <a:rPr lang="ko-KR" altLang="en-US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이름 변경해주기</a:t>
            </a:r>
            <a:endParaRPr lang="en-US" altLang="ko-KR" sz="28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0FC3184-305F-FCFC-625C-EA5591871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EFE28DD-6E5B-BF88-3AEA-AE7A29B26B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315" y="3205425"/>
            <a:ext cx="10017368" cy="23233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5956021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337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683F51-BEE6-4A63-B58F-8C4C1AC43364}"/>
              </a:ext>
            </a:extLst>
          </p:cNvPr>
          <p:cNvSpPr txBox="1"/>
          <p:nvPr/>
        </p:nvSpPr>
        <p:spPr>
          <a:xfrm>
            <a:off x="788337" y="1521362"/>
            <a:ext cx="10615323" cy="5825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행 기준 데이터 합치기</a:t>
            </a:r>
            <a:endParaRPr lang="en-US" altLang="ko-KR" sz="28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753DACD-AA9E-BB51-17D5-95D1452BE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BA73ADD-F666-105C-22DD-EB59CB8F0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781" y="2391508"/>
            <a:ext cx="7772438" cy="41161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7287365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AFDA379-8EFE-4A36-B572-0ABB94DBCBD1}"/>
              </a:ext>
            </a:extLst>
          </p:cNvPr>
          <p:cNvSpPr/>
          <p:nvPr/>
        </p:nvSpPr>
        <p:spPr>
          <a:xfrm>
            <a:off x="9763125" y="5591175"/>
            <a:ext cx="1857375" cy="542925"/>
          </a:xfrm>
          <a:prstGeom prst="rect">
            <a:avLst/>
          </a:prstGeom>
          <a:gradFill flip="none" rotWithShape="1">
            <a:gsLst>
              <a:gs pos="0">
                <a:srgbClr val="C9B35B"/>
              </a:gs>
              <a:gs pos="38000">
                <a:srgbClr val="D6B752"/>
              </a:gs>
              <a:gs pos="68000">
                <a:srgbClr val="E6BD47"/>
              </a:gs>
              <a:gs pos="100000">
                <a:srgbClr val="F1C13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B7D6AF-55F8-4569-BB99-8C43114C5D00}"/>
              </a:ext>
            </a:extLst>
          </p:cNvPr>
          <p:cNvSpPr txBox="1"/>
          <p:nvPr/>
        </p:nvSpPr>
        <p:spPr>
          <a:xfrm>
            <a:off x="888894" y="3139209"/>
            <a:ext cx="6281927" cy="582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Matplotlib</a:t>
            </a:r>
            <a:endParaRPr lang="en-US" altLang="ko-KR" sz="24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141157-5BBC-4E82-ABD3-7AF80B99BFBC}"/>
              </a:ext>
            </a:extLst>
          </p:cNvPr>
          <p:cNvSpPr txBox="1"/>
          <p:nvPr/>
        </p:nvSpPr>
        <p:spPr>
          <a:xfrm>
            <a:off x="1938228" y="1680319"/>
            <a:ext cx="1927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FFF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Microsoft New Tai Lue" panose="020B0502040204020203" pitchFamily="34" charset="0"/>
              </a:rPr>
              <a:t>Library</a:t>
            </a:r>
            <a:endParaRPr lang="ko-KR" altLang="en-US" sz="3600" b="1" dirty="0">
              <a:solidFill>
                <a:srgbClr val="FFFFFF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Microsoft New Tai Lu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029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AF076B3-56DB-419E-BE8E-63FE391BE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647" y="1596339"/>
            <a:ext cx="10970706" cy="4911365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6D60C3D2-6F12-4E1E-82AD-3099E1ACF3AE}"/>
              </a:ext>
            </a:extLst>
          </p:cNvPr>
          <p:cNvGrpSpPr/>
          <p:nvPr/>
        </p:nvGrpSpPr>
        <p:grpSpPr>
          <a:xfrm>
            <a:off x="785493" y="1270641"/>
            <a:ext cx="900100" cy="5101879"/>
            <a:chOff x="257592" y="212715"/>
            <a:chExt cx="900100" cy="489545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B36BB4C-F189-43A6-953C-5A76E1602030}"/>
                </a:ext>
              </a:extLst>
            </p:cNvPr>
            <p:cNvSpPr/>
            <p:nvPr/>
          </p:nvSpPr>
          <p:spPr>
            <a:xfrm>
              <a:off x="510408" y="1154389"/>
              <a:ext cx="647284" cy="3953777"/>
            </a:xfrm>
            <a:prstGeom prst="rect">
              <a:avLst/>
            </a:prstGeom>
            <a:noFill/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53B57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AC854B6-200F-489E-B8C8-F53C298509B4}"/>
                </a:ext>
              </a:extLst>
            </p:cNvPr>
            <p:cNvSpPr txBox="1"/>
            <p:nvPr/>
          </p:nvSpPr>
          <p:spPr>
            <a:xfrm>
              <a:off x="257592" y="212715"/>
              <a:ext cx="900100" cy="3543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53B57"/>
                  </a:solidFill>
                  <a:latin typeface="메이플스토리" panose="02000300000000000000" pitchFamily="2" charset="-127"/>
                  <a:ea typeface="나눔스퀘어 Bold" panose="020B0600000101010101" pitchFamily="50" charset="-127"/>
                </a:rPr>
                <a:t>index</a:t>
              </a:r>
              <a:endPara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53B57"/>
                </a:solidFill>
                <a:latin typeface="메이플스토리" panose="02000300000000000000" pitchFamily="2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F8E48C5-790F-49A7-A15E-CF17EB44E87B}"/>
              </a:ext>
            </a:extLst>
          </p:cNvPr>
          <p:cNvGrpSpPr/>
          <p:nvPr/>
        </p:nvGrpSpPr>
        <p:grpSpPr>
          <a:xfrm>
            <a:off x="886120" y="1250134"/>
            <a:ext cx="1854664" cy="5257569"/>
            <a:chOff x="360363" y="232959"/>
            <a:chExt cx="1760690" cy="47823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CAE1E40-65A5-47EA-B00B-482A256825F6}"/>
                </a:ext>
              </a:extLst>
            </p:cNvPr>
            <p:cNvSpPr/>
            <p:nvPr/>
          </p:nvSpPr>
          <p:spPr>
            <a:xfrm>
              <a:off x="360363" y="1091527"/>
              <a:ext cx="1384285" cy="3923760"/>
            </a:xfrm>
            <a:prstGeom prst="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53B57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1A1E756-6DA1-4403-B08A-FF4CD567CB9D}"/>
                </a:ext>
              </a:extLst>
            </p:cNvPr>
            <p:cNvSpPr txBox="1"/>
            <p:nvPr/>
          </p:nvSpPr>
          <p:spPr>
            <a:xfrm>
              <a:off x="1220953" y="232959"/>
              <a:ext cx="900100" cy="33594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53B57"/>
                  </a:solidFill>
                  <a:latin typeface="메이플스토리" panose="02000300000000000000" pitchFamily="2" charset="-127"/>
                  <a:ea typeface="나눔스퀘어 Bold" panose="020B0600000101010101" pitchFamily="50" charset="-127"/>
                </a:rPr>
                <a:t>Series</a:t>
              </a:r>
              <a:endPara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53B57"/>
                </a:solidFill>
                <a:latin typeface="메이플스토리" panose="02000300000000000000" pitchFamily="2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4C0F84A-5A27-4B1F-87BD-12097A384569}"/>
              </a:ext>
            </a:extLst>
          </p:cNvPr>
          <p:cNvGrpSpPr/>
          <p:nvPr/>
        </p:nvGrpSpPr>
        <p:grpSpPr>
          <a:xfrm>
            <a:off x="785492" y="1226633"/>
            <a:ext cx="11054573" cy="5362703"/>
            <a:chOff x="447100" y="504924"/>
            <a:chExt cx="8249800" cy="4371876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E19009D-2C91-4192-9047-074A9E4C5D71}"/>
                </a:ext>
              </a:extLst>
            </p:cNvPr>
            <p:cNvSpPr/>
            <p:nvPr/>
          </p:nvSpPr>
          <p:spPr>
            <a:xfrm>
              <a:off x="447100" y="1276400"/>
              <a:ext cx="8249800" cy="3600400"/>
            </a:xfrm>
            <a:prstGeom prst="rect">
              <a:avLst/>
            </a:prstGeom>
            <a:noFill/>
            <a:ln w="38100">
              <a:solidFill>
                <a:srgbClr val="EA42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53B57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418604D-DB4F-4D35-88CB-32A190E8AD77}"/>
                </a:ext>
              </a:extLst>
            </p:cNvPr>
            <p:cNvSpPr txBox="1"/>
            <p:nvPr/>
          </p:nvSpPr>
          <p:spPr>
            <a:xfrm>
              <a:off x="3059832" y="504924"/>
              <a:ext cx="1512168" cy="30109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>
                  <a:solidFill>
                    <a:srgbClr val="F53B57"/>
                  </a:solidFill>
                  <a:latin typeface="메이플스토리" panose="02000300000000000000" pitchFamily="2" charset="-127"/>
                  <a:ea typeface="나눔스퀘어 Bold" panose="020B0600000101010101" pitchFamily="50" charset="-127"/>
                </a:rPr>
                <a:t>DataFrame</a:t>
              </a:r>
              <a:endPara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53B57"/>
                </a:solidFill>
                <a:latin typeface="메이플스토리" panose="02000300000000000000" pitchFamily="2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EA8FBCE-0360-49D4-A80C-8B4E0CB08C37}"/>
              </a:ext>
            </a:extLst>
          </p:cNvPr>
          <p:cNvGrpSpPr/>
          <p:nvPr/>
        </p:nvGrpSpPr>
        <p:grpSpPr>
          <a:xfrm>
            <a:off x="351935" y="1284962"/>
            <a:ext cx="11488130" cy="877458"/>
            <a:chOff x="143393" y="900531"/>
            <a:chExt cx="11488130" cy="877458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9A5C0F8-8978-4DD4-986D-2C14D7D0D232}"/>
                </a:ext>
              </a:extLst>
            </p:cNvPr>
            <p:cNvSpPr/>
            <p:nvPr/>
          </p:nvSpPr>
          <p:spPr>
            <a:xfrm>
              <a:off x="143393" y="1255542"/>
              <a:ext cx="11488130" cy="522447"/>
            </a:xfrm>
            <a:prstGeom prst="rect">
              <a:avLst/>
            </a:prstGeom>
            <a:noFill/>
            <a:ln w="38100"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26C2D83-DEEA-44D5-8275-37B4790C51FF}"/>
                </a:ext>
              </a:extLst>
            </p:cNvPr>
            <p:cNvSpPr txBox="1"/>
            <p:nvPr/>
          </p:nvSpPr>
          <p:spPr>
            <a:xfrm>
              <a:off x="10119355" y="900531"/>
              <a:ext cx="1512168" cy="36933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53B57"/>
                  </a:solidFill>
                  <a:latin typeface="메이플스토리" panose="02000300000000000000" pitchFamily="2" charset="-127"/>
                  <a:ea typeface="나눔스퀘어 Bold" panose="020B0600000101010101" pitchFamily="50" charset="-127"/>
                </a:rPr>
                <a:t>Columns</a:t>
              </a:r>
              <a:endPara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53B57"/>
                </a:solidFill>
                <a:latin typeface="메이플스토리" panose="02000300000000000000" pitchFamily="2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EC97F04-E7EF-40FA-851D-D5E3D1A601A2}"/>
              </a:ext>
            </a:extLst>
          </p:cNvPr>
          <p:cNvSpPr txBox="1"/>
          <p:nvPr/>
        </p:nvSpPr>
        <p:spPr>
          <a:xfrm>
            <a:off x="1364197" y="660265"/>
            <a:ext cx="917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6A6A6A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Microsoft New Tai Lue" panose="020B0502040204020203" pitchFamily="34" charset="0"/>
              </a:rPr>
              <a:t>Library</a:t>
            </a:r>
            <a:endParaRPr lang="ko-KR" altLang="en-US" sz="1600" dirty="0">
              <a:solidFill>
                <a:srgbClr val="6A6A6A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Microsoft New Tai Lue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D43729-F799-4A4E-91BD-DA2EB4AD1AD0}"/>
              </a:ext>
            </a:extLst>
          </p:cNvPr>
          <p:cNvSpPr txBox="1"/>
          <p:nvPr/>
        </p:nvSpPr>
        <p:spPr>
          <a:xfrm>
            <a:off x="2476365" y="350296"/>
            <a:ext cx="3337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D9C7C6A2-CAC4-8A6F-692A-78B9E5AD4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00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29956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사용하기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6F0D02-EC48-4E41-ADA3-3340CC22A7DA}"/>
              </a:ext>
            </a:extLst>
          </p:cNvPr>
          <p:cNvSpPr txBox="1"/>
          <p:nvPr/>
        </p:nvSpPr>
        <p:spPr>
          <a:xfrm>
            <a:off x="1095866" y="2516167"/>
            <a:ext cx="10482101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en-US" altLang="ko-KR" sz="2800" dirty="0">
                <a:solidFill>
                  <a:srgbClr val="F53B57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import</a:t>
            </a:r>
            <a:r>
              <a:rPr lang="en-US" altLang="ko-KR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pandas </a:t>
            </a:r>
            <a:r>
              <a:rPr lang="en-US" altLang="ko-KR" sz="2400" dirty="0">
                <a:solidFill>
                  <a:srgbClr val="F53B57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as </a:t>
            </a:r>
            <a:r>
              <a:rPr lang="en-US" altLang="ko-KR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pd</a:t>
            </a:r>
            <a:r>
              <a:rPr lang="en-US" altLang="ko-KR" sz="2400" dirty="0">
                <a:solidFill>
                  <a:srgbClr val="F53B57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en-US" altLang="ko-KR" sz="24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   : pandas</a:t>
            </a:r>
            <a:r>
              <a:rPr lang="ko-KR" altLang="en-US" sz="2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모듈</a:t>
            </a:r>
            <a:r>
              <a:rPr lang="en-US" altLang="ko-KR" sz="2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2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r>
              <a:rPr lang="en-US" altLang="ko-KR" sz="2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r>
              <a:rPr lang="ko-KR" altLang="en-US" sz="2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</a:t>
            </a:r>
            <a:r>
              <a:rPr lang="en-US" altLang="ko-KR" sz="2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import</a:t>
            </a:r>
            <a:r>
              <a:rPr lang="ko-KR" altLang="en-US" sz="2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하고 앞으로 </a:t>
            </a:r>
            <a:r>
              <a:rPr lang="en-US" altLang="ko-KR" sz="2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pd</a:t>
            </a:r>
            <a:r>
              <a:rPr lang="ko-KR" altLang="en-US" sz="2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라는 이름으로 부르겠다</a:t>
            </a:r>
            <a:r>
              <a:rPr lang="en-US" altLang="ko-KR" sz="2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AEEDBD-19DB-4A9B-ADF9-C72507BDBC89}"/>
              </a:ext>
            </a:extLst>
          </p:cNvPr>
          <p:cNvSpPr txBox="1"/>
          <p:nvPr/>
        </p:nvSpPr>
        <p:spPr>
          <a:xfrm>
            <a:off x="1032492" y="1754734"/>
            <a:ext cx="7284563" cy="652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 </a:t>
            </a:r>
            <a:r>
              <a:rPr lang="ko-KR" altLang="en-US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모듈 </a:t>
            </a:r>
            <a:r>
              <a:rPr lang="en-US" altLang="ko-KR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import </a:t>
            </a:r>
            <a:r>
              <a:rPr lang="ko-KR" altLang="en-US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하기</a:t>
            </a:r>
            <a:endParaRPr lang="en-US" altLang="ko-KR" sz="32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8D22165-7158-2E04-F0CA-7AEF949C1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97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01610CC-1F08-4E35-B6A7-BBA15BC4AB3F}"/>
              </a:ext>
            </a:extLst>
          </p:cNvPr>
          <p:cNvSpPr txBox="1"/>
          <p:nvPr/>
        </p:nvSpPr>
        <p:spPr>
          <a:xfrm>
            <a:off x="1017952" y="2712066"/>
            <a:ext cx="10156095" cy="1649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8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Series </a:t>
            </a:r>
            <a:r>
              <a:rPr lang="ko-KR" altLang="en-US" sz="8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사용</a:t>
            </a:r>
            <a:endParaRPr lang="en-US" altLang="ko-KR" sz="88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743AAC-CA1F-4AFF-91AF-7C1E2F143333}"/>
              </a:ext>
            </a:extLst>
          </p:cNvPr>
          <p:cNvSpPr txBox="1"/>
          <p:nvPr/>
        </p:nvSpPr>
        <p:spPr>
          <a:xfrm>
            <a:off x="1364197" y="660265"/>
            <a:ext cx="917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6A6A6A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Microsoft New Tai Lue" panose="020B0502040204020203" pitchFamily="34" charset="0"/>
              </a:rPr>
              <a:t>Library</a:t>
            </a:r>
            <a:endParaRPr lang="ko-KR" altLang="en-US" sz="1600" dirty="0">
              <a:solidFill>
                <a:srgbClr val="6A6A6A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Microsoft New Tai Lue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6D105B-931C-4383-856D-D7A7CFFA5B51}"/>
              </a:ext>
            </a:extLst>
          </p:cNvPr>
          <p:cNvSpPr txBox="1"/>
          <p:nvPr/>
        </p:nvSpPr>
        <p:spPr>
          <a:xfrm>
            <a:off x="2476365" y="350296"/>
            <a:ext cx="3337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18DA351-5D06-1C8B-2553-6E9CF35F5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048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5AEEDBD-19DB-4A9B-ADF9-C72507BDBC89}"/>
              </a:ext>
            </a:extLst>
          </p:cNvPr>
          <p:cNvSpPr txBox="1"/>
          <p:nvPr/>
        </p:nvSpPr>
        <p:spPr>
          <a:xfrm>
            <a:off x="2453718" y="1818108"/>
            <a:ext cx="7284563" cy="652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Series</a:t>
            </a:r>
            <a:r>
              <a:rPr lang="ko-KR" altLang="en-US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생성</a:t>
            </a:r>
            <a:endParaRPr lang="en-US" altLang="ko-KR" sz="32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91AE51-0ADC-4D2B-A2C0-25AAABDDDD44}"/>
              </a:ext>
            </a:extLst>
          </p:cNvPr>
          <p:cNvSpPr txBox="1"/>
          <p:nvPr/>
        </p:nvSpPr>
        <p:spPr>
          <a:xfrm>
            <a:off x="1364197" y="660265"/>
            <a:ext cx="917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6A6A6A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Microsoft New Tai Lue" panose="020B0502040204020203" pitchFamily="34" charset="0"/>
              </a:rPr>
              <a:t>Library</a:t>
            </a:r>
            <a:endParaRPr lang="ko-KR" altLang="en-US" sz="1600" dirty="0">
              <a:solidFill>
                <a:srgbClr val="6A6A6A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Microsoft New Tai Lue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1D0115-2A44-475C-8EAA-02B69A281378}"/>
              </a:ext>
            </a:extLst>
          </p:cNvPr>
          <p:cNvSpPr txBox="1"/>
          <p:nvPr/>
        </p:nvSpPr>
        <p:spPr>
          <a:xfrm>
            <a:off x="2476365" y="350296"/>
            <a:ext cx="3337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B76942-3CFB-416C-8CF3-18EFEB9EC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358" y="2748982"/>
            <a:ext cx="9267285" cy="28105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E42742C-2A47-3A82-ACD4-4D1AE4513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30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5AEEDBD-19DB-4A9B-ADF9-C72507BDBC89}"/>
              </a:ext>
            </a:extLst>
          </p:cNvPr>
          <p:cNvSpPr txBox="1"/>
          <p:nvPr/>
        </p:nvSpPr>
        <p:spPr>
          <a:xfrm>
            <a:off x="2453718" y="1818108"/>
            <a:ext cx="7284563" cy="652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인덱스 지정하여 생성하기</a:t>
            </a:r>
            <a:endParaRPr lang="en-US" altLang="ko-KR" sz="32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759EB0-3FBF-4D59-9BB0-B34ECB465828}"/>
              </a:ext>
            </a:extLst>
          </p:cNvPr>
          <p:cNvSpPr txBox="1"/>
          <p:nvPr/>
        </p:nvSpPr>
        <p:spPr>
          <a:xfrm>
            <a:off x="1364197" y="660265"/>
            <a:ext cx="917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6A6A6A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Microsoft New Tai Lue" panose="020B0502040204020203" pitchFamily="34" charset="0"/>
              </a:rPr>
              <a:t>Library</a:t>
            </a:r>
            <a:endParaRPr lang="ko-KR" altLang="en-US" sz="1600" dirty="0">
              <a:solidFill>
                <a:srgbClr val="6A6A6A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Microsoft New Tai Lue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0DAD23-ABE6-4EBF-9AB8-1017A59F2E5F}"/>
              </a:ext>
            </a:extLst>
          </p:cNvPr>
          <p:cNvSpPr txBox="1"/>
          <p:nvPr/>
        </p:nvSpPr>
        <p:spPr>
          <a:xfrm>
            <a:off x="2476365" y="350296"/>
            <a:ext cx="3337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BED443-DEB1-4E83-B8B5-84DE81C93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985" y="2942471"/>
            <a:ext cx="9734031" cy="32552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8B8C081-65C8-C287-F90C-E6BAC4321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73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5AEEDBD-19DB-4A9B-ADF9-C72507BDBC89}"/>
              </a:ext>
            </a:extLst>
          </p:cNvPr>
          <p:cNvSpPr txBox="1"/>
          <p:nvPr/>
        </p:nvSpPr>
        <p:spPr>
          <a:xfrm>
            <a:off x="1032324" y="1256797"/>
            <a:ext cx="7284563" cy="582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1. Series</a:t>
            </a:r>
            <a:r>
              <a:rPr lang="ko-KR" altLang="en-US" sz="2800" dirty="0">
                <a:solidFill>
                  <a:srgbClr val="F53B57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값</a:t>
            </a:r>
            <a:r>
              <a:rPr lang="ko-KR" altLang="en-US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확인</a:t>
            </a:r>
            <a:endParaRPr lang="en-US" altLang="ko-KR" sz="28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683F51-BEE6-4A63-B58F-8C4C1AC43364}"/>
              </a:ext>
            </a:extLst>
          </p:cNvPr>
          <p:cNvSpPr txBox="1"/>
          <p:nvPr/>
        </p:nvSpPr>
        <p:spPr>
          <a:xfrm>
            <a:off x="1032324" y="3129714"/>
            <a:ext cx="7284563" cy="582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2. Series</a:t>
            </a:r>
            <a:r>
              <a:rPr lang="ko-KR" altLang="en-US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800" dirty="0">
                <a:solidFill>
                  <a:srgbClr val="F53B57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인덱스</a:t>
            </a:r>
            <a:r>
              <a:rPr lang="ko-KR" altLang="en-US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확인</a:t>
            </a:r>
            <a:endParaRPr lang="en-US" altLang="ko-KR" sz="28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C49630-791D-4B43-8555-5A53F20C4FF6}"/>
              </a:ext>
            </a:extLst>
          </p:cNvPr>
          <p:cNvSpPr txBox="1"/>
          <p:nvPr/>
        </p:nvSpPr>
        <p:spPr>
          <a:xfrm>
            <a:off x="1032324" y="4941021"/>
            <a:ext cx="7284563" cy="582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3. Series</a:t>
            </a:r>
            <a:r>
              <a:rPr lang="ko-KR" altLang="en-US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800" dirty="0">
                <a:solidFill>
                  <a:srgbClr val="F53B57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타입</a:t>
            </a:r>
            <a:r>
              <a:rPr lang="ko-KR" altLang="en-US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확인</a:t>
            </a:r>
            <a:endParaRPr lang="en-US" altLang="ko-KR" sz="28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79C1B0-7A60-44A6-BF83-3D76EFD5FE7B}"/>
              </a:ext>
            </a:extLst>
          </p:cNvPr>
          <p:cNvSpPr txBox="1"/>
          <p:nvPr/>
        </p:nvSpPr>
        <p:spPr>
          <a:xfrm>
            <a:off x="1364197" y="660265"/>
            <a:ext cx="917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6A6A6A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Microsoft New Tai Lue" panose="020B0502040204020203" pitchFamily="34" charset="0"/>
              </a:rPr>
              <a:t>Library</a:t>
            </a:r>
            <a:endParaRPr lang="ko-KR" altLang="en-US" sz="1600" dirty="0">
              <a:solidFill>
                <a:srgbClr val="6A6A6A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Microsoft New Tai Lue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DE87EF-ED10-4C4A-A443-7540D78E55D9}"/>
              </a:ext>
            </a:extLst>
          </p:cNvPr>
          <p:cNvSpPr txBox="1"/>
          <p:nvPr/>
        </p:nvSpPr>
        <p:spPr>
          <a:xfrm>
            <a:off x="2476365" y="350296"/>
            <a:ext cx="3337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C4C74A-4A98-4A1A-9A2A-D56627881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324" y="1914913"/>
            <a:ext cx="8178381" cy="12116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9EC7214-38B0-4A49-A62D-94FD6C081A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324" y="3782806"/>
            <a:ext cx="8219684" cy="11978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EE9CB70-9641-419D-A46B-22030CD2AF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324" y="5601203"/>
            <a:ext cx="8219685" cy="10463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7A7B77B-D249-DEAD-7ED6-7D8F1DA7D0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052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D770120-F4E8-43F5-946B-9B3D12580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262" y="2864364"/>
            <a:ext cx="8013476" cy="30527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AEEDBD-19DB-4A9B-ADF9-C72507BDBC89}"/>
              </a:ext>
            </a:extLst>
          </p:cNvPr>
          <p:cNvSpPr txBox="1"/>
          <p:nvPr/>
        </p:nvSpPr>
        <p:spPr>
          <a:xfrm>
            <a:off x="2453718" y="1818108"/>
            <a:ext cx="7284563" cy="652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Series</a:t>
            </a:r>
            <a:r>
              <a:rPr lang="ko-KR" altLang="en-US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에 이름 지정</a:t>
            </a:r>
            <a:endParaRPr lang="en-US" altLang="ko-KR" sz="32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A1E6E0C-BAD9-4ED9-916C-504D3E86CCA6}"/>
              </a:ext>
            </a:extLst>
          </p:cNvPr>
          <p:cNvSpPr/>
          <p:nvPr/>
        </p:nvSpPr>
        <p:spPr>
          <a:xfrm>
            <a:off x="2117050" y="4107012"/>
            <a:ext cx="626149" cy="309235"/>
          </a:xfrm>
          <a:prstGeom prst="rect">
            <a:avLst/>
          </a:prstGeom>
          <a:noFill/>
          <a:ln w="31750">
            <a:solidFill>
              <a:srgbClr val="F5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CDEFB4-A106-42A2-9D90-58C8DAADC04A}"/>
              </a:ext>
            </a:extLst>
          </p:cNvPr>
          <p:cNvSpPr/>
          <p:nvPr/>
        </p:nvSpPr>
        <p:spPr>
          <a:xfrm>
            <a:off x="2871215" y="5542485"/>
            <a:ext cx="607205" cy="364539"/>
          </a:xfrm>
          <a:prstGeom prst="rect">
            <a:avLst/>
          </a:prstGeom>
          <a:noFill/>
          <a:ln w="31750">
            <a:solidFill>
              <a:srgbClr val="F5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F19B2E-7B84-4893-9BB7-09EC5C2B1668}"/>
              </a:ext>
            </a:extLst>
          </p:cNvPr>
          <p:cNvSpPr txBox="1"/>
          <p:nvPr/>
        </p:nvSpPr>
        <p:spPr>
          <a:xfrm>
            <a:off x="1364197" y="660265"/>
            <a:ext cx="917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6A6A6A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Microsoft New Tai Lue" panose="020B0502040204020203" pitchFamily="34" charset="0"/>
              </a:rPr>
              <a:t>Library</a:t>
            </a:r>
            <a:endParaRPr lang="ko-KR" altLang="en-US" sz="1600" dirty="0">
              <a:solidFill>
                <a:srgbClr val="6A6A6A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Microsoft New Tai Lue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199553-8C94-4AEA-9B76-6FD157E94C2D}"/>
              </a:ext>
            </a:extLst>
          </p:cNvPr>
          <p:cNvSpPr txBox="1"/>
          <p:nvPr/>
        </p:nvSpPr>
        <p:spPr>
          <a:xfrm>
            <a:off x="2476365" y="350296"/>
            <a:ext cx="3337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AD00DDD-C274-51F8-E5D1-63010488B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441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337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AEEDBD-19DB-4A9B-ADF9-C72507BDBC89}"/>
              </a:ext>
            </a:extLst>
          </p:cNvPr>
          <p:cNvSpPr txBox="1"/>
          <p:nvPr/>
        </p:nvSpPr>
        <p:spPr>
          <a:xfrm>
            <a:off x="2453718" y="1818108"/>
            <a:ext cx="7284563" cy="652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Series </a:t>
            </a:r>
            <a:r>
              <a:rPr lang="ko-KR" altLang="en-US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연산</a:t>
            </a:r>
            <a:endParaRPr lang="en-US" altLang="ko-KR" sz="32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B7E574-D702-518A-B837-BF3A8A513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496" y="2848708"/>
            <a:ext cx="4945505" cy="32000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94C366A-A591-DD51-9527-FA656667D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675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5AEEDBD-19DB-4A9B-ADF9-C72507BDBC89}"/>
              </a:ext>
            </a:extLst>
          </p:cNvPr>
          <p:cNvSpPr txBox="1"/>
          <p:nvPr/>
        </p:nvSpPr>
        <p:spPr>
          <a:xfrm>
            <a:off x="2645407" y="1855086"/>
            <a:ext cx="7284563" cy="652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Series </a:t>
            </a:r>
            <a:r>
              <a:rPr lang="ko-KR" altLang="en-US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인덱싱</a:t>
            </a:r>
            <a:r>
              <a:rPr lang="en-US" altLang="ko-KR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32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슬라이싱</a:t>
            </a:r>
            <a:endParaRPr lang="en-US" altLang="ko-KR" sz="32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39F967-81AE-4C20-9AAF-467CBF66812D}"/>
              </a:ext>
            </a:extLst>
          </p:cNvPr>
          <p:cNvSpPr txBox="1"/>
          <p:nvPr/>
        </p:nvSpPr>
        <p:spPr>
          <a:xfrm>
            <a:off x="2818366" y="3143773"/>
            <a:ext cx="7567837" cy="582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- </a:t>
            </a:r>
            <a:r>
              <a:rPr lang="ko-KR" altLang="en-US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인덱싱</a:t>
            </a:r>
            <a:r>
              <a:rPr lang="en-US" altLang="ko-KR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(indexing): </a:t>
            </a:r>
            <a:r>
              <a:rPr lang="ko-KR" altLang="en-US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무엇인가를 </a:t>
            </a:r>
            <a:r>
              <a:rPr lang="en-US" altLang="ko-KR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‘</a:t>
            </a:r>
            <a:r>
              <a:rPr lang="ko-KR" altLang="en-US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가리킨다</a:t>
            </a:r>
            <a:r>
              <a:rPr lang="en-US" altLang="ko-KR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‘</a:t>
            </a:r>
            <a:r>
              <a:rPr lang="ko-KR" altLang="en-US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는 의미</a:t>
            </a:r>
            <a:endParaRPr lang="en-US" altLang="ko-KR" sz="24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64D470-4711-40E9-886E-131943B11236}"/>
              </a:ext>
            </a:extLst>
          </p:cNvPr>
          <p:cNvSpPr txBox="1"/>
          <p:nvPr/>
        </p:nvSpPr>
        <p:spPr>
          <a:xfrm>
            <a:off x="1364197" y="660265"/>
            <a:ext cx="917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6A6A6A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Microsoft New Tai Lue" panose="020B0502040204020203" pitchFamily="34" charset="0"/>
              </a:rPr>
              <a:t>Library</a:t>
            </a:r>
            <a:endParaRPr lang="ko-KR" altLang="en-US" sz="1600" dirty="0">
              <a:solidFill>
                <a:srgbClr val="6A6A6A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Microsoft New Tai Lue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0CF6AB-5767-4AAF-8C1D-199BAD69D130}"/>
              </a:ext>
            </a:extLst>
          </p:cNvPr>
          <p:cNvSpPr txBox="1"/>
          <p:nvPr/>
        </p:nvSpPr>
        <p:spPr>
          <a:xfrm>
            <a:off x="2476365" y="350296"/>
            <a:ext cx="3337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D5794A-9065-4DE7-8272-5A65390BDDAF}"/>
              </a:ext>
            </a:extLst>
          </p:cNvPr>
          <p:cNvSpPr txBox="1"/>
          <p:nvPr/>
        </p:nvSpPr>
        <p:spPr>
          <a:xfrm>
            <a:off x="2818367" y="4191885"/>
            <a:ext cx="7567836" cy="582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- </a:t>
            </a:r>
            <a:r>
              <a:rPr lang="ko-KR" altLang="en-US" sz="28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슬라이싱</a:t>
            </a:r>
            <a:r>
              <a:rPr lang="en-US" altLang="ko-KR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(Slicing): </a:t>
            </a:r>
            <a:r>
              <a:rPr lang="ko-KR" altLang="en-US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무엇인가를 </a:t>
            </a:r>
            <a:r>
              <a:rPr lang="en-US" altLang="ko-KR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‘</a:t>
            </a:r>
            <a:r>
              <a:rPr lang="ko-KR" altLang="en-US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잘라낸다</a:t>
            </a:r>
            <a:r>
              <a:rPr lang="en-US" altLang="ko-KR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’</a:t>
            </a:r>
            <a:r>
              <a:rPr lang="ko-KR" altLang="en-US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는 의미</a:t>
            </a:r>
            <a:endParaRPr lang="en-US" altLang="ko-KR" sz="24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F14A79A-36B4-3C18-1911-F8288988E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229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29C40F-68E0-427C-BEEE-E483FD2754A2}"/>
              </a:ext>
            </a:extLst>
          </p:cNvPr>
          <p:cNvSpPr txBox="1"/>
          <p:nvPr/>
        </p:nvSpPr>
        <p:spPr>
          <a:xfrm>
            <a:off x="0" y="1468959"/>
            <a:ext cx="3380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수업</a:t>
            </a:r>
            <a:endParaRPr lang="en-US" altLang="ko-KR" sz="36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36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진행방향</a:t>
            </a:r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6E39241F-BA8A-4571-A2CA-2F916D4B17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447063"/>
              </p:ext>
            </p:extLst>
          </p:nvPr>
        </p:nvGraphicFramePr>
        <p:xfrm>
          <a:off x="3980962" y="965482"/>
          <a:ext cx="7449038" cy="49270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C8F9E12C-B50C-4DB2-83BD-046ABC452DE0}"/>
              </a:ext>
            </a:extLst>
          </p:cNvPr>
          <p:cNvSpPr/>
          <p:nvPr/>
        </p:nvSpPr>
        <p:spPr>
          <a:xfrm>
            <a:off x="368300" y="6096000"/>
            <a:ext cx="1790700" cy="520700"/>
          </a:xfrm>
          <a:prstGeom prst="rect">
            <a:avLst/>
          </a:prstGeom>
          <a:gradFill>
            <a:gsLst>
              <a:gs pos="0">
                <a:srgbClr val="E6BD47"/>
              </a:gs>
              <a:gs pos="41000">
                <a:srgbClr val="EDC042"/>
              </a:gs>
              <a:gs pos="69000">
                <a:srgbClr val="F1C140"/>
              </a:gs>
              <a:gs pos="100000">
                <a:srgbClr val="F6C33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DDE3A0D-227A-4B4D-8E2C-3E6E72A8D0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49" y="5619651"/>
            <a:ext cx="2828925" cy="7366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0E8E1A-3ED8-4FEA-BE53-ABC586FB60B7}"/>
              </a:ext>
            </a:extLst>
          </p:cNvPr>
          <p:cNvSpPr txBox="1"/>
          <p:nvPr/>
        </p:nvSpPr>
        <p:spPr>
          <a:xfrm>
            <a:off x="1930447" y="861453"/>
            <a:ext cx="107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FFF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Microsoft New Tai Lue" panose="020B0502040204020203" pitchFamily="34" charset="0"/>
              </a:rPr>
              <a:t>Library</a:t>
            </a:r>
            <a:endParaRPr lang="ko-KR" altLang="en-US" sz="2800" dirty="0">
              <a:solidFill>
                <a:srgbClr val="FFFFFF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Microsoft New Tai Lu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287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337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AEEDBD-19DB-4A9B-ADF9-C72507BDBC89}"/>
              </a:ext>
            </a:extLst>
          </p:cNvPr>
          <p:cNvSpPr txBox="1"/>
          <p:nvPr/>
        </p:nvSpPr>
        <p:spPr>
          <a:xfrm>
            <a:off x="2453716" y="1406512"/>
            <a:ext cx="7284563" cy="652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Series </a:t>
            </a:r>
            <a:r>
              <a:rPr lang="ko-KR" altLang="en-US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인덱싱</a:t>
            </a:r>
            <a:endParaRPr lang="en-US" altLang="ko-KR" sz="32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BC13D2-BDFA-E0C0-9F5A-B3C691765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613" y="2491935"/>
            <a:ext cx="7528942" cy="34196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33FECA8-A936-3EBF-968E-D2F439BA3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691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5AEEDBD-19DB-4A9B-ADF9-C72507BDBC89}"/>
              </a:ext>
            </a:extLst>
          </p:cNvPr>
          <p:cNvSpPr txBox="1"/>
          <p:nvPr/>
        </p:nvSpPr>
        <p:spPr>
          <a:xfrm>
            <a:off x="2453716" y="1406512"/>
            <a:ext cx="7284563" cy="652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Series </a:t>
            </a:r>
            <a:r>
              <a:rPr lang="ko-KR" altLang="en-US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인덱싱</a:t>
            </a:r>
            <a:endParaRPr lang="en-US" altLang="ko-KR" sz="32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C7CF8C-DFB6-4A11-A659-C0FC621201A7}"/>
              </a:ext>
            </a:extLst>
          </p:cNvPr>
          <p:cNvSpPr txBox="1"/>
          <p:nvPr/>
        </p:nvSpPr>
        <p:spPr>
          <a:xfrm>
            <a:off x="1364197" y="660265"/>
            <a:ext cx="917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6A6A6A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Microsoft New Tai Lue" panose="020B0502040204020203" pitchFamily="34" charset="0"/>
              </a:rPr>
              <a:t>Library</a:t>
            </a:r>
            <a:endParaRPr lang="ko-KR" altLang="en-US" sz="1600" dirty="0">
              <a:solidFill>
                <a:srgbClr val="6A6A6A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Microsoft New Tai Lue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54E0FF-F3C2-43D1-93B2-0A29D345090A}"/>
              </a:ext>
            </a:extLst>
          </p:cNvPr>
          <p:cNvSpPr txBox="1"/>
          <p:nvPr/>
        </p:nvSpPr>
        <p:spPr>
          <a:xfrm>
            <a:off x="2476365" y="350296"/>
            <a:ext cx="3337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71B83F-3AE2-97CE-2128-1BD2A64C3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155" y="2399396"/>
            <a:ext cx="4953397" cy="41083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0F659C8-B416-3A7F-BA5D-EF8FBB8C3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775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5AEEDBD-19DB-4A9B-ADF9-C72507BDBC89}"/>
              </a:ext>
            </a:extLst>
          </p:cNvPr>
          <p:cNvSpPr txBox="1"/>
          <p:nvPr/>
        </p:nvSpPr>
        <p:spPr>
          <a:xfrm>
            <a:off x="2453716" y="1406512"/>
            <a:ext cx="7284563" cy="652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Series  Boolean </a:t>
            </a:r>
            <a:r>
              <a:rPr lang="ko-KR" altLang="en-US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인덱싱</a:t>
            </a:r>
            <a:endParaRPr lang="en-US" altLang="ko-KR" sz="32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A01615-145F-495D-BF03-9DD4A514FE7E}"/>
              </a:ext>
            </a:extLst>
          </p:cNvPr>
          <p:cNvSpPr txBox="1"/>
          <p:nvPr/>
        </p:nvSpPr>
        <p:spPr>
          <a:xfrm>
            <a:off x="1364197" y="660265"/>
            <a:ext cx="917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6A6A6A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Microsoft New Tai Lue" panose="020B0502040204020203" pitchFamily="34" charset="0"/>
              </a:rPr>
              <a:t>Library</a:t>
            </a:r>
            <a:endParaRPr lang="ko-KR" altLang="en-US" sz="1600" dirty="0">
              <a:solidFill>
                <a:srgbClr val="6A6A6A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Microsoft New Tai Lue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A3477B-419C-4FD1-8AF9-AFB73FA7B0B4}"/>
              </a:ext>
            </a:extLst>
          </p:cNvPr>
          <p:cNvSpPr txBox="1"/>
          <p:nvPr/>
        </p:nvSpPr>
        <p:spPr>
          <a:xfrm>
            <a:off x="2476365" y="350296"/>
            <a:ext cx="3337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F286EA-919D-968F-3FA8-6301D5592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327" y="3001006"/>
            <a:ext cx="3848637" cy="25911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74579DB-75D8-AA66-CCA1-7B456FE03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571" y="2987061"/>
            <a:ext cx="5551951" cy="26095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CA3CECB-FD4E-CC96-3012-F0E2C69BF4DE}"/>
              </a:ext>
            </a:extLst>
          </p:cNvPr>
          <p:cNvSpPr/>
          <p:nvPr/>
        </p:nvSpPr>
        <p:spPr>
          <a:xfrm>
            <a:off x="2831121" y="5099538"/>
            <a:ext cx="1582615" cy="3519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10EF8ED-7731-E39E-EFEE-62E7B9C25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92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5AEEDBD-19DB-4A9B-ADF9-C72507BDBC89}"/>
              </a:ext>
            </a:extLst>
          </p:cNvPr>
          <p:cNvSpPr txBox="1"/>
          <p:nvPr/>
        </p:nvSpPr>
        <p:spPr>
          <a:xfrm>
            <a:off x="559601" y="1402919"/>
            <a:ext cx="7284563" cy="582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Q1.</a:t>
            </a:r>
            <a:r>
              <a:rPr lang="ko-KR" altLang="en-US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인구수가 </a:t>
            </a:r>
            <a:r>
              <a:rPr lang="en-US" altLang="ko-KR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300</a:t>
            </a:r>
            <a:r>
              <a:rPr lang="ko-KR" altLang="en-US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만 이상의 도시는</a:t>
            </a:r>
            <a:r>
              <a:rPr lang="en-US" altLang="ko-KR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FC5191-2FB5-4B6F-8180-BC70434CE791}"/>
              </a:ext>
            </a:extLst>
          </p:cNvPr>
          <p:cNvSpPr txBox="1"/>
          <p:nvPr/>
        </p:nvSpPr>
        <p:spPr>
          <a:xfrm>
            <a:off x="559600" y="4084898"/>
            <a:ext cx="8727040" cy="582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Q2.</a:t>
            </a:r>
            <a:r>
              <a:rPr lang="ko-KR" altLang="en-US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인구수가 </a:t>
            </a:r>
            <a:r>
              <a:rPr lang="en-US" altLang="ko-KR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250</a:t>
            </a:r>
            <a:r>
              <a:rPr lang="ko-KR" altLang="en-US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만 이상 </a:t>
            </a:r>
            <a:r>
              <a:rPr lang="en-US" altLang="ko-KR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500</a:t>
            </a:r>
            <a:r>
              <a:rPr lang="ko-KR" altLang="en-US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만 이하의 도시는</a:t>
            </a:r>
            <a:r>
              <a:rPr lang="en-US" altLang="ko-KR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1F687F-BAFA-4560-8E0F-CE62D4CB6CCC}"/>
              </a:ext>
            </a:extLst>
          </p:cNvPr>
          <p:cNvSpPr txBox="1"/>
          <p:nvPr/>
        </p:nvSpPr>
        <p:spPr>
          <a:xfrm>
            <a:off x="1364197" y="660265"/>
            <a:ext cx="917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6A6A6A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Microsoft New Tai Lue" panose="020B0502040204020203" pitchFamily="34" charset="0"/>
              </a:rPr>
              <a:t>Library</a:t>
            </a:r>
            <a:endParaRPr lang="ko-KR" altLang="en-US" sz="1600" dirty="0">
              <a:solidFill>
                <a:srgbClr val="6A6A6A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Microsoft New Tai Lue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93B2F1-F11C-4D33-A1E1-010D30FE82D1}"/>
              </a:ext>
            </a:extLst>
          </p:cNvPr>
          <p:cNvSpPr txBox="1"/>
          <p:nvPr/>
        </p:nvSpPr>
        <p:spPr>
          <a:xfrm>
            <a:off x="2476365" y="350296"/>
            <a:ext cx="3337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B1DCCE-7E2A-C156-B8DF-E5176F777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197" y="2140766"/>
            <a:ext cx="5089357" cy="18540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ACE2E70-3D98-26FB-751B-7FC7C0188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197" y="4746838"/>
            <a:ext cx="8287907" cy="19528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EB2D7A2-EA38-1A50-3F80-5A9F33888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263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337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AEEDBD-19DB-4A9B-ADF9-C72507BDBC89}"/>
              </a:ext>
            </a:extLst>
          </p:cNvPr>
          <p:cNvSpPr txBox="1"/>
          <p:nvPr/>
        </p:nvSpPr>
        <p:spPr>
          <a:xfrm>
            <a:off x="2453716" y="1406512"/>
            <a:ext cx="7284563" cy="652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Series</a:t>
            </a:r>
            <a:r>
              <a:rPr lang="ko-KR" altLang="en-US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32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슬라이싱</a:t>
            </a:r>
            <a:endParaRPr lang="en-US" altLang="ko-KR" sz="32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EA284F-D1AB-637C-83B9-5A6462122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3494" y="2299642"/>
            <a:ext cx="4525006" cy="39820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8E4FFE3-3F8E-9924-2624-C90C923D2E24}"/>
              </a:ext>
            </a:extLst>
          </p:cNvPr>
          <p:cNvSpPr/>
          <p:nvPr/>
        </p:nvSpPr>
        <p:spPr>
          <a:xfrm>
            <a:off x="3865024" y="4382814"/>
            <a:ext cx="4461946" cy="18673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AADEA08-49BE-25DF-E192-EC4251966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4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337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AEEDBD-19DB-4A9B-ADF9-C72507BDBC89}"/>
              </a:ext>
            </a:extLst>
          </p:cNvPr>
          <p:cNvSpPr txBox="1"/>
          <p:nvPr/>
        </p:nvSpPr>
        <p:spPr>
          <a:xfrm>
            <a:off x="2453716" y="1406512"/>
            <a:ext cx="7284563" cy="652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Dictionary</a:t>
            </a:r>
            <a:r>
              <a:rPr lang="ko-KR" altLang="en-US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객체로 </a:t>
            </a:r>
            <a:r>
              <a:rPr lang="en-US" altLang="ko-KR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Series </a:t>
            </a:r>
            <a:r>
              <a:rPr lang="ko-KR" altLang="en-US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생성</a:t>
            </a:r>
            <a:endParaRPr lang="en-US" altLang="ko-KR" sz="32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026" name="Picture 2" descr="포켓몬25주년②] 피카츄부터 따라큐...당신의 '최애' 포켓몬은?">
            <a:extLst>
              <a:ext uri="{FF2B5EF4-FFF2-40B4-BE49-F238E27FC236}">
                <a16:creationId xmlns:a16="http://schemas.microsoft.com/office/drawing/2014/main" id="{FFEC2D09-6462-444C-A41E-017F778AB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082" y="2292113"/>
            <a:ext cx="6477000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6794DCF-9F73-A44E-639C-2724B7024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791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337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AEEDBD-19DB-4A9B-ADF9-C72507BDBC89}"/>
              </a:ext>
            </a:extLst>
          </p:cNvPr>
          <p:cNvSpPr txBox="1"/>
          <p:nvPr/>
        </p:nvSpPr>
        <p:spPr>
          <a:xfrm>
            <a:off x="2453716" y="1406512"/>
            <a:ext cx="7284563" cy="652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Dictionary</a:t>
            </a:r>
            <a:r>
              <a:rPr lang="ko-KR" altLang="en-US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객체로 </a:t>
            </a:r>
            <a:r>
              <a:rPr lang="en-US" altLang="ko-KR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Series </a:t>
            </a:r>
            <a:r>
              <a:rPr lang="ko-KR" altLang="en-US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생성</a:t>
            </a:r>
            <a:endParaRPr lang="en-US" altLang="ko-KR" sz="32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9C7E39-2B83-0B34-4522-88B231ACA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3834" y="2557882"/>
            <a:ext cx="5774445" cy="31749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33CFAB6-6278-6FE4-65F7-FCDFA9BD0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4139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337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AEEDBD-19DB-4A9B-ADF9-C72507BDBC89}"/>
              </a:ext>
            </a:extLst>
          </p:cNvPr>
          <p:cNvSpPr txBox="1"/>
          <p:nvPr/>
        </p:nvSpPr>
        <p:spPr>
          <a:xfrm>
            <a:off x="2453716" y="1406512"/>
            <a:ext cx="7284563" cy="652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Dictionary</a:t>
            </a:r>
            <a:r>
              <a:rPr lang="ko-KR" altLang="en-US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객체로 </a:t>
            </a:r>
            <a:r>
              <a:rPr lang="en-US" altLang="ko-KR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Series </a:t>
            </a:r>
            <a:r>
              <a:rPr lang="ko-KR" altLang="en-US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생성</a:t>
            </a:r>
            <a:endParaRPr lang="en-US" altLang="ko-KR" sz="32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C7717E-36F2-0504-45F9-3065E6470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566" y="2557882"/>
            <a:ext cx="5798868" cy="32714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17DD44B-FEC1-AF9A-A362-0AD7464E9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5135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337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AEEDBD-19DB-4A9B-ADF9-C72507BDBC89}"/>
              </a:ext>
            </a:extLst>
          </p:cNvPr>
          <p:cNvSpPr txBox="1"/>
          <p:nvPr/>
        </p:nvSpPr>
        <p:spPr>
          <a:xfrm>
            <a:off x="2453716" y="1406512"/>
            <a:ext cx="7284563" cy="652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32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레벨업해서</a:t>
            </a:r>
            <a:r>
              <a:rPr lang="ko-KR" altLang="en-US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올라간 공격력을 계산</a:t>
            </a:r>
            <a:endParaRPr lang="en-US" altLang="ko-KR" sz="32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F831A9-CF28-06A5-3D3B-FEE3E2D04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922" y="2557882"/>
            <a:ext cx="5148149" cy="33960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338E462-C272-5E00-A9D7-A27D88285809}"/>
              </a:ext>
            </a:extLst>
          </p:cNvPr>
          <p:cNvSpPr/>
          <p:nvPr/>
        </p:nvSpPr>
        <p:spPr>
          <a:xfrm>
            <a:off x="5189220" y="3954780"/>
            <a:ext cx="1051560" cy="1234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FF7E1C4-0074-AB04-660B-C8F7D81E5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43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337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AEEDBD-19DB-4A9B-ADF9-C72507BDBC89}"/>
              </a:ext>
            </a:extLst>
          </p:cNvPr>
          <p:cNvSpPr txBox="1"/>
          <p:nvPr/>
        </p:nvSpPr>
        <p:spPr>
          <a:xfrm>
            <a:off x="2453718" y="1639777"/>
            <a:ext cx="7284563" cy="652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32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비어있지</a:t>
            </a:r>
            <a:r>
              <a:rPr lang="ko-KR" altLang="en-US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않은 데이터들만 보려면</a:t>
            </a:r>
            <a:r>
              <a:rPr lang="en-US" altLang="ko-KR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BF98AF-586E-47A9-5185-046FC3247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226" y="3050604"/>
            <a:ext cx="3058674" cy="30794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27C548F-15DF-0487-FDAE-2E94937CB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182" y="3337292"/>
            <a:ext cx="5538021" cy="23098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557065E-714B-8D0F-6A52-D84F678778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39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2120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모듈이란</a:t>
            </a:r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</a:p>
        </p:txBody>
      </p:sp>
      <p:pic>
        <p:nvPicPr>
          <p:cNvPr id="1028" name="Picture 4" descr="Pandas] insert 함수이용하기">
            <a:extLst>
              <a:ext uri="{FF2B5EF4-FFF2-40B4-BE49-F238E27FC236}">
                <a16:creationId xmlns:a16="http://schemas.microsoft.com/office/drawing/2014/main" id="{09557E1F-EC26-4B3D-96F9-89F92F783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190" y="2930510"/>
            <a:ext cx="5954207" cy="3721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791F1C6-D40B-4F9D-A958-DCFADDECC3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499" y="1381124"/>
            <a:ext cx="4752975" cy="47529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5D2355-159F-41F5-ACE1-C95D904DE0C6}"/>
              </a:ext>
            </a:extLst>
          </p:cNvPr>
          <p:cNvSpPr txBox="1"/>
          <p:nvPr/>
        </p:nvSpPr>
        <p:spPr>
          <a:xfrm>
            <a:off x="5153025" y="1844660"/>
            <a:ext cx="47439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rgbClr val="49719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</a:t>
            </a:r>
            <a:r>
              <a:rPr lang="en-US" altLang="ko-KR" sz="6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el </a:t>
            </a:r>
            <a:r>
              <a:rPr lang="en-US" altLang="ko-KR" sz="6000" dirty="0" err="1">
                <a:solidFill>
                  <a:srgbClr val="49719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da</a:t>
            </a:r>
            <a:r>
              <a:rPr lang="en-US" altLang="ko-KR" sz="60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ta</a:t>
            </a:r>
            <a:r>
              <a:rPr lang="en-US" altLang="ko-KR" sz="6000" dirty="0" err="1">
                <a:solidFill>
                  <a:srgbClr val="497196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s</a:t>
            </a:r>
            <a:endParaRPr lang="ko-KR" altLang="en-US" sz="6000" dirty="0">
              <a:solidFill>
                <a:srgbClr val="497196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FE71B39-83C5-1230-8DDD-6AFF5AE21B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929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337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AEEDBD-19DB-4A9B-ADF9-C72507BDBC89}"/>
              </a:ext>
            </a:extLst>
          </p:cNvPr>
          <p:cNvSpPr txBox="1"/>
          <p:nvPr/>
        </p:nvSpPr>
        <p:spPr>
          <a:xfrm>
            <a:off x="2453718" y="1639777"/>
            <a:ext cx="7284563" cy="652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32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비어있는</a:t>
            </a:r>
            <a:r>
              <a:rPr lang="ko-KR" altLang="en-US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데이터들만 보려면</a:t>
            </a:r>
            <a:r>
              <a:rPr lang="en-US" altLang="ko-KR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071E6B-2192-CC10-1C81-60D7A31D4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032" y="2910111"/>
            <a:ext cx="3378489" cy="32259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205EBCB-9F49-1EB9-D459-3C0FB6CA5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779" y="2910111"/>
            <a:ext cx="5547547" cy="32037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6A5D7E8-0946-291C-85B0-7CBE33AA2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2060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337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AEEDBD-19DB-4A9B-ADF9-C72507BDBC89}"/>
              </a:ext>
            </a:extLst>
          </p:cNvPr>
          <p:cNvSpPr txBox="1"/>
          <p:nvPr/>
        </p:nvSpPr>
        <p:spPr>
          <a:xfrm>
            <a:off x="2117815" y="1639777"/>
            <a:ext cx="7949915" cy="658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32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레벨업해서</a:t>
            </a:r>
            <a:r>
              <a:rPr lang="ko-KR" altLang="en-US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올라간 공격력의 증가율</a:t>
            </a:r>
            <a:r>
              <a:rPr lang="en-US" altLang="ko-KR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(%)</a:t>
            </a:r>
            <a:r>
              <a:rPr lang="ko-KR" altLang="en-US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을 계산</a:t>
            </a:r>
            <a:endParaRPr lang="en-US" altLang="ko-KR" sz="32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713951-48C4-21A7-59B5-F5707EB84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969" y="2563249"/>
            <a:ext cx="5497605" cy="38960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1B1D24B-6A9D-F41A-F720-FDC6A6C65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0787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337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AEEDBD-19DB-4A9B-ADF9-C72507BDBC89}"/>
              </a:ext>
            </a:extLst>
          </p:cNvPr>
          <p:cNvSpPr txBox="1"/>
          <p:nvPr/>
        </p:nvSpPr>
        <p:spPr>
          <a:xfrm>
            <a:off x="2117815" y="1639777"/>
            <a:ext cx="7949915" cy="652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Series </a:t>
            </a:r>
            <a:r>
              <a:rPr lang="ko-KR" altLang="en-US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 갱신</a:t>
            </a:r>
            <a:r>
              <a:rPr lang="en-US" altLang="ko-KR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추가</a:t>
            </a:r>
            <a:r>
              <a:rPr lang="en-US" altLang="ko-KR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삭제</a:t>
            </a:r>
            <a:endParaRPr lang="en-US" altLang="ko-KR" sz="32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FC83D9B-F51C-BBEB-4B25-53276A55F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66" y="3211570"/>
            <a:ext cx="2886478" cy="30103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14D51E9-3A07-A08B-4A8F-E5E0CA5531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7980" y="3895363"/>
            <a:ext cx="3829584" cy="12670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FAD5078-F754-ADB3-3AFA-9CD4859626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6912" y="3211570"/>
            <a:ext cx="2581635" cy="27150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805E8D0-BABB-6132-03F1-A07F182BDC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4190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337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610CC-1F08-4E35-B6A7-BBA15BC4AB3F}"/>
              </a:ext>
            </a:extLst>
          </p:cNvPr>
          <p:cNvSpPr txBox="1"/>
          <p:nvPr/>
        </p:nvSpPr>
        <p:spPr>
          <a:xfrm>
            <a:off x="1017952" y="2712066"/>
            <a:ext cx="10156095" cy="1649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88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DataFrame</a:t>
            </a:r>
            <a:r>
              <a:rPr lang="en-US" altLang="ko-KR" sz="8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8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사용</a:t>
            </a:r>
            <a:endParaRPr lang="en-US" altLang="ko-KR" sz="88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6E033F-4FEB-6880-E371-A4205A39D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288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337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AEEDBD-19DB-4A9B-ADF9-C72507BDBC89}"/>
              </a:ext>
            </a:extLst>
          </p:cNvPr>
          <p:cNvSpPr txBox="1"/>
          <p:nvPr/>
        </p:nvSpPr>
        <p:spPr>
          <a:xfrm>
            <a:off x="2117815" y="1555800"/>
            <a:ext cx="7949915" cy="652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2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DataFrame</a:t>
            </a:r>
            <a:r>
              <a:rPr lang="ko-KR" altLang="en-US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생성하기</a:t>
            </a:r>
            <a:endParaRPr lang="en-US" altLang="ko-KR" sz="32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10884A-D048-B258-A4E5-632AD64BA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477" y="2544751"/>
            <a:ext cx="7268589" cy="39629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2B03E1F-FF77-EE21-75AB-902A615FA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757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337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AEEDBD-19DB-4A9B-ADF9-C72507BDBC89}"/>
              </a:ext>
            </a:extLst>
          </p:cNvPr>
          <p:cNvSpPr txBox="1"/>
          <p:nvPr/>
        </p:nvSpPr>
        <p:spPr>
          <a:xfrm>
            <a:off x="2117815" y="1555800"/>
            <a:ext cx="7949915" cy="652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2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DataFrame</a:t>
            </a:r>
            <a:r>
              <a:rPr lang="ko-KR" altLang="en-US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인덱스 수정</a:t>
            </a:r>
            <a:endParaRPr lang="en-US" altLang="ko-KR" sz="32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BEEC3E-0EBB-9DAF-8925-EE420D3F0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977" y="2575906"/>
            <a:ext cx="7449590" cy="34294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9A93C8-44D2-51EE-1CB9-7D007C1E4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3230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337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AEEDBD-19DB-4A9B-ADF9-C72507BDBC89}"/>
              </a:ext>
            </a:extLst>
          </p:cNvPr>
          <p:cNvSpPr txBox="1"/>
          <p:nvPr/>
        </p:nvSpPr>
        <p:spPr>
          <a:xfrm>
            <a:off x="1429633" y="1543318"/>
            <a:ext cx="9888376" cy="652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2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DataFrame</a:t>
            </a:r>
            <a:r>
              <a:rPr lang="ko-KR" altLang="en-US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인덱스 지정해서 생성 </a:t>
            </a:r>
            <a:r>
              <a:rPr lang="en-US" altLang="ko-KR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(Dictionary)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6992F2-855D-85CC-E3B2-67A7AA654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892" y="2507812"/>
            <a:ext cx="8804018" cy="40467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5C0D551-D50D-853B-52B4-5E2CE54B4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6098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337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AEEDBD-19DB-4A9B-ADF9-C72507BDBC89}"/>
              </a:ext>
            </a:extLst>
          </p:cNvPr>
          <p:cNvSpPr txBox="1"/>
          <p:nvPr/>
        </p:nvSpPr>
        <p:spPr>
          <a:xfrm>
            <a:off x="1366341" y="1604151"/>
            <a:ext cx="9452862" cy="652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2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DataFrame</a:t>
            </a:r>
            <a:r>
              <a:rPr lang="en-US" altLang="ko-KR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인덱스 지정하여 생성 </a:t>
            </a:r>
            <a:r>
              <a:rPr lang="en-US" altLang="ko-KR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(list </a:t>
            </a:r>
            <a:r>
              <a:rPr lang="ko-KR" altLang="en-US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구조 활용</a:t>
            </a:r>
            <a:r>
              <a:rPr lang="en-US" altLang="ko-KR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C286EF-0281-281E-58A1-7419AE92C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190" y="2861379"/>
            <a:ext cx="9412013" cy="34866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B71022B-52CC-3E59-176D-C053E40F8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323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337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AEEDBD-19DB-4A9B-ADF9-C72507BDBC89}"/>
              </a:ext>
            </a:extLst>
          </p:cNvPr>
          <p:cNvSpPr txBox="1"/>
          <p:nvPr/>
        </p:nvSpPr>
        <p:spPr>
          <a:xfrm>
            <a:off x="2117815" y="1555800"/>
            <a:ext cx="7949915" cy="652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2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DataFrame</a:t>
            </a:r>
            <a:r>
              <a:rPr lang="en-US" altLang="ko-KR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전치하기</a:t>
            </a:r>
            <a:endParaRPr lang="en-US" altLang="ko-KR" sz="32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4023AC-109B-74F7-0963-26D5590DE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994" y="2856458"/>
            <a:ext cx="3690011" cy="35070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9E05E9B-C206-9855-5983-1C92A392F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4479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337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AEEDBD-19DB-4A9B-ADF9-C72507BDBC89}"/>
              </a:ext>
            </a:extLst>
          </p:cNvPr>
          <p:cNvSpPr txBox="1"/>
          <p:nvPr/>
        </p:nvSpPr>
        <p:spPr>
          <a:xfrm>
            <a:off x="1032324" y="1107506"/>
            <a:ext cx="7284563" cy="582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1. </a:t>
            </a:r>
            <a:r>
              <a:rPr lang="en-US" altLang="ko-KR" sz="28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DataFrame</a:t>
            </a:r>
            <a:r>
              <a:rPr lang="en-US" altLang="ko-KR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800" dirty="0">
                <a:solidFill>
                  <a:srgbClr val="F53B57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값</a:t>
            </a:r>
            <a:r>
              <a:rPr lang="ko-KR" altLang="en-US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확인</a:t>
            </a:r>
            <a:endParaRPr lang="en-US" altLang="ko-KR" sz="28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683F51-BEE6-4A63-B58F-8C4C1AC43364}"/>
              </a:ext>
            </a:extLst>
          </p:cNvPr>
          <p:cNvSpPr txBox="1"/>
          <p:nvPr/>
        </p:nvSpPr>
        <p:spPr>
          <a:xfrm>
            <a:off x="1069648" y="3375935"/>
            <a:ext cx="7284563" cy="582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2. </a:t>
            </a:r>
            <a:r>
              <a:rPr lang="en-US" altLang="ko-KR" sz="28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DataFrame</a:t>
            </a:r>
            <a:r>
              <a:rPr lang="ko-KR" altLang="en-US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800" dirty="0">
                <a:solidFill>
                  <a:srgbClr val="F53B57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인덱스</a:t>
            </a:r>
            <a:r>
              <a:rPr lang="ko-KR" altLang="en-US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확인</a:t>
            </a:r>
            <a:endParaRPr lang="en-US" altLang="ko-KR" sz="28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C49630-791D-4B43-8555-5A53F20C4FF6}"/>
              </a:ext>
            </a:extLst>
          </p:cNvPr>
          <p:cNvSpPr txBox="1"/>
          <p:nvPr/>
        </p:nvSpPr>
        <p:spPr>
          <a:xfrm>
            <a:off x="1032324" y="4952982"/>
            <a:ext cx="7284563" cy="582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3. </a:t>
            </a:r>
            <a:r>
              <a:rPr lang="en-US" altLang="ko-KR" sz="28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DataFrame</a:t>
            </a:r>
            <a:r>
              <a:rPr lang="ko-KR" altLang="en-US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800" dirty="0">
                <a:solidFill>
                  <a:srgbClr val="F53B57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컬럼</a:t>
            </a:r>
            <a:r>
              <a:rPr lang="ko-KR" altLang="en-US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확인</a:t>
            </a:r>
            <a:endParaRPr lang="en-US" altLang="ko-KR" sz="28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FA8999-0DCF-2597-491C-F46DD25BB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079" y="1704810"/>
            <a:ext cx="5285475" cy="16624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6CB02B1-C3C4-181B-C18C-447AA9FA8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079" y="3954669"/>
            <a:ext cx="6511826" cy="9687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01063D7-C07A-F7CD-7171-4F2903D77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079" y="5625548"/>
            <a:ext cx="5458587" cy="10669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9D8DBE4-7B65-9AC0-CF32-32B1AAC9BE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834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27F8273-AF3D-495A-B67D-F2C3040610FA}"/>
              </a:ext>
            </a:extLst>
          </p:cNvPr>
          <p:cNvSpPr txBox="1"/>
          <p:nvPr/>
        </p:nvSpPr>
        <p:spPr>
          <a:xfrm>
            <a:off x="1364197" y="660265"/>
            <a:ext cx="917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6A6A6A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Microsoft New Tai Lue" panose="020B0502040204020203" pitchFamily="34" charset="0"/>
              </a:rPr>
              <a:t>Library</a:t>
            </a:r>
            <a:endParaRPr lang="ko-KR" altLang="en-US" sz="1600" dirty="0">
              <a:solidFill>
                <a:srgbClr val="6A6A6A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Microsoft New Tai Lue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304929-52C5-4B94-A760-1E7767BD315C}"/>
              </a:ext>
            </a:extLst>
          </p:cNvPr>
          <p:cNvSpPr txBox="1"/>
          <p:nvPr/>
        </p:nvSpPr>
        <p:spPr>
          <a:xfrm>
            <a:off x="2476365" y="350296"/>
            <a:ext cx="30726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학습 이유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733A698-5920-134D-6D37-12C000DBA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DCD271C-FA53-58BD-27BC-D46F4F2572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556" y="1157140"/>
            <a:ext cx="8454887" cy="528430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0C0F3ED-C755-80C6-33CC-4EFA1734D900}"/>
              </a:ext>
            </a:extLst>
          </p:cNvPr>
          <p:cNvSpPr/>
          <p:nvPr/>
        </p:nvSpPr>
        <p:spPr>
          <a:xfrm>
            <a:off x="2710150" y="2313542"/>
            <a:ext cx="1134737" cy="2864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05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337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610CC-1F08-4E35-B6A7-BBA15BC4AB3F}"/>
              </a:ext>
            </a:extLst>
          </p:cNvPr>
          <p:cNvSpPr txBox="1"/>
          <p:nvPr/>
        </p:nvSpPr>
        <p:spPr>
          <a:xfrm>
            <a:off x="1103677" y="2268788"/>
            <a:ext cx="10156095" cy="1649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88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DataFrame</a:t>
            </a:r>
            <a:r>
              <a:rPr lang="en-US" altLang="ko-KR" sz="8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C665F2-E656-4156-8DFF-E664D3BA6584}"/>
              </a:ext>
            </a:extLst>
          </p:cNvPr>
          <p:cNvSpPr txBox="1"/>
          <p:nvPr/>
        </p:nvSpPr>
        <p:spPr>
          <a:xfrm>
            <a:off x="1237027" y="3826491"/>
            <a:ext cx="10156095" cy="1492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8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Indexing &amp; Slicing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B834D2-2ACC-029D-FBA3-4643D7854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9081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55544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인덱싱</a:t>
            </a:r>
            <a:r>
              <a:rPr lang="en-US" altLang="ko-KR" sz="26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(indexing)</a:t>
            </a:r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슬라이싱</a:t>
            </a:r>
            <a:r>
              <a:rPr lang="en-US" altLang="ko-KR" sz="26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(Slicing)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267534-5D95-4CFE-A5AB-35C0BBBA328E}"/>
              </a:ext>
            </a:extLst>
          </p:cNvPr>
          <p:cNvSpPr txBox="1"/>
          <p:nvPr/>
        </p:nvSpPr>
        <p:spPr>
          <a:xfrm>
            <a:off x="1261874" y="1501316"/>
            <a:ext cx="58290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36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인덱싱</a:t>
            </a:r>
            <a:r>
              <a:rPr lang="en-US" altLang="ko-KR" sz="36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(indexing)</a:t>
            </a: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무엇인가를 </a:t>
            </a:r>
            <a:r>
              <a:rPr lang="en-US" altLang="ko-KR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‘</a:t>
            </a:r>
            <a:r>
              <a:rPr lang="ko-KR" altLang="en-US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가리킨다</a:t>
            </a:r>
            <a:r>
              <a:rPr lang="en-US" altLang="ko-KR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‘</a:t>
            </a:r>
            <a:r>
              <a:rPr lang="ko-KR" altLang="en-US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는 의미</a:t>
            </a:r>
            <a:endParaRPr lang="en-US" altLang="ko-KR" sz="32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20000"/>
              </a:lnSpc>
            </a:pPr>
            <a:endParaRPr lang="en-US" altLang="ko-KR" sz="32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B84328-DE72-4236-9DB7-E42EAF465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740" y="3189131"/>
            <a:ext cx="4635260" cy="30153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7ACC69B-DD99-40EA-B4E9-23CE626D58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056"/>
          <a:stretch/>
        </p:blipFill>
        <p:spPr>
          <a:xfrm>
            <a:off x="8351509" y="3189131"/>
            <a:ext cx="1757963" cy="27948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A31A49A-FD34-4270-AB36-654986CC128F}"/>
              </a:ext>
            </a:extLst>
          </p:cNvPr>
          <p:cNvSpPr/>
          <p:nvPr/>
        </p:nvSpPr>
        <p:spPr>
          <a:xfrm>
            <a:off x="2168253" y="3324225"/>
            <a:ext cx="1327422" cy="28802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1" name="그래픽 10" descr="오른쪽을 가리키는 검지">
            <a:extLst>
              <a:ext uri="{FF2B5EF4-FFF2-40B4-BE49-F238E27FC236}">
                <a16:creationId xmlns:a16="http://schemas.microsoft.com/office/drawing/2014/main" id="{7BF871B7-FA29-4F7F-9B96-B8261E259E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399301">
            <a:off x="3338012" y="2812394"/>
            <a:ext cx="887596" cy="887596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3AB203C7-FC9F-485A-AB6E-4D1B06681376}"/>
              </a:ext>
            </a:extLst>
          </p:cNvPr>
          <p:cNvSpPr/>
          <p:nvPr/>
        </p:nvSpPr>
        <p:spPr>
          <a:xfrm>
            <a:off x="6679363" y="4453905"/>
            <a:ext cx="1133475" cy="485775"/>
          </a:xfrm>
          <a:prstGeom prst="rightArrow">
            <a:avLst/>
          </a:prstGeom>
          <a:solidFill>
            <a:srgbClr val="418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5F9BB16-E8D4-397E-19C1-42FD149CE4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25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55544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인덱싱</a:t>
            </a:r>
            <a:r>
              <a:rPr lang="en-US" altLang="ko-KR" sz="26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(indexing)</a:t>
            </a:r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슬라이싱</a:t>
            </a:r>
            <a:r>
              <a:rPr lang="en-US" altLang="ko-KR" sz="26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(Slicing)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267534-5D95-4CFE-A5AB-35C0BBBA328E}"/>
              </a:ext>
            </a:extLst>
          </p:cNvPr>
          <p:cNvSpPr txBox="1"/>
          <p:nvPr/>
        </p:nvSpPr>
        <p:spPr>
          <a:xfrm>
            <a:off x="1261874" y="1501316"/>
            <a:ext cx="5829039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36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슬라이싱</a:t>
            </a:r>
            <a:r>
              <a:rPr lang="en-US" altLang="ko-KR" sz="36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(Slicing)</a:t>
            </a:r>
          </a:p>
          <a:p>
            <a:pPr marL="342900" indent="-3429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무엇인가를 </a:t>
            </a:r>
            <a:r>
              <a:rPr lang="en-US" altLang="ko-KR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‘</a:t>
            </a:r>
            <a:r>
              <a:rPr lang="ko-KR" altLang="en-US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잘라낸다</a:t>
            </a:r>
            <a:r>
              <a:rPr lang="en-US" altLang="ko-KR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’</a:t>
            </a:r>
            <a:r>
              <a:rPr lang="ko-KR" altLang="en-US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는 의미</a:t>
            </a:r>
            <a:endParaRPr lang="en-US" altLang="ko-KR" sz="32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697FEB-FCB7-400E-A9F6-889E8ED68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740" y="3189131"/>
            <a:ext cx="4635260" cy="30153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DD654CB-87DB-4B59-A279-606941E31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096" y="3779681"/>
            <a:ext cx="2849072" cy="15733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EB9F01E-783F-43C9-B7EF-D664CCC85F56}"/>
              </a:ext>
            </a:extLst>
          </p:cNvPr>
          <p:cNvSpPr/>
          <p:nvPr/>
        </p:nvSpPr>
        <p:spPr>
          <a:xfrm>
            <a:off x="6679363" y="4453905"/>
            <a:ext cx="1133475" cy="485775"/>
          </a:xfrm>
          <a:prstGeom prst="rightArrow">
            <a:avLst/>
          </a:prstGeom>
          <a:solidFill>
            <a:srgbClr val="418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0641355-616A-4E94-8D1F-42750EEA6B69}"/>
              </a:ext>
            </a:extLst>
          </p:cNvPr>
          <p:cNvSpPr/>
          <p:nvPr/>
        </p:nvSpPr>
        <p:spPr>
          <a:xfrm>
            <a:off x="2168252" y="4453906"/>
            <a:ext cx="2689497" cy="11372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2" name="그래픽 11" descr="가위">
            <a:extLst>
              <a:ext uri="{FF2B5EF4-FFF2-40B4-BE49-F238E27FC236}">
                <a16:creationId xmlns:a16="http://schemas.microsoft.com/office/drawing/2014/main" id="{3B92C7DD-00B9-46F3-973B-7F47DBF449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2550" y="3605341"/>
            <a:ext cx="1254197" cy="125419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AEF2DA6-423A-6629-8878-B06E8E5390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43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337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AEEDBD-19DB-4A9B-ADF9-C72507BDBC89}"/>
              </a:ext>
            </a:extLst>
          </p:cNvPr>
          <p:cNvSpPr txBox="1"/>
          <p:nvPr/>
        </p:nvSpPr>
        <p:spPr>
          <a:xfrm>
            <a:off x="2117815" y="1555800"/>
            <a:ext cx="8151600" cy="652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2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DataFrame</a:t>
            </a:r>
            <a:r>
              <a:rPr lang="en-US" altLang="ko-KR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열 인덱스 확인하기</a:t>
            </a:r>
            <a:r>
              <a:rPr lang="en-US" altLang="ko-KR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열 인덱싱</a:t>
            </a:r>
            <a:r>
              <a:rPr lang="en-US" altLang="ko-KR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858FB5A-59EF-9EAC-749A-9D0A52327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911B23D-5283-B610-5B33-88B573541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049" y="3016115"/>
            <a:ext cx="3448531" cy="22386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D52AE05-FA98-5E7B-D624-49BC964535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9769" y="2672551"/>
            <a:ext cx="2825432" cy="37525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CA4E00A-EF78-7B47-5E6E-E7B062F021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4346" y="2972206"/>
            <a:ext cx="3372321" cy="31532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77548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337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AEEDBD-19DB-4A9B-ADF9-C72507BDBC89}"/>
              </a:ext>
            </a:extLst>
          </p:cNvPr>
          <p:cNvSpPr txBox="1"/>
          <p:nvPr/>
        </p:nvSpPr>
        <p:spPr>
          <a:xfrm>
            <a:off x="2117815" y="1555800"/>
            <a:ext cx="7949915" cy="652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2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DataFrame</a:t>
            </a:r>
            <a:r>
              <a:rPr lang="en-US" altLang="ko-KR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새로운 </a:t>
            </a:r>
            <a:r>
              <a:rPr lang="en-US" altLang="ko-KR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column </a:t>
            </a:r>
            <a:r>
              <a:rPr lang="ko-KR" altLang="en-US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추가하기</a:t>
            </a:r>
            <a:endParaRPr lang="en-US" altLang="ko-KR" sz="32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A588E34-C77F-4081-13D3-01919194F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A46E5B7-AE6C-7037-CA82-AECE30D12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030" y="2790198"/>
            <a:ext cx="7049484" cy="35533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445712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337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AEEDBD-19DB-4A9B-ADF9-C72507BDBC89}"/>
              </a:ext>
            </a:extLst>
          </p:cNvPr>
          <p:cNvSpPr txBox="1"/>
          <p:nvPr/>
        </p:nvSpPr>
        <p:spPr>
          <a:xfrm>
            <a:off x="2117815" y="1555800"/>
            <a:ext cx="7949915" cy="652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2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DataFrame</a:t>
            </a:r>
            <a:r>
              <a:rPr lang="en-US" altLang="ko-KR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행 </a:t>
            </a:r>
            <a:r>
              <a:rPr lang="ko-KR" altLang="en-US" sz="32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슬라이싱</a:t>
            </a:r>
            <a:endParaRPr lang="en-US" altLang="ko-KR" sz="32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EB29036-5059-9CE1-0ED4-1FBE421DA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B0B0549-E8F1-10BC-C93A-BF8FB510A4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695" y="2456402"/>
            <a:ext cx="5217043" cy="29623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759354F-C298-9B85-5D3B-A1ECFC5AB0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6264" y="2456402"/>
            <a:ext cx="5410001" cy="29623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529880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337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AEEDBD-19DB-4A9B-ADF9-C72507BDBC89}"/>
              </a:ext>
            </a:extLst>
          </p:cNvPr>
          <p:cNvSpPr txBox="1"/>
          <p:nvPr/>
        </p:nvSpPr>
        <p:spPr>
          <a:xfrm>
            <a:off x="803237" y="2431924"/>
            <a:ext cx="3054260" cy="652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loc[] </a:t>
            </a:r>
            <a:r>
              <a:rPr lang="ko-KR" altLang="en-US" sz="32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인덱서</a:t>
            </a:r>
            <a:endParaRPr lang="en-US" altLang="ko-KR" sz="32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966746-A889-4A0F-BEDF-2D60902E5CA7}"/>
              </a:ext>
            </a:extLst>
          </p:cNvPr>
          <p:cNvSpPr txBox="1"/>
          <p:nvPr/>
        </p:nvSpPr>
        <p:spPr>
          <a:xfrm>
            <a:off x="1362075" y="3128724"/>
            <a:ext cx="7610475" cy="517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- </a:t>
            </a:r>
            <a:r>
              <a:rPr lang="ko-KR" altLang="en-US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실제 인덱스명 </a:t>
            </a:r>
            <a:r>
              <a:rPr lang="en-US" altLang="ko-KR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or </a:t>
            </a:r>
            <a:r>
              <a:rPr lang="ko-KR" altLang="en-US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컬럼명을 사용하여 가지고 올 때 사용</a:t>
            </a:r>
            <a:endParaRPr lang="en-US" altLang="ko-KR" sz="24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F61583-CFAB-4026-93C7-0E219C26B20F}"/>
              </a:ext>
            </a:extLst>
          </p:cNvPr>
          <p:cNvSpPr txBox="1"/>
          <p:nvPr/>
        </p:nvSpPr>
        <p:spPr>
          <a:xfrm>
            <a:off x="1362075" y="4634161"/>
            <a:ext cx="6629400" cy="512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- </a:t>
            </a:r>
            <a:r>
              <a:rPr lang="ko-KR" altLang="en-US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인덱스 번호를 사용하여 가지고 올 때 사용</a:t>
            </a:r>
            <a:endParaRPr lang="en-US" altLang="ko-KR" sz="24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2848CF-3623-46CA-9E8F-2E22E9325761}"/>
              </a:ext>
            </a:extLst>
          </p:cNvPr>
          <p:cNvSpPr txBox="1"/>
          <p:nvPr/>
        </p:nvSpPr>
        <p:spPr>
          <a:xfrm>
            <a:off x="108040" y="1484083"/>
            <a:ext cx="7949915" cy="652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2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DataFrame</a:t>
            </a:r>
            <a:r>
              <a:rPr lang="ko-KR" altLang="en-US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32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슬라이싱</a:t>
            </a:r>
            <a:r>
              <a:rPr lang="ko-KR" altLang="en-US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-&gt; </a:t>
            </a:r>
            <a:r>
              <a:rPr lang="ko-KR" altLang="en-US" sz="32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인덱서활용</a:t>
            </a:r>
            <a:endParaRPr lang="en-US" altLang="ko-KR" sz="32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1F471B-50ED-4EC7-BCB3-ED1DDEA9F6FA}"/>
              </a:ext>
            </a:extLst>
          </p:cNvPr>
          <p:cNvSpPr txBox="1"/>
          <p:nvPr/>
        </p:nvSpPr>
        <p:spPr>
          <a:xfrm>
            <a:off x="803237" y="3837055"/>
            <a:ext cx="3054260" cy="652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2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iloc</a:t>
            </a:r>
            <a:r>
              <a:rPr lang="en-US" altLang="ko-KR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[] </a:t>
            </a:r>
            <a:r>
              <a:rPr lang="ko-KR" altLang="en-US" sz="32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인덱서</a:t>
            </a:r>
            <a:endParaRPr lang="en-US" altLang="ko-KR" sz="32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EA50F60-18C8-4296-CDD9-890CECEAD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540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337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AEEDBD-19DB-4A9B-ADF9-C72507BDBC89}"/>
              </a:ext>
            </a:extLst>
          </p:cNvPr>
          <p:cNvSpPr txBox="1"/>
          <p:nvPr/>
        </p:nvSpPr>
        <p:spPr>
          <a:xfrm>
            <a:off x="2117815" y="1621789"/>
            <a:ext cx="7949915" cy="652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loc[] </a:t>
            </a:r>
            <a:r>
              <a:rPr lang="ko-KR" altLang="en-US" sz="32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인덱서</a:t>
            </a:r>
            <a:endParaRPr lang="en-US" altLang="ko-KR" sz="32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966746-A889-4A0F-BEDF-2D60902E5CA7}"/>
              </a:ext>
            </a:extLst>
          </p:cNvPr>
          <p:cNvSpPr txBox="1"/>
          <p:nvPr/>
        </p:nvSpPr>
        <p:spPr>
          <a:xfrm>
            <a:off x="2117814" y="2270941"/>
            <a:ext cx="7949915" cy="512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- </a:t>
            </a:r>
            <a:r>
              <a:rPr lang="ko-KR" altLang="en-US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실제 인덱스이름을 사용하여 행을 가지고 올 때 사용</a:t>
            </a:r>
            <a:endParaRPr lang="en-US" altLang="ko-KR" sz="24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512D0B9-9974-4D78-47CC-9FE3B4EB3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52F0ECC-15C2-D8F7-0446-E89139ED6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686" y="3429000"/>
            <a:ext cx="6534169" cy="27371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072762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337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AEEDBD-19DB-4A9B-ADF9-C72507BDBC89}"/>
              </a:ext>
            </a:extLst>
          </p:cNvPr>
          <p:cNvSpPr txBox="1"/>
          <p:nvPr/>
        </p:nvSpPr>
        <p:spPr>
          <a:xfrm>
            <a:off x="2117815" y="1621789"/>
            <a:ext cx="7949915" cy="652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2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iloc</a:t>
            </a:r>
            <a:r>
              <a:rPr lang="en-US" altLang="ko-KR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[] </a:t>
            </a:r>
            <a:r>
              <a:rPr lang="ko-KR" altLang="en-US" sz="32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인덱서</a:t>
            </a:r>
            <a:endParaRPr lang="en-US" altLang="ko-KR" sz="32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966746-A889-4A0F-BEDF-2D60902E5CA7}"/>
              </a:ext>
            </a:extLst>
          </p:cNvPr>
          <p:cNvSpPr txBox="1"/>
          <p:nvPr/>
        </p:nvSpPr>
        <p:spPr>
          <a:xfrm>
            <a:off x="2117814" y="2291037"/>
            <a:ext cx="8312375" cy="512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-</a:t>
            </a:r>
            <a:r>
              <a:rPr lang="en-US" altLang="ko-KR" sz="24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numpy</a:t>
            </a:r>
            <a:r>
              <a:rPr lang="ko-KR" altLang="en-US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의 </a:t>
            </a:r>
            <a:r>
              <a:rPr lang="en-US" altLang="ko-KR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array</a:t>
            </a:r>
            <a:r>
              <a:rPr lang="ko-KR" altLang="en-US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인덱싱 방식으로 행을 가지고 올 때 사용</a:t>
            </a:r>
            <a:endParaRPr lang="en-US" altLang="ko-KR" sz="24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E256F8C-6416-C409-E559-EB65FA013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91F5A0C-5E45-3563-FDB5-033F2411B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181" y="3429000"/>
            <a:ext cx="4351637" cy="23821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968618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337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AEEDBD-19DB-4A9B-ADF9-C72507BDBC89}"/>
              </a:ext>
            </a:extLst>
          </p:cNvPr>
          <p:cNvSpPr txBox="1"/>
          <p:nvPr/>
        </p:nvSpPr>
        <p:spPr>
          <a:xfrm>
            <a:off x="2117815" y="1621789"/>
            <a:ext cx="7949915" cy="652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 Boolean </a:t>
            </a:r>
            <a:r>
              <a:rPr lang="ko-KR" altLang="en-US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인덱싱</a:t>
            </a:r>
            <a:endParaRPr lang="en-US" altLang="ko-KR" sz="32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12FDD19-8BDA-F19B-33F0-B3CAC5186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4379DD0-FFD0-5807-5CFC-CE97CFBBA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092" y="2740616"/>
            <a:ext cx="4593170" cy="32075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7DC616A-1064-1C1B-9842-A989D800A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45" y="2875877"/>
            <a:ext cx="5062564" cy="29370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84804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DD1705E-2385-49CE-915E-615F5E0F69D0}"/>
              </a:ext>
            </a:extLst>
          </p:cNvPr>
          <p:cNvSpPr txBox="1"/>
          <p:nvPr/>
        </p:nvSpPr>
        <p:spPr>
          <a:xfrm>
            <a:off x="546217" y="1290125"/>
            <a:ext cx="1109956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요금제에 따른 한달제공데이터와 가격 부가세 </a:t>
            </a:r>
            <a:r>
              <a:rPr lang="ko-KR" altLang="en-US" sz="16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선약적용가를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알려드리겠습니다 </a:t>
            </a: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정식 명칭인 </a:t>
            </a: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band 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 세이브는 통상명칭으로 </a:t>
            </a: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299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요금제 라고 하며 한달에 제공되는 데이터는 </a:t>
            </a: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300M 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입니다 가격을 부가세를 포함하여 </a:t>
            </a: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32,890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원이며 선약할인 </a:t>
            </a: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(25%) </a:t>
            </a:r>
            <a:r>
              <a:rPr lang="ko-KR" altLang="en-US" sz="16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적용가는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24668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원 입니다</a:t>
            </a: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정식 명칭인 </a:t>
            </a: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band 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 </a:t>
            </a: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1.2G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는 통상명칭으로 </a:t>
            </a: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36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요금제 라고 하며 한달에 제공되는 데이터는 </a:t>
            </a: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1.2G 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입니다 가격을 부가세를 포함하여 </a:t>
            </a: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39,600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원이며 선약할인 </a:t>
            </a: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(25%) </a:t>
            </a:r>
            <a:r>
              <a:rPr lang="ko-KR" altLang="en-US" sz="16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적용가는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29,700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원 입니다</a:t>
            </a: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정식 명칭인 </a:t>
            </a: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band 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 </a:t>
            </a: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2.2G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는 통상명칭으로 </a:t>
            </a: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42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요금제 라고 하며 한달에 제공되는 데이터는 </a:t>
            </a: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2.2G 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입니다 가격을 부가세를 포함하여 </a:t>
            </a: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46,200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원이며 선약할인 </a:t>
            </a: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(25%) </a:t>
            </a:r>
            <a:r>
              <a:rPr lang="ko-KR" altLang="en-US" sz="16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적용가는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34,650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원 입니다</a:t>
            </a: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정식 명칭인 </a:t>
            </a: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band 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 </a:t>
            </a: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3.5G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는 통상명칭으로 </a:t>
            </a: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47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요금제 라고 하며 한달에 제공되는 데이터는 </a:t>
            </a: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3.5G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입니다 가격을 부가세를 포함하여 </a:t>
            </a: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51,700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원이며 선약할인 </a:t>
            </a: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(25%) </a:t>
            </a:r>
            <a:r>
              <a:rPr lang="ko-KR" altLang="en-US" sz="16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적용가는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38,775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원 입니다</a:t>
            </a: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정식 명칭인 </a:t>
            </a: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band 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 </a:t>
            </a: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6.5G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는 통상명칭으로 </a:t>
            </a: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51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요금제 라고 하며 한달에 제공되는 데이터는 </a:t>
            </a: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6.5G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입니다 가격을 부가세를 포함하여 </a:t>
            </a: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56,100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원이며 선약할인 </a:t>
            </a: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(25%) </a:t>
            </a:r>
            <a:r>
              <a:rPr lang="ko-KR" altLang="en-US" sz="16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적용가는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42,075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원 입니다</a:t>
            </a: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정식 명칭인 </a:t>
            </a: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band 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 퍼펙트는 통상명칭으로 </a:t>
            </a: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599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요금제 라고 하며 한달에 제공되는 데이터는 </a:t>
            </a: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11G + 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매일</a:t>
            </a: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2GB 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입니다 가격을 부가세를 포함하여 </a:t>
            </a: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65,890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원이며 선약할인 </a:t>
            </a: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(25%) </a:t>
            </a:r>
            <a:r>
              <a:rPr lang="ko-KR" altLang="en-US" sz="16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적용가는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49,418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원 입니다</a:t>
            </a: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sz="1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D7D85D9-4020-45A7-B314-8215C2E85AA0}"/>
              </a:ext>
            </a:extLst>
          </p:cNvPr>
          <p:cNvGrpSpPr/>
          <p:nvPr/>
        </p:nvGrpSpPr>
        <p:grpSpPr>
          <a:xfrm>
            <a:off x="2576511" y="3972626"/>
            <a:ext cx="7038975" cy="2581976"/>
            <a:chOff x="2576511" y="3972626"/>
            <a:chExt cx="7038975" cy="2581976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18245930-1C01-4F4D-9AC6-EEFFDC6A63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949"/>
            <a:stretch/>
          </p:blipFill>
          <p:spPr bwMode="auto">
            <a:xfrm>
              <a:off x="2576511" y="4230502"/>
              <a:ext cx="7038975" cy="2324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AB223EF-59F9-4A8F-A8E6-F4C060029F21}"/>
                </a:ext>
              </a:extLst>
            </p:cNvPr>
            <p:cNvSpPr/>
            <p:nvPr/>
          </p:nvSpPr>
          <p:spPr>
            <a:xfrm>
              <a:off x="5293468" y="3972626"/>
              <a:ext cx="1735982" cy="411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요금제 </a:t>
              </a:r>
              <a:r>
                <a:rPr lang="ko-KR" altLang="en-US" dirty="0" err="1">
                  <a:solidFill>
                    <a:sysClr val="windowText" lastClr="000000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정리표</a:t>
              </a:r>
              <a:endParaRPr lang="ko-KR" altLang="en-US" dirty="0">
                <a:solidFill>
                  <a:sysClr val="windowText" lastClr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27F8273-AF3D-495A-B67D-F2C3040610FA}"/>
              </a:ext>
            </a:extLst>
          </p:cNvPr>
          <p:cNvSpPr txBox="1"/>
          <p:nvPr/>
        </p:nvSpPr>
        <p:spPr>
          <a:xfrm>
            <a:off x="1364197" y="660265"/>
            <a:ext cx="917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6A6A6A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Microsoft New Tai Lue" panose="020B0502040204020203" pitchFamily="34" charset="0"/>
              </a:rPr>
              <a:t>Library</a:t>
            </a:r>
            <a:endParaRPr lang="ko-KR" altLang="en-US" sz="1600" dirty="0">
              <a:solidFill>
                <a:srgbClr val="6A6A6A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Microsoft New Tai Lue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304929-52C5-4B94-A760-1E7767BD315C}"/>
              </a:ext>
            </a:extLst>
          </p:cNvPr>
          <p:cNvSpPr txBox="1"/>
          <p:nvPr/>
        </p:nvSpPr>
        <p:spPr>
          <a:xfrm>
            <a:off x="2476365" y="350296"/>
            <a:ext cx="48327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 사용 이유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733A698-5920-134D-6D37-12C000DBAC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609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337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AEEDBD-19DB-4A9B-ADF9-C72507BDBC89}"/>
              </a:ext>
            </a:extLst>
          </p:cNvPr>
          <p:cNvSpPr txBox="1"/>
          <p:nvPr/>
        </p:nvSpPr>
        <p:spPr>
          <a:xfrm>
            <a:off x="2117815" y="1621789"/>
            <a:ext cx="7949915" cy="652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csv</a:t>
            </a:r>
            <a:r>
              <a:rPr lang="ko-KR" altLang="en-US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파일 불러오기</a:t>
            </a:r>
            <a:endParaRPr lang="en-US" altLang="ko-KR" sz="32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0A01AA4-E61D-E808-5282-C5C190FF4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28020EE-6BA8-3986-C11F-F8E8495E2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6765" y="2510320"/>
            <a:ext cx="9412013" cy="41534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90095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337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AEEDBD-19DB-4A9B-ADF9-C72507BDBC89}"/>
              </a:ext>
            </a:extLst>
          </p:cNvPr>
          <p:cNvSpPr txBox="1"/>
          <p:nvPr/>
        </p:nvSpPr>
        <p:spPr>
          <a:xfrm>
            <a:off x="2117815" y="1621789"/>
            <a:ext cx="7949915" cy="652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csv</a:t>
            </a:r>
            <a:r>
              <a:rPr lang="ko-KR" altLang="en-US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파일 불러오기</a:t>
            </a:r>
            <a:endParaRPr lang="en-US" altLang="ko-KR" sz="32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DFBAE89-434F-BEB3-DBD7-234003AE2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A636DBB-20B8-F5B0-D5E8-E2B528865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218" y="2467792"/>
            <a:ext cx="9512371" cy="42385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569683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337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4A27E0-BB71-44F4-BAC7-07F46857704A}"/>
              </a:ext>
            </a:extLst>
          </p:cNvPr>
          <p:cNvSpPr txBox="1"/>
          <p:nvPr/>
        </p:nvSpPr>
        <p:spPr>
          <a:xfrm>
            <a:off x="2676524" y="3359908"/>
            <a:ext cx="8158439" cy="512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- </a:t>
            </a:r>
            <a:r>
              <a:rPr lang="en-US" altLang="ko-KR" sz="24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sort_index</a:t>
            </a:r>
            <a:r>
              <a:rPr lang="ko-KR" altLang="en-US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함수 </a:t>
            </a:r>
            <a:r>
              <a:rPr lang="en-US" altLang="ko-KR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sz="2400" dirty="0">
                <a:solidFill>
                  <a:srgbClr val="FF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인덱스 값</a:t>
            </a:r>
            <a:r>
              <a:rPr lang="ko-KR" altLang="en-US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을 기준으로 정렬하는 방법</a:t>
            </a:r>
            <a:endParaRPr lang="en-US" altLang="ko-KR" sz="2400" dirty="0">
              <a:solidFill>
                <a:srgbClr val="FF000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D778F-A5D3-4EEF-A2A7-E449411B6929}"/>
              </a:ext>
            </a:extLst>
          </p:cNvPr>
          <p:cNvSpPr txBox="1"/>
          <p:nvPr/>
        </p:nvSpPr>
        <p:spPr>
          <a:xfrm>
            <a:off x="2676524" y="4470479"/>
            <a:ext cx="7894341" cy="512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- </a:t>
            </a:r>
            <a:r>
              <a:rPr lang="en-US" altLang="ko-KR" sz="24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sort_value</a:t>
            </a:r>
            <a:r>
              <a:rPr lang="ko-KR" altLang="en-US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함수 </a:t>
            </a:r>
            <a:r>
              <a:rPr lang="en-US" altLang="ko-KR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sz="2400" dirty="0">
                <a:solidFill>
                  <a:srgbClr val="FF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 값</a:t>
            </a:r>
            <a:r>
              <a:rPr lang="ko-KR" altLang="en-US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을 기준으로 정렬하는 방법</a:t>
            </a:r>
            <a:endParaRPr lang="en-US" altLang="ko-KR" sz="2400" dirty="0">
              <a:solidFill>
                <a:srgbClr val="FF000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DD0D78-8412-4BA7-917D-81EF7973714D}"/>
              </a:ext>
            </a:extLst>
          </p:cNvPr>
          <p:cNvSpPr txBox="1"/>
          <p:nvPr/>
        </p:nvSpPr>
        <p:spPr>
          <a:xfrm>
            <a:off x="1357035" y="2135037"/>
            <a:ext cx="9477929" cy="792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4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정렬</a:t>
            </a:r>
            <a:endParaRPr lang="en-US" altLang="ko-KR" sz="4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4FD7F58-A585-4AF0-73C6-025BD2882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910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337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AEEDBD-19DB-4A9B-ADF9-C72507BDBC89}"/>
              </a:ext>
            </a:extLst>
          </p:cNvPr>
          <p:cNvSpPr txBox="1"/>
          <p:nvPr/>
        </p:nvSpPr>
        <p:spPr>
          <a:xfrm>
            <a:off x="2117815" y="1461531"/>
            <a:ext cx="7949915" cy="652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정렬</a:t>
            </a:r>
            <a:endParaRPr lang="en-US" altLang="ko-KR" sz="32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4A27E0-BB71-44F4-BAC7-07F46857704A}"/>
              </a:ext>
            </a:extLst>
          </p:cNvPr>
          <p:cNvSpPr txBox="1"/>
          <p:nvPr/>
        </p:nvSpPr>
        <p:spPr>
          <a:xfrm>
            <a:off x="1055679" y="2233233"/>
            <a:ext cx="10074186" cy="512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4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sort_index</a:t>
            </a:r>
            <a:r>
              <a:rPr lang="ko-KR" altLang="en-US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함수 </a:t>
            </a:r>
            <a:r>
              <a:rPr lang="en-US" altLang="ko-KR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sz="2400" dirty="0">
                <a:solidFill>
                  <a:srgbClr val="FF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인덱스 값</a:t>
            </a:r>
            <a:r>
              <a:rPr lang="ko-KR" altLang="en-US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을 기준으로 정렬하는 방법</a:t>
            </a:r>
            <a:endParaRPr lang="en-US" altLang="ko-KR" sz="2400" dirty="0">
              <a:solidFill>
                <a:srgbClr val="FF000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286FC72-22F6-B1D0-2AD0-EA3DDE482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11C3BE9-F115-8EE3-CA85-79DBCBF17B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7029" y="2966065"/>
            <a:ext cx="5611486" cy="36281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847026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337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AEEDBD-19DB-4A9B-ADF9-C72507BDBC89}"/>
              </a:ext>
            </a:extLst>
          </p:cNvPr>
          <p:cNvSpPr txBox="1"/>
          <p:nvPr/>
        </p:nvSpPr>
        <p:spPr>
          <a:xfrm>
            <a:off x="2117815" y="1461531"/>
            <a:ext cx="7949915" cy="652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정렬</a:t>
            </a:r>
            <a:endParaRPr lang="en-US" altLang="ko-KR" sz="32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4A27E0-BB71-44F4-BAC7-07F46857704A}"/>
              </a:ext>
            </a:extLst>
          </p:cNvPr>
          <p:cNvSpPr txBox="1"/>
          <p:nvPr/>
        </p:nvSpPr>
        <p:spPr>
          <a:xfrm>
            <a:off x="1055679" y="2233233"/>
            <a:ext cx="10074186" cy="512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4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sort_value</a:t>
            </a:r>
            <a:r>
              <a:rPr lang="ko-KR" altLang="en-US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함수 </a:t>
            </a:r>
            <a:r>
              <a:rPr lang="en-US" altLang="ko-KR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sz="2400" dirty="0">
                <a:solidFill>
                  <a:srgbClr val="FF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 값</a:t>
            </a:r>
            <a:r>
              <a:rPr lang="ko-KR" altLang="en-US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을 기준으로 정렬하는 방법</a:t>
            </a:r>
            <a:endParaRPr lang="en-US" altLang="ko-KR" sz="2400" dirty="0">
              <a:solidFill>
                <a:srgbClr val="FF000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0C4EF87-243C-BF09-ED85-7AF0573E4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80E9E98-8B81-6391-7A47-B6C1335E8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603" y="2972071"/>
            <a:ext cx="6300037" cy="35708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21659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337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AEEDBD-19DB-4A9B-ADF9-C72507BDBC89}"/>
              </a:ext>
            </a:extLst>
          </p:cNvPr>
          <p:cNvSpPr txBox="1"/>
          <p:nvPr/>
        </p:nvSpPr>
        <p:spPr>
          <a:xfrm>
            <a:off x="2117815" y="1461531"/>
            <a:ext cx="7949915" cy="652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정렬</a:t>
            </a:r>
            <a:endParaRPr lang="en-US" altLang="ko-KR" sz="32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4A27E0-BB71-44F4-BAC7-07F46857704A}"/>
              </a:ext>
            </a:extLst>
          </p:cNvPr>
          <p:cNvSpPr txBox="1"/>
          <p:nvPr/>
        </p:nvSpPr>
        <p:spPr>
          <a:xfrm>
            <a:off x="1055679" y="2233233"/>
            <a:ext cx="10074186" cy="512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4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sort_value</a:t>
            </a:r>
            <a:r>
              <a:rPr lang="ko-KR" altLang="en-US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함수 </a:t>
            </a:r>
            <a:r>
              <a:rPr lang="en-US" altLang="ko-KR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sz="2400" dirty="0">
                <a:solidFill>
                  <a:srgbClr val="FF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 값</a:t>
            </a:r>
            <a:r>
              <a:rPr lang="ko-KR" altLang="en-US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을 기준으로 정렬하는 방법 </a:t>
            </a:r>
            <a:r>
              <a:rPr lang="en-US" altLang="ko-KR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내림차순</a:t>
            </a:r>
            <a:r>
              <a:rPr lang="en-US" altLang="ko-KR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endParaRPr lang="en-US" altLang="ko-KR" sz="2400" dirty="0">
              <a:solidFill>
                <a:srgbClr val="FF000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74FC568-4F63-DB7E-252F-2AB5B1572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D082249-0BBD-3B32-02B1-D82D09596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448" y="3102758"/>
            <a:ext cx="7579103" cy="29111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922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337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AEEDBD-19DB-4A9B-ADF9-C72507BDBC89}"/>
              </a:ext>
            </a:extLst>
          </p:cNvPr>
          <p:cNvSpPr txBox="1"/>
          <p:nvPr/>
        </p:nvSpPr>
        <p:spPr>
          <a:xfrm>
            <a:off x="730665" y="1624443"/>
            <a:ext cx="9187057" cy="582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1. </a:t>
            </a:r>
            <a:r>
              <a:rPr lang="en-US" altLang="ko-KR" sz="28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DataFrame</a:t>
            </a:r>
            <a:r>
              <a:rPr lang="ko-KR" altLang="en-US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을 </a:t>
            </a:r>
            <a:r>
              <a:rPr lang="en-US" altLang="ko-KR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2010</a:t>
            </a:r>
            <a:r>
              <a:rPr lang="ko-KR" altLang="en-US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년 인구수 기준으로 정렬해라</a:t>
            </a:r>
            <a:endParaRPr lang="en-US" altLang="ko-KR" sz="28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2F1C6E0-F122-1CA9-F436-83836AAD0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511A6A4-5C6D-0DFE-6104-F7ACD251C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257" y="2343948"/>
            <a:ext cx="6782747" cy="43154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707450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337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683F51-BEE6-4A63-B58F-8C4C1AC43364}"/>
              </a:ext>
            </a:extLst>
          </p:cNvPr>
          <p:cNvSpPr txBox="1"/>
          <p:nvPr/>
        </p:nvSpPr>
        <p:spPr>
          <a:xfrm>
            <a:off x="787223" y="1622557"/>
            <a:ext cx="9703256" cy="582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2. </a:t>
            </a:r>
            <a:r>
              <a:rPr lang="en-US" altLang="ko-KR" sz="28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DataFrame</a:t>
            </a:r>
            <a:r>
              <a:rPr lang="ko-KR" altLang="en-US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을 지역</a:t>
            </a:r>
            <a:r>
              <a:rPr lang="en-US" altLang="ko-KR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2010</a:t>
            </a:r>
            <a:r>
              <a:rPr lang="ko-KR" altLang="en-US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년 인구수 기준으로 정렬해라</a:t>
            </a:r>
            <a:endParaRPr lang="en-US" altLang="ko-KR" sz="28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27230B-E8DC-91AA-C490-4FA67404C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1D83612-2559-80BD-9C7E-CD0AA066A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445" y="2343947"/>
            <a:ext cx="6763694" cy="43154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491901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337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683F51-BEE6-4A63-B58F-8C4C1AC43364}"/>
              </a:ext>
            </a:extLst>
          </p:cNvPr>
          <p:cNvSpPr txBox="1"/>
          <p:nvPr/>
        </p:nvSpPr>
        <p:spPr>
          <a:xfrm>
            <a:off x="1658376" y="1631984"/>
            <a:ext cx="8875247" cy="582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score.csv</a:t>
            </a:r>
            <a:r>
              <a:rPr lang="ko-KR" altLang="en-US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파일 불러오기</a:t>
            </a:r>
            <a:endParaRPr lang="en-US" altLang="ko-KR" sz="28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931558-068F-46BB-A3EC-D22D824DA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485" y="2502865"/>
            <a:ext cx="7087589" cy="3591426"/>
          </a:xfrm>
          <a:prstGeom prst="rect">
            <a:avLst/>
          </a:prstGeom>
          <a:ln>
            <a:solidFill>
              <a:schemeClr val="tx2">
                <a:lumMod val="95000"/>
                <a:lumOff val="5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847FD10-7D3C-0E68-0675-627618438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5674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337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683F51-BEE6-4A63-B58F-8C4C1AC43364}"/>
              </a:ext>
            </a:extLst>
          </p:cNvPr>
          <p:cNvSpPr txBox="1"/>
          <p:nvPr/>
        </p:nvSpPr>
        <p:spPr>
          <a:xfrm>
            <a:off x="1109118" y="1358604"/>
            <a:ext cx="8875247" cy="582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학급별 총계</a:t>
            </a:r>
            <a:endParaRPr lang="en-US" altLang="ko-KR" sz="28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EFF478-B2D6-4817-B38A-0876E735A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499" y="1939436"/>
            <a:ext cx="7106642" cy="1829055"/>
          </a:xfrm>
          <a:prstGeom prst="rect">
            <a:avLst/>
          </a:prstGeom>
          <a:ln>
            <a:solidFill>
              <a:schemeClr val="tx2">
                <a:lumMod val="95000"/>
                <a:lumOff val="5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047F77B-39C5-4AD2-BF63-4E495EAB572D}"/>
              </a:ext>
            </a:extLst>
          </p:cNvPr>
          <p:cNvSpPr txBox="1"/>
          <p:nvPr/>
        </p:nvSpPr>
        <p:spPr>
          <a:xfrm>
            <a:off x="1109117" y="4043120"/>
            <a:ext cx="8875247" cy="582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학급별 점수 순위</a:t>
            </a:r>
            <a:endParaRPr lang="en-US" altLang="ko-KR" sz="28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319A75-3F03-48AD-8B40-8FFA5C6731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499" y="4622702"/>
            <a:ext cx="7125694" cy="1838582"/>
          </a:xfrm>
          <a:prstGeom prst="rect">
            <a:avLst/>
          </a:prstGeom>
          <a:ln>
            <a:solidFill>
              <a:schemeClr val="tx2">
                <a:lumMod val="95000"/>
                <a:lumOff val="5000"/>
              </a:schemeClr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6EAACDE-4AEE-9B28-8C66-174C30F516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267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andas] insert 함수이용하기">
            <a:extLst>
              <a:ext uri="{FF2B5EF4-FFF2-40B4-BE49-F238E27FC236}">
                <a16:creationId xmlns:a16="http://schemas.microsoft.com/office/drawing/2014/main" id="{09557E1F-EC26-4B3D-96F9-89F92F783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696" y="5265571"/>
            <a:ext cx="1891589" cy="1182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9D7756-25A6-45C1-B508-ACABF387D7A2}"/>
              </a:ext>
            </a:extLst>
          </p:cNvPr>
          <p:cNvSpPr txBox="1"/>
          <p:nvPr/>
        </p:nvSpPr>
        <p:spPr>
          <a:xfrm>
            <a:off x="638174" y="1873960"/>
            <a:ext cx="8118964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 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에서 제공하는 데이터구조 </a:t>
            </a:r>
            <a:endParaRPr lang="en-US" altLang="ko-KR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3200" dirty="0">
                <a:solidFill>
                  <a:schemeClr val="accent5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1</a:t>
            </a:r>
            <a:r>
              <a:rPr lang="ko-KR" altLang="en-US" sz="3200" dirty="0">
                <a:solidFill>
                  <a:schemeClr val="accent5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차원 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배열 형태의 데이터 구조 </a:t>
            </a:r>
            <a:r>
              <a:rPr lang="en-US" altLang="ko-KR" sz="3200" dirty="0">
                <a:solidFill>
                  <a:schemeClr val="accent5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Series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3200" dirty="0">
                <a:solidFill>
                  <a:schemeClr val="accent5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</a:t>
            </a:r>
            <a:r>
              <a:rPr lang="ko-KR" altLang="en-US" sz="3200" dirty="0">
                <a:solidFill>
                  <a:schemeClr val="accent5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차원 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배열 형태의 데이터 구조 </a:t>
            </a:r>
            <a:r>
              <a:rPr lang="en-US" altLang="ko-KR" sz="3200" dirty="0" err="1">
                <a:solidFill>
                  <a:schemeClr val="accent5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DataFrame</a:t>
            </a:r>
            <a:endParaRPr lang="en-US" altLang="ko-KR" sz="3200" dirty="0">
              <a:solidFill>
                <a:schemeClr val="accent5">
                  <a:lumMod val="7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C91829-1892-4AC8-943B-0CD3147FFFA5}"/>
              </a:ext>
            </a:extLst>
          </p:cNvPr>
          <p:cNvSpPr txBox="1"/>
          <p:nvPr/>
        </p:nvSpPr>
        <p:spPr>
          <a:xfrm>
            <a:off x="1364197" y="660265"/>
            <a:ext cx="917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6A6A6A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Microsoft New Tai Lue" panose="020B0502040204020203" pitchFamily="34" charset="0"/>
              </a:rPr>
              <a:t>Library</a:t>
            </a:r>
            <a:endParaRPr lang="ko-KR" altLang="en-US" sz="1600" dirty="0">
              <a:solidFill>
                <a:srgbClr val="6A6A6A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Microsoft New Tai Lue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248D39-9C6A-46F1-B7E0-AFF86B4F35A6}"/>
              </a:ext>
            </a:extLst>
          </p:cNvPr>
          <p:cNvSpPr txBox="1"/>
          <p:nvPr/>
        </p:nvSpPr>
        <p:spPr>
          <a:xfrm>
            <a:off x="2476365" y="350296"/>
            <a:ext cx="33034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데이터구조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A3A3A5C-A5DB-4C64-958D-7FAD7EA9E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978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337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683F51-BEE6-4A63-B58F-8C4C1AC43364}"/>
              </a:ext>
            </a:extLst>
          </p:cNvPr>
          <p:cNvSpPr txBox="1"/>
          <p:nvPr/>
        </p:nvSpPr>
        <p:spPr>
          <a:xfrm>
            <a:off x="1658376" y="1631984"/>
            <a:ext cx="8875247" cy="582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과목별 합계 구하기</a:t>
            </a:r>
            <a:endParaRPr lang="en-US" altLang="ko-KR" sz="28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F3B0FC-8851-4BA1-8F52-DB3CC19E3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781" y="2611014"/>
            <a:ext cx="7606438" cy="2460606"/>
          </a:xfrm>
          <a:prstGeom prst="rect">
            <a:avLst/>
          </a:prstGeom>
          <a:ln>
            <a:solidFill>
              <a:schemeClr val="tx2">
                <a:lumMod val="95000"/>
                <a:lumOff val="5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B79C5CB-28FA-C2DB-E6CC-F668AEF4F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077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337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683F51-BEE6-4A63-B58F-8C4C1AC43364}"/>
              </a:ext>
            </a:extLst>
          </p:cNvPr>
          <p:cNvSpPr txBox="1"/>
          <p:nvPr/>
        </p:nvSpPr>
        <p:spPr>
          <a:xfrm>
            <a:off x="1658376" y="1631984"/>
            <a:ext cx="8875247" cy="582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과목별 합계를 </a:t>
            </a:r>
            <a:r>
              <a:rPr lang="en-US" altLang="ko-KR" sz="28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DataFrame</a:t>
            </a:r>
            <a:r>
              <a:rPr lang="ko-KR" altLang="en-US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에 추가하기</a:t>
            </a:r>
            <a:endParaRPr lang="en-US" altLang="ko-KR" sz="28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5B671D-45B6-4089-870B-0F7CDE98C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441" y="2295239"/>
            <a:ext cx="7097115" cy="4096322"/>
          </a:xfrm>
          <a:prstGeom prst="rect">
            <a:avLst/>
          </a:prstGeom>
          <a:ln>
            <a:solidFill>
              <a:schemeClr val="tx2">
                <a:lumMod val="95000"/>
                <a:lumOff val="5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FA6ED0D-07AF-39DA-C486-0D11F144A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9219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337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683F51-BEE6-4A63-B58F-8C4C1AC43364}"/>
              </a:ext>
            </a:extLst>
          </p:cNvPr>
          <p:cNvSpPr txBox="1"/>
          <p:nvPr/>
        </p:nvSpPr>
        <p:spPr>
          <a:xfrm>
            <a:off x="602574" y="1434021"/>
            <a:ext cx="8875247" cy="582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Q1. </a:t>
            </a:r>
            <a:r>
              <a:rPr lang="ko-KR" altLang="en-US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과목별 평균을 계산하여 </a:t>
            </a:r>
            <a:r>
              <a:rPr lang="en-US" altLang="ko-KR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column</a:t>
            </a:r>
            <a:r>
              <a:rPr lang="ko-KR" altLang="en-US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을 추가해보자</a:t>
            </a:r>
            <a:endParaRPr lang="en-US" altLang="ko-KR" sz="28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0EAEEC-7FB9-4502-9C4F-A591AA20E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707" y="2269284"/>
            <a:ext cx="7106642" cy="4163006"/>
          </a:xfrm>
          <a:prstGeom prst="rect">
            <a:avLst/>
          </a:prstGeom>
          <a:ln>
            <a:solidFill>
              <a:schemeClr val="tx2">
                <a:lumMod val="95000"/>
                <a:lumOff val="5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CC05BCB-F5DE-4A38-6742-C0FB389FB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4090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337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683F51-BEE6-4A63-B58F-8C4C1AC43364}"/>
              </a:ext>
            </a:extLst>
          </p:cNvPr>
          <p:cNvSpPr txBox="1"/>
          <p:nvPr/>
        </p:nvSpPr>
        <p:spPr>
          <a:xfrm>
            <a:off x="602574" y="1434021"/>
            <a:ext cx="8875247" cy="582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Q2. </a:t>
            </a:r>
            <a:r>
              <a:rPr lang="ko-KR" altLang="en-US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반 평균을 계산하여 </a:t>
            </a:r>
            <a:r>
              <a:rPr lang="en-US" altLang="ko-KR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row</a:t>
            </a:r>
            <a:r>
              <a:rPr lang="ko-KR" altLang="en-US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추가해보자</a:t>
            </a:r>
            <a:endParaRPr lang="en-US" altLang="ko-KR" sz="28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1972BD-7C68-41BF-9B27-22CB3FC06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04" y="2089019"/>
            <a:ext cx="7154273" cy="4563112"/>
          </a:xfrm>
          <a:prstGeom prst="rect">
            <a:avLst/>
          </a:prstGeom>
          <a:ln>
            <a:solidFill>
              <a:schemeClr val="tx2">
                <a:lumMod val="95000"/>
                <a:lumOff val="5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51B643F-CBA7-971B-D854-E421B1B98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6360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337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683F51-BEE6-4A63-B58F-8C4C1AC43364}"/>
              </a:ext>
            </a:extLst>
          </p:cNvPr>
          <p:cNvSpPr txBox="1"/>
          <p:nvPr/>
        </p:nvSpPr>
        <p:spPr>
          <a:xfrm>
            <a:off x="1658376" y="1481156"/>
            <a:ext cx="8875247" cy="582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max(), min()</a:t>
            </a:r>
            <a:r>
              <a:rPr lang="ko-KR" altLang="en-US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함수</a:t>
            </a:r>
            <a:endParaRPr lang="en-US" altLang="ko-KR" sz="28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E86076-1509-40BC-AF8E-DF454CED8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29" y="2534905"/>
            <a:ext cx="2286319" cy="2429214"/>
          </a:xfrm>
          <a:prstGeom prst="rect">
            <a:avLst/>
          </a:prstGeom>
          <a:ln>
            <a:solidFill>
              <a:schemeClr val="tx2">
                <a:lumMod val="95000"/>
                <a:lumOff val="5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A8B607E-7490-4AB0-AB73-E4908CC62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418" y="2534905"/>
            <a:ext cx="2286319" cy="2472535"/>
          </a:xfrm>
          <a:prstGeom prst="rect">
            <a:avLst/>
          </a:prstGeom>
          <a:ln>
            <a:solidFill>
              <a:schemeClr val="tx2">
                <a:lumMod val="95000"/>
                <a:lumOff val="5000"/>
              </a:schemeClr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FDCB1E4-0141-406C-9C0F-F8E0CAC325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7696" y="2466797"/>
            <a:ext cx="2772162" cy="2581635"/>
          </a:xfrm>
          <a:prstGeom prst="rect">
            <a:avLst/>
          </a:prstGeom>
          <a:ln>
            <a:solidFill>
              <a:schemeClr val="tx2">
                <a:lumMod val="95000"/>
                <a:lumOff val="5000"/>
              </a:schemeClr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FCC6E01-8093-47F8-BE26-BA5BB2744B8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989"/>
          <a:stretch/>
        </p:blipFill>
        <p:spPr>
          <a:xfrm>
            <a:off x="8801834" y="2457370"/>
            <a:ext cx="2908318" cy="2591062"/>
          </a:xfrm>
          <a:prstGeom prst="rect">
            <a:avLst/>
          </a:prstGeom>
          <a:ln>
            <a:solidFill>
              <a:schemeClr val="tx2">
                <a:lumMod val="95000"/>
                <a:lumOff val="5000"/>
              </a:schemeClr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4A274BE-DFFC-AFCA-3282-6785D892B5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2776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A4084FC-1173-4345-9283-CAA1B24E6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69" y="2150183"/>
            <a:ext cx="8161062" cy="3430486"/>
          </a:xfrm>
          <a:prstGeom prst="rect">
            <a:avLst/>
          </a:prstGeom>
          <a:ln>
            <a:solidFill>
              <a:schemeClr val="tx2">
                <a:lumMod val="95000"/>
                <a:lumOff val="5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337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683F51-BEE6-4A63-B58F-8C4C1AC43364}"/>
              </a:ext>
            </a:extLst>
          </p:cNvPr>
          <p:cNvSpPr txBox="1"/>
          <p:nvPr/>
        </p:nvSpPr>
        <p:spPr>
          <a:xfrm>
            <a:off x="602574" y="1434021"/>
            <a:ext cx="10615323" cy="582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Q1. </a:t>
            </a:r>
            <a:r>
              <a:rPr lang="ko-KR" altLang="en-US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전체 반에서 과목별 가장 높은 점수만 뽑아와라</a:t>
            </a:r>
            <a:endParaRPr lang="en-US" altLang="ko-KR" sz="28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339769-F075-E073-9338-437FC854A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5730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3E7E034-517B-4E3D-BE9A-41E01E072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24" y="2145817"/>
            <a:ext cx="8461108" cy="3481984"/>
          </a:xfrm>
          <a:prstGeom prst="rect">
            <a:avLst/>
          </a:prstGeom>
          <a:ln>
            <a:solidFill>
              <a:schemeClr val="tx2">
                <a:lumMod val="95000"/>
                <a:lumOff val="5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337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683F51-BEE6-4A63-B58F-8C4C1AC43364}"/>
              </a:ext>
            </a:extLst>
          </p:cNvPr>
          <p:cNvSpPr txBox="1"/>
          <p:nvPr/>
        </p:nvSpPr>
        <p:spPr>
          <a:xfrm>
            <a:off x="602574" y="1434021"/>
            <a:ext cx="10615323" cy="582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Q2. </a:t>
            </a:r>
            <a:r>
              <a:rPr lang="ko-KR" altLang="en-US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전체 반에서 과목별 가장 낮은 점수만 뽑아와라</a:t>
            </a:r>
            <a:endParaRPr lang="en-US" altLang="ko-KR" sz="28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6EDF76-01D0-8A86-D09D-3BFC327E7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19314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337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683F51-BEE6-4A63-B58F-8C4C1AC43364}"/>
              </a:ext>
            </a:extLst>
          </p:cNvPr>
          <p:cNvSpPr txBox="1"/>
          <p:nvPr/>
        </p:nvSpPr>
        <p:spPr>
          <a:xfrm>
            <a:off x="602574" y="1434021"/>
            <a:ext cx="10615323" cy="582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Q3. </a:t>
            </a:r>
            <a:r>
              <a:rPr lang="ko-KR" altLang="en-US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과목별 가장 큰 값과 작은 값의 차이를 </a:t>
            </a:r>
            <a:r>
              <a:rPr lang="ko-KR" altLang="en-US" sz="28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구하시오</a:t>
            </a:r>
            <a:r>
              <a:rPr lang="en-US" altLang="ko-KR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CEE772-F4EF-44C8-920A-8ACD55018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85" y="2252498"/>
            <a:ext cx="8690373" cy="2885110"/>
          </a:xfrm>
          <a:prstGeom prst="rect">
            <a:avLst/>
          </a:prstGeom>
          <a:ln>
            <a:solidFill>
              <a:schemeClr val="tx2">
                <a:lumMod val="95000"/>
                <a:lumOff val="5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A6EF868-DD5D-5D4B-73D8-223273B41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16681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337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9E8711-191E-425C-9678-80B8EAE4714B}"/>
              </a:ext>
            </a:extLst>
          </p:cNvPr>
          <p:cNvSpPr txBox="1"/>
          <p:nvPr/>
        </p:nvSpPr>
        <p:spPr>
          <a:xfrm>
            <a:off x="1055678" y="2698668"/>
            <a:ext cx="1007418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행이나 열 단위로 더 복잡한 처리를 하고 싶을 때 사용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의 객체에 다른 라이브러리 함수를 적용하는 방법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객체에 열 혹은 행에 대해 함수를 적용하게 해주는 함수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1AE9BF-CC2E-437B-ACC6-B2487A85175C}"/>
              </a:ext>
            </a:extLst>
          </p:cNvPr>
          <p:cNvSpPr txBox="1"/>
          <p:nvPr/>
        </p:nvSpPr>
        <p:spPr>
          <a:xfrm>
            <a:off x="1109118" y="1766616"/>
            <a:ext cx="8875247" cy="652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3200" dirty="0" err="1">
                <a:solidFill>
                  <a:srgbClr val="008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df.apply</a:t>
            </a:r>
            <a:r>
              <a:rPr lang="en-US" altLang="ko-KR" sz="3200" dirty="0">
                <a:solidFill>
                  <a:srgbClr val="008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en-US" altLang="ko-KR" sz="3200" dirty="0" err="1">
                <a:solidFill>
                  <a:srgbClr val="008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func</a:t>
            </a:r>
            <a:r>
              <a:rPr lang="en-US" altLang="ko-KR" sz="3200" dirty="0">
                <a:solidFill>
                  <a:srgbClr val="008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axis = 0 or 1)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D27E6C6-FC82-286C-0746-FB6EF87D4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69977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337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683F51-BEE6-4A63-B58F-8C4C1AC43364}"/>
              </a:ext>
            </a:extLst>
          </p:cNvPr>
          <p:cNvSpPr txBox="1"/>
          <p:nvPr/>
        </p:nvSpPr>
        <p:spPr>
          <a:xfrm>
            <a:off x="602574" y="1434021"/>
            <a:ext cx="10615323" cy="582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Q. </a:t>
            </a:r>
            <a:r>
              <a:rPr lang="ko-KR" altLang="en-US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과목별 가장 큰 값과 작은 값의 차이를 </a:t>
            </a:r>
            <a:r>
              <a:rPr lang="ko-KR" altLang="en-US" sz="28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구하시오</a:t>
            </a:r>
            <a:r>
              <a:rPr lang="en-US" altLang="ko-KR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98F7D5-E4B0-4D25-8FD9-CF6B6B885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74" y="2347064"/>
            <a:ext cx="10471845" cy="26962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CF3F038-D766-4FE9-9FE3-9CC56418DB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33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2120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모듈이란</a:t>
            </a:r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6F0D02-EC48-4E41-ADA3-3340CC22A7DA}"/>
              </a:ext>
            </a:extLst>
          </p:cNvPr>
          <p:cNvSpPr txBox="1"/>
          <p:nvPr/>
        </p:nvSpPr>
        <p:spPr>
          <a:xfrm>
            <a:off x="1177032" y="2534274"/>
            <a:ext cx="10156095" cy="2873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en-US" altLang="ko-KR" sz="2800" dirty="0">
                <a:solidFill>
                  <a:srgbClr val="F53B57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Series Class</a:t>
            </a:r>
            <a:r>
              <a:rPr lang="en-US" altLang="ko-KR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: 1</a:t>
            </a:r>
            <a:r>
              <a:rPr lang="ko-KR" altLang="en-US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차원</a:t>
            </a:r>
            <a:endParaRPr lang="en-US" altLang="ko-KR" sz="24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       : </a:t>
            </a:r>
            <a:r>
              <a:rPr lang="ko-KR" altLang="en-US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인덱스</a:t>
            </a:r>
            <a:r>
              <a:rPr lang="en-US" altLang="ko-KR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(index) + </a:t>
            </a:r>
            <a:r>
              <a:rPr lang="ko-KR" altLang="en-US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값</a:t>
            </a:r>
            <a:r>
              <a:rPr lang="en-US" altLang="ko-KR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(value)</a:t>
            </a:r>
          </a:p>
          <a:p>
            <a:pPr>
              <a:lnSpc>
                <a:spcPct val="120000"/>
              </a:lnSpc>
            </a:pPr>
            <a:endParaRPr lang="en-US" altLang="ko-KR" sz="24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ko-KR" sz="2800" dirty="0" err="1">
                <a:solidFill>
                  <a:srgbClr val="F53B57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DataFrame</a:t>
            </a:r>
            <a:r>
              <a:rPr lang="en-US" altLang="ko-KR" sz="2800" dirty="0">
                <a:solidFill>
                  <a:srgbClr val="F53B57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Class </a:t>
            </a:r>
            <a:r>
              <a:rPr lang="en-US" altLang="ko-KR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2</a:t>
            </a:r>
            <a:r>
              <a:rPr lang="ko-KR" altLang="en-US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차원</a:t>
            </a:r>
            <a:endParaRPr lang="en-US" altLang="ko-KR" sz="24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       : </a:t>
            </a:r>
            <a:r>
              <a:rPr lang="ko-KR" altLang="en-US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행과 열을 가지는 표와 같은 형태</a:t>
            </a:r>
            <a:endParaRPr lang="en-US" altLang="ko-KR" sz="24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       : </a:t>
            </a:r>
            <a:r>
              <a:rPr lang="ko-KR" altLang="en-US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서로 다른 종류의 자료형을 저장할 수 있음</a:t>
            </a:r>
            <a:r>
              <a:rPr lang="en-US" altLang="ko-KR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en-US" altLang="ko-KR" sz="2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AEEDBD-19DB-4A9B-ADF9-C72507BDBC89}"/>
              </a:ext>
            </a:extLst>
          </p:cNvPr>
          <p:cNvSpPr txBox="1"/>
          <p:nvPr/>
        </p:nvSpPr>
        <p:spPr>
          <a:xfrm>
            <a:off x="1095866" y="1564611"/>
            <a:ext cx="7284563" cy="652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 조작 및 분석을 위한 라이브러리</a:t>
            </a:r>
            <a:endParaRPr lang="en-US" altLang="ko-KR" sz="32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679F046-7D65-CB7F-E935-F9B97A249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16120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337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683F51-BEE6-4A63-B58F-8C4C1AC43364}"/>
              </a:ext>
            </a:extLst>
          </p:cNvPr>
          <p:cNvSpPr txBox="1"/>
          <p:nvPr/>
        </p:nvSpPr>
        <p:spPr>
          <a:xfrm>
            <a:off x="788338" y="1397807"/>
            <a:ext cx="10615323" cy="582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아래와 같은 </a:t>
            </a:r>
            <a:r>
              <a:rPr lang="en-US" altLang="ko-KR" sz="28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DataFrame</a:t>
            </a:r>
            <a:r>
              <a:rPr lang="ko-KR" altLang="en-US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을 만들어보자</a:t>
            </a:r>
            <a:r>
              <a:rPr lang="en-US" altLang="ko-KR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04108C-55A2-4FC6-8571-F1AD28CEB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204" y="2220309"/>
            <a:ext cx="8897592" cy="3467584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B4BCE42-41C0-8759-A942-CA84128FD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13392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337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683F51-BEE6-4A63-B58F-8C4C1AC43364}"/>
              </a:ext>
            </a:extLst>
          </p:cNvPr>
          <p:cNvSpPr txBox="1"/>
          <p:nvPr/>
        </p:nvSpPr>
        <p:spPr>
          <a:xfrm>
            <a:off x="788338" y="1397807"/>
            <a:ext cx="10615323" cy="1126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apply</a:t>
            </a:r>
            <a:r>
              <a:rPr lang="ko-KR" altLang="en-US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사용하여 각 열에 대해 </a:t>
            </a:r>
            <a:endParaRPr lang="en-US" altLang="ko-KR" sz="28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어떤 값이 얼마나 사용되었는 지 알아보자</a:t>
            </a:r>
            <a:r>
              <a:rPr lang="en-US" altLang="ko-KR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90D438-CF3E-4607-8414-E00AD23DC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806" y="2620045"/>
            <a:ext cx="5380385" cy="3823796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C3C79E0-C2A2-18BF-5155-CED6721DB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38793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337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AEEDBD-19DB-4A9B-ADF9-C72507BDBC89}"/>
              </a:ext>
            </a:extLst>
          </p:cNvPr>
          <p:cNvSpPr txBox="1"/>
          <p:nvPr/>
        </p:nvSpPr>
        <p:spPr>
          <a:xfrm>
            <a:off x="1357035" y="2135037"/>
            <a:ext cx="9477929" cy="792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0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fillna</a:t>
            </a:r>
            <a:r>
              <a:rPr lang="en-US" altLang="ko-KR" sz="4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4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함수</a:t>
            </a:r>
            <a:endParaRPr lang="en-US" altLang="ko-KR" sz="4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2D1873-D26D-4E08-A22D-5DC5C7B4C955}"/>
              </a:ext>
            </a:extLst>
          </p:cNvPr>
          <p:cNvSpPr txBox="1"/>
          <p:nvPr/>
        </p:nvSpPr>
        <p:spPr>
          <a:xfrm>
            <a:off x="2676525" y="3359908"/>
            <a:ext cx="7538940" cy="512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- </a:t>
            </a:r>
            <a:r>
              <a:rPr lang="ko-KR" altLang="en-US" sz="2400" dirty="0" err="1">
                <a:solidFill>
                  <a:srgbClr val="FF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결측치</a:t>
            </a:r>
            <a:r>
              <a:rPr lang="en-US" altLang="ko-KR" sz="2400" dirty="0">
                <a:solidFill>
                  <a:srgbClr val="FF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en-US" altLang="ko-KR" sz="2400" dirty="0" err="1">
                <a:solidFill>
                  <a:srgbClr val="FF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NaN</a:t>
            </a:r>
            <a:r>
              <a:rPr lang="en-US" altLang="ko-KR" sz="2400" dirty="0">
                <a:solidFill>
                  <a:srgbClr val="FF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r>
              <a:rPr lang="ko-KR" altLang="en-US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원하는 값으로 바꾸는 기능</a:t>
            </a:r>
            <a:endParaRPr lang="en-US" altLang="ko-KR" sz="2400" dirty="0">
              <a:solidFill>
                <a:srgbClr val="FF000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4416FE-261B-406F-98DC-7868441A7E56}"/>
              </a:ext>
            </a:extLst>
          </p:cNvPr>
          <p:cNvSpPr txBox="1"/>
          <p:nvPr/>
        </p:nvSpPr>
        <p:spPr>
          <a:xfrm>
            <a:off x="2676525" y="4306370"/>
            <a:ext cx="7538940" cy="512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 </a:t>
            </a:r>
            <a:r>
              <a:rPr lang="ko-KR" altLang="en-US" sz="24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변수명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r>
              <a:rPr lang="en-US" altLang="ko-KR" sz="24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fillna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(value = </a:t>
            </a:r>
            <a:r>
              <a:rPr lang="ko-KR" altLang="en-US" sz="2400" dirty="0">
                <a:solidFill>
                  <a:srgbClr val="00B05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바꿔주고 싶은 값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9E7F2D9-81D5-9670-81C3-B08C7FA3D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0537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337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683F51-BEE6-4A63-B58F-8C4C1AC43364}"/>
              </a:ext>
            </a:extLst>
          </p:cNvPr>
          <p:cNvSpPr txBox="1"/>
          <p:nvPr/>
        </p:nvSpPr>
        <p:spPr>
          <a:xfrm>
            <a:off x="788338" y="1397807"/>
            <a:ext cx="10615323" cy="582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8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fillna</a:t>
            </a:r>
            <a:r>
              <a:rPr lang="en-US" altLang="ko-KR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01FAA8-987A-4B11-831C-7A501AE85801}"/>
              </a:ext>
            </a:extLst>
          </p:cNvPr>
          <p:cNvSpPr txBox="1"/>
          <p:nvPr/>
        </p:nvSpPr>
        <p:spPr>
          <a:xfrm>
            <a:off x="2505564" y="1987361"/>
            <a:ext cx="7180867" cy="512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20000"/>
              </a:lnSpc>
              <a:buFontTx/>
              <a:buChar char="-"/>
            </a:pPr>
            <a:r>
              <a:rPr lang="ko-KR" altLang="en-US" sz="2400" dirty="0" err="1">
                <a:solidFill>
                  <a:srgbClr val="F53B57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결측치</a:t>
            </a:r>
            <a:r>
              <a:rPr lang="en-US" altLang="ko-KR" sz="2400" dirty="0">
                <a:solidFill>
                  <a:srgbClr val="F53B57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en-US" altLang="ko-KR" sz="2400" dirty="0" err="1">
                <a:solidFill>
                  <a:srgbClr val="F53B57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NaN</a:t>
            </a:r>
            <a:r>
              <a:rPr lang="en-US" altLang="ko-KR" sz="2400" dirty="0">
                <a:solidFill>
                  <a:srgbClr val="F53B57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r>
              <a:rPr lang="ko-KR" altLang="en-US" sz="2400" dirty="0">
                <a:solidFill>
                  <a:srgbClr val="F53B57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원하는 값으로 바꾸는 기능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372538-1285-4825-B4C2-F2DDA1727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527" y="2638205"/>
            <a:ext cx="4206946" cy="3444974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A91DD47-292A-5381-6166-05FAF5BCE2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7400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337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610CC-1F08-4E35-B6A7-BBA15BC4AB3F}"/>
              </a:ext>
            </a:extLst>
          </p:cNvPr>
          <p:cNvSpPr txBox="1"/>
          <p:nvPr/>
        </p:nvSpPr>
        <p:spPr>
          <a:xfrm>
            <a:off x="1017952" y="2712066"/>
            <a:ext cx="10156095" cy="1649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8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카테고리 생성하기</a:t>
            </a:r>
            <a:endParaRPr lang="en-US" altLang="ko-KR" sz="88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A6527E-19C1-EEE8-375E-8DA7CE2E3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66146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337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683F51-BEE6-4A63-B58F-8C4C1AC43364}"/>
              </a:ext>
            </a:extLst>
          </p:cNvPr>
          <p:cNvSpPr txBox="1"/>
          <p:nvPr/>
        </p:nvSpPr>
        <p:spPr>
          <a:xfrm>
            <a:off x="788338" y="1397807"/>
            <a:ext cx="10615323" cy="582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카테고리 만들기</a:t>
            </a:r>
            <a:endParaRPr lang="en-US" altLang="ko-KR" sz="28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E5F3452-A5A5-4F6C-BFE9-1412FEBFB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274268"/>
              </p:ext>
            </p:extLst>
          </p:nvPr>
        </p:nvGraphicFramePr>
        <p:xfrm>
          <a:off x="1838228" y="2113064"/>
          <a:ext cx="8530668" cy="13159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1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1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17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17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17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17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579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나이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1~15</a:t>
                      </a:r>
                      <a:endParaRPr lang="ko-KR" altLang="en-US" sz="1800" b="1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16~25</a:t>
                      </a:r>
                      <a:endParaRPr lang="ko-KR" altLang="en-US" sz="1800" b="1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26~35</a:t>
                      </a:r>
                      <a:endParaRPr lang="ko-KR" altLang="en-US" sz="1800" b="1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36~60</a:t>
                      </a:r>
                      <a:endParaRPr lang="ko-KR" altLang="en-US" sz="1800" b="1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61~99</a:t>
                      </a:r>
                      <a:endParaRPr lang="ko-KR" altLang="en-US" sz="1800" b="1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79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미성년자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청년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중년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장년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노년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내용 개체 틀 13">
            <a:extLst>
              <a:ext uri="{FF2B5EF4-FFF2-40B4-BE49-F238E27FC236}">
                <a16:creationId xmlns:a16="http://schemas.microsoft.com/office/drawing/2014/main" id="{527B7A0F-493B-4FA9-92D9-BC5E5E692292}"/>
              </a:ext>
            </a:extLst>
          </p:cNvPr>
          <p:cNvSpPr txBox="1">
            <a:spLocks/>
          </p:cNvSpPr>
          <p:nvPr/>
        </p:nvSpPr>
        <p:spPr>
          <a:xfrm>
            <a:off x="1838228" y="3794621"/>
            <a:ext cx="7615597" cy="2870129"/>
          </a:xfrm>
          <a:prstGeom prst="rect">
            <a:avLst/>
          </a:prstGeom>
        </p:spPr>
        <p:txBody>
          <a:bodyPr vert="horz" lIns="68598" tIns="34299" rIns="68598" bIns="34299" rtlCol="0">
            <a:noAutofit/>
          </a:bodyPr>
          <a:lstStyle>
            <a:lvl1pPr marL="0" indent="0" algn="l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91" indent="0" algn="ctr" defTabSz="685983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983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28974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71966" indent="0" algn="ctr" defTabSz="685983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14957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1" hangingPunct="1">
              <a:spcBef>
                <a:spcPts val="450"/>
              </a:spcBef>
              <a:buSzPct val="80000"/>
              <a:buFont typeface="Arial" pitchFamily="34" charset="0"/>
              <a:buNone/>
              <a:defRPr lang="ko-KR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ages = [</a:t>
            </a:r>
            <a:r>
              <a:rPr lang="en-US" altLang="ko-KR" sz="2400" dirty="0">
                <a:solidFill>
                  <a:srgbClr val="14804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</a:t>
            </a:r>
            <a:r>
              <a:rPr lang="en-US" altLang="ko-KR" sz="24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en-US" altLang="ko-KR" sz="2400" dirty="0">
                <a:solidFill>
                  <a:srgbClr val="14804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</a:t>
            </a:r>
            <a:r>
              <a:rPr lang="en-US" altLang="ko-KR" sz="24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en-US" altLang="ko-KR" sz="2400" dirty="0">
                <a:solidFill>
                  <a:srgbClr val="14804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10</a:t>
            </a:r>
            <a:r>
              <a:rPr lang="en-US" altLang="ko-KR" sz="24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en-US" altLang="ko-KR" sz="2400" dirty="0">
                <a:solidFill>
                  <a:srgbClr val="14804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21</a:t>
            </a:r>
            <a:r>
              <a:rPr lang="en-US" altLang="ko-KR" sz="24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</a:t>
            </a:r>
            <a:r>
              <a:rPr lang="en-US" altLang="ko-KR" sz="2400" dirty="0">
                <a:solidFill>
                  <a:srgbClr val="14804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23</a:t>
            </a:r>
            <a:r>
              <a:rPr lang="en-US" altLang="ko-KR" sz="24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en-US" altLang="ko-KR" sz="2400" dirty="0">
                <a:solidFill>
                  <a:srgbClr val="14804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37</a:t>
            </a:r>
            <a:r>
              <a:rPr lang="en-US" altLang="ko-KR" sz="24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en-US" altLang="ko-KR" sz="2400" dirty="0">
                <a:solidFill>
                  <a:srgbClr val="14804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31</a:t>
            </a:r>
            <a:r>
              <a:rPr lang="en-US" altLang="ko-KR" sz="24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en-US" altLang="ko-KR" sz="2400" dirty="0">
                <a:solidFill>
                  <a:srgbClr val="14804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61</a:t>
            </a:r>
            <a:r>
              <a:rPr lang="en-US" altLang="ko-KR" sz="24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en-US" altLang="ko-KR" sz="2400" dirty="0">
                <a:solidFill>
                  <a:srgbClr val="14804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20</a:t>
            </a:r>
            <a:r>
              <a:rPr lang="en-US" altLang="ko-KR" sz="24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en-US" altLang="ko-KR" sz="2400" dirty="0">
                <a:solidFill>
                  <a:srgbClr val="14804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41</a:t>
            </a:r>
            <a:r>
              <a:rPr lang="en-US" altLang="ko-KR" sz="24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en-US" altLang="ko-KR" sz="2400" dirty="0">
                <a:solidFill>
                  <a:srgbClr val="14804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32</a:t>
            </a:r>
            <a:r>
              <a:rPr lang="en-US" altLang="ko-KR" sz="24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en-US" altLang="ko-KR" sz="2400" dirty="0">
                <a:solidFill>
                  <a:srgbClr val="14804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100</a:t>
            </a:r>
            <a:r>
              <a:rPr lang="en-US" altLang="ko-KR" sz="24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]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ko-KR" sz="24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bins = [</a:t>
            </a:r>
            <a:r>
              <a:rPr lang="en-US" altLang="ko-KR" sz="2400" dirty="0">
                <a:solidFill>
                  <a:srgbClr val="14804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</a:t>
            </a:r>
            <a:r>
              <a:rPr lang="en-US" altLang="ko-KR" sz="24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en-US" altLang="ko-KR" sz="2400" dirty="0">
                <a:solidFill>
                  <a:srgbClr val="14804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15</a:t>
            </a:r>
            <a:r>
              <a:rPr lang="en-US" altLang="ko-KR" sz="24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en-US" altLang="ko-KR" sz="2400" dirty="0">
                <a:solidFill>
                  <a:srgbClr val="14804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25</a:t>
            </a:r>
            <a:r>
              <a:rPr lang="en-US" altLang="ko-KR" sz="24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en-US" altLang="ko-KR" sz="2400" dirty="0">
                <a:solidFill>
                  <a:srgbClr val="14804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35</a:t>
            </a:r>
            <a:r>
              <a:rPr lang="en-US" altLang="ko-KR" sz="24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en-US" altLang="ko-KR" sz="2400" dirty="0">
                <a:solidFill>
                  <a:srgbClr val="14804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60</a:t>
            </a:r>
            <a:r>
              <a:rPr lang="en-US" altLang="ko-KR" sz="24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en-US" altLang="ko-KR" sz="2400" dirty="0">
                <a:solidFill>
                  <a:srgbClr val="14804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99</a:t>
            </a:r>
            <a:r>
              <a:rPr lang="en-US" altLang="ko-KR" sz="24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]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ko-KR" sz="24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labels = [</a:t>
            </a:r>
            <a:r>
              <a:rPr lang="en-US" altLang="ko-KR" sz="2400" dirty="0">
                <a:solidFill>
                  <a:srgbClr val="CB271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</a:t>
            </a:r>
            <a:r>
              <a:rPr lang="ko-KR" altLang="en-US" sz="2400" dirty="0">
                <a:solidFill>
                  <a:srgbClr val="CB271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미성년자</a:t>
            </a:r>
            <a:r>
              <a:rPr lang="en-US" altLang="ko-KR" sz="2400" dirty="0">
                <a:solidFill>
                  <a:srgbClr val="CB271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</a:t>
            </a:r>
            <a:r>
              <a:rPr lang="en-US" altLang="ko-KR" sz="24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en-US" altLang="ko-KR" sz="2400" dirty="0">
                <a:solidFill>
                  <a:srgbClr val="CB271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</a:t>
            </a:r>
            <a:r>
              <a:rPr lang="ko-KR" altLang="en-US" sz="2400" dirty="0">
                <a:solidFill>
                  <a:srgbClr val="CB271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청년</a:t>
            </a:r>
            <a:r>
              <a:rPr lang="en-US" altLang="ko-KR" sz="2400" dirty="0">
                <a:solidFill>
                  <a:srgbClr val="CB271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</a:t>
            </a:r>
            <a:r>
              <a:rPr lang="en-US" altLang="ko-KR" sz="24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en-US" altLang="ko-KR" sz="2400" dirty="0">
                <a:solidFill>
                  <a:srgbClr val="CB271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</a:t>
            </a:r>
            <a:r>
              <a:rPr lang="ko-KR" altLang="en-US" sz="2400" dirty="0">
                <a:solidFill>
                  <a:srgbClr val="CB271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중년</a:t>
            </a:r>
            <a:r>
              <a:rPr lang="en-US" altLang="ko-KR" sz="2400" dirty="0">
                <a:solidFill>
                  <a:srgbClr val="CB271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</a:t>
            </a:r>
            <a:r>
              <a:rPr lang="en-US" altLang="ko-KR" sz="24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en-US" altLang="ko-KR" sz="2400" dirty="0">
                <a:solidFill>
                  <a:srgbClr val="CB271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</a:t>
            </a:r>
            <a:r>
              <a:rPr lang="ko-KR" altLang="en-US" sz="2400" dirty="0">
                <a:solidFill>
                  <a:srgbClr val="CB271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장년</a:t>
            </a:r>
            <a:r>
              <a:rPr lang="en-US" altLang="ko-KR" sz="2400" dirty="0">
                <a:solidFill>
                  <a:srgbClr val="CB271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</a:t>
            </a:r>
            <a:r>
              <a:rPr lang="en-US" altLang="ko-KR" sz="24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en-US" altLang="ko-KR" sz="2400" dirty="0">
                <a:solidFill>
                  <a:srgbClr val="CB271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</a:t>
            </a:r>
            <a:r>
              <a:rPr lang="ko-KR" altLang="en-US" sz="2400" dirty="0">
                <a:solidFill>
                  <a:srgbClr val="CB271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노년</a:t>
            </a:r>
            <a:r>
              <a:rPr lang="en-US" altLang="ko-KR" sz="2400" dirty="0">
                <a:solidFill>
                  <a:srgbClr val="CB271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</a:t>
            </a:r>
            <a:r>
              <a:rPr lang="en-US" altLang="ko-KR" sz="24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]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24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cats = pd.cut( ages, bins, labels=labels)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F56EC96-691E-BCB0-25E4-16A20E89A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73909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337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2B3979-B0EC-42B3-BC6D-4513DD6A0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298" y="1630244"/>
            <a:ext cx="10177404" cy="1669138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8AD31D5-DDF2-4029-B4B0-C67D8E83D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871" y="3787104"/>
            <a:ext cx="10177404" cy="1059236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EB05895-030C-46D6-AB0C-98608C39A0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298" y="5334955"/>
            <a:ext cx="10044059" cy="990411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DCE428D-30BC-7FBE-3442-CD4F19BDC2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36578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337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683F51-BEE6-4A63-B58F-8C4C1AC43364}"/>
              </a:ext>
            </a:extLst>
          </p:cNvPr>
          <p:cNvSpPr txBox="1"/>
          <p:nvPr/>
        </p:nvSpPr>
        <p:spPr>
          <a:xfrm>
            <a:off x="788337" y="1405741"/>
            <a:ext cx="10615323" cy="582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Q1. age</a:t>
            </a:r>
            <a:r>
              <a:rPr lang="ko-KR" altLang="en-US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데이터프레임으로 만들어라</a:t>
            </a:r>
            <a:r>
              <a:rPr lang="en-US" altLang="ko-KR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8815A1-587E-4CEC-91DF-BFEB9B8230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924"/>
          <a:stretch/>
        </p:blipFill>
        <p:spPr>
          <a:xfrm>
            <a:off x="3206855" y="2206114"/>
            <a:ext cx="5778289" cy="4395858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676BBF0-9ECD-AF4C-D1C9-26F3EBC042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21146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337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683F51-BEE6-4A63-B58F-8C4C1AC43364}"/>
              </a:ext>
            </a:extLst>
          </p:cNvPr>
          <p:cNvSpPr txBox="1"/>
          <p:nvPr/>
        </p:nvSpPr>
        <p:spPr>
          <a:xfrm>
            <a:off x="788337" y="1434021"/>
            <a:ext cx="10615323" cy="582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Q2.</a:t>
            </a:r>
            <a:r>
              <a:rPr lang="ko-KR" altLang="en-US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각 연령에 맞게 카테고리를 추가하자</a:t>
            </a:r>
            <a:r>
              <a:rPr lang="en-US" altLang="ko-KR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07ADAC-669D-40CF-935A-F83A6CA714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491"/>
          <a:stretch/>
        </p:blipFill>
        <p:spPr>
          <a:xfrm>
            <a:off x="4200258" y="2164432"/>
            <a:ext cx="3791479" cy="4592413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C60E75D-25F0-DBFF-F226-99460023A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52520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337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AEEDBD-19DB-4A9B-ADF9-C72507BDBC89}"/>
              </a:ext>
            </a:extLst>
          </p:cNvPr>
          <p:cNvSpPr txBox="1"/>
          <p:nvPr/>
        </p:nvSpPr>
        <p:spPr>
          <a:xfrm>
            <a:off x="2117815" y="1461531"/>
            <a:ext cx="7949915" cy="652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2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value_counts</a:t>
            </a:r>
            <a:r>
              <a:rPr lang="ko-KR" altLang="en-US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함수</a:t>
            </a:r>
            <a:endParaRPr lang="en-US" altLang="ko-KR" sz="32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4A27E0-BB71-44F4-BAC7-07F46857704A}"/>
              </a:ext>
            </a:extLst>
          </p:cNvPr>
          <p:cNvSpPr txBox="1"/>
          <p:nvPr/>
        </p:nvSpPr>
        <p:spPr>
          <a:xfrm>
            <a:off x="1055679" y="2233233"/>
            <a:ext cx="10074186" cy="517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- </a:t>
            </a:r>
            <a:r>
              <a:rPr lang="ko-KR" altLang="en-US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값이 숫자</a:t>
            </a:r>
            <a:r>
              <a:rPr lang="en-US" altLang="ko-KR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문자열</a:t>
            </a:r>
            <a:r>
              <a:rPr lang="en-US" altLang="ko-KR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카테고리 값인 경우에 각각의 </a:t>
            </a:r>
            <a:r>
              <a:rPr lang="ko-KR" altLang="en-US" sz="2400" dirty="0">
                <a:solidFill>
                  <a:srgbClr val="FF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값이 나온 횟수를 세는 기능</a:t>
            </a:r>
            <a:endParaRPr lang="en-US" altLang="ko-KR" sz="2400" dirty="0">
              <a:solidFill>
                <a:srgbClr val="FF000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E6B1E5-2A0D-467B-971D-3AD27DFFB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624" y="3090500"/>
            <a:ext cx="4413762" cy="3057578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A3C5E9B-5778-4220-8446-26EF6E6E8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614" y="3109354"/>
            <a:ext cx="4443028" cy="2594728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DB7313B-9020-3B19-A877-3D1B694745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72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C6F0D02-EC48-4E41-ADA3-3340CC22A7DA}"/>
              </a:ext>
            </a:extLst>
          </p:cNvPr>
          <p:cNvSpPr txBox="1"/>
          <p:nvPr/>
        </p:nvSpPr>
        <p:spPr>
          <a:xfrm>
            <a:off x="1186459" y="1403058"/>
            <a:ext cx="10156095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en-US" altLang="ko-KR" sz="2800" dirty="0">
                <a:solidFill>
                  <a:srgbClr val="F53B57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Series Class</a:t>
            </a:r>
            <a:r>
              <a:rPr lang="en-US" altLang="ko-KR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: 1</a:t>
            </a:r>
            <a:r>
              <a:rPr lang="ko-KR" altLang="en-US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차원</a:t>
            </a:r>
            <a:endParaRPr lang="en-US" altLang="ko-KR" sz="24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       : </a:t>
            </a:r>
            <a:r>
              <a:rPr lang="ko-KR" altLang="en-US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인덱스</a:t>
            </a:r>
            <a:r>
              <a:rPr lang="en-US" altLang="ko-KR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(index) + </a:t>
            </a:r>
            <a:r>
              <a:rPr lang="ko-KR" altLang="en-US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값</a:t>
            </a:r>
            <a:r>
              <a:rPr lang="en-US" altLang="ko-KR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(value)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52061A3-B5AA-4BB0-87E8-5FE53048278D}"/>
              </a:ext>
            </a:extLst>
          </p:cNvPr>
          <p:cNvGrpSpPr/>
          <p:nvPr/>
        </p:nvGrpSpPr>
        <p:grpSpPr>
          <a:xfrm>
            <a:off x="1590397" y="2575177"/>
            <a:ext cx="4505603" cy="3705508"/>
            <a:chOff x="3458003" y="2583681"/>
            <a:chExt cx="4505603" cy="370550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81671B0-340A-42DD-A542-C388C2EC8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58003" y="2604522"/>
              <a:ext cx="4505603" cy="3684667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F0F1722-07E4-473F-A4FF-95988103917D}"/>
                </a:ext>
              </a:extLst>
            </p:cNvPr>
            <p:cNvSpPr/>
            <p:nvPr/>
          </p:nvSpPr>
          <p:spPr>
            <a:xfrm>
              <a:off x="3458003" y="2583681"/>
              <a:ext cx="1178720" cy="3684667"/>
            </a:xfrm>
            <a:prstGeom prst="rect">
              <a:avLst/>
            </a:prstGeom>
            <a:noFill/>
            <a:ln w="38100">
              <a:solidFill>
                <a:srgbClr val="EA42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8F1B63A-2717-46D6-85A8-096D1507A7A5}"/>
              </a:ext>
            </a:extLst>
          </p:cNvPr>
          <p:cNvSpPr txBox="1"/>
          <p:nvPr/>
        </p:nvSpPr>
        <p:spPr>
          <a:xfrm>
            <a:off x="1364197" y="660265"/>
            <a:ext cx="917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6A6A6A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Microsoft New Tai Lue" panose="020B0502040204020203" pitchFamily="34" charset="0"/>
              </a:rPr>
              <a:t>Library</a:t>
            </a:r>
            <a:endParaRPr lang="ko-KR" altLang="en-US" sz="1600" dirty="0">
              <a:solidFill>
                <a:srgbClr val="6A6A6A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Microsoft New Tai Lue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337002-E983-4ABC-A2A0-A19A870CB4F4}"/>
              </a:ext>
            </a:extLst>
          </p:cNvPr>
          <p:cNvSpPr txBox="1"/>
          <p:nvPr/>
        </p:nvSpPr>
        <p:spPr>
          <a:xfrm>
            <a:off x="2476365" y="350296"/>
            <a:ext cx="3337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B852002-2A68-4E1E-A31A-A8452562F7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064"/>
          <a:stretch/>
        </p:blipFill>
        <p:spPr>
          <a:xfrm>
            <a:off x="7775073" y="2596018"/>
            <a:ext cx="2114654" cy="32641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03D5C29-DD44-D3BE-D678-42CD7B5C81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2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337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AEEDBD-19DB-4A9B-ADF9-C72507BDBC89}"/>
              </a:ext>
            </a:extLst>
          </p:cNvPr>
          <p:cNvSpPr txBox="1"/>
          <p:nvPr/>
        </p:nvSpPr>
        <p:spPr>
          <a:xfrm>
            <a:off x="2117815" y="1461531"/>
            <a:ext cx="7949915" cy="652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2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value_counts</a:t>
            </a:r>
            <a:r>
              <a:rPr lang="ko-KR" altLang="en-US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함수</a:t>
            </a:r>
            <a:endParaRPr lang="en-US" altLang="ko-KR" sz="32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4A27E0-BB71-44F4-BAC7-07F46857704A}"/>
              </a:ext>
            </a:extLst>
          </p:cNvPr>
          <p:cNvSpPr txBox="1"/>
          <p:nvPr/>
        </p:nvSpPr>
        <p:spPr>
          <a:xfrm>
            <a:off x="1055679" y="2233233"/>
            <a:ext cx="10074186" cy="517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- </a:t>
            </a:r>
            <a:r>
              <a:rPr lang="ko-KR" altLang="en-US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값이 숫자</a:t>
            </a:r>
            <a:r>
              <a:rPr lang="en-US" altLang="ko-KR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문자열</a:t>
            </a:r>
            <a:r>
              <a:rPr lang="en-US" altLang="ko-KR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카테고리 값인 경우에 각각의 </a:t>
            </a:r>
            <a:r>
              <a:rPr lang="ko-KR" altLang="en-US" sz="2400" dirty="0">
                <a:solidFill>
                  <a:srgbClr val="FF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값이 나온 횟수를 세는 기능</a:t>
            </a:r>
            <a:endParaRPr lang="en-US" altLang="ko-KR" sz="2400" dirty="0">
              <a:solidFill>
                <a:srgbClr val="FF000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3C72C61-779F-4C85-AF8A-83DFB4D35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161" y="2903589"/>
            <a:ext cx="7135221" cy="3639058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AE1566E-6F40-E97C-CA75-160079B1F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90634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337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683F51-BEE6-4A63-B58F-8C4C1AC43364}"/>
              </a:ext>
            </a:extLst>
          </p:cNvPr>
          <p:cNvSpPr txBox="1"/>
          <p:nvPr/>
        </p:nvSpPr>
        <p:spPr>
          <a:xfrm>
            <a:off x="788337" y="1434021"/>
            <a:ext cx="10615323" cy="582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Q3. </a:t>
            </a:r>
            <a:r>
              <a:rPr lang="ko-KR" altLang="en-US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카테고리별로 나이 개수를 확인해보자</a:t>
            </a:r>
            <a:r>
              <a:rPr lang="en-US" altLang="ko-KR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3AB2B2-1C75-4F0A-BDD7-ED8431CB0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260" y="2246726"/>
            <a:ext cx="5411479" cy="274948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77AC3D4-D3D0-15FE-041C-24406A668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16357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337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610CC-1F08-4E35-B6A7-BBA15BC4AB3F}"/>
              </a:ext>
            </a:extLst>
          </p:cNvPr>
          <p:cNvSpPr txBox="1"/>
          <p:nvPr/>
        </p:nvSpPr>
        <p:spPr>
          <a:xfrm>
            <a:off x="1017952" y="2712066"/>
            <a:ext cx="10156095" cy="1649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88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DataFrame</a:t>
            </a:r>
            <a:r>
              <a:rPr lang="ko-KR" altLang="en-US" sz="8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병합</a:t>
            </a:r>
            <a:endParaRPr lang="en-US" altLang="ko-KR" sz="88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52A920-B113-3B7D-A459-06EA75116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72565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337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683F51-BEE6-4A63-B58F-8C4C1AC43364}"/>
              </a:ext>
            </a:extLst>
          </p:cNvPr>
          <p:cNvSpPr txBox="1"/>
          <p:nvPr/>
        </p:nvSpPr>
        <p:spPr>
          <a:xfrm>
            <a:off x="788337" y="1358606"/>
            <a:ext cx="10615323" cy="582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8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concat</a:t>
            </a:r>
            <a:r>
              <a:rPr lang="ko-KR" altLang="en-US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함수 </a:t>
            </a:r>
            <a:endParaRPr lang="en-US" altLang="ko-KR" sz="28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634995-2C77-4793-8E0E-3A06B4D0E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072" y="1992393"/>
            <a:ext cx="7001852" cy="4372585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57806D7-FBB6-9DED-F79F-876F814EE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59652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337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683F51-BEE6-4A63-B58F-8C4C1AC43364}"/>
              </a:ext>
            </a:extLst>
          </p:cNvPr>
          <p:cNvSpPr txBox="1"/>
          <p:nvPr/>
        </p:nvSpPr>
        <p:spPr>
          <a:xfrm>
            <a:off x="788337" y="1358606"/>
            <a:ext cx="10615323" cy="582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8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concat</a:t>
            </a:r>
            <a:r>
              <a:rPr lang="ko-KR" altLang="en-US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함수 </a:t>
            </a:r>
            <a:endParaRPr lang="en-US" altLang="ko-KR" sz="28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E60A5B-B5CC-4A5A-B6EF-C09C9DE49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332" y="2069380"/>
            <a:ext cx="4085331" cy="4340664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A4F7A67-762C-EBA7-F565-6378C9994E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7812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337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683F51-BEE6-4A63-B58F-8C4C1AC43364}"/>
              </a:ext>
            </a:extLst>
          </p:cNvPr>
          <p:cNvSpPr txBox="1"/>
          <p:nvPr/>
        </p:nvSpPr>
        <p:spPr>
          <a:xfrm>
            <a:off x="788337" y="1358606"/>
            <a:ext cx="10615323" cy="582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Keys</a:t>
            </a:r>
            <a:r>
              <a:rPr lang="ko-KR" altLang="en-US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속성 부여 시 다중 </a:t>
            </a:r>
            <a:r>
              <a:rPr lang="en-US" altLang="ko-KR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index</a:t>
            </a:r>
            <a:r>
              <a:rPr lang="ko-KR" altLang="en-US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 된다</a:t>
            </a:r>
            <a:r>
              <a:rPr lang="en-US" altLang="ko-KR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47F751-8FC3-4859-B031-77B1E6285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742" y="2037504"/>
            <a:ext cx="5072516" cy="447020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A97F2E7-8B97-B5CE-48E7-B128DA853C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68235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337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683F51-BEE6-4A63-B58F-8C4C1AC43364}"/>
              </a:ext>
            </a:extLst>
          </p:cNvPr>
          <p:cNvSpPr txBox="1"/>
          <p:nvPr/>
        </p:nvSpPr>
        <p:spPr>
          <a:xfrm>
            <a:off x="788337" y="1358606"/>
            <a:ext cx="10615323" cy="582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다중 </a:t>
            </a:r>
            <a:r>
              <a:rPr lang="en-US" altLang="ko-KR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index </a:t>
            </a:r>
            <a:r>
              <a:rPr lang="ko-KR" altLang="en-US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확인</a:t>
            </a:r>
            <a:endParaRPr lang="en-US" altLang="ko-KR" sz="28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99290BA-3202-48B4-BE1F-3D6B60774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824" y="2075159"/>
            <a:ext cx="8624347" cy="4560518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334550B-0C5C-03CE-F898-E921E0360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01622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337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683F51-BEE6-4A63-B58F-8C4C1AC43364}"/>
              </a:ext>
            </a:extLst>
          </p:cNvPr>
          <p:cNvSpPr txBox="1"/>
          <p:nvPr/>
        </p:nvSpPr>
        <p:spPr>
          <a:xfrm>
            <a:off x="788337" y="1358606"/>
            <a:ext cx="10615323" cy="582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행 방향으로 병합하기</a:t>
            </a:r>
            <a:endParaRPr lang="en-US" altLang="ko-KR" sz="28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0DC046-F090-4386-8DC4-9600DE591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546" y="2203856"/>
            <a:ext cx="5934903" cy="3543795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9815DD8-B508-BE99-0818-5AE192BBE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41896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337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683F51-BEE6-4A63-B58F-8C4C1AC43364}"/>
              </a:ext>
            </a:extLst>
          </p:cNvPr>
          <p:cNvSpPr txBox="1"/>
          <p:nvPr/>
        </p:nvSpPr>
        <p:spPr>
          <a:xfrm>
            <a:off x="788337" y="1358606"/>
            <a:ext cx="10615323" cy="582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행 방향으로 병합하기</a:t>
            </a:r>
            <a:endParaRPr lang="en-US" altLang="ko-KR" sz="28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D31CBB-4025-4650-891F-6DC130318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134" y="2127845"/>
            <a:ext cx="5572903" cy="3658111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C7392F7-3594-6408-CEA2-6C0B3CF34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6060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337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683F51-BEE6-4A63-B58F-8C4C1AC43364}"/>
              </a:ext>
            </a:extLst>
          </p:cNvPr>
          <p:cNvSpPr txBox="1"/>
          <p:nvPr/>
        </p:nvSpPr>
        <p:spPr>
          <a:xfrm>
            <a:off x="788337" y="1358606"/>
            <a:ext cx="10615323" cy="582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8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concat</a:t>
            </a:r>
            <a:r>
              <a:rPr lang="ko-KR" altLang="en-US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함수의 </a:t>
            </a:r>
            <a:r>
              <a:rPr lang="en-US" altLang="ko-KR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join</a:t>
            </a:r>
            <a:r>
              <a:rPr lang="ko-KR" altLang="en-US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속성</a:t>
            </a:r>
            <a:endParaRPr lang="en-US" altLang="ko-KR" sz="28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27367CF-7BDC-4BC6-8C74-B8B78C93F3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r="50000"/>
          <a:stretch/>
        </p:blipFill>
        <p:spPr bwMode="auto">
          <a:xfrm>
            <a:off x="3519751" y="2177815"/>
            <a:ext cx="5152498" cy="3321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12CB19-EAD5-4D75-8A29-DDA0DEE3C53E}"/>
              </a:ext>
            </a:extLst>
          </p:cNvPr>
          <p:cNvSpPr txBox="1"/>
          <p:nvPr/>
        </p:nvSpPr>
        <p:spPr>
          <a:xfrm>
            <a:off x="3657238" y="5499394"/>
            <a:ext cx="21607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Innerjoin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23ED78-47A7-46DF-8333-66A178A758C9}"/>
              </a:ext>
            </a:extLst>
          </p:cNvPr>
          <p:cNvSpPr txBox="1"/>
          <p:nvPr/>
        </p:nvSpPr>
        <p:spPr>
          <a:xfrm>
            <a:off x="6374012" y="5518918"/>
            <a:ext cx="2160752" cy="1147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Fulljoin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Outerjoin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F6E49B9-41F3-6284-1A6E-107E8C3758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44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C6F0D02-EC48-4E41-ADA3-3340CC22A7DA}"/>
              </a:ext>
            </a:extLst>
          </p:cNvPr>
          <p:cNvSpPr txBox="1"/>
          <p:nvPr/>
        </p:nvSpPr>
        <p:spPr>
          <a:xfrm>
            <a:off x="1215915" y="1412483"/>
            <a:ext cx="10156095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ko-KR" sz="2800" dirty="0" err="1">
                <a:solidFill>
                  <a:srgbClr val="F53B57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DataFrame</a:t>
            </a:r>
            <a:r>
              <a:rPr lang="en-US" altLang="ko-KR" sz="2800" dirty="0">
                <a:solidFill>
                  <a:srgbClr val="F53B57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Class </a:t>
            </a:r>
            <a:r>
              <a:rPr lang="en-US" altLang="ko-KR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2</a:t>
            </a:r>
            <a:r>
              <a:rPr lang="ko-KR" altLang="en-US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차원</a:t>
            </a:r>
            <a:endParaRPr lang="en-US" altLang="ko-KR" sz="24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       : </a:t>
            </a:r>
            <a:r>
              <a:rPr lang="ko-KR" altLang="en-US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행과 열을 가지는 표와 같은 형태</a:t>
            </a:r>
            <a:endParaRPr lang="en-US" altLang="ko-KR" sz="24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EA7764-05D8-4C34-ACD5-A560ACE8B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977" y="2757632"/>
            <a:ext cx="4585581" cy="375007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C928A1E-150B-4694-97EC-6361637DB504}"/>
              </a:ext>
            </a:extLst>
          </p:cNvPr>
          <p:cNvSpPr/>
          <p:nvPr/>
        </p:nvSpPr>
        <p:spPr>
          <a:xfrm>
            <a:off x="1567890" y="2754318"/>
            <a:ext cx="4585668" cy="3651973"/>
          </a:xfrm>
          <a:prstGeom prst="rect">
            <a:avLst/>
          </a:prstGeom>
          <a:noFill/>
          <a:ln w="38100">
            <a:solidFill>
              <a:srgbClr val="EA4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C0D6F0-D12F-4BB7-B951-B3E952F4C1C5}"/>
              </a:ext>
            </a:extLst>
          </p:cNvPr>
          <p:cNvSpPr txBox="1"/>
          <p:nvPr/>
        </p:nvSpPr>
        <p:spPr>
          <a:xfrm>
            <a:off x="1364197" y="660265"/>
            <a:ext cx="917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6A6A6A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Microsoft New Tai Lue" panose="020B0502040204020203" pitchFamily="34" charset="0"/>
              </a:rPr>
              <a:t>Library</a:t>
            </a:r>
            <a:endParaRPr lang="ko-KR" altLang="en-US" sz="1600" dirty="0">
              <a:solidFill>
                <a:srgbClr val="6A6A6A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Microsoft New Tai Lue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32BB9D-BDCA-4CFC-AF28-3AEF0483B2E4}"/>
              </a:ext>
            </a:extLst>
          </p:cNvPr>
          <p:cNvSpPr txBox="1"/>
          <p:nvPr/>
        </p:nvSpPr>
        <p:spPr>
          <a:xfrm>
            <a:off x="2476365" y="350296"/>
            <a:ext cx="3337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A89F303-2826-4867-A59D-1A46043B5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814" y="2754318"/>
            <a:ext cx="4883162" cy="36519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3849A12-96C8-4E80-40C2-7A8E2827D2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01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337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683F51-BEE6-4A63-B58F-8C4C1AC43364}"/>
              </a:ext>
            </a:extLst>
          </p:cNvPr>
          <p:cNvSpPr txBox="1"/>
          <p:nvPr/>
        </p:nvSpPr>
        <p:spPr>
          <a:xfrm>
            <a:off x="788337" y="1358606"/>
            <a:ext cx="10615323" cy="582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8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concat</a:t>
            </a:r>
            <a:r>
              <a:rPr lang="ko-KR" altLang="en-US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함수의 </a:t>
            </a:r>
            <a:r>
              <a:rPr lang="en-US" altLang="ko-KR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join</a:t>
            </a:r>
            <a:r>
              <a:rPr lang="ko-KR" altLang="en-US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속성</a:t>
            </a:r>
            <a:endParaRPr lang="en-US" altLang="ko-KR" sz="28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03F428-D9BA-4DD1-A77D-E9A81D1D8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654" y="2392500"/>
            <a:ext cx="7614692" cy="2469336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611E74-5BCE-0984-BC77-7DF012CB9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19697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337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683F51-BEE6-4A63-B58F-8C4C1AC43364}"/>
              </a:ext>
            </a:extLst>
          </p:cNvPr>
          <p:cNvSpPr txBox="1"/>
          <p:nvPr/>
        </p:nvSpPr>
        <p:spPr>
          <a:xfrm>
            <a:off x="788338" y="1236058"/>
            <a:ext cx="10615323" cy="582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8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concat</a:t>
            </a:r>
            <a:r>
              <a:rPr lang="ko-KR" altLang="en-US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함수의 </a:t>
            </a:r>
            <a:r>
              <a:rPr lang="en-US" altLang="ko-KR" sz="28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ignore_index</a:t>
            </a:r>
            <a:r>
              <a:rPr lang="en-US" altLang="ko-KR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속성</a:t>
            </a:r>
            <a:endParaRPr lang="en-US" altLang="ko-KR" sz="28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7776FD-F30F-47D7-9EC9-E930A7140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519" y="2392500"/>
            <a:ext cx="6134956" cy="4344006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4879EF-D27B-4E50-A462-812CF0B19BF6}"/>
              </a:ext>
            </a:extLst>
          </p:cNvPr>
          <p:cNvSpPr txBox="1"/>
          <p:nvPr/>
        </p:nvSpPr>
        <p:spPr>
          <a:xfrm>
            <a:off x="2505564" y="1748420"/>
            <a:ext cx="7180867" cy="517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20000"/>
              </a:lnSpc>
              <a:buFontTx/>
              <a:buChar char="-"/>
            </a:pPr>
            <a:r>
              <a:rPr lang="ko-KR" altLang="en-US" sz="2400" dirty="0">
                <a:solidFill>
                  <a:srgbClr val="F53B57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기존 인덱스를 무시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하고 새로운 인덱스 부여하는 기능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0FCBC24-AAE8-F3F7-0143-11E2189432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06426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337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610CC-1F08-4E35-B6A7-BBA15BC4AB3F}"/>
              </a:ext>
            </a:extLst>
          </p:cNvPr>
          <p:cNvSpPr txBox="1"/>
          <p:nvPr/>
        </p:nvSpPr>
        <p:spPr>
          <a:xfrm>
            <a:off x="1017952" y="2712066"/>
            <a:ext cx="10156095" cy="2456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8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최종 실습문제</a:t>
            </a:r>
            <a:endParaRPr lang="en-US" altLang="ko-KR" sz="88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4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-</a:t>
            </a:r>
            <a:r>
              <a:rPr lang="ko-KR" altLang="en-US" sz="4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범죄현황 데이터</a:t>
            </a:r>
            <a:r>
              <a:rPr lang="en-US" altLang="ko-KR" sz="4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-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7A0B2A-2C0B-FC99-A7C4-E4FF4E2B1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61061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337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683F51-BEE6-4A63-B58F-8C4C1AC43364}"/>
              </a:ext>
            </a:extLst>
          </p:cNvPr>
          <p:cNvSpPr txBox="1"/>
          <p:nvPr/>
        </p:nvSpPr>
        <p:spPr>
          <a:xfrm>
            <a:off x="788338" y="1641411"/>
            <a:ext cx="10615323" cy="1126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2019-2021</a:t>
            </a:r>
            <a:r>
              <a:rPr lang="ko-KR" altLang="en-US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년 광주광역시 범죄현황 데이터를 이용해</a:t>
            </a:r>
            <a:endParaRPr lang="en-US" altLang="ko-KR" sz="28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전년 대비 지역별 범죄 증감율을 구해보자</a:t>
            </a:r>
            <a:r>
              <a:rPr lang="en-US" altLang="ko-KR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26C8C52-C3C2-4891-AB97-9DB3E8E5E983}"/>
              </a:ext>
            </a:extLst>
          </p:cNvPr>
          <p:cNvGrpSpPr/>
          <p:nvPr/>
        </p:nvGrpSpPr>
        <p:grpSpPr>
          <a:xfrm>
            <a:off x="1409933" y="3115812"/>
            <a:ext cx="10111288" cy="2732868"/>
            <a:chOff x="1862420" y="3125239"/>
            <a:chExt cx="10111288" cy="273286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6BC4998-74BB-43E0-B0AB-F30DF869180B}"/>
                </a:ext>
              </a:extLst>
            </p:cNvPr>
            <p:cNvSpPr txBox="1"/>
            <p:nvPr/>
          </p:nvSpPr>
          <p:spPr>
            <a:xfrm>
              <a:off x="1985482" y="3975666"/>
              <a:ext cx="3943694" cy="1047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5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범죄 </a:t>
              </a:r>
              <a:r>
                <a:rPr lang="ko-KR" altLang="en-US" sz="5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증감율</a:t>
              </a:r>
              <a:r>
                <a:rPr lang="en-US" altLang="ko-KR" sz="5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= 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6731295-DEC9-423B-8E35-E3E3BBCEC5FC}"/>
                </a:ext>
              </a:extLst>
            </p:cNvPr>
            <p:cNvGrpSpPr/>
            <p:nvPr/>
          </p:nvGrpSpPr>
          <p:grpSpPr>
            <a:xfrm>
              <a:off x="5892424" y="3368711"/>
              <a:ext cx="3534380" cy="1985634"/>
              <a:chOff x="5710287" y="1671886"/>
              <a:chExt cx="3795012" cy="1985634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B43EBE-4340-4A36-8FA3-191E0B3E10C2}"/>
                  </a:ext>
                </a:extLst>
              </p:cNvPr>
              <p:cNvSpPr txBox="1"/>
              <p:nvPr/>
            </p:nvSpPr>
            <p:spPr>
              <a:xfrm>
                <a:off x="5870100" y="1671886"/>
                <a:ext cx="3475389" cy="862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ko-KR" altLang="en-US" sz="4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rPr>
                  <a:t>금년 </a:t>
                </a:r>
                <a:r>
                  <a:rPr lang="en-US" altLang="ko-KR" sz="4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rPr>
                  <a:t>- </a:t>
                </a:r>
                <a:r>
                  <a:rPr lang="ko-KR" altLang="en-US" sz="4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rPr>
                  <a:t>작년</a:t>
                </a:r>
                <a:endParaRPr lang="en-US" altLang="ko-KR" sz="4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496BAC-DDA3-40DC-AD1B-92382A274B41}"/>
                  </a:ext>
                </a:extLst>
              </p:cNvPr>
              <p:cNvSpPr txBox="1"/>
              <p:nvPr/>
            </p:nvSpPr>
            <p:spPr>
              <a:xfrm>
                <a:off x="5710287" y="2794848"/>
                <a:ext cx="3795012" cy="862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ko-KR" altLang="en-US" sz="4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rPr>
                  <a:t>작년 </a:t>
                </a:r>
                <a:endParaRPr lang="en-US" altLang="ko-KR" sz="4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</p:txBody>
          </p: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7C971E33-4A62-423B-AF69-5CBD08346C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70099" y="2670817"/>
                <a:ext cx="347538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C98287F-22F4-4AE0-8FEB-430A7D561FA2}"/>
                </a:ext>
              </a:extLst>
            </p:cNvPr>
            <p:cNvSpPr/>
            <p:nvPr/>
          </p:nvSpPr>
          <p:spPr>
            <a:xfrm>
              <a:off x="1862420" y="3125239"/>
              <a:ext cx="9157513" cy="2732868"/>
            </a:xfrm>
            <a:prstGeom prst="rect">
              <a:avLst/>
            </a:prstGeom>
            <a:noFill/>
            <a:ln w="57150">
              <a:solidFill>
                <a:srgbClr val="467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A5C68E-4128-4373-9A10-9A280ED6BF0D}"/>
                </a:ext>
              </a:extLst>
            </p:cNvPr>
            <p:cNvSpPr txBox="1"/>
            <p:nvPr/>
          </p:nvSpPr>
          <p:spPr>
            <a:xfrm>
              <a:off x="8439328" y="4000662"/>
              <a:ext cx="3534380" cy="862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4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*100</a:t>
              </a:r>
              <a:r>
                <a:rPr lang="ko-KR" altLang="en-US" sz="4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 </a:t>
              </a:r>
              <a:endParaRPr lang="en-US" altLang="ko-KR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DE4582A8-EF3C-3CED-EFD2-9D6D79867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84345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337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683F51-BEE6-4A63-B58F-8C4C1AC43364}"/>
              </a:ext>
            </a:extLst>
          </p:cNvPr>
          <p:cNvSpPr txBox="1"/>
          <p:nvPr/>
        </p:nvSpPr>
        <p:spPr>
          <a:xfrm>
            <a:off x="788338" y="1641411"/>
            <a:ext cx="10615323" cy="582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결과화면</a:t>
            </a:r>
            <a:endParaRPr lang="en-US" altLang="ko-KR" sz="28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3E8D64-7DB4-5E09-059D-DAF7076AA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6F11687-0DE5-CFDA-1563-FC6F54F50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2413" y="2463777"/>
            <a:ext cx="9107171" cy="38295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020038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337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683F51-BEE6-4A63-B58F-8C4C1AC43364}"/>
              </a:ext>
            </a:extLst>
          </p:cNvPr>
          <p:cNvSpPr txBox="1"/>
          <p:nvPr/>
        </p:nvSpPr>
        <p:spPr>
          <a:xfrm>
            <a:off x="788338" y="1641411"/>
            <a:ext cx="10615323" cy="582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 </a:t>
            </a:r>
            <a:r>
              <a:rPr lang="ko-KR" altLang="en-US" sz="28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읽어오기</a:t>
            </a:r>
            <a:endParaRPr lang="en-US" altLang="ko-KR" sz="28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800FB9-D674-656B-A336-D91AF9E05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53622F4-E4C7-B4AB-C779-12F9502AF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461" y="3353280"/>
            <a:ext cx="10839077" cy="12594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8905625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337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683F51-BEE6-4A63-B58F-8C4C1AC43364}"/>
              </a:ext>
            </a:extLst>
          </p:cNvPr>
          <p:cNvSpPr txBox="1"/>
          <p:nvPr/>
        </p:nvSpPr>
        <p:spPr>
          <a:xfrm>
            <a:off x="788338" y="1641411"/>
            <a:ext cx="10615323" cy="582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2021</a:t>
            </a:r>
            <a:r>
              <a:rPr lang="ko-KR" altLang="en-US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년도에만 있는 데이터 삭제하기</a:t>
            </a:r>
            <a:endParaRPr lang="en-US" altLang="ko-KR" sz="28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1678411-BDE2-2206-4384-05E91BF90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BC1C772-8D4B-AF56-D58E-CD69ECB79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356" y="3209510"/>
            <a:ext cx="9605685" cy="9312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9405001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337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683F51-BEE6-4A63-B58F-8C4C1AC43364}"/>
              </a:ext>
            </a:extLst>
          </p:cNvPr>
          <p:cNvSpPr txBox="1"/>
          <p:nvPr/>
        </p:nvSpPr>
        <p:spPr>
          <a:xfrm>
            <a:off x="788338" y="1641411"/>
            <a:ext cx="10615323" cy="582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 총합 구하기</a:t>
            </a:r>
            <a:endParaRPr lang="en-US" altLang="ko-KR" sz="28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446391-B1D0-178F-3D15-F669C2A50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1EAC75D-3944-2182-54FA-083447D14E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256" y="3155439"/>
            <a:ext cx="10115488" cy="20611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7467651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337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683F51-BEE6-4A63-B58F-8C4C1AC43364}"/>
              </a:ext>
            </a:extLst>
          </p:cNvPr>
          <p:cNvSpPr txBox="1"/>
          <p:nvPr/>
        </p:nvSpPr>
        <p:spPr>
          <a:xfrm>
            <a:off x="788338" y="1641411"/>
            <a:ext cx="10615323" cy="582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구분이 발생건수인 값들만 가져오기</a:t>
            </a:r>
            <a:r>
              <a:rPr lang="en-US" altLang="ko-KR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구분</a:t>
            </a:r>
            <a:r>
              <a:rPr lang="en-US" altLang="ko-KR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==</a:t>
            </a:r>
            <a:r>
              <a:rPr lang="ko-KR" altLang="en-US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발생건수</a:t>
            </a:r>
            <a:r>
              <a:rPr lang="en-US" altLang="ko-KR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872435-608D-75CE-16AD-D185C2AED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891BE1F-D426-D280-A5D0-866AD9A2CC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258" y="3098786"/>
            <a:ext cx="11333484" cy="1860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3983356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337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683F51-BEE6-4A63-B58F-8C4C1AC43364}"/>
              </a:ext>
            </a:extLst>
          </p:cNvPr>
          <p:cNvSpPr txBox="1"/>
          <p:nvPr/>
        </p:nvSpPr>
        <p:spPr>
          <a:xfrm>
            <a:off x="788338" y="1641411"/>
            <a:ext cx="10615323" cy="582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총합을 기준으로 데이터 자르기</a:t>
            </a:r>
            <a:r>
              <a:rPr lang="en-US" altLang="ko-KR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(Series</a:t>
            </a:r>
            <a:r>
              <a:rPr lang="ko-KR" altLang="en-US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형태로</a:t>
            </a:r>
            <a:r>
              <a:rPr lang="en-US" altLang="ko-KR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872435-608D-75CE-16AD-D185C2AED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7AD9A6B-4388-05F2-CD5B-02E7D9097F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3791" y="3054695"/>
            <a:ext cx="9284418" cy="21618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37909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스퀘어라운드 ExtraBold"/>
        <a:ea typeface="나눔스퀘어라운드 ExtraBold"/>
        <a:cs typeface=""/>
      </a:majorFont>
      <a:minorFont>
        <a:latin typeface="나눔스퀘어라운드 ExtraBold"/>
        <a:ea typeface="나눔스퀘어라운드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11804</TotalTime>
  <Words>1409</Words>
  <Application>Microsoft Office PowerPoint</Application>
  <PresentationFormat>와이드스크린</PresentationFormat>
  <Paragraphs>367</Paragraphs>
  <Slides>103</Slides>
  <Notes>62</Notes>
  <HiddenSlides>2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103</vt:i4>
      </vt:variant>
    </vt:vector>
  </HeadingPairs>
  <TitlesOfParts>
    <vt:vector size="108" baseType="lpstr">
      <vt:lpstr>Wingdings</vt:lpstr>
      <vt:lpstr>나눔스퀘어라운드 ExtraBold</vt:lpstr>
      <vt:lpstr>메이플스토리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명호</dc:creator>
  <cp:lastModifiedBy>kpgyp18@naver.com</cp:lastModifiedBy>
  <cp:revision>757</cp:revision>
  <dcterms:created xsi:type="dcterms:W3CDTF">2020-03-14T09:06:26Z</dcterms:created>
  <dcterms:modified xsi:type="dcterms:W3CDTF">2022-08-16T02:25:00Z</dcterms:modified>
</cp:coreProperties>
</file>