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1" r:id="rId2"/>
    <p:sldId id="268" r:id="rId3"/>
    <p:sldId id="336" r:id="rId4"/>
    <p:sldId id="443" r:id="rId5"/>
    <p:sldId id="337" r:id="rId6"/>
    <p:sldId id="444" r:id="rId7"/>
    <p:sldId id="347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79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4" r:id="rId38"/>
    <p:sldId id="473" r:id="rId39"/>
    <p:sldId id="475" r:id="rId40"/>
    <p:sldId id="476" r:id="rId41"/>
    <p:sldId id="477" r:id="rId42"/>
    <p:sldId id="478" r:id="rId43"/>
    <p:sldId id="26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3" autoAdjust="0"/>
    <p:restoredTop sz="81769" autoAdjust="0"/>
  </p:normalViewPr>
  <p:slideViewPr>
    <p:cSldViewPr snapToGrid="0">
      <p:cViewPr varScale="1">
        <p:scale>
          <a:sx n="86" d="100"/>
          <a:sy n="86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dirty="0" err="1">
              <a:latin typeface="메이플스토리" panose="02000300000000000000" pitchFamily="2" charset="-127"/>
              <a:ea typeface="메이플스토리" panose="02000300000000000000" pitchFamily="2" charset="-127"/>
            </a:rPr>
            <a:t>numpy</a:t>
          </a:r>
          <a:endParaRPr lang="ko-KR" altLang="en-US" sz="28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F53B57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matplotlib</a:t>
          </a:r>
          <a:endParaRPr lang="ko-KR" altLang="en-US" sz="28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pandas</a:t>
          </a: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3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2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3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2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539316" y="1832537"/>
          <a:ext cx="2379679" cy="287413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4110" y="307915"/>
          <a:ext cx="3193484" cy="1916090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>
              <a:latin typeface="메이플스토리" panose="02000300000000000000" pitchFamily="2" charset="-127"/>
              <a:ea typeface="메이플스토리" panose="02000300000000000000" pitchFamily="2" charset="-127"/>
            </a:rPr>
            <a:t>numpy</a:t>
          </a:r>
          <a:endParaRPr lang="ko-KR" altLang="en-US" sz="28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0230" y="364035"/>
        <a:ext cx="3081244" cy="1803850"/>
      </dsp:txXfrm>
    </dsp:sp>
    <dsp:sp modelId="{F6783476-7880-486F-8A19-AD6443E17613}">
      <dsp:nvSpPr>
        <dsp:cNvPr id="0" name=""/>
        <dsp:cNvSpPr/>
      </dsp:nvSpPr>
      <dsp:spPr>
        <a:xfrm>
          <a:off x="658240" y="3030094"/>
          <a:ext cx="4231900" cy="287413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4110" y="2703028"/>
          <a:ext cx="3193484" cy="1916090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pandas</a:t>
          </a:r>
        </a:p>
      </dsp:txBody>
      <dsp:txXfrm>
        <a:off x="60230" y="2759148"/>
        <a:ext cx="3081244" cy="1803850"/>
      </dsp:txXfrm>
    </dsp:sp>
    <dsp:sp modelId="{BFD54A3B-C5C9-44D9-9DA8-F15694E07945}">
      <dsp:nvSpPr>
        <dsp:cNvPr id="0" name=""/>
        <dsp:cNvSpPr/>
      </dsp:nvSpPr>
      <dsp:spPr>
        <a:xfrm>
          <a:off x="4251443" y="2703028"/>
          <a:ext cx="3193484" cy="1916090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matplotlib</a:t>
          </a:r>
          <a:endParaRPr lang="ko-KR" altLang="en-US" sz="28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4307563" y="2759148"/>
        <a:ext cx="3081244" cy="1803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22134EAF-A9B5-4B10-973B-FA55E0E34B63}" type="datetimeFigureOut">
              <a:rPr lang="ko-KR" altLang="en-US" smtClean="0"/>
              <a:pPr/>
              <a:t>2022-08-16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45169EA4-716E-4348-8011-F8C9002F71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13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7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66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83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324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88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873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143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610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504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504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60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19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7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484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39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39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61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921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79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758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410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00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94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640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27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44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6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1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17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7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2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77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795A3-810B-034E-8F82-9926055DD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C80D41-74E4-6152-813D-A6B8358C9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81EEA-5B68-CA3B-9EBE-86A762B0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74F0E-AB88-06B3-DA00-4917C5B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2691A-3D9B-87B8-F375-EF6EB919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2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94DD-065F-69CD-259F-2E3F86D3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C99D6-9CFB-1F2E-4D6C-C90C0A43C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0BB45-F9A1-F8A3-D628-EAAE219B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6D42-BE91-0CC8-8333-3073F41C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628F4-7087-5957-845C-2F6F9ABB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7B96D5-6FD7-ABD4-13DA-1A93882D1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752E95-00D1-DF09-06CA-82271947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5183D-BD05-B6BD-6D1E-823ED570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B3452-33CC-3802-FCEA-FA5DA401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836E6-95F8-24AA-17B9-D4547F1C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3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6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86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6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EACB-4F3C-9DB5-1541-507FF2B6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5676B-B336-52C4-6597-FDDFDDF4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77B0C-3CC3-DEC8-3F82-850D4FDB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13374-02AF-4145-FA69-514D88CF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8E942-2072-7505-7F2F-5E39CC04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833AF-2331-EA8D-B416-3040F34C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150B3-FD9B-5A6E-AEB3-00AB5141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3B8CF-AA7F-B2FE-3FE7-599893C4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88A79-E544-33A1-C137-25D49951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E813-8B7D-8DF4-A6A4-4521A76A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4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045C0-598F-F3A5-0DDD-71B7C423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328B-F13D-887B-E6E4-E5D9878A6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7194C-888C-B8A3-CBAE-8ABC6A24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09D1-CEAF-0E45-722D-F08AEECA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4E1F9-5EB8-AE11-10E7-4DCAFA42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934B1-E8A9-985F-AA0E-87398CA2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5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CC56-C4A3-EF08-D5B4-B4E7254C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BE1CC-821F-F876-0146-0E785BF6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EC141-86FF-2F44-193F-2E416B04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B5CC35-CEFD-8690-1768-D5118D5A4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ECEA1-C081-00B7-F255-FA299E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606727-1EBE-B267-1D07-7E592DFB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329F9F-7FA6-5A1A-4741-330CF086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3A6992-2D78-C777-41D5-B7459986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0DEB-2005-893C-83DA-24F27F80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F6A4B2-E462-E1F7-C730-E8C6A04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5DB22-BA00-356B-FFC1-BFF7C841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5E73F-FD8F-579A-CEBB-02BB8620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308E7-BED8-DF31-84B7-D931C444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9D26D-F5F2-566E-8813-3C53289F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65585-09EB-4156-8470-36B41C56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0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BCE6D-1DBB-013F-A6AF-652E21C6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A217C-113B-4539-C113-848CCF85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7DB7F-870F-9F51-C6CE-9C1A521C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82298-0902-E925-ADF2-C112B8AA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56AA5-A13A-887D-D44E-C75CA03C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8CC0F-EFEF-0428-6F76-BDA9CDD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F49D-2DFA-7CF1-A134-D00D2A56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24E569-94D3-633F-A5A1-7B384561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30676-A0B3-AA2E-40B3-B1EFF36C3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C7521-BE19-5C20-E190-BE4CF133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EF02B-32FB-1A09-C8F8-E263980B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E721E-407C-8A4B-36C7-D55C375C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0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2016CA-D598-45B4-DC17-D2E5A535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70B96-86A5-E40C-98F3-04AB4E98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90007-D5F9-C9A7-CC74-565A7E4C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66BAAC64-F745-42A0-88EF-AC7736A1C3C3}" type="datetimeFigureOut">
              <a:rPr lang="ko-KR" altLang="en-US" smtClean="0"/>
              <a:pPr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87C83-E33F-6749-EB65-F1F300F6E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CA9F3-6C0A-0F48-A46E-2D860013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D0F67485-0891-4DB4-9711-11E7BB5A0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9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55B89A-BCA1-458D-98A7-CCA8DE0B5ADA}"/>
              </a:ext>
            </a:extLst>
          </p:cNvPr>
          <p:cNvGrpSpPr/>
          <p:nvPr/>
        </p:nvGrpSpPr>
        <p:grpSpPr>
          <a:xfrm>
            <a:off x="3407881" y="4149971"/>
            <a:ext cx="5376238" cy="890954"/>
            <a:chOff x="3395181" y="4149971"/>
            <a:chExt cx="5376238" cy="89095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B6E276-1138-4E0E-AD7C-1072CEEEDB1D}"/>
                </a:ext>
              </a:extLst>
            </p:cNvPr>
            <p:cNvSpPr/>
            <p:nvPr/>
          </p:nvSpPr>
          <p:spPr>
            <a:xfrm>
              <a:off x="3395181" y="4149971"/>
              <a:ext cx="5376238" cy="8909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F2FD79A-6592-417C-B879-20F6B762D35D}"/>
                </a:ext>
              </a:extLst>
            </p:cNvPr>
            <p:cNvCxnSpPr/>
            <p:nvPr/>
          </p:nvCxnSpPr>
          <p:spPr>
            <a:xfrm>
              <a:off x="6247423" y="4443046"/>
              <a:ext cx="0" cy="3399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C14BA0-E6D0-4D7F-AB7E-99DB36071725}"/>
                </a:ext>
              </a:extLst>
            </p:cNvPr>
            <p:cNvSpPr txBox="1"/>
            <p:nvPr/>
          </p:nvSpPr>
          <p:spPr>
            <a:xfrm>
              <a:off x="6293466" y="4313073"/>
              <a:ext cx="22894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467DC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강 규 남 </a:t>
              </a:r>
              <a:r>
                <a:rPr lang="ko-KR" altLang="en-US" sz="2000" dirty="0">
                  <a:solidFill>
                    <a:srgbClr val="32323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연구원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8E8E8FD-B285-4F40-8303-9F903FEEE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43" y="4337750"/>
            <a:ext cx="2139351" cy="5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 style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설정하기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37CF8-45E7-4251-8D82-312280BE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89" y="2241396"/>
            <a:ext cx="7467643" cy="39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3EC67D-F21B-5A1B-5E2C-DDD68D994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1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 style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설정하기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AA993E-1766-4E59-9B4D-3D0121400434}"/>
              </a:ext>
            </a:extLst>
          </p:cNvPr>
          <p:cNvGraphicFramePr>
            <a:graphicFrameLocks noGrp="1"/>
          </p:cNvGraphicFramePr>
          <p:nvPr/>
        </p:nvGraphicFramePr>
        <p:xfrm>
          <a:off x="2187841" y="2433984"/>
          <a:ext cx="7816180" cy="3079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Character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Description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-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Solid</a:t>
                      </a:r>
                      <a:r>
                        <a:rPr lang="en-US" altLang="ko-KR" sz="1600" baseline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line style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--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Dashed</a:t>
                      </a:r>
                      <a:r>
                        <a:rPr lang="en-US" altLang="ko-KR" sz="1600" baseline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line style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-.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Dash-dot lint style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: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Dotted</a:t>
                      </a:r>
                      <a:r>
                        <a:rPr lang="en-US" altLang="ko-KR" sz="1600" baseline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line style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369E5D9-B914-C40E-3893-E7F7E8EE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Marker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찍기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BADEDA-1E4F-4A03-90E7-3F7A0526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91" y="2362649"/>
            <a:ext cx="7625217" cy="4078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974FCB-2777-51B4-D7F2-930A10B0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Marker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3782DC-1358-4D73-94AC-A10EFA0054D8}"/>
              </a:ext>
            </a:extLst>
          </p:cNvPr>
          <p:cNvGraphicFramePr>
            <a:graphicFrameLocks noGrp="1"/>
          </p:cNvGraphicFramePr>
          <p:nvPr/>
        </p:nvGraphicFramePr>
        <p:xfrm>
          <a:off x="1174482" y="2187018"/>
          <a:ext cx="9842895" cy="42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Character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Description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Character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Description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.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Point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1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Tri_down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o</a:t>
                      </a:r>
                      <a:r>
                        <a:rPr lang="en-US" altLang="ko-KR" sz="1600" baseline="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Circle</a:t>
                      </a:r>
                      <a:r>
                        <a:rPr lang="en-US" altLang="ko-KR" sz="1400" baseline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2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Tri_up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v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Triangle_down</a:t>
                      </a:r>
                      <a:r>
                        <a:rPr lang="en-US" altLang="ko-KR" sz="1400" baseline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3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Tri_left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^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Triangle_up</a:t>
                      </a:r>
                      <a:r>
                        <a:rPr lang="en-US" altLang="ko-KR" sz="1400" baseline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4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Tri_right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&lt;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Triangle_left</a:t>
                      </a:r>
                      <a:r>
                        <a:rPr lang="en-US" altLang="ko-KR" sz="1400" baseline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*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Star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&gt;</a:t>
                      </a:r>
                      <a:r>
                        <a:rPr lang="en-US" altLang="ko-KR" sz="1600" baseline="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Triangle_right</a:t>
                      </a:r>
                      <a:r>
                        <a:rPr lang="en-US" altLang="ko-KR" sz="1400" baseline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h ‘, ‘ H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Hexagon1,2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s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Square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+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Plus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p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Pentagon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D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Diamond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|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Vline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_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Hline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marker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9B10F78-7A0E-EA3E-BF5B-BF85BF2A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 width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0DE31-5B0B-4E23-835C-4BE7E3C9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71" y="1895830"/>
            <a:ext cx="8907118" cy="4763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BDF8E2-1BC2-76D0-6CFE-E3A7EB1C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 color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D4488-7889-43CF-987F-4499DD74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97" y="1918949"/>
            <a:ext cx="8888065" cy="4848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DB9A94-4211-A00D-3266-D07E4B271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5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Marker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color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973A0A-F57D-4F86-8463-A39FF779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33" y="1993715"/>
            <a:ext cx="8420594" cy="4698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14F808-4961-3AF8-75BC-CE333980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color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종류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0D6D8C-2748-4835-8801-C81E13923756}"/>
              </a:ext>
            </a:extLst>
          </p:cNvPr>
          <p:cNvGraphicFramePr>
            <a:graphicFrameLocks noGrp="1"/>
          </p:cNvGraphicFramePr>
          <p:nvPr/>
        </p:nvGraphicFramePr>
        <p:xfrm>
          <a:off x="1599762" y="2604787"/>
          <a:ext cx="8992338" cy="2908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1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Character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Color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Character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Color</a:t>
                      </a:r>
                      <a:endParaRPr lang="ko-KR" altLang="en-US" sz="20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b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Blue</a:t>
                      </a:r>
                      <a:endParaRPr lang="ko-KR" altLang="en-US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‘ m ‘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Magenta</a:t>
                      </a:r>
                      <a:endParaRPr lang="ko-KR" altLang="en-US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g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Green</a:t>
                      </a:r>
                      <a:endParaRPr lang="ko-KR" altLang="en-US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‘ y ‘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yellow</a:t>
                      </a:r>
                      <a:endParaRPr lang="ko-KR" altLang="en-US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r ‘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Red</a:t>
                      </a:r>
                      <a:endParaRPr lang="ko-KR" altLang="en-US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‘ k ‘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Black</a:t>
                      </a:r>
                      <a:endParaRPr lang="ko-KR" altLang="en-US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‘ c ‘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cyan</a:t>
                      </a:r>
                      <a:endParaRPr lang="ko-KR" altLang="en-US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‘ w ‘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white</a:t>
                      </a:r>
                      <a:endParaRPr lang="ko-KR" altLang="en-US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EC7776E-959B-6EA2-3FAB-D8778645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외 스타일 옵션들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85E498-3FE6-400D-B725-89FE7D718944}"/>
              </a:ext>
            </a:extLst>
          </p:cNvPr>
          <p:cNvGraphicFramePr>
            <a:graphicFrameLocks noGrp="1"/>
          </p:cNvGraphicFramePr>
          <p:nvPr/>
        </p:nvGraphicFramePr>
        <p:xfrm>
          <a:off x="2344097" y="2407572"/>
          <a:ext cx="7503666" cy="390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스타일옵션종류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마커</a:t>
                      </a: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종류정의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약자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color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선 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linewidth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선 굵기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lw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linestyle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선 스타일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ls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마커</a:t>
                      </a:r>
                      <a:r>
                        <a:rPr lang="ko-KR" altLang="en-US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markersize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마커</a:t>
                      </a:r>
                      <a:r>
                        <a:rPr lang="ko-KR" altLang="en-US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ms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markeredgecolor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마커</a:t>
                      </a:r>
                      <a:r>
                        <a:rPr lang="ko-KR" altLang="en-US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선 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mec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markeredgewidth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마커</a:t>
                      </a:r>
                      <a:r>
                        <a:rPr lang="ko-KR" altLang="en-US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선 굵기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mew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markerfacecolor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마커</a:t>
                      </a:r>
                      <a:r>
                        <a:rPr lang="ko-KR" altLang="en-US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내부 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mfc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6652146-BB0E-1A97-DFF6-2194156A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연습문제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A598F-3DC6-4609-A7F3-2AA709EDDDED}"/>
              </a:ext>
            </a:extLst>
          </p:cNvPr>
          <p:cNvSpPr txBox="1"/>
          <p:nvPr/>
        </p:nvSpPr>
        <p:spPr>
          <a:xfrm>
            <a:off x="1017882" y="1993715"/>
            <a:ext cx="101560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 =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np.arange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(8)</a:t>
            </a: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 = [5,2,3,6,8,7,5,7]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5B129F-8806-DA58-ED0B-6E273777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51115D-6EE1-E87A-B40A-80F6285AE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88" y="3098438"/>
            <a:ext cx="5406152" cy="3274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0D4DE8-855F-EA79-DF85-32AAC7809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634" y="3101512"/>
            <a:ext cx="4956632" cy="32746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43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/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연습문제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DAB19E-F758-E2F3-2E7E-C7B4322D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85CA76-A933-0B07-C910-ED57BF884640}"/>
              </a:ext>
            </a:extLst>
          </p:cNvPr>
          <p:cNvSpPr txBox="1"/>
          <p:nvPr/>
        </p:nvSpPr>
        <p:spPr>
          <a:xfrm>
            <a:off x="1017882" y="1993715"/>
            <a:ext cx="101560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 =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np.arange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(8)</a:t>
            </a: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 = [5,2,3,6,8,7,5,7]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83AC89-9E49-70F2-4B92-5D876451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856" y="3245224"/>
            <a:ext cx="5386861" cy="3423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1689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연습문제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DAB19E-F758-E2F3-2E7E-C7B4322D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85CA76-A933-0B07-C910-ED57BF884640}"/>
              </a:ext>
            </a:extLst>
          </p:cNvPr>
          <p:cNvSpPr txBox="1"/>
          <p:nvPr/>
        </p:nvSpPr>
        <p:spPr>
          <a:xfrm>
            <a:off x="1017882" y="1993715"/>
            <a:ext cx="101560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 =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np.arange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(8)</a:t>
            </a: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 = [5,2,3,6,8,7,5,7]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75510B-A48A-B8E9-D5DF-60D06D3DB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109" y="3168468"/>
            <a:ext cx="5091158" cy="3339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536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그림 범위 지정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A598F-3DC6-4609-A7F3-2AA709EDDDED}"/>
              </a:ext>
            </a:extLst>
          </p:cNvPr>
          <p:cNvSpPr txBox="1"/>
          <p:nvPr/>
        </p:nvSpPr>
        <p:spPr>
          <a:xfrm>
            <a:off x="1017882" y="1993715"/>
            <a:ext cx="101560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plt.xlim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(-2,10)</a:t>
            </a:r>
          </a:p>
          <a:p>
            <a:pPr algn="ctr">
              <a:lnSpc>
                <a:spcPct val="120000"/>
              </a:lnSpc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plt.ylim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(-5,12)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AEA5D8-F96D-A18D-729A-AA3432B7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41AD18-0878-BFAC-7300-997392E1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301" y="3120087"/>
            <a:ext cx="5052122" cy="3387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00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그리드 그리기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A598F-3DC6-4609-A7F3-2AA709EDDDED}"/>
              </a:ext>
            </a:extLst>
          </p:cNvPr>
          <p:cNvSpPr txBox="1"/>
          <p:nvPr/>
        </p:nvSpPr>
        <p:spPr>
          <a:xfrm>
            <a:off x="1017882" y="1993715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plt.grid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973DD1-1ACA-E484-4614-96F2AF6A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0B141A-6DBC-39E5-63FF-EF2A166D1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851" y="2886635"/>
            <a:ext cx="5641815" cy="36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14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여러 개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plot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A598F-3DC6-4609-A7F3-2AA709EDDDED}"/>
              </a:ext>
            </a:extLst>
          </p:cNvPr>
          <p:cNvSpPr txBox="1"/>
          <p:nvPr/>
        </p:nvSpPr>
        <p:spPr>
          <a:xfrm>
            <a:off x="2290501" y="2200131"/>
            <a:ext cx="1015609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 = [1,2,3,4]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 = [2,4,6,8]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z= [3,6,9,12]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F72923-F51A-462A-8E5C-76CFB06C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479" y="2358518"/>
            <a:ext cx="5390541" cy="4149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2B175E-E854-4072-3F5C-5993C18ED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1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범례 표시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F0028-F55A-456E-A94B-615BFB48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73" y="2074777"/>
            <a:ext cx="5168715" cy="455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3AFCAB-8912-D9B5-F3A8-5FFB2F10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차트 옵션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5F81DC-1A94-45F0-98C3-1101ED5FAFF1}"/>
              </a:ext>
            </a:extLst>
          </p:cNvPr>
          <p:cNvGraphicFramePr>
            <a:graphicFrameLocks noGrp="1"/>
          </p:cNvGraphicFramePr>
          <p:nvPr/>
        </p:nvGraphicFramePr>
        <p:xfrm>
          <a:off x="2457906" y="2433984"/>
          <a:ext cx="7276050" cy="3261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plot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옵션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xlim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600" baseline="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ylim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범위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y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범위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grid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격자눈금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legend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범례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xlabel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ylabel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타이틀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y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타이틀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title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그래프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xticks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yticks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눈금 조정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y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눈금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D523CC9-D6B5-E47C-E5C0-794D1CAC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차트에서 한글 보이게 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CD6719-D3CB-4F70-816A-67BFA003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49" y="2433984"/>
            <a:ext cx="10116962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6B847A-0950-45C0-3968-03C03057C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56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연습문제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F0F02D-351F-4466-A71E-B706E3FCD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80" y="2140045"/>
            <a:ext cx="5066702" cy="337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DA49C-FA81-470D-BA37-1AF6D0567EB8}"/>
              </a:ext>
            </a:extLst>
          </p:cNvPr>
          <p:cNvSpPr txBox="1"/>
          <p:nvPr/>
        </p:nvSpPr>
        <p:spPr>
          <a:xfrm>
            <a:off x="1017882" y="5659767"/>
            <a:ext cx="101560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전국 사망교통사고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시각화 해보자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요일 별 사망교통사고 시각화</a:t>
            </a:r>
            <a:r>
              <a:rPr lang="en-US" altLang="ko-KR" sz="24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03D0F5-BDBB-287F-ED18-4E6F874A1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5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로드하기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21DFA4-5DB9-416F-BAF9-3A161FF2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04" y="2368194"/>
            <a:ext cx="9924254" cy="128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E8FB90-BCFA-343C-2CAE-7B415C24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1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2896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시각화란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547D-373E-4F67-AC4F-26B3482588DB}"/>
              </a:ext>
            </a:extLst>
          </p:cNvPr>
          <p:cNvSpPr txBox="1"/>
          <p:nvPr/>
        </p:nvSpPr>
        <p:spPr>
          <a:xfrm>
            <a:off x="1241468" y="1846547"/>
            <a:ext cx="9709064" cy="3164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광범위하게 분산된 방대한 양의 자료를 </a:t>
            </a: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한눈에 볼 수 있도록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도표나 차트 등으로 정리하는 것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시각화를 통해 </a:t>
            </a: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데이터의 특징을 쉽게 파악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가능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분석 결과를 상대방에게 </a:t>
            </a: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효과적으로 전달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가능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9E4A59-1C2C-166C-7FC6-E772D6C3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96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요일 별 사고 건수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count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77F705-99AD-4B05-90D7-CC1ABDBF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47" y="2333857"/>
            <a:ext cx="5487166" cy="3019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3B3999-7873-CDEB-30A8-C06B6B1F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21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Bar chart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22865-E2CB-464E-99E4-7371DE9C0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66" y="2112201"/>
            <a:ext cx="5618730" cy="4470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2C4EF8-60CE-EF25-68C5-8BEE5E29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03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label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붙이기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B47C3-5527-4573-AFCF-03FFB99C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39" y="2278952"/>
            <a:ext cx="5081765" cy="4417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B56E3C-29A7-9A41-7FED-37E4A3C4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49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5. y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축 범위 지정하기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2BF352D-F57A-4116-9CB6-B1831AA8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79" y="2433984"/>
            <a:ext cx="5066702" cy="3373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337FA9-FAAD-DCA6-5997-4B76654B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63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연습문제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DA49C-FA81-470D-BA37-1AF6D0567EB8}"/>
              </a:ext>
            </a:extLst>
          </p:cNvPr>
          <p:cNvSpPr txBox="1"/>
          <p:nvPr/>
        </p:nvSpPr>
        <p:spPr>
          <a:xfrm>
            <a:off x="1017882" y="5659767"/>
            <a:ext cx="101560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차대차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사건 중 죽거나 다친 사람이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많은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발생지 시도를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알아보고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시각화해보자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B8D1B9-6F22-4A17-AEB6-2A9B0EA6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878" y="1993715"/>
            <a:ext cx="6440101" cy="35316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1544DE-E179-F322-13B0-F0246B2A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26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DA49C-FA81-470D-BA37-1AF6D0567EB8}"/>
              </a:ext>
            </a:extLst>
          </p:cNvPr>
          <p:cNvSpPr txBox="1"/>
          <p:nvPr/>
        </p:nvSpPr>
        <p:spPr>
          <a:xfrm>
            <a:off x="1017882" y="1823058"/>
            <a:ext cx="101560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사고유형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대분류 중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차대차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사고만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뽑아오기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해당하는 데이터를 발생지시도를 기준으로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합계구하기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381D0F-95CD-4963-B916-53C1E234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82" y="2904283"/>
            <a:ext cx="10002646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00EFA2-2DF1-4EAC-9778-DA2CB0ACFDBE}"/>
              </a:ext>
            </a:extLst>
          </p:cNvPr>
          <p:cNvSpPr txBox="1"/>
          <p:nvPr/>
        </p:nvSpPr>
        <p:spPr>
          <a:xfrm>
            <a:off x="1017882" y="3912114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x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축과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축 설정하기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0D7A65-4683-46D2-B3AB-1836558DC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17" y="4639208"/>
            <a:ext cx="4715533" cy="7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D9B39F-B34F-FE97-02ED-DDCD33EA8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0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F05C4F-607F-4F34-8959-2BD04837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28" y="1952505"/>
            <a:ext cx="5916606" cy="4599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F91B52-0333-46E8-84D7-65E5E09E21EB}"/>
              </a:ext>
            </a:extLst>
          </p:cNvPr>
          <p:cNvSpPr txBox="1"/>
          <p:nvPr/>
        </p:nvSpPr>
        <p:spPr>
          <a:xfrm>
            <a:off x="1017883" y="1254021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4.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 그리기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EB7DA0-C96E-0DFE-67FC-9C6F908D1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68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91B52-0333-46E8-84D7-65E5E09E21EB}"/>
              </a:ext>
            </a:extLst>
          </p:cNvPr>
          <p:cNvSpPr txBox="1"/>
          <p:nvPr/>
        </p:nvSpPr>
        <p:spPr>
          <a:xfrm>
            <a:off x="1017883" y="1254021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바 그래프를 그리기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6320CA-8183-4132-B595-8F870AE1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29" y="2113696"/>
            <a:ext cx="7315202" cy="4033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9C9819-4446-0BE1-EE91-1F7AA1D1F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84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91B52-0333-46E8-84D7-65E5E09E21EB}"/>
              </a:ext>
            </a:extLst>
          </p:cNvPr>
          <p:cNvSpPr txBox="1"/>
          <p:nvPr/>
        </p:nvSpPr>
        <p:spPr>
          <a:xfrm>
            <a:off x="1017883" y="1254021"/>
            <a:ext cx="101560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바 그래프를 그리기 위해서는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1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리스트로 변경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A6013D-5FC8-4F0D-BB93-3573FF79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398" y="2556894"/>
            <a:ext cx="5233063" cy="3003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A67E1-B8D0-36D1-62CC-48487A14C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1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연습문제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DA49C-FA81-470D-BA37-1AF6D0567EB8}"/>
              </a:ext>
            </a:extLst>
          </p:cNvPr>
          <p:cNvSpPr txBox="1"/>
          <p:nvPr/>
        </p:nvSpPr>
        <p:spPr>
          <a:xfrm>
            <a:off x="1017883" y="5003489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교통사고가 가장 많이 발생하는 시간대를 알아보고 시각화 해보자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42D7D-3867-4933-8313-84915A7C4152}"/>
              </a:ext>
            </a:extLst>
          </p:cNvPr>
          <p:cNvSpPr txBox="1"/>
          <p:nvPr/>
        </p:nvSpPr>
        <p:spPr>
          <a:xfrm>
            <a:off x="1017883" y="5487808"/>
            <a:ext cx="101560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“0~2”,”3~5”,”6~8”,”9~11”,”12~14”,”15~17”,”18~20”,”21~23”</a:t>
            </a: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총 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시간 구간으로 나눠서 구하기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en-US" altLang="ko-KR" dirty="0">
              <a:solidFill>
                <a:srgbClr val="F53B57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60558ED-CCA6-4436-86FC-ADAA3956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10" y="2015209"/>
            <a:ext cx="3257239" cy="296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FFAEDC-7F6C-CBCA-6C4F-4DBE1359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2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2896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시각화란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F242E-1007-42EB-B1D5-F688DC606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09"/>
          <a:stretch/>
        </p:blipFill>
        <p:spPr>
          <a:xfrm>
            <a:off x="445688" y="2273410"/>
            <a:ext cx="5275148" cy="2979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F48146-8C7D-41E6-B91A-0D25DC0DA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95"/>
          <a:stretch/>
        </p:blipFill>
        <p:spPr>
          <a:xfrm>
            <a:off x="6003715" y="1840701"/>
            <a:ext cx="5891331" cy="4407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B4B3D6-2CB3-615B-6F82-E490D1F86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8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DA49C-FA81-470D-BA37-1AF6D0567EB8}"/>
              </a:ext>
            </a:extLst>
          </p:cNvPr>
          <p:cNvSpPr txBox="1"/>
          <p:nvPr/>
        </p:nvSpPr>
        <p:spPr>
          <a:xfrm>
            <a:off x="1017883" y="1662703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발생년월일시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컬럼에서 시간 데이터만 뽑아오자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424EB-B583-49E8-9CF4-49D363D7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11" y="2310034"/>
            <a:ext cx="2014381" cy="4267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828E54-A4EC-4E88-A489-CE44B0998CFC}"/>
              </a:ext>
            </a:extLst>
          </p:cNvPr>
          <p:cNvSpPr/>
          <p:nvPr/>
        </p:nvSpPr>
        <p:spPr>
          <a:xfrm>
            <a:off x="1950098" y="3694922"/>
            <a:ext cx="227486" cy="251927"/>
          </a:xfrm>
          <a:prstGeom prst="rect">
            <a:avLst/>
          </a:prstGeom>
          <a:noFill/>
          <a:ln w="508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109E21-C12C-497C-A6A3-05526F5ED0CB}"/>
              </a:ext>
            </a:extLst>
          </p:cNvPr>
          <p:cNvSpPr/>
          <p:nvPr/>
        </p:nvSpPr>
        <p:spPr>
          <a:xfrm>
            <a:off x="1953208" y="4966998"/>
            <a:ext cx="227486" cy="251927"/>
          </a:xfrm>
          <a:prstGeom prst="rect">
            <a:avLst/>
          </a:prstGeom>
          <a:noFill/>
          <a:ln w="508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558BAB-9549-4D92-B227-F2B76BEB1104}"/>
              </a:ext>
            </a:extLst>
          </p:cNvPr>
          <p:cNvSpPr/>
          <p:nvPr/>
        </p:nvSpPr>
        <p:spPr>
          <a:xfrm>
            <a:off x="1937657" y="6211083"/>
            <a:ext cx="227486" cy="251927"/>
          </a:xfrm>
          <a:prstGeom prst="rect">
            <a:avLst/>
          </a:prstGeom>
          <a:noFill/>
          <a:ln w="508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78F34D-116C-44F1-87C4-687C785C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42" y="2336857"/>
            <a:ext cx="6939836" cy="1188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6C5BCB-6207-1507-62EB-8656B7457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DA49C-FA81-470D-BA37-1AF6D0567EB8}"/>
              </a:ext>
            </a:extLst>
          </p:cNvPr>
          <p:cNvSpPr txBox="1"/>
          <p:nvPr/>
        </p:nvSpPr>
        <p:spPr>
          <a:xfrm>
            <a:off x="1017883" y="1401446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시간을 카테고리화 시켜보자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D7913C-6586-4859-B2F4-089F9E42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83" y="2058908"/>
            <a:ext cx="8888065" cy="444879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37214E-A169-9C63-CDD3-EAE774937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52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DA49C-FA81-470D-BA37-1AF6D0567EB8}"/>
              </a:ext>
            </a:extLst>
          </p:cNvPr>
          <p:cNvSpPr txBox="1"/>
          <p:nvPr/>
        </p:nvSpPr>
        <p:spPr>
          <a:xfrm>
            <a:off x="1017883" y="1401446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해당하는 데이터로 파이그래프를 그려보자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C2690-0E98-4702-8A4F-1CB0C09AC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516" y="2133841"/>
            <a:ext cx="5080829" cy="4373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839644-64CA-D65E-255E-DFF451F3A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6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AFDA379-8EFE-4A36-B572-0ABB94DBCBD1}"/>
              </a:ext>
            </a:extLst>
          </p:cNvPr>
          <p:cNvSpPr/>
          <p:nvPr/>
        </p:nvSpPr>
        <p:spPr>
          <a:xfrm>
            <a:off x="9763125" y="5591175"/>
            <a:ext cx="1857375" cy="542925"/>
          </a:xfrm>
          <a:prstGeom prst="rect">
            <a:avLst/>
          </a:prstGeom>
          <a:gradFill flip="none" rotWithShape="1">
            <a:gsLst>
              <a:gs pos="0">
                <a:srgbClr val="C9B35B"/>
              </a:gs>
              <a:gs pos="38000">
                <a:srgbClr val="D6B752"/>
              </a:gs>
              <a:gs pos="68000">
                <a:srgbClr val="E6BD47"/>
              </a:gs>
              <a:gs pos="100000">
                <a:srgbClr val="F1C13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C828A10-0DDF-4A6D-AE1C-7CA3BDCF9A72}"/>
              </a:ext>
            </a:extLst>
          </p:cNvPr>
          <p:cNvSpPr/>
          <p:nvPr/>
        </p:nvSpPr>
        <p:spPr>
          <a:xfrm>
            <a:off x="651166" y="2211260"/>
            <a:ext cx="3394364" cy="8644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고생하셨습니다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:)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5D9030-5617-6D58-50E6-3407FA224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84" y="5706155"/>
            <a:ext cx="4469916" cy="7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1D6B2A21-1EB9-4F38-B031-DB2C8EC83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9" b="7251"/>
          <a:stretch/>
        </p:blipFill>
        <p:spPr bwMode="auto">
          <a:xfrm>
            <a:off x="2556676" y="4377077"/>
            <a:ext cx="2486025" cy="229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649" y="1263330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그래프를 표시해주는 라이브러리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2F612C-3435-4E63-B4AA-18D9AC34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39" y="2006374"/>
            <a:ext cx="3162300" cy="227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9CDB61E-2D8A-4F60-AE98-D3892AB2B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75" y="2071142"/>
            <a:ext cx="2963549" cy="217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6BF9CC1-EFFB-48EC-8ECB-073FAAA5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75" y="4497645"/>
            <a:ext cx="3086100" cy="217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5C1E4-E0CA-4A7C-84E3-DCA11E7AD3CF}"/>
              </a:ext>
            </a:extLst>
          </p:cNvPr>
          <p:cNvSpPr txBox="1"/>
          <p:nvPr/>
        </p:nvSpPr>
        <p:spPr>
          <a:xfrm>
            <a:off x="221266" y="2678308"/>
            <a:ext cx="22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scatter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95CD5-AA0A-4A64-A1E0-5B7F8F391218}"/>
              </a:ext>
            </a:extLst>
          </p:cNvPr>
          <p:cNvSpPr txBox="1"/>
          <p:nvPr/>
        </p:nvSpPr>
        <p:spPr>
          <a:xfrm>
            <a:off x="9738351" y="2678308"/>
            <a:ext cx="22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bar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92AA4-B45D-49FC-8E8A-11D74710AB2B}"/>
              </a:ext>
            </a:extLst>
          </p:cNvPr>
          <p:cNvSpPr txBox="1"/>
          <p:nvPr/>
        </p:nvSpPr>
        <p:spPr>
          <a:xfrm>
            <a:off x="324293" y="5262159"/>
            <a:ext cx="22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pie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717FA-59E5-4E10-8575-77DAF903936F}"/>
              </a:ext>
            </a:extLst>
          </p:cNvPr>
          <p:cNvSpPr txBox="1"/>
          <p:nvPr/>
        </p:nvSpPr>
        <p:spPr>
          <a:xfrm>
            <a:off x="9738212" y="5271393"/>
            <a:ext cx="22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histogram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932679-EB7A-8278-70BB-CE5E3C1E0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6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649" y="1583841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그래프를 표시해주는 라이브러리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49F6DA1-37B2-43CF-965E-4FB7B9B6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01983"/>
              </p:ext>
            </p:extLst>
          </p:nvPr>
        </p:nvGraphicFramePr>
        <p:xfrm>
          <a:off x="1655670" y="2604905"/>
          <a:ext cx="8767395" cy="23406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3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1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pyplot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pylab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시각화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+ </a:t>
                      </a:r>
                      <a:r>
                        <a:rPr lang="en-US" altLang="ko-KR" sz="2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numpy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비대화형</a:t>
                      </a:r>
                      <a:endParaRPr lang="en-US" altLang="ko-KR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간단한 정보만 입력해서 플롯이 된다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.)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대화형</a:t>
                      </a:r>
                      <a:endParaRPr lang="en-US" altLang="ko-KR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비교적 많은 정보를 입력해 </a:t>
                      </a:r>
                      <a:endParaRPr lang="en-US" altLang="ko-KR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플롯을 요구한다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.)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DA89BB0-7728-B9F2-A233-0B711BC4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102332" y="1448258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en-US" altLang="ko-KR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사용하기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CC6F5-EB25-488C-BD1B-2C735B874ACC}"/>
              </a:ext>
            </a:extLst>
          </p:cNvPr>
          <p:cNvSpPr txBox="1"/>
          <p:nvPr/>
        </p:nvSpPr>
        <p:spPr>
          <a:xfrm>
            <a:off x="1008668" y="3539950"/>
            <a:ext cx="1086910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pyplot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import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하고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앞으로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plt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이름으로 부르겠다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B9D77-FA7C-4E23-9239-1CA821A10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68" y="2516383"/>
            <a:ext cx="7141767" cy="723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3550ED-4DB0-8FA5-6EFC-FADED1AA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 Plot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76D9A2-B8AD-4D9C-91AA-A62074DE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36" y="2401836"/>
            <a:ext cx="7425928" cy="3764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27F3CF-8D64-C9FA-7B57-6F0584B77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9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7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 Plot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A35517-21FA-4E17-BE46-E39215F6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53" y="2269723"/>
            <a:ext cx="7514405" cy="4010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9D3668-0590-1EDC-B217-D9A0BF34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739</Words>
  <Application>Microsoft Office PowerPoint</Application>
  <PresentationFormat>와이드스크린</PresentationFormat>
  <Paragraphs>271</Paragraphs>
  <Slides>43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영화</dc:creator>
  <cp:lastModifiedBy>kpgyp18@naver.com</cp:lastModifiedBy>
  <cp:revision>22</cp:revision>
  <dcterms:created xsi:type="dcterms:W3CDTF">2022-05-31T00:29:40Z</dcterms:created>
  <dcterms:modified xsi:type="dcterms:W3CDTF">2022-08-16T03:22:49Z</dcterms:modified>
</cp:coreProperties>
</file>