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1" r:id="rId4"/>
    <p:sldId id="260" r:id="rId5"/>
    <p:sldId id="263" r:id="rId6"/>
    <p:sldId id="258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0AA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-57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01CFA6-818A-470B-BB8A-21E7CBE6D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85264E4-D15C-4B96-B0B0-EA4943A0F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BA7ABA-1C5D-44A3-A5F1-4E0B64E2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A8AC-AE3C-42B0-ABC2-940574B39FD3}" type="datetimeFigureOut">
              <a:rPr lang="en-IN" smtClean="0"/>
              <a:pPr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620C6E-037F-4003-9D80-D623D288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FDC819-6199-41D2-8395-3E7B17AB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4CEC-F464-47F9-B963-DB9C6BDD25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9039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32E6D5-7DA0-44AF-9BA2-E15198FC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24DE5D1-8728-4433-BF8C-0133E2D54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43B884-9CFF-48A7-BBC5-FDD2A97F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A8AC-AE3C-42B0-ABC2-940574B39FD3}" type="datetimeFigureOut">
              <a:rPr lang="en-IN" smtClean="0"/>
              <a:pPr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27A035-3CE2-40AD-B3C4-2629DB91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D423A5-920C-4D86-A5EB-8DB88C03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4CEC-F464-47F9-B963-DB9C6BDD25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9376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21DB588-CDD2-44B2-A299-A61FE349B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667C716-92D6-4072-8998-1008EFBA0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54B4FF-5F2B-4257-B87B-30786E0E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A8AC-AE3C-42B0-ABC2-940574B39FD3}" type="datetimeFigureOut">
              <a:rPr lang="en-IN" smtClean="0"/>
              <a:pPr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08456D-B94E-41AD-8E1C-DE872535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9FFD83-29CC-4CC2-B95F-2AD4BA99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4CEC-F464-47F9-B963-DB9C6BDD25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7873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F58643-AD68-47E3-A350-340489D2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759D17-0E40-4B3D-A5F2-B8F1D4CC6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3163CE-D039-48A1-B3A4-E6443CE2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A8AC-AE3C-42B0-ABC2-940574B39FD3}" type="datetimeFigureOut">
              <a:rPr lang="en-IN" smtClean="0"/>
              <a:pPr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775BDB-E915-44FE-9602-009AD2D5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0AF5E3-B8A3-444B-8081-F3F35557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4CEC-F464-47F9-B963-DB9C6BDD25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6048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4331DA-8B9F-40BF-B83A-C85B041C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604F44F-EE59-472D-A419-68C0CFB38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A378EE-B167-4647-9EFA-A05A4EC12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A8AC-AE3C-42B0-ABC2-940574B39FD3}" type="datetimeFigureOut">
              <a:rPr lang="en-IN" smtClean="0"/>
              <a:pPr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F507CE-43E9-4718-B78A-2BF83E67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02DB6D-805E-4C97-BC07-E195C26D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4CEC-F464-47F9-B963-DB9C6BDD25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2735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466FBB-6F14-467B-8484-1109D301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F3022C-9407-4BF2-8D45-94F4A0F60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1B1DED4-8DF9-4E6C-B3F1-04F4FCAFF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FD8BCB2-132E-4C7E-9622-D1037C8F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A8AC-AE3C-42B0-ABC2-940574B39FD3}" type="datetimeFigureOut">
              <a:rPr lang="en-IN" smtClean="0"/>
              <a:pPr/>
              <a:t>09-08-2024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43C430D-91D0-4DFB-9032-9B14974E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8D9873A-BD55-4D9F-B94A-A273FB6B3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4CEC-F464-47F9-B963-DB9C6BDD25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7111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2093A3-B5E7-4CDC-8592-2C46CD51F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A33D55-A6D8-4AF3-A56C-4F567DA7F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024105-4093-41BB-851C-FA44D75E7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0FFD664-0195-43E4-8132-40A52B005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889BBE6-3F07-4F9B-963F-CA652DC5B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F7676A1-9D3F-4428-A478-B09E1F25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A8AC-AE3C-42B0-ABC2-940574B39FD3}" type="datetimeFigureOut">
              <a:rPr lang="en-IN" smtClean="0"/>
              <a:pPr/>
              <a:t>09-08-2024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D34D441-D77A-42F9-89A3-8D980C77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1423BAB-79A4-4896-82BA-4109241F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4CEC-F464-47F9-B963-DB9C6BDD25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0716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629600-F688-4775-9775-665C4323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0DF1AF8-1E68-4DA8-83C1-116E856F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A8AC-AE3C-42B0-ABC2-940574B39FD3}" type="datetimeFigureOut">
              <a:rPr lang="en-IN" smtClean="0"/>
              <a:pPr/>
              <a:t>09-08-2024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1A6FB70-1662-445F-97FE-00A6CE97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59D9405-9E1D-49DD-867A-F24E3FD4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4CEC-F464-47F9-B963-DB9C6BDD25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2424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AF93A9F-31F8-4255-BFFB-CD2B758B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A8AC-AE3C-42B0-ABC2-940574B39FD3}" type="datetimeFigureOut">
              <a:rPr lang="en-IN" smtClean="0"/>
              <a:pPr/>
              <a:t>09-08-2024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224F451-64B7-475B-83B6-81439CBE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3FC76D4-FD77-41D4-AA65-33AB4453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4CEC-F464-47F9-B963-DB9C6BDD25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882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6687D5-6CCA-4A53-9A7A-0B30D7332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D7864A-14EF-49AB-BA32-B66EB2BB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1993DAA-1BF2-4A7E-9EC5-4969EDFDC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D37C7D4-71AD-423E-AD43-751D2292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A8AC-AE3C-42B0-ABC2-940574B39FD3}" type="datetimeFigureOut">
              <a:rPr lang="en-IN" smtClean="0"/>
              <a:pPr/>
              <a:t>09-08-2024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FAF65D-CAEF-4AC6-8F9D-F25CC050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1C2499-26F1-40FC-9ACB-89677D74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4CEC-F464-47F9-B963-DB9C6BDD25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4481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FC7ABD-A209-471D-AD79-C49894CD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4A43711-77D0-4045-98AA-1B56C2CC8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C049BBB-CD16-4859-9F58-9810E1B90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7D67511-3C30-45CD-A0CE-D14E9E60B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A8AC-AE3C-42B0-ABC2-940574B39FD3}" type="datetimeFigureOut">
              <a:rPr lang="en-IN" smtClean="0"/>
              <a:pPr/>
              <a:t>09-08-2024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42BC5E-DBAC-465F-8C57-2951443B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80EE952-A817-4688-B7FD-D849ED33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4CEC-F464-47F9-B963-DB9C6BDD25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0948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CCC77DC-826C-4408-A79A-31967451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260743-EA56-455E-AD73-20D3ED50E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12292C-AF48-4B08-B931-D303A09BD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FA8AC-AE3C-42B0-ABC2-940574B39FD3}" type="datetimeFigureOut">
              <a:rPr lang="en-IN" smtClean="0"/>
              <a:pPr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FA7179-DD81-4F0B-B68A-A3A50ED23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EBB756-D88D-4442-AF04-C298CF149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04CEC-F464-47F9-B963-DB9C6BDD25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2450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3" Type="http://schemas.openxmlformats.org/officeDocument/2006/relationships/image" Target="../media/image1.png"/><Relationship Id="rId21" Type="http://schemas.openxmlformats.org/officeDocument/2006/relationships/image" Target="../media/image19.jpe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5" Type="http://schemas.openxmlformats.org/officeDocument/2006/relationships/image" Target="../media/image23.jpeg"/><Relationship Id="rId33" Type="http://schemas.openxmlformats.org/officeDocument/2006/relationships/image" Target="../media/image31.png"/><Relationship Id="rId38" Type="http://schemas.openxmlformats.org/officeDocument/2006/relationships/image" Target="../media/image36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jpeg"/><Relationship Id="rId41" Type="http://schemas.openxmlformats.org/officeDocument/2006/relationships/image" Target="../media/image39.jpeg"/><Relationship Id="rId1" Type="http://schemas.openxmlformats.org/officeDocument/2006/relationships/tags" Target="../tags/tag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24" Type="http://schemas.openxmlformats.org/officeDocument/2006/relationships/image" Target="../media/image22.jpeg"/><Relationship Id="rId32" Type="http://schemas.openxmlformats.org/officeDocument/2006/relationships/image" Target="../media/image30.jpeg"/><Relationship Id="rId37" Type="http://schemas.openxmlformats.org/officeDocument/2006/relationships/image" Target="../media/image35.jpeg"/><Relationship Id="rId40" Type="http://schemas.openxmlformats.org/officeDocument/2006/relationships/image" Target="../media/image38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jpe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jpe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jpeg"/><Relationship Id="rId27" Type="http://schemas.openxmlformats.org/officeDocument/2006/relationships/image" Target="../media/image25.jpeg"/><Relationship Id="rId30" Type="http://schemas.openxmlformats.org/officeDocument/2006/relationships/image" Target="../media/image28.jpeg"/><Relationship Id="rId35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6CF10D49-32F8-4524-B753-3659602D3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91818" y="5022768"/>
            <a:ext cx="1069662" cy="591502"/>
          </a:xfrm>
          <a:prstGeom prst="rect">
            <a:avLst/>
          </a:prstGeom>
        </p:spPr>
      </p:pic>
      <p:pic>
        <p:nvPicPr>
          <p:cNvPr id="35" name="Picture 34" descr="Logo&#10;&#10;Description automatically generated">
            <a:extLst>
              <a:ext uri="{FF2B5EF4-FFF2-40B4-BE49-F238E27FC236}">
                <a16:creationId xmlns:a16="http://schemas.microsoft.com/office/drawing/2014/main" xmlns="" id="{A1FAEB44-645B-42E1-AB67-9AC4781BC06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34117" y="4493614"/>
            <a:ext cx="830374" cy="443587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F5DFC10D-02B9-48B8-8CBC-CBAD73F3E4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97129" y="3649301"/>
            <a:ext cx="1311640" cy="870755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xmlns="" id="{E06F8C11-3B1F-4235-AFC3-DD863AA9A5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97541" y="749915"/>
            <a:ext cx="744448" cy="744448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16B0F663-2AFA-4339-925A-1557C037CE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34117" y="756238"/>
            <a:ext cx="1500188" cy="557373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xmlns="" id="{BED70A73-A16A-47A0-AF12-E7E28916CE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24596" y="1086394"/>
            <a:ext cx="815939" cy="815939"/>
          </a:xfrm>
          <a:prstGeom prst="rect">
            <a:avLst/>
          </a:prstGeom>
        </p:spPr>
      </p:pic>
      <p:pic>
        <p:nvPicPr>
          <p:cNvPr id="15" name="Picture 14" descr="Logo, company name, circle&#10;&#10;Description automatically generated">
            <a:extLst>
              <a:ext uri="{FF2B5EF4-FFF2-40B4-BE49-F238E27FC236}">
                <a16:creationId xmlns:a16="http://schemas.microsoft.com/office/drawing/2014/main" xmlns="" id="{5F1BF68C-00E7-457C-AF18-4E66FB0291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58068" y="1363391"/>
            <a:ext cx="666527" cy="686730"/>
          </a:xfrm>
          <a:prstGeom prst="rect">
            <a:avLst/>
          </a:prstGeom>
        </p:spPr>
      </p:pic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7A2C2C5D-1314-4904-A6AC-5AF3C01771D7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91818" y="3950467"/>
            <a:ext cx="605311" cy="443587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xmlns="" id="{62F286D0-5A6C-4699-82F6-073DE307EF7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21173" y="4394054"/>
            <a:ext cx="1599274" cy="1991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527691FA-5844-4B1E-AD1A-72CDAC65D3C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03668" y="4731337"/>
            <a:ext cx="1445873" cy="153268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xmlns="" id="{CFC348FD-C272-423A-8B2D-4CB09C54012D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19487" y="5012379"/>
            <a:ext cx="1261924" cy="153268"/>
          </a:xfrm>
          <a:prstGeom prst="rect">
            <a:avLst/>
          </a:prstGeom>
        </p:spPr>
      </p:pic>
      <p:pic>
        <p:nvPicPr>
          <p:cNvPr id="25" name="Picture 24" descr="Logo, company name&#10;&#10;Description automatically generated">
            <a:extLst>
              <a:ext uri="{FF2B5EF4-FFF2-40B4-BE49-F238E27FC236}">
                <a16:creationId xmlns:a16="http://schemas.microsoft.com/office/drawing/2014/main" xmlns="" id="{06A1F504-1713-4943-801A-7D8887207A9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41627" y="1403569"/>
            <a:ext cx="801454" cy="801454"/>
          </a:xfrm>
          <a:prstGeom prst="rect">
            <a:avLst/>
          </a:prstGeom>
        </p:spPr>
      </p:pic>
      <p:pic>
        <p:nvPicPr>
          <p:cNvPr id="31" name="Picture 3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88F3DE40-5CE8-4C57-8D06-B11C30BBD61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24987" y="2163675"/>
            <a:ext cx="1070589" cy="319088"/>
          </a:xfrm>
          <a:prstGeom prst="rect">
            <a:avLst/>
          </a:prstGeom>
        </p:spPr>
      </p:pic>
      <p:pic>
        <p:nvPicPr>
          <p:cNvPr id="33" name="Picture 32" descr="A picture containing text, clipart, tableware, plate&#10;&#10;Description automatically generated">
            <a:extLst>
              <a:ext uri="{FF2B5EF4-FFF2-40B4-BE49-F238E27FC236}">
                <a16:creationId xmlns:a16="http://schemas.microsoft.com/office/drawing/2014/main" xmlns="" id="{F64A0B4D-7C1C-4D51-A329-46EB01A3D3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82014" y="2050121"/>
            <a:ext cx="1070588" cy="199121"/>
          </a:xfrm>
          <a:prstGeom prst="rect">
            <a:avLst/>
          </a:prstGeom>
        </p:spPr>
      </p:pic>
      <p:pic>
        <p:nvPicPr>
          <p:cNvPr id="39" name="Picture 38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xmlns="" id="{B24A094E-D9E5-4386-A7C6-A561B5368079}"/>
              </a:ext>
            </a:extLst>
          </p:cNvPr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0627" y="5240825"/>
            <a:ext cx="850558" cy="389618"/>
          </a:xfrm>
          <a:prstGeom prst="rect">
            <a:avLst/>
          </a:prstGeom>
        </p:spPr>
      </p:pic>
      <p:pic>
        <p:nvPicPr>
          <p:cNvPr id="43" name="Picture 42" descr="Diagram&#10;&#10;Description automatically generated">
            <a:extLst>
              <a:ext uri="{FF2B5EF4-FFF2-40B4-BE49-F238E27FC236}">
                <a16:creationId xmlns:a16="http://schemas.microsoft.com/office/drawing/2014/main" xmlns="" id="{4E77D275-73CA-4CA7-8E86-18728AAD4B14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546" y="5630442"/>
            <a:ext cx="1309942" cy="96155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4452D8E2-0A18-49B3-9E96-BCF1E9F3A371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09416" y="4440620"/>
            <a:ext cx="789279" cy="405987"/>
          </a:xfrm>
          <a:prstGeom prst="rect">
            <a:avLst/>
          </a:prstGeom>
        </p:spPr>
      </p:pic>
      <p:pic>
        <p:nvPicPr>
          <p:cNvPr id="49" name="Picture 48" descr="Logo, company name&#10;&#10;Description automatically generated">
            <a:extLst>
              <a:ext uri="{FF2B5EF4-FFF2-40B4-BE49-F238E27FC236}">
                <a16:creationId xmlns:a16="http://schemas.microsoft.com/office/drawing/2014/main" xmlns="" id="{DBFBEAE1-31BA-46A3-8E7C-2E0D6917EFCC}"/>
              </a:ext>
            </a:extLst>
          </p:cNvPr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76068" y="3744797"/>
            <a:ext cx="637000" cy="397004"/>
          </a:xfrm>
          <a:prstGeom prst="rect">
            <a:avLst/>
          </a:prstGeom>
        </p:spPr>
      </p:pic>
      <p:pic>
        <p:nvPicPr>
          <p:cNvPr id="59" name="Picture 58" descr="Text&#10;&#10;Description automatically generated">
            <a:extLst>
              <a:ext uri="{FF2B5EF4-FFF2-40B4-BE49-F238E27FC236}">
                <a16:creationId xmlns:a16="http://schemas.microsoft.com/office/drawing/2014/main" xmlns="" id="{68C90DC1-C81E-44C8-9851-AE4EB9A0499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6602" y="3568898"/>
            <a:ext cx="1031069" cy="7693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D1E724D-9ACF-4AC3-ADBD-CCBE0FAD837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48933" y="5052424"/>
            <a:ext cx="860643" cy="200022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xmlns="" id="{F62ED022-EE96-431D-BDD2-5E7E1C23E795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8577" y="4452148"/>
            <a:ext cx="363813" cy="363813"/>
          </a:xfrm>
          <a:prstGeom prst="rect">
            <a:avLst/>
          </a:prstGeom>
        </p:spPr>
      </p:pic>
      <p:pic>
        <p:nvPicPr>
          <p:cNvPr id="12" name="Picture 11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xmlns="" id="{F6E634D2-C468-45A1-BCDF-5224D5791E2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31442" y="5866551"/>
            <a:ext cx="1217491" cy="310226"/>
          </a:xfrm>
          <a:prstGeom prst="rect">
            <a:avLst/>
          </a:prstGeom>
        </p:spPr>
      </p:pic>
      <p:pic>
        <p:nvPicPr>
          <p:cNvPr id="16" name="Picture 15" descr="A person wearing a costume&#10;&#10;Description automatically generated with low confidence">
            <a:extLst>
              <a:ext uri="{FF2B5EF4-FFF2-40B4-BE49-F238E27FC236}">
                <a16:creationId xmlns:a16="http://schemas.microsoft.com/office/drawing/2014/main" xmlns="" id="{F83506F1-89DE-4E35-91DD-396AEC83551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85225" y="3755871"/>
            <a:ext cx="820139" cy="542826"/>
          </a:xfrm>
          <a:prstGeom prst="rect">
            <a:avLst/>
          </a:prstGeom>
        </p:spPr>
      </p:pic>
      <p:pic>
        <p:nvPicPr>
          <p:cNvPr id="20" name="Picture 19" descr="Icon&#10;&#10;Description automatically generated with medium confidence">
            <a:extLst>
              <a:ext uri="{FF2B5EF4-FFF2-40B4-BE49-F238E27FC236}">
                <a16:creationId xmlns:a16="http://schemas.microsoft.com/office/drawing/2014/main" xmlns="" id="{86903AC3-3A4A-4CB0-A870-AC2F13FE376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03774" y="4374846"/>
            <a:ext cx="681207" cy="54282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C219A1D4-CBA3-4F5A-8F48-DF8335EBBE1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9507" y="4993821"/>
            <a:ext cx="1233488" cy="228600"/>
          </a:xfrm>
          <a:prstGeom prst="rect">
            <a:avLst/>
          </a:prstGeom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xmlns="" id="{BF528F05-D3A9-4CA8-AC07-02C542DC94C1}"/>
              </a:ext>
            </a:extLst>
          </p:cNvPr>
          <p:cNvPicPr>
            <a:picLocks noChangeAspect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21238" y="4448787"/>
            <a:ext cx="409378" cy="44780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BE893B11-9A75-4384-9E5D-D2EFC94E9FE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44611" y="3705661"/>
            <a:ext cx="983610" cy="24336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F2EE07E3-8953-4B38-8610-485EBE747B2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62623" y="4047530"/>
            <a:ext cx="1014413" cy="243367"/>
          </a:xfrm>
          <a:prstGeom prst="rect">
            <a:avLst/>
          </a:prstGeom>
        </p:spPr>
      </p:pic>
      <p:pic>
        <p:nvPicPr>
          <p:cNvPr id="56" name="Picture 5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F26AC80C-B76E-4656-AC04-3D0BAE7DECF2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44697" y="4961963"/>
            <a:ext cx="1194543" cy="290483"/>
          </a:xfrm>
          <a:prstGeom prst="rect">
            <a:avLst/>
          </a:prstGeom>
        </p:spPr>
      </p:pic>
      <p:pic>
        <p:nvPicPr>
          <p:cNvPr id="58" name="Picture 57" descr="Logo&#10;&#10;Description automatically generated">
            <a:extLst>
              <a:ext uri="{FF2B5EF4-FFF2-40B4-BE49-F238E27FC236}">
                <a16:creationId xmlns:a16="http://schemas.microsoft.com/office/drawing/2014/main" xmlns="" id="{15EAB19A-C30A-4761-9043-104B8ADE288B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23930" y="4453690"/>
            <a:ext cx="1099925" cy="375874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xmlns="" id="{2EF80941-579A-4592-97CB-8A41D8FE351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06896" y="3568898"/>
            <a:ext cx="745371" cy="756711"/>
          </a:xfrm>
          <a:prstGeom prst="rect">
            <a:avLst/>
          </a:prstGeom>
        </p:spPr>
      </p:pic>
      <p:pic>
        <p:nvPicPr>
          <p:cNvPr id="63" name="Picture 6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3A081346-8A23-4824-8889-EF37691BA58E}"/>
              </a:ext>
            </a:extLst>
          </p:cNvPr>
          <p:cNvPicPr>
            <a:picLocks noChangeAspect="1"/>
          </p:cNvPicPr>
          <p:nvPr/>
        </p:nvPicPr>
        <p:blipFill>
          <a:blip r:embed="rId34" cstate="hq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72037" y="4466340"/>
            <a:ext cx="685261" cy="411157"/>
          </a:xfrm>
          <a:prstGeom prst="rect">
            <a:avLst/>
          </a:prstGeom>
        </p:spPr>
      </p:pic>
      <p:pic>
        <p:nvPicPr>
          <p:cNvPr id="65" name="Picture 6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90397826-0678-414D-A1DF-17A91CA39365}"/>
              </a:ext>
            </a:extLst>
          </p:cNvPr>
          <p:cNvPicPr>
            <a:picLocks noChangeAspect="1"/>
          </p:cNvPicPr>
          <p:nvPr/>
        </p:nvPicPr>
        <p:blipFill>
          <a:blip r:embed="rId35" cstate="hq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27770" y="3690029"/>
            <a:ext cx="767391" cy="265868"/>
          </a:xfrm>
          <a:prstGeom prst="rect">
            <a:avLst/>
          </a:prstGeom>
        </p:spPr>
      </p:pic>
      <p:pic>
        <p:nvPicPr>
          <p:cNvPr id="69" name="Picture 68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xmlns="" id="{3C9633AF-E05B-4485-A4B1-1B0FB811AEBB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18948" y="4099288"/>
            <a:ext cx="811787" cy="191609"/>
          </a:xfrm>
          <a:prstGeom prst="rect">
            <a:avLst/>
          </a:prstGeom>
        </p:spPr>
      </p:pic>
      <p:sp>
        <p:nvSpPr>
          <p:cNvPr id="70" name="Speech Bubble: Oval 69">
            <a:extLst>
              <a:ext uri="{FF2B5EF4-FFF2-40B4-BE49-F238E27FC236}">
                <a16:creationId xmlns:a16="http://schemas.microsoft.com/office/drawing/2014/main" xmlns="" id="{11E55314-5EF9-4BDF-B47A-E32D474C2599}"/>
              </a:ext>
            </a:extLst>
          </p:cNvPr>
          <p:cNvSpPr/>
          <p:nvPr/>
        </p:nvSpPr>
        <p:spPr>
          <a:xfrm>
            <a:off x="9297536" y="3164305"/>
            <a:ext cx="2213218" cy="38543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  <a:endParaRPr lang="en-IN" dirty="0"/>
          </a:p>
        </p:txBody>
      </p:sp>
      <p:sp>
        <p:nvSpPr>
          <p:cNvPr id="71" name="Speech Bubble: Oval 70">
            <a:extLst>
              <a:ext uri="{FF2B5EF4-FFF2-40B4-BE49-F238E27FC236}">
                <a16:creationId xmlns:a16="http://schemas.microsoft.com/office/drawing/2014/main" xmlns="" id="{491ACDBA-DA83-4DCB-B469-5215ADC62AA4}"/>
              </a:ext>
            </a:extLst>
          </p:cNvPr>
          <p:cNvSpPr/>
          <p:nvPr/>
        </p:nvSpPr>
        <p:spPr>
          <a:xfrm>
            <a:off x="9434117" y="148105"/>
            <a:ext cx="2213218" cy="54282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Employers</a:t>
            </a:r>
            <a:endParaRPr lang="en-IN" dirty="0"/>
          </a:p>
        </p:txBody>
      </p:sp>
      <p:sp>
        <p:nvSpPr>
          <p:cNvPr id="72" name="Speech Bubble: Oval 71">
            <a:extLst>
              <a:ext uri="{FF2B5EF4-FFF2-40B4-BE49-F238E27FC236}">
                <a16:creationId xmlns:a16="http://schemas.microsoft.com/office/drawing/2014/main" xmlns="" id="{AE8AC2DD-F49E-45B8-9CD7-B233F80301B0}"/>
              </a:ext>
            </a:extLst>
          </p:cNvPr>
          <p:cNvSpPr/>
          <p:nvPr/>
        </p:nvSpPr>
        <p:spPr>
          <a:xfrm>
            <a:off x="2630063" y="3036384"/>
            <a:ext cx="4998157" cy="37788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72000" rtlCol="0" anchor="ctr">
            <a:noAutofit/>
          </a:bodyPr>
          <a:lstStyle/>
          <a:p>
            <a:pPr algn="ctr"/>
            <a:r>
              <a:rPr lang="en-US" dirty="0"/>
              <a:t>Technology &amp; Tools Stack</a:t>
            </a:r>
            <a:endParaRPr lang="en-IN" dirty="0"/>
          </a:p>
        </p:txBody>
      </p:sp>
      <p:sp>
        <p:nvSpPr>
          <p:cNvPr id="74" name="Arrow: Pentagon 73">
            <a:extLst>
              <a:ext uri="{FF2B5EF4-FFF2-40B4-BE49-F238E27FC236}">
                <a16:creationId xmlns:a16="http://schemas.microsoft.com/office/drawing/2014/main" xmlns="" id="{1872035B-2C1C-4290-AA16-9297A8AD8BB8}"/>
              </a:ext>
            </a:extLst>
          </p:cNvPr>
          <p:cNvSpPr/>
          <p:nvPr/>
        </p:nvSpPr>
        <p:spPr>
          <a:xfrm>
            <a:off x="534838" y="5630442"/>
            <a:ext cx="890560" cy="929419"/>
          </a:xfrm>
          <a:prstGeom prst="homePlate">
            <a:avLst>
              <a:gd name="adj" fmla="val 54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SDLC</a:t>
            </a:r>
            <a:endParaRPr lang="en-IN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D87D54FE-3E7B-424D-9320-0EAB1CA1CDB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52028" y="612351"/>
            <a:ext cx="8786850" cy="2308324"/>
          </a:xfrm>
          <a:prstGeom prst="rect">
            <a:avLst/>
          </a:prstGeom>
          <a:noFill/>
        </p:spPr>
        <p:txBody>
          <a:bodyPr wrap="square" spcCol="72000" rtlCol="0">
            <a:spAutoFit/>
          </a:bodyPr>
          <a:lstStyle/>
          <a:p>
            <a:pPr marL="342900" lvl="0" indent="-342900">
              <a:buSzPts val="1200"/>
              <a:buFont typeface="Symbol" panose="05050102010706020507" pitchFamily="18" charset="2"/>
              <a:buChar char=""/>
            </a:pPr>
            <a:r>
              <a:rPr lang="en-US" sz="1200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Gathering clear vision for a project, and understand clients’ needs, gather and examine functional requirements and specifications from clients and users, Understand there long term and short term goals.</a:t>
            </a:r>
          </a:p>
          <a:p>
            <a:pPr marL="342900" lvl="0" indent="-342900">
              <a:buSzPts val="1200"/>
              <a:buFont typeface="Symbol" panose="05050102010706020507" pitchFamily="18" charset="2"/>
              <a:buChar char=""/>
            </a:pPr>
            <a:r>
              <a:rPr lang="en-US" sz="1200" dirty="0" smtClean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sz="1200" dirty="0" smtClean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eveloped </a:t>
            </a:r>
            <a:r>
              <a:rPr lang="en-US" sz="1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architectural solutions by decomposing the complex technical challenges to actionable and explainable decisions, by applying architectural standards/principles, global product-specific guidelines, security standards, usability design standards, as appropriate.</a:t>
            </a:r>
            <a:endParaRPr lang="en-IN" sz="1200" dirty="0">
              <a:effectLst/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buSzPts val="1200"/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Provided insight, direction to teams and is doing hand-on development on Platform/product for integrating complex heterogeneous systems, API formulation, Design &amp; development </a:t>
            </a:r>
            <a:r>
              <a:rPr lang="en-US" sz="1200" dirty="0" smtClean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en-US" sz="1200" dirty="0" smtClean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many microservices.</a:t>
            </a:r>
            <a:endParaRPr lang="en-IN" sz="1200" dirty="0">
              <a:effectLst/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buSzPts val="1200"/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Ensured re-use through consumption and expansion of shared platform technology assets in the product.</a:t>
            </a:r>
            <a:endParaRPr lang="en-IN" sz="1200" dirty="0">
              <a:effectLst/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buSzPts val="1200"/>
              <a:buFont typeface="Symbol" panose="05050102010706020507" pitchFamily="18" charset="2"/>
              <a:buChar char=""/>
            </a:pPr>
            <a:r>
              <a:rPr lang="en-US" sz="1200" dirty="0" smtClean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Developed </a:t>
            </a:r>
            <a:r>
              <a:rPr lang="en-US" sz="1200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en-US" sz="1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architecture artifacts like ADR, ABB and SBB for the workstreams based on TOGAF std.</a:t>
            </a:r>
          </a:p>
          <a:p>
            <a:pPr marL="342900" lvl="0" indent="-342900">
              <a:buSzPts val="1200"/>
              <a:buFont typeface="Symbol" panose="05050102010706020507" pitchFamily="18" charset="2"/>
              <a:buChar char=""/>
            </a:pPr>
            <a:r>
              <a:rPr lang="en-US" sz="1200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Involved in various review teams like Design review, functional reviews, PR reviews etc.</a:t>
            </a:r>
            <a:endParaRPr lang="en-IN" sz="1200" dirty="0">
              <a:effectLst/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buSzPts val="1200"/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Drove the initiative to adhere to quality through CI / CD automated test runs.</a:t>
            </a:r>
            <a:endParaRPr lang="en-IN" sz="1200" dirty="0">
              <a:effectLst/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buSzPts val="1200"/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Contributed </a:t>
            </a:r>
            <a:r>
              <a:rPr lang="en-US" sz="1200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during </a:t>
            </a:r>
            <a:r>
              <a:rPr lang="en-US" sz="1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formation of teams by taking interviews and setting up bootcamps.</a:t>
            </a:r>
            <a:endParaRPr lang="en-IN" dirty="0"/>
          </a:p>
        </p:txBody>
      </p:sp>
      <p:sp>
        <p:nvSpPr>
          <p:cNvPr id="77" name="Speech Bubble: Oval 76">
            <a:extLst>
              <a:ext uri="{FF2B5EF4-FFF2-40B4-BE49-F238E27FC236}">
                <a16:creationId xmlns:a16="http://schemas.microsoft.com/office/drawing/2014/main" xmlns="" id="{13DA0801-5AB3-4845-A954-EBD0FCB6332F}"/>
              </a:ext>
            </a:extLst>
          </p:cNvPr>
          <p:cNvSpPr/>
          <p:nvPr/>
        </p:nvSpPr>
        <p:spPr>
          <a:xfrm>
            <a:off x="1879224" y="92809"/>
            <a:ext cx="3779704" cy="45209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Roles and Responsibilities</a:t>
            </a:r>
            <a:endParaRPr lang="en-IN" dirty="0"/>
          </a:p>
        </p:txBody>
      </p:sp>
      <p:pic>
        <p:nvPicPr>
          <p:cNvPr id="79" name="Picture 78" descr="Diagram&#10;&#10;Description automatically generated">
            <a:extLst>
              <a:ext uri="{FF2B5EF4-FFF2-40B4-BE49-F238E27FC236}">
                <a16:creationId xmlns:a16="http://schemas.microsoft.com/office/drawing/2014/main" xmlns="" id="{E9796C05-D81B-42BE-A211-43BA357A78D4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31532" y="5820588"/>
            <a:ext cx="1153693" cy="500499"/>
          </a:xfrm>
          <a:prstGeom prst="rect">
            <a:avLst/>
          </a:prstGeom>
        </p:spPr>
      </p:pic>
      <p:sp>
        <p:nvSpPr>
          <p:cNvPr id="80" name="Star: 10 Points 79">
            <a:extLst>
              <a:ext uri="{FF2B5EF4-FFF2-40B4-BE49-F238E27FC236}">
                <a16:creationId xmlns:a16="http://schemas.microsoft.com/office/drawing/2014/main" xmlns="" id="{73E19BB9-9810-42AB-9068-427A195C4558}"/>
              </a:ext>
            </a:extLst>
          </p:cNvPr>
          <p:cNvSpPr/>
          <p:nvPr/>
        </p:nvSpPr>
        <p:spPr>
          <a:xfrm>
            <a:off x="534838" y="3429000"/>
            <a:ext cx="1949652" cy="1508201"/>
          </a:xfrm>
          <a:prstGeom prst="star10">
            <a:avLst/>
          </a:prstGeom>
          <a:solidFill>
            <a:srgbClr val="F00A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22 </a:t>
            </a:r>
            <a:r>
              <a:rPr lang="en-US" sz="2200" dirty="0"/>
              <a:t>+ Years In IT</a:t>
            </a:r>
            <a:endParaRPr lang="en-IN" sz="2200" dirty="0"/>
          </a:p>
        </p:txBody>
      </p:sp>
      <p:pic>
        <p:nvPicPr>
          <p:cNvPr id="82" name="Picture 8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E2D6D465-BE10-4AFA-A064-A2F7B5120CCD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03190" y="4993472"/>
            <a:ext cx="763250" cy="228600"/>
          </a:xfrm>
          <a:prstGeom prst="rect">
            <a:avLst/>
          </a:prstGeom>
        </p:spPr>
      </p:pic>
      <p:pic>
        <p:nvPicPr>
          <p:cNvPr id="85" name="Picture 84" descr="Logo, company name&#10;&#10;Description automatically generated">
            <a:extLst>
              <a:ext uri="{FF2B5EF4-FFF2-40B4-BE49-F238E27FC236}">
                <a16:creationId xmlns:a16="http://schemas.microsoft.com/office/drawing/2014/main" xmlns="" id="{FDCE8DF9-F0EB-4513-A85B-032AE3CF4017}"/>
              </a:ext>
            </a:extLst>
          </p:cNvPr>
          <p:cNvPicPr>
            <a:picLocks noChangeAspect="1"/>
          </p:cNvPicPr>
          <p:nvPr/>
        </p:nvPicPr>
        <p:blipFill>
          <a:blip r:embed="rId39" cstate="hq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50713" y="4413260"/>
            <a:ext cx="399827" cy="399827"/>
          </a:xfrm>
          <a:prstGeom prst="rect">
            <a:avLst/>
          </a:prstGeom>
        </p:spPr>
      </p:pic>
      <p:pic>
        <p:nvPicPr>
          <p:cNvPr id="87" name="Picture 86" descr="A blue and yellow logo&#10;&#10;Description automatically generated with low confidence">
            <a:extLst>
              <a:ext uri="{FF2B5EF4-FFF2-40B4-BE49-F238E27FC236}">
                <a16:creationId xmlns:a16="http://schemas.microsoft.com/office/drawing/2014/main" xmlns="" id="{C3558B61-6518-4373-8F6B-2DBB6807FA03}"/>
              </a:ext>
            </a:extLst>
          </p:cNvPr>
          <p:cNvPicPr>
            <a:picLocks noChangeAspect="1"/>
          </p:cNvPicPr>
          <p:nvPr/>
        </p:nvPicPr>
        <p:blipFill>
          <a:blip r:embed="rId40" cstate="hq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90414" y="4507162"/>
            <a:ext cx="434428" cy="224176"/>
          </a:xfrm>
          <a:prstGeom prst="rect">
            <a:avLst/>
          </a:prstGeom>
        </p:spPr>
      </p:pic>
      <p:pic>
        <p:nvPicPr>
          <p:cNvPr id="91" name="Picture 9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CC215956-20D1-47BC-93E7-B2FF431623FF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0221" y="4924678"/>
            <a:ext cx="444441" cy="267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1375856" y="3976909"/>
            <a:ext cx="436055" cy="22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100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2013" y="1222375"/>
            <a:ext cx="792638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7100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" y="585787"/>
            <a:ext cx="11845637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237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6431" y="264695"/>
            <a:ext cx="10960767" cy="6160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7100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7263" y="1098550"/>
            <a:ext cx="7735887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7100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3A06EC-ECDA-4509-9117-AD33BEA9D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OWASP</a:t>
            </a:r>
            <a:r>
              <a:rPr lang="en-US" dirty="0" smtClean="0"/>
              <a:t> - </a:t>
            </a:r>
            <a:r>
              <a:rPr lang="en-US" sz="2400" b="1" dirty="0"/>
              <a:t>Open Web Application Security Project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85AE52-E96A-4859-8038-C486C9B41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/>
              <a:t>1.Injection</a:t>
            </a:r>
          </a:p>
          <a:p>
            <a:pPr>
              <a:buNone/>
            </a:pPr>
            <a:r>
              <a:rPr lang="en-IN" dirty="0"/>
              <a:t>2. Broken Authentication</a:t>
            </a:r>
          </a:p>
          <a:p>
            <a:pPr>
              <a:buNone/>
            </a:pPr>
            <a:r>
              <a:rPr lang="en-IN" dirty="0"/>
              <a:t>3. Sensitive Data Exposure</a:t>
            </a:r>
          </a:p>
          <a:p>
            <a:pPr>
              <a:buNone/>
            </a:pPr>
            <a:r>
              <a:rPr lang="en-IN" dirty="0"/>
              <a:t>4. XML External Entities (XEE)</a:t>
            </a:r>
          </a:p>
          <a:p>
            <a:pPr>
              <a:buNone/>
            </a:pPr>
            <a:r>
              <a:rPr lang="en-IN" dirty="0"/>
              <a:t>5. Broken Access Control</a:t>
            </a:r>
          </a:p>
          <a:p>
            <a:pPr>
              <a:buNone/>
            </a:pPr>
            <a:r>
              <a:rPr lang="en-IN" dirty="0"/>
              <a:t>6. Security Misconfiguration</a:t>
            </a:r>
          </a:p>
          <a:p>
            <a:pPr>
              <a:buNone/>
            </a:pPr>
            <a:r>
              <a:rPr lang="en-IN" dirty="0"/>
              <a:t>7. Cross-Site Scripting</a:t>
            </a:r>
          </a:p>
          <a:p>
            <a:pPr>
              <a:buNone/>
            </a:pPr>
            <a:r>
              <a:rPr lang="en-IN" dirty="0"/>
              <a:t>8. Insecure Deserialization</a:t>
            </a:r>
          </a:p>
          <a:p>
            <a:pPr>
              <a:buNone/>
            </a:pPr>
            <a:r>
              <a:rPr lang="en-IN" dirty="0"/>
              <a:t>9. Using Components With Known Vulnerabilities</a:t>
            </a:r>
          </a:p>
          <a:p>
            <a:pPr>
              <a:buNone/>
            </a:pPr>
            <a:r>
              <a:rPr lang="en-IN" dirty="0"/>
              <a:t>10. Insufficient Logging And Monitoring</a:t>
            </a:r>
          </a:p>
        </p:txBody>
      </p:sp>
    </p:spTree>
    <p:extLst>
      <p:ext uri="{BB962C8B-B14F-4D97-AF65-F5344CB8AC3E}">
        <p14:creationId xmlns:p14="http://schemas.microsoft.com/office/powerpoint/2010/main" xmlns="" val="76510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3A06EC-ECDA-4509-9117-AD33BEA9D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Principles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85AE52-E96A-4859-8038-C486C9B41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Business Principles</a:t>
            </a:r>
          </a:p>
          <a:p>
            <a:r>
              <a:rPr lang="en-IN" dirty="0"/>
              <a:t>Data Principles</a:t>
            </a:r>
          </a:p>
          <a:p>
            <a:r>
              <a:rPr lang="en-IN" dirty="0"/>
              <a:t>Application Principles</a:t>
            </a:r>
          </a:p>
          <a:p>
            <a:r>
              <a:rPr lang="en-IN" dirty="0"/>
              <a:t>Technology Principles</a:t>
            </a:r>
          </a:p>
          <a:p>
            <a:pPr lvl="1"/>
            <a:r>
              <a:rPr lang="en-IN" dirty="0"/>
              <a:t> Requirements-Based Change</a:t>
            </a:r>
          </a:p>
          <a:p>
            <a:pPr lvl="1"/>
            <a:r>
              <a:rPr lang="en-IN" dirty="0"/>
              <a:t> Responsive Change Management</a:t>
            </a:r>
          </a:p>
        </p:txBody>
      </p:sp>
    </p:spTree>
    <p:extLst>
      <p:ext uri="{BB962C8B-B14F-4D97-AF65-F5344CB8AC3E}">
        <p14:creationId xmlns:p14="http://schemas.microsoft.com/office/powerpoint/2010/main" xmlns="" val="53840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3A06EC-ECDA-4509-9117-AD33BEA9D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Principles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85AE52-E96A-4859-8038-C486C9B41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Business Principles</a:t>
            </a:r>
          </a:p>
          <a:p>
            <a:r>
              <a:rPr lang="en-IN" dirty="0"/>
              <a:t>Data Principles</a:t>
            </a:r>
          </a:p>
          <a:p>
            <a:r>
              <a:rPr lang="en-IN" dirty="0"/>
              <a:t>Application Principles</a:t>
            </a:r>
          </a:p>
          <a:p>
            <a:r>
              <a:rPr lang="en-IN" dirty="0"/>
              <a:t>Technology Principles</a:t>
            </a:r>
          </a:p>
          <a:p>
            <a:pPr lvl="1"/>
            <a:r>
              <a:rPr lang="en-IN" dirty="0"/>
              <a:t> Requirements-Based Change</a:t>
            </a:r>
          </a:p>
          <a:p>
            <a:pPr lvl="1"/>
            <a:r>
              <a:rPr lang="en-IN" dirty="0"/>
              <a:t> Responsive Change Management</a:t>
            </a:r>
          </a:p>
        </p:txBody>
      </p:sp>
    </p:spTree>
    <p:extLst>
      <p:ext uri="{BB962C8B-B14F-4D97-AF65-F5344CB8AC3E}">
        <p14:creationId xmlns:p14="http://schemas.microsoft.com/office/powerpoint/2010/main" xmlns="" val="53840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BULLET" val="EMPOWERBULLET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42821</TotalTime>
  <Words>279</Words>
  <Application>Microsoft Office PowerPoint</Application>
  <PresentationFormat>Custom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OWASP - Open Web Application Security Project</vt:lpstr>
      <vt:lpstr>Architectural Principles</vt:lpstr>
      <vt:lpstr>Architectural Principles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Pakuruddeen Sab Baba</dc:creator>
  <cp:lastModifiedBy>Main</cp:lastModifiedBy>
  <cp:revision>386</cp:revision>
  <dcterms:created xsi:type="dcterms:W3CDTF">2021-08-02T08:33:19Z</dcterms:created>
  <dcterms:modified xsi:type="dcterms:W3CDTF">2024-08-12T19:52:30Z</dcterms:modified>
</cp:coreProperties>
</file>