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Proxima Nova"/>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ProximaNova-bold.fntdata"/><Relationship Id="rId10" Type="http://schemas.openxmlformats.org/officeDocument/2006/relationships/slide" Target="slides/slide6.xml"/><Relationship Id="rId21" Type="http://schemas.openxmlformats.org/officeDocument/2006/relationships/font" Target="fonts/ProximaNova-regular.fntdata"/><Relationship Id="rId13" Type="http://schemas.openxmlformats.org/officeDocument/2006/relationships/slide" Target="slides/slide9.xml"/><Relationship Id="rId24" Type="http://schemas.openxmlformats.org/officeDocument/2006/relationships/font" Target="fonts/ProximaNova-boldItalic.fntdata"/><Relationship Id="rId12" Type="http://schemas.openxmlformats.org/officeDocument/2006/relationships/slide" Target="slides/slide8.xml"/><Relationship Id="rId23" Type="http://schemas.openxmlformats.org/officeDocument/2006/relationships/font" Target="fonts/ProximaNova-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2" name="Shape 12"/>
          <p:cNvSpPr txBox="1"/>
          <p:nvPr>
            <p:ph idx="1" type="subTitle"/>
          </p:nvPr>
        </p:nvSpPr>
        <p:spPr>
          <a:xfrm>
            <a:off x="510450" y="3182312"/>
            <a:ext cx="8123100" cy="6300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7" name="Shape 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200" cy="15096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pl"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rIns="91425" tIns="91425">
            <a:noAutofit/>
          </a:bodyPr>
          <a:lstStyle/>
          <a:p>
            <a:pPr lvl="0">
              <a:spcBef>
                <a:spcPts val="0"/>
              </a:spcBef>
              <a:buNone/>
            </a:pPr>
            <a:r>
              <a:rPr lang="pl"/>
              <a:t>Wybór smartfona</a:t>
            </a:r>
          </a:p>
        </p:txBody>
      </p:sp>
      <p:sp>
        <p:nvSpPr>
          <p:cNvPr id="60" name="Shape 60"/>
          <p:cNvSpPr txBox="1"/>
          <p:nvPr>
            <p:ph idx="1" type="subTitle"/>
          </p:nvPr>
        </p:nvSpPr>
        <p:spPr>
          <a:xfrm>
            <a:off x="510450" y="3182312"/>
            <a:ext cx="8123100" cy="630000"/>
          </a:xfrm>
          <a:prstGeom prst="rect">
            <a:avLst/>
          </a:prstGeom>
        </p:spPr>
        <p:txBody>
          <a:bodyPr anchorCtr="0" anchor="t" bIns="91425" lIns="91425" rIns="91425" tIns="91425">
            <a:noAutofit/>
          </a:bodyPr>
          <a:lstStyle/>
          <a:p>
            <a:pPr lvl="0">
              <a:spcBef>
                <a:spcPts val="0"/>
              </a:spcBef>
              <a:buNone/>
            </a:pPr>
            <a:r>
              <a:rPr lang="pl"/>
              <a:t>Michał Przybylski, Dawid Heyman, Krzysztof Janowski</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pl"/>
              <a:t>Sposób rozwiązania</a:t>
            </a:r>
          </a:p>
        </p:txBody>
      </p:sp>
      <p:sp>
        <p:nvSpPr>
          <p:cNvPr id="123" name="Shape 12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pl"/>
              <a:t>Za pomocą metody logiczno-algebraicznej preferencje użytkownika zostaną zamienione na konkretne parametry smartfonu, po których następnie zostanie przefiltrowana baza danych, w efekcie czego użytkownik otrzyma interesującą go listę wynikową.</a:t>
            </a:r>
          </a:p>
          <a:p>
            <a:pPr lvl="0">
              <a:spcBef>
                <a:spcPts val="0"/>
              </a:spcBef>
              <a:buNone/>
            </a:pPr>
            <a:r>
              <a:rPr lang="pl"/>
              <a:t>Rozwiązując zadanie analizy program zamieni parametry smartfonu na właściwości zrozumiałe dla użytkownika. Dzięki temu klient ma informacje, dla użytkownika o jakich potrzebach ten smartfon jest odpowiedni.</a:t>
            </a:r>
          </a:p>
        </p:txBody>
      </p:sp>
      <p:sp>
        <p:nvSpPr>
          <p:cNvPr id="124" name="Shape 1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pl"/>
              <a:t>Przykład</a:t>
            </a:r>
          </a:p>
        </p:txBody>
      </p:sp>
      <p:sp>
        <p:nvSpPr>
          <p:cNvPr id="130" name="Shape 13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pl"/>
              <a:t>Użytkownik używa telefonu jako odtwarzacza mp3, niestety często zdarza mu się go upuścić.</a:t>
            </a:r>
          </a:p>
          <a:p>
            <a:pPr lvl="0">
              <a:spcBef>
                <a:spcPts val="0"/>
              </a:spcBef>
              <a:buNone/>
            </a:pPr>
            <a:r>
              <a:rPr lang="pl"/>
              <a:t>Korzystamy z formuł i faktów zawartych na poprzednich slajdach.</a:t>
            </a:r>
          </a:p>
          <a:p>
            <a:pPr lvl="0">
              <a:spcBef>
                <a:spcPts val="0"/>
              </a:spcBef>
              <a:buNone/>
            </a:pPr>
            <a:r>
              <a:rPr lang="pl">
                <a:solidFill>
                  <a:srgbClr val="000000"/>
                </a:solidFill>
              </a:rPr>
              <a:t>F</a:t>
            </a:r>
            <a:r>
              <a:rPr baseline="-25000" lang="pl">
                <a:solidFill>
                  <a:srgbClr val="000000"/>
                </a:solidFill>
              </a:rPr>
              <a:t>1</a:t>
            </a:r>
            <a:r>
              <a:rPr lang="pl">
                <a:solidFill>
                  <a:srgbClr val="000000"/>
                </a:solidFill>
              </a:rPr>
              <a:t>(α) = α</a:t>
            </a:r>
            <a:r>
              <a:rPr baseline="-25000" lang="pl">
                <a:solidFill>
                  <a:srgbClr val="000000"/>
                </a:solidFill>
              </a:rPr>
              <a:t>20</a:t>
            </a:r>
            <a:r>
              <a:rPr lang="pl">
                <a:solidFill>
                  <a:srgbClr val="000000"/>
                </a:solidFill>
              </a:rPr>
              <a:t> =&gt; α</a:t>
            </a:r>
            <a:r>
              <a:rPr baseline="-25000" lang="pl">
                <a:solidFill>
                  <a:srgbClr val="000000"/>
                </a:solidFill>
              </a:rPr>
              <a:t>5</a:t>
            </a:r>
            <a:r>
              <a:rPr lang="pl">
                <a:solidFill>
                  <a:srgbClr val="000000"/>
                </a:solidFill>
              </a:rPr>
              <a:t> ⋀ α</a:t>
            </a:r>
            <a:r>
              <a:rPr baseline="-25000" lang="pl">
                <a:solidFill>
                  <a:srgbClr val="000000"/>
                </a:solidFill>
              </a:rPr>
              <a:t>6	</a:t>
            </a:r>
            <a:r>
              <a:rPr lang="pl">
                <a:solidFill>
                  <a:srgbClr val="000000"/>
                </a:solidFill>
              </a:rPr>
              <a:t>F</a:t>
            </a:r>
            <a:r>
              <a:rPr baseline="-25000" lang="pl">
                <a:solidFill>
                  <a:srgbClr val="000000"/>
                </a:solidFill>
              </a:rPr>
              <a:t>3</a:t>
            </a:r>
            <a:r>
              <a:rPr lang="pl">
                <a:solidFill>
                  <a:srgbClr val="000000"/>
                </a:solidFill>
              </a:rPr>
              <a:t>(α) = α</a:t>
            </a:r>
            <a:r>
              <a:rPr baseline="-25000" lang="pl">
                <a:solidFill>
                  <a:srgbClr val="000000"/>
                </a:solidFill>
              </a:rPr>
              <a:t>27</a:t>
            </a:r>
            <a:r>
              <a:rPr lang="pl">
                <a:solidFill>
                  <a:srgbClr val="000000"/>
                </a:solidFill>
              </a:rPr>
              <a:t> =&gt; α</a:t>
            </a:r>
            <a:r>
              <a:rPr baseline="-25000" lang="pl">
                <a:solidFill>
                  <a:srgbClr val="000000"/>
                </a:solidFill>
              </a:rPr>
              <a:t>13</a:t>
            </a:r>
            <a:r>
              <a:rPr lang="pl">
                <a:solidFill>
                  <a:srgbClr val="000000"/>
                </a:solidFill>
              </a:rPr>
              <a:t> ⋁ α</a:t>
            </a:r>
            <a:r>
              <a:rPr baseline="-25000" lang="pl">
                <a:solidFill>
                  <a:srgbClr val="000000"/>
                </a:solidFill>
              </a:rPr>
              <a:t>14</a:t>
            </a:r>
          </a:p>
          <a:p>
            <a:pPr lvl="0">
              <a:spcBef>
                <a:spcPts val="0"/>
              </a:spcBef>
              <a:buNone/>
            </a:pPr>
            <a:r>
              <a:rPr lang="pl">
                <a:solidFill>
                  <a:srgbClr val="000000"/>
                </a:solidFill>
              </a:rPr>
              <a:t>F</a:t>
            </a:r>
            <a:r>
              <a:rPr baseline="-25000" lang="pl">
                <a:solidFill>
                  <a:srgbClr val="000000"/>
                </a:solidFill>
              </a:rPr>
              <a:t>y</a:t>
            </a:r>
            <a:r>
              <a:rPr lang="pl">
                <a:solidFill>
                  <a:srgbClr val="000000"/>
                </a:solidFill>
              </a:rPr>
              <a:t>(α) = α</a:t>
            </a:r>
            <a:r>
              <a:rPr baseline="-25000" lang="pl">
                <a:solidFill>
                  <a:srgbClr val="000000"/>
                </a:solidFill>
              </a:rPr>
              <a:t>20</a:t>
            </a:r>
            <a:r>
              <a:rPr lang="pl">
                <a:solidFill>
                  <a:srgbClr val="000000"/>
                </a:solidFill>
              </a:rPr>
              <a:t> ⋀α</a:t>
            </a:r>
            <a:r>
              <a:rPr baseline="-25000" lang="pl">
                <a:solidFill>
                  <a:srgbClr val="000000"/>
                </a:solidFill>
              </a:rPr>
              <a:t>27</a:t>
            </a:r>
          </a:p>
          <a:p>
            <a:pPr lvl="0">
              <a:spcBef>
                <a:spcPts val="0"/>
              </a:spcBef>
              <a:buNone/>
            </a:pPr>
            <a:r>
              <a:rPr lang="pl">
                <a:solidFill>
                  <a:srgbClr val="000000"/>
                </a:solidFill>
              </a:rPr>
              <a:t>α</a:t>
            </a:r>
            <a:r>
              <a:rPr baseline="-25000" lang="pl">
                <a:solidFill>
                  <a:srgbClr val="000000"/>
                </a:solidFill>
              </a:rPr>
              <a:t>u</a:t>
            </a:r>
            <a:r>
              <a:rPr lang="pl">
                <a:solidFill>
                  <a:srgbClr val="000000"/>
                </a:solidFill>
              </a:rPr>
              <a:t> =( α</a:t>
            </a:r>
            <a:r>
              <a:rPr baseline="-25000" lang="pl">
                <a:solidFill>
                  <a:srgbClr val="000000"/>
                </a:solidFill>
              </a:rPr>
              <a:t>5</a:t>
            </a:r>
            <a:r>
              <a:rPr lang="pl">
                <a:solidFill>
                  <a:srgbClr val="000000"/>
                </a:solidFill>
              </a:rPr>
              <a:t>, α</a:t>
            </a:r>
            <a:r>
              <a:rPr baseline="-25000" lang="pl">
                <a:solidFill>
                  <a:srgbClr val="000000"/>
                </a:solidFill>
              </a:rPr>
              <a:t>6,</a:t>
            </a:r>
            <a:r>
              <a:rPr lang="pl">
                <a:solidFill>
                  <a:srgbClr val="000000"/>
                </a:solidFill>
              </a:rPr>
              <a:t>α</a:t>
            </a:r>
            <a:r>
              <a:rPr baseline="-25000" lang="pl">
                <a:solidFill>
                  <a:srgbClr val="000000"/>
                </a:solidFill>
              </a:rPr>
              <a:t>13,</a:t>
            </a:r>
            <a:r>
              <a:rPr lang="pl">
                <a:solidFill>
                  <a:srgbClr val="000000"/>
                </a:solidFill>
              </a:rPr>
              <a:t>α</a:t>
            </a:r>
            <a:r>
              <a:rPr baseline="-25000" lang="pl">
                <a:solidFill>
                  <a:srgbClr val="000000"/>
                </a:solidFill>
              </a:rPr>
              <a:t>14</a:t>
            </a:r>
            <a:r>
              <a:rPr lang="pl">
                <a:solidFill>
                  <a:srgbClr val="000000"/>
                </a:solidFill>
              </a:rPr>
              <a:t>)	α</a:t>
            </a:r>
            <a:r>
              <a:rPr baseline="-25000" lang="pl">
                <a:solidFill>
                  <a:srgbClr val="000000"/>
                </a:solidFill>
              </a:rPr>
              <a:t>y</a:t>
            </a:r>
            <a:r>
              <a:rPr lang="pl">
                <a:solidFill>
                  <a:srgbClr val="000000"/>
                </a:solidFill>
              </a:rPr>
              <a:t> =( α</a:t>
            </a:r>
            <a:r>
              <a:rPr baseline="-25000" lang="pl">
                <a:solidFill>
                  <a:srgbClr val="000000"/>
                </a:solidFill>
              </a:rPr>
              <a:t>20</a:t>
            </a:r>
            <a:r>
              <a:rPr lang="pl">
                <a:solidFill>
                  <a:srgbClr val="000000"/>
                </a:solidFill>
              </a:rPr>
              <a:t>, α</a:t>
            </a:r>
            <a:r>
              <a:rPr baseline="-25000" lang="pl">
                <a:solidFill>
                  <a:srgbClr val="000000"/>
                </a:solidFill>
              </a:rPr>
              <a:t>27</a:t>
            </a:r>
            <a:r>
              <a:rPr lang="pl">
                <a:solidFill>
                  <a:srgbClr val="000000"/>
                </a:solidFill>
              </a:rPr>
              <a:t>)</a:t>
            </a:r>
          </a:p>
          <a:p>
            <a:pPr lvl="0">
              <a:spcBef>
                <a:spcPts val="0"/>
              </a:spcBef>
              <a:buNone/>
            </a:pPr>
            <a:r>
              <a:rPr lang="pl">
                <a:solidFill>
                  <a:srgbClr val="000000"/>
                </a:solidFill>
              </a:rPr>
              <a:t>Na podstawie tego formułujemy tabelę prawdy</a:t>
            </a:r>
          </a:p>
          <a:p>
            <a:pPr lvl="0">
              <a:spcBef>
                <a:spcPts val="0"/>
              </a:spcBef>
              <a:buNone/>
            </a:pPr>
            <a:r>
              <a:t/>
            </a:r>
            <a:endParaRPr>
              <a:solidFill>
                <a:srgbClr val="000000"/>
              </a:solidFill>
            </a:endParaRPr>
          </a:p>
          <a:p>
            <a:pPr lvl="0" rtl="0">
              <a:spcBef>
                <a:spcPts val="0"/>
              </a:spcBef>
              <a:buNone/>
            </a:pPr>
            <a:r>
              <a:t/>
            </a:r>
            <a:endParaRPr baseline="-25000">
              <a:solidFill>
                <a:srgbClr val="000000"/>
              </a:solidFill>
            </a:endParaRPr>
          </a:p>
        </p:txBody>
      </p:sp>
      <p:sp>
        <p:nvSpPr>
          <p:cNvPr id="131" name="Shape 1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pic>
        <p:nvPicPr>
          <p:cNvPr id="137" name="Shape 137"/>
          <p:cNvPicPr preferRelativeResize="0"/>
          <p:nvPr/>
        </p:nvPicPr>
        <p:blipFill>
          <a:blip r:embed="rId3">
            <a:alphaModFix/>
          </a:blip>
          <a:stretch>
            <a:fillRect/>
          </a:stretch>
        </p:blipFill>
        <p:spPr>
          <a:xfrm>
            <a:off x="1235550" y="287312"/>
            <a:ext cx="6243987" cy="4416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pic>
        <p:nvPicPr>
          <p:cNvPr id="143" name="Shape 143"/>
          <p:cNvPicPr preferRelativeResize="0"/>
          <p:nvPr/>
        </p:nvPicPr>
        <p:blipFill>
          <a:blip r:embed="rId3">
            <a:alphaModFix/>
          </a:blip>
          <a:stretch>
            <a:fillRect/>
          </a:stretch>
        </p:blipFill>
        <p:spPr>
          <a:xfrm>
            <a:off x="1205150" y="177450"/>
            <a:ext cx="6694024" cy="47627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pl"/>
              <a:t>Rozwiązanie</a:t>
            </a:r>
          </a:p>
        </p:txBody>
      </p:sp>
      <p:sp>
        <p:nvSpPr>
          <p:cNvPr id="149" name="Shape 14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pl"/>
              <a:t>Ostateczny wynik:</a:t>
            </a:r>
          </a:p>
          <a:p>
            <a:pPr lvl="0">
              <a:spcBef>
                <a:spcPts val="0"/>
              </a:spcBef>
              <a:buNone/>
            </a:pPr>
            <a:r>
              <a:rPr lang="pl">
                <a:solidFill>
                  <a:srgbClr val="000000"/>
                </a:solidFill>
              </a:rPr>
              <a:t>S = S</a:t>
            </a:r>
            <a:r>
              <a:rPr baseline="-25000" lang="pl">
                <a:solidFill>
                  <a:srgbClr val="000000"/>
                </a:solidFill>
              </a:rPr>
              <a:t>u1</a:t>
            </a:r>
            <a:r>
              <a:rPr lang="pl">
                <a:solidFill>
                  <a:srgbClr val="000000"/>
                </a:solidFill>
              </a:rPr>
              <a:t>\S</a:t>
            </a:r>
            <a:r>
              <a:rPr baseline="-25000" lang="pl">
                <a:solidFill>
                  <a:srgbClr val="000000"/>
                </a:solidFill>
              </a:rPr>
              <a:t>u2</a:t>
            </a:r>
          </a:p>
          <a:p>
            <a:pPr lvl="0">
              <a:spcBef>
                <a:spcPts val="0"/>
              </a:spcBef>
              <a:buNone/>
            </a:pPr>
            <a:r>
              <a:rPr lang="pl">
                <a:solidFill>
                  <a:srgbClr val="000000"/>
                </a:solidFill>
              </a:rPr>
              <a:t>S = ((1,1,0,1),(1,1,1,0),(1,1,1,1))</a:t>
            </a:r>
          </a:p>
          <a:p>
            <a:pPr lvl="0">
              <a:spcBef>
                <a:spcPts val="0"/>
              </a:spcBef>
              <a:buNone/>
            </a:pPr>
            <a:r>
              <a:rPr lang="pl">
                <a:solidFill>
                  <a:srgbClr val="000000"/>
                </a:solidFill>
              </a:rPr>
              <a:t>Po uproszczeniu otrzymujemy wynik:</a:t>
            </a:r>
          </a:p>
          <a:p>
            <a:pPr lvl="0">
              <a:spcBef>
                <a:spcPts val="0"/>
              </a:spcBef>
              <a:buNone/>
            </a:pPr>
            <a:r>
              <a:rPr lang="pl">
                <a:solidFill>
                  <a:srgbClr val="000000"/>
                </a:solidFill>
              </a:rPr>
              <a:t>F</a:t>
            </a:r>
            <a:r>
              <a:rPr baseline="-25000" lang="pl">
                <a:solidFill>
                  <a:srgbClr val="000000"/>
                </a:solidFill>
              </a:rPr>
              <a:t>u</a:t>
            </a:r>
            <a:r>
              <a:rPr lang="pl">
                <a:solidFill>
                  <a:srgbClr val="000000"/>
                </a:solidFill>
              </a:rPr>
              <a:t>= (α</a:t>
            </a:r>
            <a:r>
              <a:rPr baseline="-25000" lang="pl">
                <a:solidFill>
                  <a:srgbClr val="000000"/>
                </a:solidFill>
              </a:rPr>
              <a:t>5</a:t>
            </a:r>
            <a:r>
              <a:rPr lang="pl">
                <a:solidFill>
                  <a:srgbClr val="000000"/>
                </a:solidFill>
              </a:rPr>
              <a:t> ⋀α</a:t>
            </a:r>
            <a:r>
              <a:rPr baseline="-25000" lang="pl">
                <a:solidFill>
                  <a:srgbClr val="000000"/>
                </a:solidFill>
              </a:rPr>
              <a:t>6</a:t>
            </a:r>
            <a:r>
              <a:rPr lang="pl">
                <a:solidFill>
                  <a:srgbClr val="000000"/>
                </a:solidFill>
              </a:rPr>
              <a:t>)⋀(α</a:t>
            </a:r>
            <a:r>
              <a:rPr baseline="-25000" lang="pl">
                <a:solidFill>
                  <a:srgbClr val="000000"/>
                </a:solidFill>
              </a:rPr>
              <a:t>13</a:t>
            </a:r>
            <a:r>
              <a:rPr lang="pl">
                <a:solidFill>
                  <a:srgbClr val="000000"/>
                </a:solidFill>
              </a:rPr>
              <a:t> Vα</a:t>
            </a:r>
            <a:r>
              <a:rPr baseline="-25000" lang="pl">
                <a:solidFill>
                  <a:srgbClr val="000000"/>
                </a:solidFill>
              </a:rPr>
              <a:t>14</a:t>
            </a:r>
            <a:r>
              <a:rPr lang="pl">
                <a:solidFill>
                  <a:srgbClr val="000000"/>
                </a:solidFill>
              </a:rPr>
              <a:t>)</a:t>
            </a:r>
          </a:p>
          <a:p>
            <a:pPr lvl="0">
              <a:spcBef>
                <a:spcPts val="0"/>
              </a:spcBef>
              <a:buNone/>
            </a:pPr>
            <a:r>
              <a:rPr lang="pl">
                <a:solidFill>
                  <a:srgbClr val="000000"/>
                </a:solidFill>
              </a:rPr>
              <a:t>Czyli: Telefon musi mieć ekran z hartowanego szkła i wzmocnioną obudowę oraz pamięć wewn. większą niż 16GB lub slot na karty pamięci.</a:t>
            </a:r>
          </a:p>
        </p:txBody>
      </p:sp>
      <p:sp>
        <p:nvSpPr>
          <p:cNvPr id="150" name="Shape 1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pl"/>
              <a:t>Rozwiązanie</a:t>
            </a:r>
            <a:r>
              <a:rPr lang="pl"/>
              <a:t> przy użyciu programu</a:t>
            </a:r>
          </a:p>
        </p:txBody>
      </p:sp>
      <p:sp>
        <p:nvSpPr>
          <p:cNvPr id="156" name="Shape 156"/>
          <p:cNvSpPr txBox="1"/>
          <p:nvPr>
            <p:ph idx="1" type="body"/>
          </p:nvPr>
        </p:nvSpPr>
        <p:spPr>
          <a:xfrm>
            <a:off x="311700" y="1152475"/>
            <a:ext cx="3352200" cy="3416400"/>
          </a:xfrm>
          <a:prstGeom prst="rect">
            <a:avLst/>
          </a:prstGeom>
        </p:spPr>
        <p:txBody>
          <a:bodyPr anchorCtr="0" anchor="t" bIns="91425" lIns="91425" rIns="91425" tIns="91425">
            <a:noAutofit/>
          </a:bodyPr>
          <a:lstStyle/>
          <a:p>
            <a:pPr lvl="0">
              <a:spcBef>
                <a:spcPts val="0"/>
              </a:spcBef>
              <a:buNone/>
            </a:pPr>
            <a:r>
              <a:rPr lang="pl" sz="1400"/>
              <a:t>Zadaniem</a:t>
            </a:r>
            <a:r>
              <a:rPr lang="pl" sz="1400"/>
              <a:t> poprzedniego przykładu było: </a:t>
            </a:r>
            <a:r>
              <a:rPr lang="pl" sz="1400"/>
              <a:t>Użytkownik używa telefonu jako odtwarzacza mp3, niestety często zdarza mu się go upuścić.</a:t>
            </a:r>
          </a:p>
          <a:p>
            <a:pPr lvl="0">
              <a:spcBef>
                <a:spcPts val="0"/>
              </a:spcBef>
              <a:buNone/>
            </a:pPr>
            <a:r>
              <a:rPr lang="pl" sz="1400">
                <a:solidFill>
                  <a:srgbClr val="000000"/>
                </a:solidFill>
              </a:rPr>
              <a:t>Zamieszczony obok zrzut ekranu przedstawia rozwiązanie podanego przykładu w postaci listy smartfonów, spełniających podane kryteria. Wskazane smartfony posiadają znalezione wymagania, co sprawia, że są odpowiednim wyborem dla użytkownika.</a:t>
            </a:r>
          </a:p>
        </p:txBody>
      </p:sp>
      <p:sp>
        <p:nvSpPr>
          <p:cNvPr id="157" name="Shape 1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pic>
        <p:nvPicPr>
          <p:cNvPr id="158" name="Shape 158"/>
          <p:cNvPicPr preferRelativeResize="0"/>
          <p:nvPr/>
        </p:nvPicPr>
        <p:blipFill>
          <a:blip r:embed="rId3">
            <a:alphaModFix/>
          </a:blip>
          <a:stretch>
            <a:fillRect/>
          </a:stretch>
        </p:blipFill>
        <p:spPr>
          <a:xfrm>
            <a:off x="3663900" y="1275775"/>
            <a:ext cx="5168399" cy="291536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pl"/>
              <a:t>Rozwiązanie przy użyciu programu</a:t>
            </a:r>
          </a:p>
        </p:txBody>
      </p:sp>
      <p:sp>
        <p:nvSpPr>
          <p:cNvPr id="164" name="Shape 164"/>
          <p:cNvSpPr txBox="1"/>
          <p:nvPr>
            <p:ph idx="1" type="body"/>
          </p:nvPr>
        </p:nvSpPr>
        <p:spPr>
          <a:xfrm>
            <a:off x="311700" y="1152475"/>
            <a:ext cx="3011700" cy="3416400"/>
          </a:xfrm>
          <a:prstGeom prst="rect">
            <a:avLst/>
          </a:prstGeom>
        </p:spPr>
        <p:txBody>
          <a:bodyPr anchorCtr="0" anchor="t" bIns="91425" lIns="91425" rIns="91425" tIns="91425">
            <a:noAutofit/>
          </a:bodyPr>
          <a:lstStyle/>
          <a:p>
            <a:pPr lvl="0">
              <a:spcBef>
                <a:spcPts val="0"/>
              </a:spcBef>
              <a:buNone/>
            </a:pPr>
            <a:r>
              <a:rPr lang="pl" sz="1400">
                <a:solidFill>
                  <a:srgbClr val="000000"/>
                </a:solidFill>
              </a:rPr>
              <a:t>Dla jednego z rozwiązań wykonano zadanie analizy w celu zweryfikowania poprawności wyniku.</a:t>
            </a:r>
          </a:p>
          <a:p>
            <a:pPr lvl="0" rtl="0">
              <a:spcBef>
                <a:spcPts val="0"/>
              </a:spcBef>
              <a:buNone/>
            </a:pPr>
            <a:r>
              <a:rPr lang="pl" sz="1400">
                <a:solidFill>
                  <a:srgbClr val="000000"/>
                </a:solidFill>
              </a:rPr>
              <a:t>Jak można zauważyć na przedstawionym zrzucie ekranu, dla wybranego przez program telefonu (Samsung Galaxy A5) znajdziemy użytkownika o preferencjach podanych w treści przykładu.</a:t>
            </a:r>
          </a:p>
        </p:txBody>
      </p:sp>
      <p:sp>
        <p:nvSpPr>
          <p:cNvPr id="165" name="Shape 16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pl"/>
              <a:t>‹#›</a:t>
            </a:fld>
          </a:p>
        </p:txBody>
      </p:sp>
      <p:pic>
        <p:nvPicPr>
          <p:cNvPr id="166" name="Shape 166"/>
          <p:cNvPicPr preferRelativeResize="0"/>
          <p:nvPr/>
        </p:nvPicPr>
        <p:blipFill>
          <a:blip r:embed="rId3">
            <a:alphaModFix/>
          </a:blip>
          <a:stretch>
            <a:fillRect/>
          </a:stretch>
        </p:blipFill>
        <p:spPr>
          <a:xfrm>
            <a:off x="3511000" y="1474212"/>
            <a:ext cx="5175299" cy="277292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pl"/>
              <a:t>Spis treści:</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AutoNum type="arabicPeriod"/>
            </a:pPr>
            <a:r>
              <a:rPr lang="pl"/>
              <a:t>Opis projektu.</a:t>
            </a:r>
          </a:p>
          <a:p>
            <a:pPr indent="-228600" lvl="0" marL="457200" rtl="0">
              <a:spcBef>
                <a:spcPts val="0"/>
              </a:spcBef>
              <a:buAutoNum type="arabicPeriod"/>
            </a:pPr>
            <a:r>
              <a:rPr lang="pl"/>
              <a:t>Model matematyczny problemu.</a:t>
            </a:r>
          </a:p>
          <a:p>
            <a:pPr indent="-228600" lvl="0" marL="457200" rtl="0">
              <a:spcBef>
                <a:spcPts val="0"/>
              </a:spcBef>
              <a:buAutoNum type="arabicPeriod"/>
            </a:pPr>
            <a:r>
              <a:rPr lang="pl"/>
              <a:t>Założenia projektowe, przypadki użycia</a:t>
            </a:r>
          </a:p>
          <a:p>
            <a:pPr indent="-228600" lvl="0" marL="457200" rtl="0">
              <a:spcBef>
                <a:spcPts val="0"/>
              </a:spcBef>
              <a:buAutoNum type="arabicPeriod"/>
            </a:pPr>
            <a:r>
              <a:rPr lang="pl"/>
              <a:t>Opis projektu/systemu.</a:t>
            </a:r>
          </a:p>
          <a:p>
            <a:pPr indent="-228600" lvl="0" marL="457200" rtl="0">
              <a:spcBef>
                <a:spcPts val="0"/>
              </a:spcBef>
              <a:buAutoNum type="arabicPeriod"/>
            </a:pPr>
            <a:r>
              <a:rPr lang="pl"/>
              <a:t>Sposób rozwiązania.</a:t>
            </a:r>
          </a:p>
          <a:p>
            <a:pPr indent="-228600" lvl="0" marL="457200" rtl="0">
              <a:spcBef>
                <a:spcPts val="0"/>
              </a:spcBef>
              <a:buAutoNum type="arabicPeriod"/>
            </a:pPr>
            <a:r>
              <a:rPr lang="pl"/>
              <a:t>Przykład obliczeniowy.</a:t>
            </a:r>
          </a:p>
          <a:p>
            <a:pPr indent="-228600" lvl="0" marL="457200">
              <a:spcBef>
                <a:spcPts val="0"/>
              </a:spcBef>
              <a:buAutoNum type="arabicPeriod"/>
            </a:pPr>
            <a:r>
              <a:rPr lang="pl"/>
              <a:t>Przedstawienie rozwiązania za pomocą programu.</a:t>
            </a:r>
          </a:p>
        </p:txBody>
      </p:sp>
      <p:sp>
        <p:nvSpPr>
          <p:cNvPr id="67" name="Shape 6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pl"/>
              <a:t>Opis projektu</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pl"/>
              <a:t>System wybierający smartfony odpowiednio do preferencji użytkownika.</a:t>
            </a:r>
          </a:p>
          <a:p>
            <a:pPr indent="-228600" lvl="0" marL="457200" rtl="0">
              <a:spcBef>
                <a:spcPts val="0"/>
              </a:spcBef>
            </a:pPr>
            <a:r>
              <a:rPr lang="pl"/>
              <a:t>System</a:t>
            </a:r>
            <a:r>
              <a:rPr lang="pl"/>
              <a:t> ma za zadanie pomagać lub podejmować decyzję wyboru osobie, która decyduje się na zakup nowego telefonu i ma wobec niego określone wymagania.</a:t>
            </a:r>
          </a:p>
          <a:p>
            <a:pPr indent="-228600" lvl="0" marL="457200" rtl="0">
              <a:spcBef>
                <a:spcPts val="0"/>
              </a:spcBef>
            </a:pPr>
            <a:r>
              <a:rPr lang="pl"/>
              <a:t>Rozwiązaniem problemu może być kilka pasujących modeli smartfonów.</a:t>
            </a:r>
          </a:p>
          <a:p>
            <a:pPr indent="-228600" lvl="0" marL="457200" rtl="0">
              <a:spcBef>
                <a:spcPts val="0"/>
              </a:spcBef>
            </a:pPr>
            <a:r>
              <a:rPr lang="pl"/>
              <a:t>Baza wiedzy zbudowana na podstawie doświadczeń i wiedzy ekspertów.</a:t>
            </a:r>
          </a:p>
          <a:p>
            <a:pPr indent="-228600" lvl="0" marL="457200">
              <a:spcBef>
                <a:spcPts val="0"/>
              </a:spcBef>
            </a:pPr>
            <a:r>
              <a:rPr lang="pl"/>
              <a:t>System umożliwia również wyspecyfikowanie typu odbiorców dla danego modelu telefonu (kryterium preferencji).</a:t>
            </a:r>
          </a:p>
        </p:txBody>
      </p:sp>
      <p:sp>
        <p:nvSpPr>
          <p:cNvPr id="74" name="Shape 7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309975"/>
            <a:ext cx="8520600" cy="572700"/>
          </a:xfrm>
          <a:prstGeom prst="rect">
            <a:avLst/>
          </a:prstGeom>
        </p:spPr>
        <p:txBody>
          <a:bodyPr anchorCtr="0" anchor="t" bIns="91425" lIns="91425" rIns="91425" tIns="91425">
            <a:noAutofit/>
          </a:bodyPr>
          <a:lstStyle/>
          <a:p>
            <a:pPr lvl="0">
              <a:spcBef>
                <a:spcPts val="0"/>
              </a:spcBef>
              <a:buNone/>
            </a:pPr>
            <a:r>
              <a:rPr lang="pl">
                <a:latin typeface="Arial"/>
                <a:ea typeface="Arial"/>
                <a:cs typeface="Arial"/>
                <a:sym typeface="Arial"/>
              </a:rPr>
              <a:t>Formuły wejściowe - </a:t>
            </a:r>
            <a:r>
              <a:rPr lang="pl" sz="2400">
                <a:solidFill>
                  <a:srgbClr val="000000"/>
                </a:solidFill>
                <a:latin typeface="Arial"/>
                <a:ea typeface="Arial"/>
                <a:cs typeface="Arial"/>
                <a:sym typeface="Arial"/>
              </a:rPr>
              <a:t>α(u)</a:t>
            </a:r>
          </a:p>
        </p:txBody>
      </p:sp>
      <p:sp>
        <p:nvSpPr>
          <p:cNvPr id="80" name="Shape 80"/>
          <p:cNvSpPr txBox="1"/>
          <p:nvPr>
            <p:ph idx="1" type="body"/>
          </p:nvPr>
        </p:nvSpPr>
        <p:spPr>
          <a:xfrm>
            <a:off x="311700" y="1082025"/>
            <a:ext cx="5104200" cy="3627900"/>
          </a:xfrm>
          <a:prstGeom prst="rect">
            <a:avLst/>
          </a:prstGeom>
        </p:spPr>
        <p:txBody>
          <a:bodyPr anchorCtr="0" anchor="t" bIns="91425" lIns="91425" rIns="91425" tIns="91425">
            <a:noAutofit/>
          </a:bodyPr>
          <a:lstStyle/>
          <a:p>
            <a:pPr lvl="0" rtl="0">
              <a:lnSpc>
                <a:spcPct val="150000"/>
              </a:lnSpc>
              <a:spcBef>
                <a:spcPts val="0"/>
              </a:spcBef>
              <a:spcAft>
                <a:spcPts val="0"/>
              </a:spcAft>
              <a:buNone/>
            </a:pPr>
            <a:r>
              <a:rPr lang="pl" sz="1400">
                <a:solidFill>
                  <a:srgbClr val="000000"/>
                </a:solidFill>
                <a:latin typeface="Arial"/>
                <a:ea typeface="Arial"/>
                <a:cs typeface="Arial"/>
                <a:sym typeface="Arial"/>
              </a:rPr>
              <a:t>α</a:t>
            </a:r>
            <a:r>
              <a:rPr baseline="-25000" lang="pl" sz="1400">
                <a:solidFill>
                  <a:srgbClr val="000000"/>
                </a:solidFill>
                <a:latin typeface="Arial"/>
                <a:ea typeface="Arial"/>
                <a:cs typeface="Arial"/>
                <a:sym typeface="Arial"/>
              </a:rPr>
              <a:t>1 </a:t>
            </a:r>
            <a:r>
              <a:rPr lang="pl" sz="1400">
                <a:solidFill>
                  <a:srgbClr val="000000"/>
                </a:solidFill>
                <a:latin typeface="Arial"/>
                <a:ea typeface="Arial"/>
                <a:cs typeface="Arial"/>
                <a:sym typeface="Arial"/>
              </a:rPr>
              <a:t>=</a:t>
            </a:r>
            <a:r>
              <a:rPr lang="pl" sz="1200">
                <a:solidFill>
                  <a:srgbClr val="000000"/>
                </a:solidFill>
                <a:latin typeface="Arial"/>
                <a:ea typeface="Arial"/>
                <a:cs typeface="Arial"/>
                <a:sym typeface="Arial"/>
              </a:rPr>
              <a:t> smartfon ma więcej niż 2GB RAMu</a:t>
            </a:r>
          </a:p>
          <a:p>
            <a:pPr lvl="0" rtl="0">
              <a:lnSpc>
                <a:spcPct val="150000"/>
              </a:lnSpc>
              <a:spcBef>
                <a:spcPts val="0"/>
              </a:spcBef>
              <a:spcAft>
                <a:spcPts val="0"/>
              </a:spcAft>
              <a:buNone/>
            </a:pPr>
            <a:r>
              <a:rPr lang="pl" sz="1400">
                <a:solidFill>
                  <a:srgbClr val="000000"/>
                </a:solidFill>
                <a:latin typeface="Arial"/>
                <a:ea typeface="Arial"/>
                <a:cs typeface="Arial"/>
                <a:sym typeface="Arial"/>
              </a:rPr>
              <a:t>α</a:t>
            </a:r>
            <a:r>
              <a:rPr baseline="-25000" lang="pl" sz="1400">
                <a:solidFill>
                  <a:srgbClr val="000000"/>
                </a:solidFill>
                <a:latin typeface="Arial"/>
                <a:ea typeface="Arial"/>
                <a:cs typeface="Arial"/>
                <a:sym typeface="Arial"/>
              </a:rPr>
              <a:t>2 </a:t>
            </a:r>
            <a:r>
              <a:rPr lang="pl" sz="1400">
                <a:solidFill>
                  <a:srgbClr val="000000"/>
                </a:solidFill>
                <a:latin typeface="Arial"/>
                <a:ea typeface="Arial"/>
                <a:cs typeface="Arial"/>
                <a:sym typeface="Arial"/>
              </a:rPr>
              <a:t>=</a:t>
            </a:r>
            <a:r>
              <a:rPr lang="pl" sz="1200">
                <a:solidFill>
                  <a:srgbClr val="000000"/>
                </a:solidFill>
                <a:latin typeface="Arial"/>
                <a:ea typeface="Arial"/>
                <a:cs typeface="Arial"/>
                <a:sym typeface="Arial"/>
              </a:rPr>
              <a:t> bateria powyżej 3300 mAh</a:t>
            </a:r>
          </a:p>
          <a:p>
            <a:pPr lvl="0" rtl="0">
              <a:lnSpc>
                <a:spcPct val="150000"/>
              </a:lnSpc>
              <a:spcBef>
                <a:spcPts val="0"/>
              </a:spcBef>
              <a:spcAft>
                <a:spcPts val="0"/>
              </a:spcAft>
              <a:buNone/>
            </a:pPr>
            <a:r>
              <a:rPr lang="pl" sz="1400">
                <a:solidFill>
                  <a:srgbClr val="000000"/>
                </a:solidFill>
                <a:latin typeface="Arial"/>
                <a:ea typeface="Arial"/>
                <a:cs typeface="Arial"/>
                <a:sym typeface="Arial"/>
              </a:rPr>
              <a:t>α</a:t>
            </a:r>
            <a:r>
              <a:rPr baseline="-25000" lang="pl" sz="1400">
                <a:solidFill>
                  <a:srgbClr val="000000"/>
                </a:solidFill>
                <a:latin typeface="Arial"/>
                <a:ea typeface="Arial"/>
                <a:cs typeface="Arial"/>
                <a:sym typeface="Arial"/>
              </a:rPr>
              <a:t>3 </a:t>
            </a:r>
            <a:r>
              <a:rPr lang="pl" sz="1400">
                <a:solidFill>
                  <a:srgbClr val="000000"/>
                </a:solidFill>
                <a:latin typeface="Arial"/>
                <a:ea typeface="Arial"/>
                <a:cs typeface="Arial"/>
                <a:sym typeface="Arial"/>
              </a:rPr>
              <a:t>=</a:t>
            </a:r>
            <a:r>
              <a:rPr lang="pl" sz="1200">
                <a:solidFill>
                  <a:srgbClr val="000000"/>
                </a:solidFill>
                <a:latin typeface="Arial"/>
                <a:ea typeface="Arial"/>
                <a:cs typeface="Arial"/>
                <a:sym typeface="Arial"/>
              </a:rPr>
              <a:t> matryca ma przekątną większą lub równą 5,5 cala</a:t>
            </a:r>
          </a:p>
          <a:p>
            <a:pPr lvl="0" rtl="0">
              <a:lnSpc>
                <a:spcPct val="150000"/>
              </a:lnSpc>
              <a:spcBef>
                <a:spcPts val="0"/>
              </a:spcBef>
              <a:spcAft>
                <a:spcPts val="0"/>
              </a:spcAft>
              <a:buNone/>
            </a:pPr>
            <a:r>
              <a:rPr lang="pl" sz="1400">
                <a:solidFill>
                  <a:srgbClr val="000000"/>
                </a:solidFill>
                <a:latin typeface="Arial"/>
                <a:ea typeface="Arial"/>
                <a:cs typeface="Arial"/>
                <a:sym typeface="Arial"/>
              </a:rPr>
              <a:t>α</a:t>
            </a:r>
            <a:r>
              <a:rPr baseline="-25000" lang="pl" sz="1400">
                <a:solidFill>
                  <a:srgbClr val="000000"/>
                </a:solidFill>
                <a:latin typeface="Arial"/>
                <a:ea typeface="Arial"/>
                <a:cs typeface="Arial"/>
                <a:sym typeface="Arial"/>
              </a:rPr>
              <a:t>4 </a:t>
            </a:r>
            <a:r>
              <a:rPr lang="pl" sz="1400">
                <a:solidFill>
                  <a:srgbClr val="000000"/>
                </a:solidFill>
                <a:latin typeface="Arial"/>
                <a:ea typeface="Arial"/>
                <a:cs typeface="Arial"/>
                <a:sym typeface="Arial"/>
              </a:rPr>
              <a:t>=</a:t>
            </a:r>
            <a:r>
              <a:rPr lang="pl" sz="1200">
                <a:solidFill>
                  <a:srgbClr val="000000"/>
                </a:solidFill>
                <a:latin typeface="Arial"/>
                <a:ea typeface="Arial"/>
                <a:cs typeface="Arial"/>
                <a:sym typeface="Arial"/>
              </a:rPr>
              <a:t> rozdzielczość nie mniejszą niż Full HD</a:t>
            </a:r>
          </a:p>
          <a:p>
            <a:pPr lvl="0" rtl="0">
              <a:lnSpc>
                <a:spcPct val="150000"/>
              </a:lnSpc>
              <a:spcBef>
                <a:spcPts val="0"/>
              </a:spcBef>
              <a:spcAft>
                <a:spcPts val="0"/>
              </a:spcAft>
              <a:buNone/>
            </a:pPr>
            <a:r>
              <a:rPr lang="pl" sz="1400">
                <a:solidFill>
                  <a:srgbClr val="000000"/>
                </a:solidFill>
                <a:latin typeface="Arial"/>
                <a:ea typeface="Arial"/>
                <a:cs typeface="Arial"/>
                <a:sym typeface="Arial"/>
              </a:rPr>
              <a:t>α</a:t>
            </a:r>
            <a:r>
              <a:rPr baseline="-25000" lang="pl" sz="1400">
                <a:solidFill>
                  <a:srgbClr val="000000"/>
                </a:solidFill>
                <a:latin typeface="Arial"/>
                <a:ea typeface="Arial"/>
                <a:cs typeface="Arial"/>
                <a:sym typeface="Arial"/>
              </a:rPr>
              <a:t>5 </a:t>
            </a:r>
            <a:r>
              <a:rPr lang="pl" sz="1400">
                <a:solidFill>
                  <a:srgbClr val="000000"/>
                </a:solidFill>
                <a:latin typeface="Arial"/>
                <a:ea typeface="Arial"/>
                <a:cs typeface="Arial"/>
                <a:sym typeface="Arial"/>
              </a:rPr>
              <a:t>=</a:t>
            </a:r>
            <a:r>
              <a:rPr lang="pl" sz="1200">
                <a:solidFill>
                  <a:srgbClr val="000000"/>
                </a:solidFill>
                <a:latin typeface="Arial"/>
                <a:ea typeface="Arial"/>
                <a:cs typeface="Arial"/>
                <a:sym typeface="Arial"/>
              </a:rPr>
              <a:t> smartfon posiada ekran z hartowanego szkła</a:t>
            </a:r>
          </a:p>
          <a:p>
            <a:pPr lvl="0" rtl="0">
              <a:lnSpc>
                <a:spcPct val="150000"/>
              </a:lnSpc>
              <a:spcBef>
                <a:spcPts val="0"/>
              </a:spcBef>
              <a:spcAft>
                <a:spcPts val="0"/>
              </a:spcAft>
              <a:buNone/>
            </a:pPr>
            <a:r>
              <a:rPr lang="pl" sz="1400">
                <a:solidFill>
                  <a:srgbClr val="000000"/>
                </a:solidFill>
                <a:latin typeface="Arial"/>
                <a:ea typeface="Arial"/>
                <a:cs typeface="Arial"/>
                <a:sym typeface="Arial"/>
              </a:rPr>
              <a:t>α</a:t>
            </a:r>
            <a:r>
              <a:rPr baseline="-25000" lang="pl" sz="1400">
                <a:solidFill>
                  <a:srgbClr val="000000"/>
                </a:solidFill>
                <a:latin typeface="Arial"/>
                <a:ea typeface="Arial"/>
                <a:cs typeface="Arial"/>
                <a:sym typeface="Arial"/>
              </a:rPr>
              <a:t>6 </a:t>
            </a:r>
            <a:r>
              <a:rPr lang="pl" sz="1400">
                <a:solidFill>
                  <a:srgbClr val="000000"/>
                </a:solidFill>
                <a:latin typeface="Arial"/>
                <a:ea typeface="Arial"/>
                <a:cs typeface="Arial"/>
                <a:sym typeface="Arial"/>
              </a:rPr>
              <a:t>=</a:t>
            </a:r>
            <a:r>
              <a:rPr lang="pl" sz="1200">
                <a:solidFill>
                  <a:srgbClr val="000000"/>
                </a:solidFill>
                <a:latin typeface="Arial"/>
                <a:ea typeface="Arial"/>
                <a:cs typeface="Arial"/>
                <a:sym typeface="Arial"/>
              </a:rPr>
              <a:t> telefon powinien mieć aparat &gt;13 Mpx</a:t>
            </a:r>
          </a:p>
          <a:p>
            <a:pPr lvl="0" rtl="0">
              <a:lnSpc>
                <a:spcPct val="150000"/>
              </a:lnSpc>
              <a:spcBef>
                <a:spcPts val="0"/>
              </a:spcBef>
              <a:spcAft>
                <a:spcPts val="0"/>
              </a:spcAft>
              <a:buNone/>
            </a:pPr>
            <a:r>
              <a:rPr lang="pl" sz="1400">
                <a:solidFill>
                  <a:srgbClr val="000000"/>
                </a:solidFill>
                <a:latin typeface="Arial"/>
                <a:ea typeface="Arial"/>
                <a:cs typeface="Arial"/>
                <a:sym typeface="Arial"/>
              </a:rPr>
              <a:t>α</a:t>
            </a:r>
            <a:r>
              <a:rPr baseline="-25000" lang="pl" sz="1400">
                <a:solidFill>
                  <a:srgbClr val="000000"/>
                </a:solidFill>
                <a:latin typeface="Arial"/>
                <a:ea typeface="Arial"/>
                <a:cs typeface="Arial"/>
                <a:sym typeface="Arial"/>
              </a:rPr>
              <a:t>7 </a:t>
            </a:r>
            <a:r>
              <a:rPr lang="pl" sz="1400">
                <a:solidFill>
                  <a:srgbClr val="000000"/>
                </a:solidFill>
                <a:latin typeface="Arial"/>
                <a:ea typeface="Arial"/>
                <a:cs typeface="Arial"/>
                <a:sym typeface="Arial"/>
              </a:rPr>
              <a:t>=</a:t>
            </a:r>
            <a:r>
              <a:rPr lang="pl" sz="1200">
                <a:solidFill>
                  <a:srgbClr val="000000"/>
                </a:solidFill>
                <a:latin typeface="Arial"/>
                <a:ea typeface="Arial"/>
                <a:cs typeface="Arial"/>
                <a:sym typeface="Arial"/>
              </a:rPr>
              <a:t> smartfon powinien obsługiwać LTE</a:t>
            </a:r>
          </a:p>
          <a:p>
            <a:pPr lvl="0" rtl="0">
              <a:lnSpc>
                <a:spcPct val="150000"/>
              </a:lnSpc>
              <a:spcBef>
                <a:spcPts val="0"/>
              </a:spcBef>
              <a:spcAft>
                <a:spcPts val="0"/>
              </a:spcAft>
              <a:buNone/>
            </a:pPr>
            <a:r>
              <a:rPr lang="pl" sz="1400">
                <a:solidFill>
                  <a:srgbClr val="000000"/>
                </a:solidFill>
                <a:latin typeface="Arial"/>
                <a:ea typeface="Arial"/>
                <a:cs typeface="Arial"/>
                <a:sym typeface="Arial"/>
              </a:rPr>
              <a:t>α</a:t>
            </a:r>
            <a:r>
              <a:rPr baseline="-25000" lang="pl" sz="1400">
                <a:solidFill>
                  <a:srgbClr val="000000"/>
                </a:solidFill>
                <a:latin typeface="Arial"/>
                <a:ea typeface="Arial"/>
                <a:cs typeface="Arial"/>
                <a:sym typeface="Arial"/>
              </a:rPr>
              <a:t>8 </a:t>
            </a:r>
            <a:r>
              <a:rPr lang="pl" sz="1400">
                <a:solidFill>
                  <a:srgbClr val="000000"/>
                </a:solidFill>
                <a:latin typeface="Arial"/>
                <a:ea typeface="Arial"/>
                <a:cs typeface="Arial"/>
                <a:sym typeface="Arial"/>
              </a:rPr>
              <a:t>=</a:t>
            </a:r>
            <a:r>
              <a:rPr lang="pl" sz="1200">
                <a:solidFill>
                  <a:srgbClr val="000000"/>
                </a:solidFill>
                <a:latin typeface="Arial"/>
                <a:ea typeface="Arial"/>
                <a:cs typeface="Arial"/>
                <a:sym typeface="Arial"/>
              </a:rPr>
              <a:t> maksymalny czas rozmów co najmniej 20h</a:t>
            </a:r>
          </a:p>
          <a:p>
            <a:pPr lvl="0" rtl="0">
              <a:lnSpc>
                <a:spcPct val="150000"/>
              </a:lnSpc>
              <a:spcBef>
                <a:spcPts val="0"/>
              </a:spcBef>
              <a:spcAft>
                <a:spcPts val="0"/>
              </a:spcAft>
              <a:buNone/>
            </a:pPr>
            <a:r>
              <a:rPr lang="pl" sz="1400">
                <a:solidFill>
                  <a:srgbClr val="000000"/>
                </a:solidFill>
                <a:latin typeface="Arial"/>
                <a:ea typeface="Arial"/>
                <a:cs typeface="Arial"/>
                <a:sym typeface="Arial"/>
              </a:rPr>
              <a:t>α</a:t>
            </a:r>
            <a:r>
              <a:rPr baseline="-25000" lang="pl" sz="1400">
                <a:solidFill>
                  <a:srgbClr val="000000"/>
                </a:solidFill>
                <a:latin typeface="Arial"/>
                <a:ea typeface="Arial"/>
                <a:cs typeface="Arial"/>
                <a:sym typeface="Arial"/>
              </a:rPr>
              <a:t>9 </a:t>
            </a:r>
            <a:r>
              <a:rPr lang="pl" sz="1400">
                <a:solidFill>
                  <a:srgbClr val="000000"/>
                </a:solidFill>
                <a:latin typeface="Arial"/>
                <a:ea typeface="Arial"/>
                <a:cs typeface="Arial"/>
                <a:sym typeface="Arial"/>
              </a:rPr>
              <a:t>=</a:t>
            </a:r>
            <a:r>
              <a:rPr lang="pl" sz="1200">
                <a:solidFill>
                  <a:srgbClr val="000000"/>
                </a:solidFill>
                <a:latin typeface="Arial"/>
                <a:ea typeface="Arial"/>
                <a:cs typeface="Arial"/>
                <a:sym typeface="Arial"/>
              </a:rPr>
              <a:t> smartfon powinien mieć funkcję szybkiego ładowania</a:t>
            </a:r>
          </a:p>
          <a:p>
            <a:pPr lvl="0" rtl="0">
              <a:lnSpc>
                <a:spcPct val="150000"/>
              </a:lnSpc>
              <a:spcBef>
                <a:spcPts val="0"/>
              </a:spcBef>
              <a:spcAft>
                <a:spcPts val="0"/>
              </a:spcAft>
              <a:buNone/>
            </a:pPr>
            <a:r>
              <a:rPr lang="pl" sz="1400">
                <a:solidFill>
                  <a:srgbClr val="000000"/>
                </a:solidFill>
                <a:latin typeface="Arial"/>
                <a:ea typeface="Arial"/>
                <a:cs typeface="Arial"/>
                <a:sym typeface="Arial"/>
              </a:rPr>
              <a:t>α</a:t>
            </a:r>
            <a:r>
              <a:rPr baseline="-25000" lang="pl" sz="1400">
                <a:solidFill>
                  <a:srgbClr val="000000"/>
                </a:solidFill>
                <a:latin typeface="Arial"/>
                <a:ea typeface="Arial"/>
                <a:cs typeface="Arial"/>
                <a:sym typeface="Arial"/>
              </a:rPr>
              <a:t>10 </a:t>
            </a:r>
            <a:r>
              <a:rPr lang="pl" sz="1400">
                <a:solidFill>
                  <a:srgbClr val="000000"/>
                </a:solidFill>
                <a:latin typeface="Arial"/>
                <a:ea typeface="Arial"/>
                <a:cs typeface="Arial"/>
                <a:sym typeface="Arial"/>
              </a:rPr>
              <a:t>=</a:t>
            </a:r>
            <a:r>
              <a:rPr lang="pl" sz="1200">
                <a:solidFill>
                  <a:srgbClr val="000000"/>
                </a:solidFill>
                <a:latin typeface="Arial"/>
                <a:ea typeface="Arial"/>
                <a:cs typeface="Arial"/>
                <a:sym typeface="Arial"/>
              </a:rPr>
              <a:t> smartfon ma pamięć wewnętrzną większą niż 16GB</a:t>
            </a:r>
          </a:p>
          <a:p>
            <a:pPr lvl="0" rtl="0">
              <a:lnSpc>
                <a:spcPct val="150000"/>
              </a:lnSpc>
              <a:spcBef>
                <a:spcPts val="0"/>
              </a:spcBef>
              <a:spcAft>
                <a:spcPts val="0"/>
              </a:spcAft>
              <a:buNone/>
            </a:pPr>
            <a:r>
              <a:rPr lang="pl" sz="1400">
                <a:solidFill>
                  <a:srgbClr val="000000"/>
                </a:solidFill>
                <a:latin typeface="Arial"/>
                <a:ea typeface="Arial"/>
                <a:cs typeface="Arial"/>
                <a:sym typeface="Arial"/>
              </a:rPr>
              <a:t>α</a:t>
            </a:r>
            <a:r>
              <a:rPr baseline="-25000" lang="pl" sz="1400">
                <a:solidFill>
                  <a:srgbClr val="000000"/>
                </a:solidFill>
                <a:latin typeface="Arial"/>
                <a:ea typeface="Arial"/>
                <a:cs typeface="Arial"/>
                <a:sym typeface="Arial"/>
              </a:rPr>
              <a:t>11 </a:t>
            </a:r>
            <a:r>
              <a:rPr lang="pl" sz="1400">
                <a:solidFill>
                  <a:srgbClr val="000000"/>
                </a:solidFill>
                <a:latin typeface="Arial"/>
                <a:ea typeface="Arial"/>
                <a:cs typeface="Arial"/>
                <a:sym typeface="Arial"/>
              </a:rPr>
              <a:t>=</a:t>
            </a:r>
            <a:r>
              <a:rPr lang="pl" sz="1200">
                <a:solidFill>
                  <a:srgbClr val="000000"/>
                </a:solidFill>
                <a:latin typeface="Arial"/>
                <a:ea typeface="Arial"/>
                <a:cs typeface="Arial"/>
                <a:sym typeface="Arial"/>
              </a:rPr>
              <a:t> smartfon ma slot na kartę SD</a:t>
            </a:r>
          </a:p>
        </p:txBody>
      </p:sp>
      <p:sp>
        <p:nvSpPr>
          <p:cNvPr id="81" name="Shape 8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34675" y="422050"/>
            <a:ext cx="8520600" cy="572700"/>
          </a:xfrm>
          <a:prstGeom prst="rect">
            <a:avLst/>
          </a:prstGeom>
        </p:spPr>
        <p:txBody>
          <a:bodyPr anchorCtr="0" anchor="t" bIns="91425" lIns="91425" rIns="91425" tIns="91425">
            <a:noAutofit/>
          </a:bodyPr>
          <a:lstStyle/>
          <a:p>
            <a:pPr lvl="0">
              <a:spcBef>
                <a:spcPts val="0"/>
              </a:spcBef>
              <a:buNone/>
            </a:pPr>
            <a:r>
              <a:rPr lang="pl">
                <a:latin typeface="Arial"/>
                <a:ea typeface="Arial"/>
                <a:cs typeface="Arial"/>
                <a:sym typeface="Arial"/>
              </a:rPr>
              <a:t>Formuły wyjściowe - </a:t>
            </a:r>
            <a:r>
              <a:rPr lang="pl" sz="2400">
                <a:solidFill>
                  <a:srgbClr val="000000"/>
                </a:solidFill>
                <a:latin typeface="Arial"/>
                <a:ea typeface="Arial"/>
                <a:cs typeface="Arial"/>
                <a:sym typeface="Arial"/>
              </a:rPr>
              <a:t>α(y)</a:t>
            </a:r>
          </a:p>
        </p:txBody>
      </p:sp>
      <p:sp>
        <p:nvSpPr>
          <p:cNvPr id="87" name="Shape 87"/>
          <p:cNvSpPr txBox="1"/>
          <p:nvPr>
            <p:ph idx="1" type="body"/>
          </p:nvPr>
        </p:nvSpPr>
        <p:spPr>
          <a:xfrm>
            <a:off x="311700" y="1152475"/>
            <a:ext cx="5104200" cy="3627900"/>
          </a:xfrm>
          <a:prstGeom prst="rect">
            <a:avLst/>
          </a:prstGeom>
        </p:spPr>
        <p:txBody>
          <a:bodyPr anchorCtr="0" anchor="t" bIns="91425" lIns="91425" rIns="91425" tIns="91425">
            <a:noAutofit/>
          </a:bodyPr>
          <a:lstStyle/>
          <a:p>
            <a:pPr lvl="0">
              <a:lnSpc>
                <a:spcPct val="150000"/>
              </a:lnSpc>
              <a:spcBef>
                <a:spcPts val="0"/>
              </a:spcBef>
              <a:spcAft>
                <a:spcPts val="0"/>
              </a:spcAft>
              <a:buNone/>
            </a:pPr>
            <a:r>
              <a:rPr lang="pl" sz="1400">
                <a:solidFill>
                  <a:srgbClr val="000000"/>
                </a:solidFill>
                <a:latin typeface="Arial"/>
                <a:ea typeface="Arial"/>
                <a:cs typeface="Arial"/>
                <a:sym typeface="Arial"/>
              </a:rPr>
              <a:t>α</a:t>
            </a:r>
            <a:r>
              <a:rPr baseline="-25000" lang="pl" sz="1400">
                <a:solidFill>
                  <a:srgbClr val="000000"/>
                </a:solidFill>
                <a:latin typeface="Arial"/>
                <a:ea typeface="Arial"/>
                <a:cs typeface="Arial"/>
                <a:sym typeface="Arial"/>
              </a:rPr>
              <a:t>12 </a:t>
            </a:r>
            <a:r>
              <a:rPr lang="pl" sz="1400">
                <a:solidFill>
                  <a:srgbClr val="000000"/>
                </a:solidFill>
                <a:latin typeface="Arial"/>
                <a:ea typeface="Arial"/>
                <a:cs typeface="Arial"/>
                <a:sym typeface="Arial"/>
              </a:rPr>
              <a:t>= </a:t>
            </a:r>
            <a:r>
              <a:rPr lang="pl" sz="1100">
                <a:solidFill>
                  <a:srgbClr val="000000"/>
                </a:solidFill>
                <a:latin typeface="Arial"/>
                <a:ea typeface="Arial"/>
                <a:cs typeface="Arial"/>
                <a:sym typeface="Arial"/>
              </a:rPr>
              <a:t>osoba intensywnie używa telefonu więcej niż 15h tygodniowo</a:t>
            </a:r>
          </a:p>
          <a:p>
            <a:pPr lvl="0">
              <a:lnSpc>
                <a:spcPct val="150000"/>
              </a:lnSpc>
              <a:spcBef>
                <a:spcPts val="0"/>
              </a:spcBef>
              <a:spcAft>
                <a:spcPts val="0"/>
              </a:spcAft>
              <a:buNone/>
            </a:pPr>
            <a:r>
              <a:rPr lang="pl" sz="1400">
                <a:solidFill>
                  <a:srgbClr val="000000"/>
                </a:solidFill>
                <a:latin typeface="Arial"/>
                <a:ea typeface="Arial"/>
                <a:cs typeface="Arial"/>
                <a:sym typeface="Arial"/>
              </a:rPr>
              <a:t>α</a:t>
            </a:r>
            <a:r>
              <a:rPr baseline="-25000" lang="pl" sz="1400">
                <a:solidFill>
                  <a:srgbClr val="000000"/>
                </a:solidFill>
                <a:latin typeface="Arial"/>
                <a:ea typeface="Arial"/>
                <a:cs typeface="Arial"/>
                <a:sym typeface="Arial"/>
              </a:rPr>
              <a:t>13 </a:t>
            </a:r>
            <a:r>
              <a:rPr lang="pl" sz="1400">
                <a:solidFill>
                  <a:srgbClr val="000000"/>
                </a:solidFill>
                <a:latin typeface="Arial"/>
                <a:ea typeface="Arial"/>
                <a:cs typeface="Arial"/>
                <a:sym typeface="Arial"/>
              </a:rPr>
              <a:t>= </a:t>
            </a:r>
            <a:r>
              <a:rPr lang="pl" sz="1100">
                <a:solidFill>
                  <a:srgbClr val="000000"/>
                </a:solidFill>
                <a:latin typeface="Arial"/>
                <a:ea typeface="Arial"/>
                <a:cs typeface="Arial"/>
                <a:sym typeface="Arial"/>
              </a:rPr>
              <a:t>urządzenie upada częściej niż 4 razy w miesiącu</a:t>
            </a:r>
          </a:p>
          <a:p>
            <a:pPr lvl="0">
              <a:lnSpc>
                <a:spcPct val="150000"/>
              </a:lnSpc>
              <a:spcBef>
                <a:spcPts val="0"/>
              </a:spcBef>
              <a:spcAft>
                <a:spcPts val="0"/>
              </a:spcAft>
              <a:buNone/>
            </a:pPr>
            <a:r>
              <a:rPr lang="pl" sz="1400">
                <a:solidFill>
                  <a:srgbClr val="000000"/>
                </a:solidFill>
                <a:latin typeface="Arial"/>
                <a:ea typeface="Arial"/>
                <a:cs typeface="Arial"/>
                <a:sym typeface="Arial"/>
              </a:rPr>
              <a:t>α</a:t>
            </a:r>
            <a:r>
              <a:rPr baseline="-25000" lang="pl" sz="1400">
                <a:solidFill>
                  <a:srgbClr val="000000"/>
                </a:solidFill>
                <a:latin typeface="Arial"/>
                <a:ea typeface="Arial"/>
                <a:cs typeface="Arial"/>
                <a:sym typeface="Arial"/>
              </a:rPr>
              <a:t>14 </a:t>
            </a:r>
            <a:r>
              <a:rPr lang="pl" sz="1400">
                <a:solidFill>
                  <a:srgbClr val="000000"/>
                </a:solidFill>
                <a:latin typeface="Arial"/>
                <a:ea typeface="Arial"/>
                <a:cs typeface="Arial"/>
                <a:sym typeface="Arial"/>
              </a:rPr>
              <a:t>= </a:t>
            </a:r>
            <a:r>
              <a:rPr lang="pl" sz="1100">
                <a:solidFill>
                  <a:srgbClr val="000000"/>
                </a:solidFill>
                <a:latin typeface="Arial"/>
                <a:ea typeface="Arial"/>
                <a:cs typeface="Arial"/>
                <a:sym typeface="Arial"/>
              </a:rPr>
              <a:t>osoba robi zdjęcia więcej niż 100 razy w miesiącu</a:t>
            </a:r>
          </a:p>
          <a:p>
            <a:pPr lvl="0">
              <a:lnSpc>
                <a:spcPct val="150000"/>
              </a:lnSpc>
              <a:spcBef>
                <a:spcPts val="0"/>
              </a:spcBef>
              <a:spcAft>
                <a:spcPts val="0"/>
              </a:spcAft>
              <a:buNone/>
            </a:pPr>
            <a:r>
              <a:rPr lang="pl" sz="1400">
                <a:solidFill>
                  <a:srgbClr val="000000"/>
                </a:solidFill>
                <a:latin typeface="Arial"/>
                <a:ea typeface="Arial"/>
                <a:cs typeface="Arial"/>
                <a:sym typeface="Arial"/>
              </a:rPr>
              <a:t>α</a:t>
            </a:r>
            <a:r>
              <a:rPr baseline="-25000" lang="pl" sz="1400">
                <a:solidFill>
                  <a:srgbClr val="000000"/>
                </a:solidFill>
                <a:latin typeface="Arial"/>
                <a:ea typeface="Arial"/>
                <a:cs typeface="Arial"/>
                <a:sym typeface="Arial"/>
              </a:rPr>
              <a:t>15 </a:t>
            </a:r>
            <a:r>
              <a:rPr lang="pl" sz="1400">
                <a:solidFill>
                  <a:srgbClr val="000000"/>
                </a:solidFill>
                <a:latin typeface="Arial"/>
                <a:ea typeface="Arial"/>
                <a:cs typeface="Arial"/>
                <a:sym typeface="Arial"/>
              </a:rPr>
              <a:t>= </a:t>
            </a:r>
            <a:r>
              <a:rPr lang="pl" sz="1100">
                <a:solidFill>
                  <a:srgbClr val="000000"/>
                </a:solidFill>
                <a:latin typeface="Arial"/>
                <a:ea typeface="Arial"/>
                <a:cs typeface="Arial"/>
                <a:sym typeface="Arial"/>
              </a:rPr>
              <a:t>osoba chce oglądać filmy online</a:t>
            </a:r>
          </a:p>
          <a:p>
            <a:pPr lvl="0">
              <a:lnSpc>
                <a:spcPct val="150000"/>
              </a:lnSpc>
              <a:spcBef>
                <a:spcPts val="0"/>
              </a:spcBef>
              <a:spcAft>
                <a:spcPts val="0"/>
              </a:spcAft>
              <a:buNone/>
            </a:pPr>
            <a:r>
              <a:rPr lang="pl" sz="1400">
                <a:solidFill>
                  <a:srgbClr val="000000"/>
                </a:solidFill>
                <a:latin typeface="Arial"/>
                <a:ea typeface="Arial"/>
                <a:cs typeface="Arial"/>
                <a:sym typeface="Arial"/>
              </a:rPr>
              <a:t>α</a:t>
            </a:r>
            <a:r>
              <a:rPr baseline="-25000" lang="pl" sz="1400">
                <a:solidFill>
                  <a:srgbClr val="000000"/>
                </a:solidFill>
                <a:latin typeface="Arial"/>
                <a:ea typeface="Arial"/>
                <a:cs typeface="Arial"/>
                <a:sym typeface="Arial"/>
              </a:rPr>
              <a:t>16 </a:t>
            </a:r>
            <a:r>
              <a:rPr lang="pl" sz="1400">
                <a:solidFill>
                  <a:srgbClr val="000000"/>
                </a:solidFill>
                <a:latin typeface="Arial"/>
                <a:ea typeface="Arial"/>
                <a:cs typeface="Arial"/>
                <a:sym typeface="Arial"/>
              </a:rPr>
              <a:t>= </a:t>
            </a:r>
            <a:r>
              <a:rPr lang="pl" sz="1100">
                <a:solidFill>
                  <a:srgbClr val="000000"/>
                </a:solidFill>
                <a:latin typeface="Arial"/>
                <a:ea typeface="Arial"/>
                <a:cs typeface="Arial"/>
                <a:sym typeface="Arial"/>
              </a:rPr>
              <a:t>osoba chce słuchać muzyki online</a:t>
            </a:r>
          </a:p>
          <a:p>
            <a:pPr lvl="0">
              <a:lnSpc>
                <a:spcPct val="150000"/>
              </a:lnSpc>
              <a:spcBef>
                <a:spcPts val="0"/>
              </a:spcBef>
              <a:spcAft>
                <a:spcPts val="0"/>
              </a:spcAft>
              <a:buNone/>
            </a:pPr>
            <a:r>
              <a:rPr lang="pl" sz="1400">
                <a:solidFill>
                  <a:srgbClr val="000000"/>
                </a:solidFill>
                <a:latin typeface="Arial"/>
                <a:ea typeface="Arial"/>
                <a:cs typeface="Arial"/>
                <a:sym typeface="Arial"/>
              </a:rPr>
              <a:t>α</a:t>
            </a:r>
            <a:r>
              <a:rPr baseline="-25000" lang="pl" sz="1400">
                <a:solidFill>
                  <a:srgbClr val="000000"/>
                </a:solidFill>
                <a:latin typeface="Arial"/>
                <a:ea typeface="Arial"/>
                <a:cs typeface="Arial"/>
                <a:sym typeface="Arial"/>
              </a:rPr>
              <a:t>17 </a:t>
            </a:r>
            <a:r>
              <a:rPr lang="pl" sz="1400">
                <a:solidFill>
                  <a:srgbClr val="000000"/>
                </a:solidFill>
                <a:latin typeface="Arial"/>
                <a:ea typeface="Arial"/>
                <a:cs typeface="Arial"/>
                <a:sym typeface="Arial"/>
              </a:rPr>
              <a:t>= </a:t>
            </a:r>
            <a:r>
              <a:rPr lang="pl" sz="1100">
                <a:solidFill>
                  <a:srgbClr val="000000"/>
                </a:solidFill>
                <a:latin typeface="Arial"/>
                <a:ea typeface="Arial"/>
                <a:cs typeface="Arial"/>
                <a:sym typeface="Arial"/>
              </a:rPr>
              <a:t>osoba rozmawia co najmniej 5 godzin dziennie</a:t>
            </a:r>
          </a:p>
          <a:p>
            <a:pPr lvl="0">
              <a:lnSpc>
                <a:spcPct val="150000"/>
              </a:lnSpc>
              <a:spcBef>
                <a:spcPts val="0"/>
              </a:spcBef>
              <a:spcAft>
                <a:spcPts val="0"/>
              </a:spcAft>
              <a:buNone/>
            </a:pPr>
            <a:r>
              <a:rPr lang="pl" sz="1400">
                <a:solidFill>
                  <a:srgbClr val="000000"/>
                </a:solidFill>
                <a:latin typeface="Arial"/>
                <a:ea typeface="Arial"/>
                <a:cs typeface="Arial"/>
                <a:sym typeface="Arial"/>
              </a:rPr>
              <a:t>α</a:t>
            </a:r>
            <a:r>
              <a:rPr baseline="-25000" lang="pl" sz="1400">
                <a:solidFill>
                  <a:srgbClr val="000000"/>
                </a:solidFill>
                <a:latin typeface="Arial"/>
                <a:ea typeface="Arial"/>
                <a:cs typeface="Arial"/>
                <a:sym typeface="Arial"/>
              </a:rPr>
              <a:t>18 </a:t>
            </a:r>
            <a:r>
              <a:rPr lang="pl" sz="1400">
                <a:solidFill>
                  <a:srgbClr val="000000"/>
                </a:solidFill>
                <a:latin typeface="Arial"/>
                <a:ea typeface="Arial"/>
                <a:cs typeface="Arial"/>
                <a:sym typeface="Arial"/>
              </a:rPr>
              <a:t>= </a:t>
            </a:r>
            <a:r>
              <a:rPr lang="pl" sz="1100">
                <a:solidFill>
                  <a:srgbClr val="000000"/>
                </a:solidFill>
                <a:latin typeface="Arial"/>
                <a:ea typeface="Arial"/>
                <a:cs typeface="Arial"/>
                <a:sym typeface="Arial"/>
              </a:rPr>
              <a:t>osoba używa telefonu jako odtwarzacza MP3 </a:t>
            </a:r>
          </a:p>
          <a:p>
            <a:pPr lvl="0">
              <a:lnSpc>
                <a:spcPct val="150000"/>
              </a:lnSpc>
              <a:spcBef>
                <a:spcPts val="0"/>
              </a:spcBef>
              <a:spcAft>
                <a:spcPts val="0"/>
              </a:spcAft>
              <a:buNone/>
            </a:pPr>
            <a:r>
              <a:rPr lang="pl" sz="1400">
                <a:solidFill>
                  <a:srgbClr val="000000"/>
                </a:solidFill>
                <a:latin typeface="Arial"/>
                <a:ea typeface="Arial"/>
                <a:cs typeface="Arial"/>
                <a:sym typeface="Arial"/>
              </a:rPr>
              <a:t>α</a:t>
            </a:r>
            <a:r>
              <a:rPr baseline="-25000" lang="pl" sz="1400">
                <a:solidFill>
                  <a:srgbClr val="000000"/>
                </a:solidFill>
                <a:latin typeface="Arial"/>
                <a:ea typeface="Arial"/>
                <a:cs typeface="Arial"/>
                <a:sym typeface="Arial"/>
              </a:rPr>
              <a:t>19 </a:t>
            </a:r>
            <a:r>
              <a:rPr lang="pl" sz="1400">
                <a:solidFill>
                  <a:srgbClr val="000000"/>
                </a:solidFill>
                <a:latin typeface="Arial"/>
                <a:ea typeface="Arial"/>
                <a:cs typeface="Arial"/>
                <a:sym typeface="Arial"/>
              </a:rPr>
              <a:t>= </a:t>
            </a:r>
            <a:r>
              <a:rPr lang="pl" sz="1100">
                <a:solidFill>
                  <a:srgbClr val="000000"/>
                </a:solidFill>
                <a:latin typeface="Arial"/>
                <a:ea typeface="Arial"/>
                <a:cs typeface="Arial"/>
                <a:sym typeface="Arial"/>
              </a:rPr>
              <a:t>osoba czyta na telefonie więcej niż 15h tygodniowo</a:t>
            </a:r>
          </a:p>
          <a:p>
            <a:pPr lvl="0" rtl="0">
              <a:spcBef>
                <a:spcPts val="0"/>
              </a:spcBef>
              <a:buNone/>
            </a:pPr>
            <a:r>
              <a:t/>
            </a:r>
            <a:endParaRPr sz="1400">
              <a:solidFill>
                <a:srgbClr val="000000"/>
              </a:solidFill>
              <a:latin typeface="Arial"/>
              <a:ea typeface="Arial"/>
              <a:cs typeface="Arial"/>
              <a:sym typeface="Arial"/>
            </a:endParaRPr>
          </a:p>
        </p:txBody>
      </p:sp>
      <p:sp>
        <p:nvSpPr>
          <p:cNvPr id="88" name="Shape 8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pl">
                <a:latin typeface="Arial"/>
                <a:ea typeface="Arial"/>
                <a:cs typeface="Arial"/>
                <a:sym typeface="Arial"/>
              </a:rPr>
              <a:t>Przykładowe fakty</a:t>
            </a:r>
          </a:p>
        </p:txBody>
      </p:sp>
      <p:sp>
        <p:nvSpPr>
          <p:cNvPr id="94" name="Shape 94"/>
          <p:cNvSpPr txBox="1"/>
          <p:nvPr>
            <p:ph idx="1" type="body"/>
          </p:nvPr>
        </p:nvSpPr>
        <p:spPr>
          <a:xfrm>
            <a:off x="311700" y="1017725"/>
            <a:ext cx="8520600" cy="3835200"/>
          </a:xfrm>
          <a:prstGeom prst="rect">
            <a:avLst/>
          </a:prstGeom>
        </p:spPr>
        <p:txBody>
          <a:bodyPr anchorCtr="0" anchor="t" bIns="91425" lIns="91425" rIns="91425" tIns="91425">
            <a:noAutofit/>
          </a:bodyPr>
          <a:lstStyle/>
          <a:p>
            <a:pPr indent="-228600" lvl="0" marL="457200" rtl="0">
              <a:spcBef>
                <a:spcPts val="0"/>
              </a:spcBef>
              <a:buClr>
                <a:srgbClr val="000000"/>
              </a:buClr>
              <a:buAutoNum type="arabicPeriod"/>
            </a:pPr>
            <a:r>
              <a:rPr lang="pl" sz="1400">
                <a:solidFill>
                  <a:srgbClr val="000000"/>
                </a:solidFill>
                <a:latin typeface="Arial"/>
                <a:ea typeface="Arial"/>
                <a:cs typeface="Arial"/>
                <a:sym typeface="Arial"/>
              </a:rPr>
              <a:t>Jeżeli urządzenie często upada to powinno mieć ekran z hartowanego szkła i wzmocnioną obudowę:</a:t>
            </a:r>
            <a:br>
              <a:rPr lang="pl" sz="1400">
                <a:solidFill>
                  <a:srgbClr val="000000"/>
                </a:solidFill>
                <a:latin typeface="Arial"/>
                <a:ea typeface="Arial"/>
                <a:cs typeface="Arial"/>
                <a:sym typeface="Arial"/>
              </a:rPr>
            </a:br>
            <a:r>
              <a:rPr lang="pl">
                <a:solidFill>
                  <a:srgbClr val="000000"/>
                </a:solidFill>
              </a:rPr>
              <a:t>F</a:t>
            </a:r>
            <a:r>
              <a:rPr baseline="-25000" lang="pl">
                <a:solidFill>
                  <a:srgbClr val="000000"/>
                </a:solidFill>
              </a:rPr>
              <a:t>1</a:t>
            </a:r>
            <a:r>
              <a:rPr lang="pl">
                <a:solidFill>
                  <a:srgbClr val="000000"/>
                </a:solidFill>
              </a:rPr>
              <a:t>(α) = α</a:t>
            </a:r>
            <a:r>
              <a:rPr baseline="-25000" lang="pl">
                <a:solidFill>
                  <a:srgbClr val="000000"/>
                </a:solidFill>
              </a:rPr>
              <a:t>20</a:t>
            </a:r>
            <a:r>
              <a:rPr lang="pl">
                <a:solidFill>
                  <a:srgbClr val="000000"/>
                </a:solidFill>
              </a:rPr>
              <a:t> =&gt; α</a:t>
            </a:r>
            <a:r>
              <a:rPr baseline="-25000" lang="pl">
                <a:solidFill>
                  <a:srgbClr val="000000"/>
                </a:solidFill>
              </a:rPr>
              <a:t>5</a:t>
            </a:r>
            <a:r>
              <a:rPr lang="pl">
                <a:solidFill>
                  <a:srgbClr val="000000"/>
                </a:solidFill>
              </a:rPr>
              <a:t> ⋀ α</a:t>
            </a:r>
            <a:r>
              <a:rPr baseline="-25000" lang="pl">
                <a:solidFill>
                  <a:srgbClr val="000000"/>
                </a:solidFill>
              </a:rPr>
              <a:t>6</a:t>
            </a:r>
            <a:br>
              <a:rPr baseline="-25000" lang="pl">
                <a:solidFill>
                  <a:srgbClr val="000000"/>
                </a:solidFill>
              </a:rPr>
            </a:br>
          </a:p>
          <a:p>
            <a:pPr indent="-317500" lvl="0" marL="457200" rtl="0">
              <a:spcBef>
                <a:spcPts val="0"/>
              </a:spcBef>
              <a:spcAft>
                <a:spcPts val="0"/>
              </a:spcAft>
              <a:buClr>
                <a:srgbClr val="000000"/>
              </a:buClr>
              <a:buSzPct val="100000"/>
              <a:buFont typeface="Arial"/>
              <a:buAutoNum type="arabicPeriod"/>
            </a:pPr>
            <a:r>
              <a:rPr lang="pl" sz="1400">
                <a:solidFill>
                  <a:srgbClr val="000000"/>
                </a:solidFill>
                <a:latin typeface="Arial"/>
                <a:ea typeface="Arial"/>
                <a:cs typeface="Arial"/>
                <a:sym typeface="Arial"/>
              </a:rPr>
              <a:t>Jeżeli osoba spędza na czytaniu na urządzeniu mobilnym więcej niż 15h tygodniowo lub osoba ogląda filmy na telefonie więcej niż 15h tygodniowo to matryca powinna mieć przekątną większą lub równą 5,5 cala i rozdzielczość nie mniejszą niż Full HD i baterię powyżej 3300 mAh:</a:t>
            </a:r>
            <a:br>
              <a:rPr lang="pl" sz="1400">
                <a:solidFill>
                  <a:srgbClr val="000000"/>
                </a:solidFill>
                <a:latin typeface="Arial"/>
                <a:ea typeface="Arial"/>
                <a:cs typeface="Arial"/>
                <a:sym typeface="Arial"/>
              </a:rPr>
            </a:br>
            <a:r>
              <a:rPr lang="pl">
                <a:solidFill>
                  <a:srgbClr val="000000"/>
                </a:solidFill>
              </a:rPr>
              <a:t>F</a:t>
            </a:r>
            <a:r>
              <a:rPr baseline="-25000" lang="pl">
                <a:solidFill>
                  <a:srgbClr val="000000"/>
                </a:solidFill>
              </a:rPr>
              <a:t>2</a:t>
            </a:r>
            <a:r>
              <a:rPr lang="pl">
                <a:solidFill>
                  <a:srgbClr val="000000"/>
                </a:solidFill>
              </a:rPr>
              <a:t>(α) = α</a:t>
            </a:r>
            <a:r>
              <a:rPr baseline="-25000" lang="pl">
                <a:solidFill>
                  <a:srgbClr val="000000"/>
                </a:solidFill>
              </a:rPr>
              <a:t>17</a:t>
            </a:r>
            <a:r>
              <a:rPr lang="pl">
                <a:solidFill>
                  <a:srgbClr val="000000"/>
                </a:solidFill>
              </a:rPr>
              <a:t> ⋁ α</a:t>
            </a:r>
            <a:r>
              <a:rPr baseline="-25000" lang="pl">
                <a:solidFill>
                  <a:srgbClr val="000000"/>
                </a:solidFill>
              </a:rPr>
              <a:t>18</a:t>
            </a:r>
            <a:r>
              <a:rPr lang="pl">
                <a:solidFill>
                  <a:srgbClr val="000000"/>
                </a:solidFill>
              </a:rPr>
              <a:t> =&gt; α</a:t>
            </a:r>
            <a:r>
              <a:rPr baseline="-25000" lang="pl">
                <a:solidFill>
                  <a:srgbClr val="000000"/>
                </a:solidFill>
              </a:rPr>
              <a:t>2</a:t>
            </a:r>
            <a:r>
              <a:rPr lang="pl">
                <a:solidFill>
                  <a:srgbClr val="000000"/>
                </a:solidFill>
              </a:rPr>
              <a:t> ⋀ α</a:t>
            </a:r>
            <a:r>
              <a:rPr baseline="-25000" lang="pl">
                <a:solidFill>
                  <a:srgbClr val="000000"/>
                </a:solidFill>
              </a:rPr>
              <a:t>3 </a:t>
            </a:r>
            <a:r>
              <a:rPr lang="pl">
                <a:solidFill>
                  <a:srgbClr val="000000"/>
                </a:solidFill>
              </a:rPr>
              <a:t>⋀ α</a:t>
            </a:r>
            <a:r>
              <a:rPr baseline="-25000" lang="pl">
                <a:solidFill>
                  <a:srgbClr val="000000"/>
                </a:solidFill>
              </a:rPr>
              <a:t>4</a:t>
            </a:r>
            <a:br>
              <a:rPr baseline="-25000" lang="pl">
                <a:solidFill>
                  <a:srgbClr val="000000"/>
                </a:solidFill>
              </a:rPr>
            </a:br>
          </a:p>
          <a:p>
            <a:pPr indent="-317500" lvl="0" marL="457200" rtl="0">
              <a:spcBef>
                <a:spcPts val="0"/>
              </a:spcBef>
              <a:spcAft>
                <a:spcPts val="0"/>
              </a:spcAft>
              <a:buClr>
                <a:srgbClr val="000000"/>
              </a:buClr>
              <a:buSzPct val="100000"/>
              <a:buFont typeface="Arial"/>
              <a:buAutoNum type="arabicPeriod"/>
            </a:pPr>
            <a:r>
              <a:rPr lang="pl" sz="1400">
                <a:solidFill>
                  <a:srgbClr val="000000"/>
                </a:solidFill>
                <a:latin typeface="Arial"/>
                <a:ea typeface="Arial"/>
                <a:cs typeface="Arial"/>
                <a:sym typeface="Arial"/>
              </a:rPr>
              <a:t>Jeżeli osoba używa telefonu jako odtwarzacza MP3 to powinna mieć pamięć wewnętrzną większą niż 16GB lub slot na kartę SD:</a:t>
            </a:r>
          </a:p>
          <a:p>
            <a:pPr lvl="0">
              <a:spcBef>
                <a:spcPts val="0"/>
              </a:spcBef>
              <a:buNone/>
            </a:pPr>
            <a:r>
              <a:rPr lang="pl"/>
              <a:t>	</a:t>
            </a:r>
            <a:r>
              <a:rPr lang="pl">
                <a:solidFill>
                  <a:srgbClr val="000000"/>
                </a:solidFill>
              </a:rPr>
              <a:t>F</a:t>
            </a:r>
            <a:r>
              <a:rPr baseline="-25000" lang="pl">
                <a:solidFill>
                  <a:srgbClr val="000000"/>
                </a:solidFill>
              </a:rPr>
              <a:t>3</a:t>
            </a:r>
            <a:r>
              <a:rPr lang="pl">
                <a:solidFill>
                  <a:srgbClr val="000000"/>
                </a:solidFill>
              </a:rPr>
              <a:t>(α) = α</a:t>
            </a:r>
            <a:r>
              <a:rPr baseline="-25000" lang="pl">
                <a:solidFill>
                  <a:srgbClr val="000000"/>
                </a:solidFill>
              </a:rPr>
              <a:t>27</a:t>
            </a:r>
            <a:r>
              <a:rPr lang="pl">
                <a:solidFill>
                  <a:srgbClr val="000000"/>
                </a:solidFill>
              </a:rPr>
              <a:t> =&gt; α</a:t>
            </a:r>
            <a:r>
              <a:rPr baseline="-25000" lang="pl">
                <a:solidFill>
                  <a:srgbClr val="000000"/>
                </a:solidFill>
              </a:rPr>
              <a:t>13</a:t>
            </a:r>
            <a:r>
              <a:rPr lang="pl">
                <a:solidFill>
                  <a:srgbClr val="000000"/>
                </a:solidFill>
              </a:rPr>
              <a:t> ⋁ α</a:t>
            </a:r>
            <a:r>
              <a:rPr baseline="-25000" lang="pl">
                <a:solidFill>
                  <a:srgbClr val="000000"/>
                </a:solidFill>
              </a:rPr>
              <a:t>14</a:t>
            </a:r>
          </a:p>
        </p:txBody>
      </p:sp>
      <p:sp>
        <p:nvSpPr>
          <p:cNvPr id="95" name="Shape 9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pl"/>
              <a:t>Przypadki użycia</a:t>
            </a:r>
          </a:p>
        </p:txBody>
      </p:sp>
      <p:sp>
        <p:nvSpPr>
          <p:cNvPr id="101" name="Shape 101"/>
          <p:cNvSpPr txBox="1"/>
          <p:nvPr>
            <p:ph idx="1" type="body"/>
          </p:nvPr>
        </p:nvSpPr>
        <p:spPr>
          <a:xfrm>
            <a:off x="311700" y="1152475"/>
            <a:ext cx="4071900" cy="3416400"/>
          </a:xfrm>
          <a:prstGeom prst="rect">
            <a:avLst/>
          </a:prstGeom>
        </p:spPr>
        <p:txBody>
          <a:bodyPr anchorCtr="0" anchor="t" bIns="91425" lIns="91425" rIns="91425" tIns="91425">
            <a:noAutofit/>
          </a:bodyPr>
          <a:lstStyle/>
          <a:p>
            <a:pPr indent="-311150" lvl="0" marL="457200" rtl="0">
              <a:spcBef>
                <a:spcPts val="0"/>
              </a:spcBef>
              <a:buSzPct val="100000"/>
            </a:pPr>
            <a:r>
              <a:rPr lang="pl" sz="1300"/>
              <a:t>Użytkownik ma możliwość zapytania systemu </a:t>
            </a:r>
            <a:br>
              <a:rPr lang="pl" sz="1300"/>
            </a:br>
            <a:r>
              <a:rPr lang="pl" sz="1300"/>
              <a:t>o pasujący do jego preferencji smartfon </a:t>
            </a:r>
            <a:br>
              <a:rPr lang="pl" sz="1300"/>
            </a:br>
            <a:r>
              <a:rPr lang="pl" sz="1300"/>
              <a:t>- w odpowiedzi otrzyma listę telefonów.</a:t>
            </a:r>
          </a:p>
          <a:p>
            <a:pPr indent="-311150" lvl="0" marL="457200" rtl="0">
              <a:spcBef>
                <a:spcPts val="0"/>
              </a:spcBef>
              <a:buSzPct val="100000"/>
            </a:pPr>
            <a:r>
              <a:rPr lang="pl" sz="1300"/>
              <a:t>Użytkownik ma możliwość zapytania, komu spodobałby się wybrany telefon - w odpowiedzi otrzyma listę użytkowników o określonych preferencjach.</a:t>
            </a:r>
          </a:p>
          <a:p>
            <a:pPr indent="-311150" lvl="0" marL="457200" rtl="0">
              <a:spcBef>
                <a:spcPts val="0"/>
              </a:spcBef>
              <a:buSzPct val="100000"/>
            </a:pPr>
            <a:r>
              <a:rPr lang="pl" sz="1300"/>
              <a:t>Administrator ma możliwość dodawania elementów do bazy wiedzy wykorzystywanej </a:t>
            </a:r>
            <a:br>
              <a:rPr lang="pl" sz="1300"/>
            </a:br>
            <a:r>
              <a:rPr lang="pl" sz="1300"/>
              <a:t>w systemie.</a:t>
            </a:r>
          </a:p>
          <a:p>
            <a:pPr indent="-311150" lvl="0" marL="457200">
              <a:spcBef>
                <a:spcPts val="0"/>
              </a:spcBef>
              <a:buSzPct val="100000"/>
            </a:pPr>
            <a:r>
              <a:rPr lang="pl" sz="1300"/>
              <a:t>Administrator ma możliwość edycji elementów do bazy wiedzy wykorzystywanej w systemie.</a:t>
            </a:r>
          </a:p>
        </p:txBody>
      </p:sp>
      <p:sp>
        <p:nvSpPr>
          <p:cNvPr id="102" name="Shape 10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pic>
        <p:nvPicPr>
          <p:cNvPr id="103" name="Shape 103"/>
          <p:cNvPicPr preferRelativeResize="0"/>
          <p:nvPr/>
        </p:nvPicPr>
        <p:blipFill>
          <a:blip r:embed="rId3">
            <a:alphaModFix/>
          </a:blip>
          <a:stretch>
            <a:fillRect/>
          </a:stretch>
        </p:blipFill>
        <p:spPr>
          <a:xfrm>
            <a:off x="4489050" y="445025"/>
            <a:ext cx="4411522" cy="42181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pl"/>
              <a:t>Założenia projektowe</a:t>
            </a:r>
          </a:p>
        </p:txBody>
      </p:sp>
      <p:sp>
        <p:nvSpPr>
          <p:cNvPr id="109" name="Shape 10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pl"/>
              <a:t>Baza wiedzy będzie skonstruowana w postaci dołączanego do systemu, modyfikowalnego </a:t>
            </a:r>
            <a:r>
              <a:rPr lang="pl"/>
              <a:t>pliku</a:t>
            </a:r>
            <a:r>
              <a:rPr lang="pl"/>
              <a:t> danych,</a:t>
            </a:r>
          </a:p>
          <a:p>
            <a:pPr indent="-228600" lvl="0" marL="457200" rtl="0">
              <a:spcBef>
                <a:spcPts val="0"/>
              </a:spcBef>
            </a:pPr>
            <a:r>
              <a:rPr lang="pl"/>
              <a:t>Zmiany w systemie będą wprowadzanie poprzez interfejs administratora,</a:t>
            </a:r>
          </a:p>
          <a:p>
            <a:pPr indent="-228600" lvl="0" marL="457200">
              <a:spcBef>
                <a:spcPts val="0"/>
              </a:spcBef>
            </a:pPr>
            <a:r>
              <a:rPr lang="pl"/>
              <a:t>Do przejścia w tryb </a:t>
            </a:r>
            <a:r>
              <a:rPr lang="pl"/>
              <a:t>administratora</a:t>
            </a:r>
            <a:r>
              <a:rPr lang="pl"/>
              <a:t> niezbędne będzie podanie loginu i hasła, </a:t>
            </a:r>
            <a:r>
              <a:rPr lang="pl"/>
              <a:t>które</a:t>
            </a:r>
            <a:r>
              <a:rPr lang="pl"/>
              <a:t> zna tylko on.</a:t>
            </a:r>
          </a:p>
        </p:txBody>
      </p:sp>
      <p:sp>
        <p:nvSpPr>
          <p:cNvPr id="110" name="Shape 11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pl"/>
              <a:t>Opis systemu</a:t>
            </a:r>
          </a:p>
        </p:txBody>
      </p:sp>
      <p:sp>
        <p:nvSpPr>
          <p:cNvPr id="116" name="Shape 11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buClr>
                <a:srgbClr val="000000"/>
              </a:buClr>
            </a:pPr>
            <a:r>
              <a:rPr lang="pl">
                <a:solidFill>
                  <a:srgbClr val="000000"/>
                </a:solidFill>
              </a:rPr>
              <a:t>Aplikacja desktopowa</a:t>
            </a:r>
          </a:p>
          <a:p>
            <a:pPr indent="-228600" lvl="0" marL="457200" rtl="0">
              <a:spcBef>
                <a:spcPts val="0"/>
              </a:spcBef>
              <a:buClr>
                <a:srgbClr val="000000"/>
              </a:buClr>
            </a:pPr>
            <a:r>
              <a:rPr lang="pl">
                <a:solidFill>
                  <a:srgbClr val="000000"/>
                </a:solidFill>
              </a:rPr>
              <a:t>C# + Windows Presentation Foundation</a:t>
            </a:r>
          </a:p>
          <a:p>
            <a:pPr indent="-228600" lvl="0" marL="457200" rtl="0">
              <a:spcBef>
                <a:spcPts val="0"/>
              </a:spcBef>
              <a:buClr>
                <a:srgbClr val="000000"/>
              </a:buClr>
            </a:pPr>
            <a:r>
              <a:rPr lang="pl">
                <a:solidFill>
                  <a:srgbClr val="000000"/>
                </a:solidFill>
              </a:rPr>
              <a:t>Dane dotyczące smartfonów będą pobierane z pliku .csv</a:t>
            </a:r>
          </a:p>
          <a:p>
            <a:pPr indent="-228600" lvl="0" marL="457200">
              <a:spcBef>
                <a:spcPts val="0"/>
              </a:spcBef>
              <a:buClr>
                <a:srgbClr val="000000"/>
              </a:buClr>
            </a:pPr>
            <a:r>
              <a:rPr lang="pl">
                <a:solidFill>
                  <a:srgbClr val="000000"/>
                </a:solidFill>
              </a:rPr>
              <a:t>Po uzupełnieniu formularza użytkownik otrzymuje listę smartfonów (zadanie podejmowania decyzji), lub listę cech użytkownika dla którego dany smartfon jest preferowany (zadanie analizy)</a:t>
            </a:r>
          </a:p>
          <a:p>
            <a:pPr lvl="0">
              <a:spcBef>
                <a:spcPts val="0"/>
              </a:spcBef>
              <a:buNone/>
            </a:pPr>
            <a:r>
              <a:t/>
            </a:r>
            <a:endParaRPr/>
          </a:p>
          <a:p>
            <a:pPr lvl="0">
              <a:spcBef>
                <a:spcPts val="0"/>
              </a:spcBef>
              <a:buNone/>
            </a:pPr>
            <a:r>
              <a:t/>
            </a:r>
            <a:endParaRPr/>
          </a:p>
        </p:txBody>
      </p:sp>
      <p:sp>
        <p:nvSpPr>
          <p:cNvPr id="117" name="Shape 1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