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7" r:id="rId18"/>
    <p:sldId id="278" r:id="rId19"/>
    <p:sldId id="279" r:id="rId20"/>
    <p:sldId id="280" r:id="rId21"/>
    <p:sldId id="282" r:id="rId22"/>
    <p:sldId id="283" r:id="rId23"/>
    <p:sldId id="284" r:id="rId24"/>
    <p:sldId id="275" r:id="rId25"/>
    <p:sldId id="264"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C5A3C-0660-417D-AE54-DF0A1DD3061A}" type="datetimeFigureOut">
              <a:rPr lang="en-IN" smtClean="0"/>
              <a:pPr/>
              <a:t>03-12-2012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6AFB2-0EBD-4533-97F8-18815216437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C5A3C-0660-417D-AE54-DF0A1DD3061A}" type="datetimeFigureOut">
              <a:rPr lang="en-IN" smtClean="0"/>
              <a:pPr/>
              <a:t>03-12-2012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6AFB2-0EBD-4533-97F8-18815216437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oleObject" Target="../embeddings/oleObject38.bin"/><Relationship Id="rId10" Type="http://schemas.openxmlformats.org/officeDocument/2006/relationships/oleObject" Target="../embeddings/oleObject43.bin"/><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5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Channel Models for FSO</a:t>
            </a:r>
            <a:endParaRPr lang="en-IN" dirty="0"/>
          </a:p>
        </p:txBody>
      </p:sp>
      <p:sp>
        <p:nvSpPr>
          <p:cNvPr id="3" name="Subtitle 2"/>
          <p:cNvSpPr>
            <a:spLocks noGrp="1"/>
          </p:cNvSpPr>
          <p:nvPr>
            <p:ph type="subTitle" idx="1"/>
          </p:nvPr>
        </p:nvSpPr>
        <p:spPr>
          <a:xfrm>
            <a:off x="2267744" y="4725144"/>
            <a:ext cx="6400800" cy="1752600"/>
          </a:xfrm>
        </p:spPr>
        <p:txBody>
          <a:bodyPr>
            <a:normAutofit/>
          </a:bodyPr>
          <a:lstStyle/>
          <a:p>
            <a:pPr algn="r"/>
            <a:r>
              <a:rPr lang="en-IN" dirty="0" smtClean="0">
                <a:solidFill>
                  <a:schemeClr val="tx1"/>
                </a:solidFill>
              </a:rPr>
              <a:t>            Prepared by: Falak Shah</a:t>
            </a:r>
          </a:p>
          <a:p>
            <a:pPr algn="r"/>
            <a:r>
              <a:rPr lang="en-IN" dirty="0" smtClean="0">
                <a:solidFill>
                  <a:schemeClr val="tx1"/>
                </a:solidFill>
              </a:rPr>
              <a:t>                                      Kavish Shah</a:t>
            </a:r>
          </a:p>
          <a:p>
            <a:pPr algn="r"/>
            <a:r>
              <a:rPr lang="en-IN" dirty="0" smtClean="0">
                <a:solidFill>
                  <a:schemeClr val="tx1"/>
                </a:solidFill>
              </a:rPr>
              <a:t>          Guided by: Prof. Dhaval Shah</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Simulation BER v/s SNR lognormal</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1907704" y="1196752"/>
            <a:ext cx="5544616" cy="4464496"/>
          </a:xfrm>
          <a:prstGeom prst="rect">
            <a:avLst/>
          </a:prstGeom>
          <a:noFill/>
          <a:ln w="9525">
            <a:noFill/>
            <a:miter lim="800000"/>
            <a:headEnd/>
            <a:tailEnd/>
          </a:ln>
        </p:spPr>
      </p:pic>
      <p:sp>
        <p:nvSpPr>
          <p:cNvPr id="27649" name="Rectangle 1"/>
          <p:cNvSpPr>
            <a:spLocks noChangeArrowheads="1"/>
          </p:cNvSpPr>
          <p:nvPr/>
        </p:nvSpPr>
        <p:spPr bwMode="auto">
          <a:xfrm>
            <a:off x="2123728" y="5805264"/>
            <a:ext cx="5006499"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Performance of perfect CSI at receiver for log-normal channel model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Lognormal with imperfect CSI</a:t>
            </a:r>
            <a:endParaRPr lang="en-IN" dirty="0"/>
          </a:p>
        </p:txBody>
      </p:sp>
      <p:sp>
        <p:nvSpPr>
          <p:cNvPr id="3" name="Content Placeholder 2"/>
          <p:cNvSpPr>
            <a:spLocks noGrp="1"/>
          </p:cNvSpPr>
          <p:nvPr>
            <p:ph idx="1"/>
          </p:nvPr>
        </p:nvSpPr>
        <p:spPr/>
        <p:txBody>
          <a:bodyPr>
            <a:normAutofit/>
          </a:bodyPr>
          <a:lstStyle/>
          <a:p>
            <a:r>
              <a:rPr lang="en-US" sz="2200" dirty="0" smtClean="0"/>
              <a:t>Gauss-Markov Model is described as,</a:t>
            </a:r>
          </a:p>
          <a:p>
            <a:endParaRPr lang="en-US" sz="2200" dirty="0" smtClean="0"/>
          </a:p>
          <a:p>
            <a:endParaRPr lang="en-US" sz="2200" dirty="0" smtClean="0"/>
          </a:p>
          <a:p>
            <a:r>
              <a:rPr lang="en-US" sz="2200" dirty="0" smtClean="0"/>
              <a:t>Using h1 instead of h in BER equation, we have got comparison of with CSI and without CSI as below,</a:t>
            </a:r>
            <a:endParaRPr lang="en-IN" sz="2200" dirty="0" smtClean="0"/>
          </a:p>
          <a:p>
            <a:pPr>
              <a:buNone/>
            </a:pPr>
            <a:r>
              <a:rPr lang="en-US" sz="2200" dirty="0" smtClean="0"/>
              <a:t> </a:t>
            </a:r>
            <a:endParaRPr lang="en-IN" sz="2200" dirty="0" smtClean="0"/>
          </a:p>
          <a:p>
            <a:endParaRPr lang="en-IN" sz="2200" dirty="0"/>
          </a:p>
        </p:txBody>
      </p:sp>
      <p:graphicFrame>
        <p:nvGraphicFramePr>
          <p:cNvPr id="5" name="Object 4"/>
          <p:cNvGraphicFramePr>
            <a:graphicFrameLocks noChangeAspect="1"/>
          </p:cNvGraphicFramePr>
          <p:nvPr/>
        </p:nvGraphicFramePr>
        <p:xfrm>
          <a:off x="3131840" y="2060848"/>
          <a:ext cx="2515348" cy="576064"/>
        </p:xfrm>
        <a:graphic>
          <a:graphicData uri="http://schemas.openxmlformats.org/presentationml/2006/ole">
            <p:oleObj spid="_x0000_s26627" name="Equation" r:id="rId3" imgW="1180800" imgH="253800" progId="Equation.DSMT4">
              <p:embed/>
            </p:oleObj>
          </a:graphicData>
        </a:graphic>
      </p:graphicFrame>
      <p:pic>
        <p:nvPicPr>
          <p:cNvPr id="6" name="Picture 5"/>
          <p:cNvPicPr/>
          <p:nvPr/>
        </p:nvPicPr>
        <p:blipFill>
          <a:blip r:embed="rId4" cstate="print">
            <a:lum bright="-10000" contrast="20000"/>
          </a:blip>
          <a:srcRect/>
          <a:stretch>
            <a:fillRect/>
          </a:stretch>
        </p:blipFill>
        <p:spPr bwMode="auto">
          <a:xfrm>
            <a:off x="2123728" y="3501008"/>
            <a:ext cx="4228654"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Modified </a:t>
            </a:r>
            <a:r>
              <a:rPr lang="en-IN" dirty="0" err="1" smtClean="0"/>
              <a:t>Rytov</a:t>
            </a:r>
            <a:r>
              <a:rPr lang="en-IN" dirty="0" smtClean="0"/>
              <a:t> Theory</a:t>
            </a:r>
            <a:endParaRPr lang="en-IN" dirty="0"/>
          </a:p>
        </p:txBody>
      </p:sp>
      <p:sp>
        <p:nvSpPr>
          <p:cNvPr id="3" name="Content Placeholder 2"/>
          <p:cNvSpPr>
            <a:spLocks noGrp="1"/>
          </p:cNvSpPr>
          <p:nvPr>
            <p:ph idx="1"/>
          </p:nvPr>
        </p:nvSpPr>
        <p:spPr>
          <a:xfrm>
            <a:off x="467544" y="1340768"/>
            <a:ext cx="8229600" cy="4525963"/>
          </a:xfrm>
        </p:spPr>
        <p:txBody>
          <a:bodyPr>
            <a:noAutofit/>
          </a:bodyPr>
          <a:lstStyle/>
          <a:p>
            <a:r>
              <a:rPr lang="en-IN" sz="2200" dirty="0" smtClean="0"/>
              <a:t>Andrews </a:t>
            </a:r>
            <a:r>
              <a:rPr lang="en-IN" sz="2200" dirty="0" smtClean="0"/>
              <a:t> </a:t>
            </a:r>
            <a:r>
              <a:rPr lang="en-IN" sz="2200" dirty="0" smtClean="0"/>
              <a:t>proposed the </a:t>
            </a:r>
            <a:r>
              <a:rPr lang="en-IN" sz="2200" i="1" dirty="0" smtClean="0"/>
              <a:t>modified </a:t>
            </a:r>
            <a:r>
              <a:rPr lang="en-IN" sz="2200" i="1" dirty="0" err="1" smtClean="0"/>
              <a:t>Rytov</a:t>
            </a:r>
            <a:r>
              <a:rPr lang="en-IN" sz="2200" i="1" dirty="0" smtClean="0"/>
              <a:t> theory [4,5], which defines the optical field as,</a:t>
            </a:r>
          </a:p>
          <a:p>
            <a:endParaRPr lang="en-IN" sz="2200" i="1" dirty="0" smtClean="0"/>
          </a:p>
          <a:p>
            <a:endParaRPr lang="en-IN" sz="2200" i="1" dirty="0" smtClean="0"/>
          </a:p>
          <a:p>
            <a:r>
              <a:rPr lang="en-IN" sz="2200" dirty="0" smtClean="0"/>
              <a:t>Where                                       </a:t>
            </a:r>
            <a:r>
              <a:rPr lang="en-IN" sz="2200" dirty="0" smtClean="0"/>
              <a:t> </a:t>
            </a:r>
            <a:r>
              <a:rPr lang="en-IN" sz="2200" dirty="0" smtClean="0"/>
              <a:t>are statistically  independent complex perturbations which are due only to large-scale and small-scale atmospheric effects, respectively</a:t>
            </a:r>
            <a:r>
              <a:rPr lang="en-IN" sz="2200" dirty="0" smtClean="0"/>
              <a:t>.</a:t>
            </a:r>
          </a:p>
          <a:p>
            <a:r>
              <a:rPr lang="pt-BR" sz="2200" dirty="0" smtClean="0"/>
              <a:t>The </a:t>
            </a:r>
            <a:r>
              <a:rPr lang="pt-BR" sz="2200" dirty="0" smtClean="0"/>
              <a:t>perturbation ψ 1(</a:t>
            </a:r>
            <a:r>
              <a:rPr lang="pt-BR" sz="2200" i="1" dirty="0" smtClean="0"/>
              <a:t>r, L)= χ1(r, L)+ jξ1(r, L) </a:t>
            </a:r>
            <a:r>
              <a:rPr lang="pt-BR" sz="2200" i="1" dirty="0" smtClean="0"/>
              <a:t>is </a:t>
            </a:r>
            <a:r>
              <a:rPr lang="en-IN" sz="2200" dirty="0" smtClean="0"/>
              <a:t>a </a:t>
            </a:r>
            <a:r>
              <a:rPr lang="en-IN" sz="2200" dirty="0" smtClean="0"/>
              <a:t>complex Gaussian random process</a:t>
            </a:r>
            <a:endParaRPr lang="en-IN" sz="2200" dirty="0" smtClean="0"/>
          </a:p>
          <a:p>
            <a:r>
              <a:rPr lang="en-IN" sz="2200" i="1" dirty="0" smtClean="0"/>
              <a:t>U</a:t>
            </a:r>
            <a:r>
              <a:rPr lang="en-IN" sz="2200" i="1" baseline="-25000" dirty="0" smtClean="0"/>
              <a:t>0</a:t>
            </a:r>
            <a:r>
              <a:rPr lang="en-IN" sz="2200" i="1" dirty="0" smtClean="0"/>
              <a:t>(r, L) is the optical field in the absence </a:t>
            </a:r>
            <a:r>
              <a:rPr lang="en-IN" sz="2200" dirty="0" smtClean="0"/>
              <a:t>of turbulence</a:t>
            </a:r>
          </a:p>
          <a:p>
            <a:r>
              <a:rPr lang="en-IN" sz="2200" dirty="0" smtClean="0"/>
              <a:t>where </a:t>
            </a:r>
            <a:r>
              <a:rPr lang="en-IN" sz="2200" i="1" dirty="0" smtClean="0"/>
              <a:t>r is the observation point in transverse plane at propagation </a:t>
            </a:r>
            <a:r>
              <a:rPr lang="en-IN" sz="2200" dirty="0" smtClean="0"/>
              <a:t>distance </a:t>
            </a:r>
            <a:r>
              <a:rPr lang="en-IN" sz="2200" i="1" dirty="0" smtClean="0"/>
              <a:t>L,</a:t>
            </a:r>
            <a:endParaRPr lang="en-IN" sz="2200" dirty="0" smtClean="0"/>
          </a:p>
          <a:p>
            <a:pPr>
              <a:buNone/>
            </a:pPr>
            <a:r>
              <a:rPr lang="en-IN" sz="2200" dirty="0" smtClean="0"/>
              <a:t>  </a:t>
            </a:r>
            <a:endParaRPr lang="en-IN" sz="2200" i="1" dirty="0" smtClean="0"/>
          </a:p>
          <a:p>
            <a:endParaRPr lang="en-IN" sz="2200" i="1" dirty="0" smtClean="0"/>
          </a:p>
        </p:txBody>
      </p:sp>
      <p:graphicFrame>
        <p:nvGraphicFramePr>
          <p:cNvPr id="5" name="Object 4"/>
          <p:cNvGraphicFramePr>
            <a:graphicFrameLocks noChangeAspect="1"/>
          </p:cNvGraphicFramePr>
          <p:nvPr/>
        </p:nvGraphicFramePr>
        <p:xfrm>
          <a:off x="2195736" y="2132856"/>
          <a:ext cx="5544616" cy="504056"/>
        </p:xfrm>
        <a:graphic>
          <a:graphicData uri="http://schemas.openxmlformats.org/presentationml/2006/ole">
            <p:oleObj spid="_x0000_s28674" name="Equation" r:id="rId3" imgW="2654280" imgH="241200" progId="Equation.DSMT4">
              <p:embed/>
            </p:oleObj>
          </a:graphicData>
        </a:graphic>
      </p:graphicFrame>
      <p:graphicFrame>
        <p:nvGraphicFramePr>
          <p:cNvPr id="6" name="Object 5"/>
          <p:cNvGraphicFramePr>
            <a:graphicFrameLocks noChangeAspect="1"/>
          </p:cNvGraphicFramePr>
          <p:nvPr/>
        </p:nvGraphicFramePr>
        <p:xfrm>
          <a:off x="4794250" y="1914525"/>
          <a:ext cx="114300" cy="177800"/>
        </p:xfrm>
        <a:graphic>
          <a:graphicData uri="http://schemas.openxmlformats.org/presentationml/2006/ole">
            <p:oleObj spid="_x0000_s28675" name="Equation" r:id="rId4" imgW="114120" imgH="177480" progId="Equation.DSMT4">
              <p:embed/>
            </p:oleObj>
          </a:graphicData>
        </a:graphic>
      </p:graphicFrame>
      <p:graphicFrame>
        <p:nvGraphicFramePr>
          <p:cNvPr id="7" name="Object 6"/>
          <p:cNvGraphicFramePr>
            <a:graphicFrameLocks noChangeAspect="1"/>
          </p:cNvGraphicFramePr>
          <p:nvPr/>
        </p:nvGraphicFramePr>
        <p:xfrm>
          <a:off x="1907704" y="2924944"/>
          <a:ext cx="2251197" cy="432048"/>
        </p:xfrm>
        <a:graphic>
          <a:graphicData uri="http://schemas.openxmlformats.org/presentationml/2006/ole">
            <p:oleObj spid="_x0000_s28676" name="Equation" r:id="rId5" imgW="1257120" imgH="24120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Gamma </a:t>
            </a:r>
            <a:r>
              <a:rPr lang="en-IN" dirty="0" err="1" smtClean="0"/>
              <a:t>Gamma</a:t>
            </a:r>
            <a:r>
              <a:rPr lang="en-IN" dirty="0" smtClean="0"/>
              <a:t> Channel</a:t>
            </a:r>
            <a:endParaRPr lang="en-IN" dirty="0"/>
          </a:p>
        </p:txBody>
      </p:sp>
      <p:sp>
        <p:nvSpPr>
          <p:cNvPr id="3" name="Content Placeholder 2"/>
          <p:cNvSpPr>
            <a:spLocks noGrp="1"/>
          </p:cNvSpPr>
          <p:nvPr>
            <p:ph idx="1"/>
          </p:nvPr>
        </p:nvSpPr>
        <p:spPr/>
        <p:txBody>
          <a:bodyPr>
            <a:normAutofit/>
          </a:bodyPr>
          <a:lstStyle/>
          <a:p>
            <a:r>
              <a:rPr lang="en-IN" sz="2200" dirty="0" smtClean="0"/>
              <a:t>Specifically, in [6], gamma pdf is used to model both small-scale and large scale fluctuations, leading to the so-called </a:t>
            </a:r>
            <a:r>
              <a:rPr lang="en-IN" sz="2200" i="1" dirty="0" smtClean="0"/>
              <a:t>gamma-gamma pdf,</a:t>
            </a:r>
          </a:p>
          <a:p>
            <a:endParaRPr lang="en-IN" sz="2200" i="1" dirty="0" smtClean="0"/>
          </a:p>
          <a:p>
            <a:endParaRPr lang="en-US" sz="2200" dirty="0" smtClean="0"/>
          </a:p>
          <a:p>
            <a:r>
              <a:rPr lang="en-US" sz="2200" dirty="0" smtClean="0"/>
              <a:t>Where </a:t>
            </a:r>
            <a:r>
              <a:rPr lang="en-US" sz="2200" i="1" dirty="0" smtClean="0"/>
              <a:t>K</a:t>
            </a:r>
            <a:r>
              <a:rPr lang="en-US" sz="2200" i="1" baseline="-25000" dirty="0" smtClean="0"/>
              <a:t>a</a:t>
            </a:r>
            <a:r>
              <a:rPr lang="en-US" sz="2200" dirty="0" smtClean="0"/>
              <a:t>(.) is the modified Bessel function of second kind of order </a:t>
            </a:r>
            <a:r>
              <a:rPr lang="en-US" sz="2200" i="1" dirty="0" smtClean="0"/>
              <a:t>a</a:t>
            </a:r>
            <a:r>
              <a:rPr lang="en-US" sz="2200" dirty="0" smtClean="0"/>
              <a:t>. </a:t>
            </a:r>
            <a:r>
              <a:rPr lang="en-US" sz="2200" i="1" dirty="0" smtClean="0"/>
              <a:t>α</a:t>
            </a:r>
            <a:r>
              <a:rPr lang="en-US" sz="2200" dirty="0" smtClean="0"/>
              <a:t> and        are the effective number of small scale and large scale eddies of the scattering environment.</a:t>
            </a:r>
          </a:p>
          <a:p>
            <a:endParaRPr lang="en-US" sz="2200" dirty="0" smtClean="0"/>
          </a:p>
          <a:p>
            <a:pPr>
              <a:buNone/>
            </a:pPr>
            <a:r>
              <a:rPr lang="en-US" sz="2200" dirty="0" smtClean="0"/>
              <a:t>  </a:t>
            </a:r>
          </a:p>
          <a:p>
            <a:endParaRPr lang="en-US" sz="2200" dirty="0" smtClean="0"/>
          </a:p>
          <a:p>
            <a:endParaRPr lang="en-US" sz="2200" dirty="0" smtClean="0"/>
          </a:p>
          <a:p>
            <a:endParaRPr lang="en-US" sz="2200" dirty="0" smtClean="0"/>
          </a:p>
          <a:p>
            <a:endParaRPr lang="en-US" sz="2200" dirty="0" smtClean="0"/>
          </a:p>
        </p:txBody>
      </p:sp>
      <p:graphicFrame>
        <p:nvGraphicFramePr>
          <p:cNvPr id="4" name="Object 3"/>
          <p:cNvGraphicFramePr>
            <a:graphicFrameLocks noChangeAspect="1"/>
          </p:cNvGraphicFramePr>
          <p:nvPr/>
        </p:nvGraphicFramePr>
        <p:xfrm>
          <a:off x="2411760" y="5589240"/>
          <a:ext cx="4752528" cy="955054"/>
        </p:xfrm>
        <a:graphic>
          <a:graphicData uri="http://schemas.openxmlformats.org/presentationml/2006/ole">
            <p:oleObj spid="_x0000_s29698" name="Equation" r:id="rId3" imgW="2654280" imgH="533160" progId="Equation.DSMT4">
              <p:embed/>
            </p:oleObj>
          </a:graphicData>
        </a:graphic>
      </p:graphicFrame>
      <p:graphicFrame>
        <p:nvGraphicFramePr>
          <p:cNvPr id="5" name="Object 4"/>
          <p:cNvGraphicFramePr>
            <a:graphicFrameLocks noChangeAspect="1"/>
          </p:cNvGraphicFramePr>
          <p:nvPr/>
        </p:nvGraphicFramePr>
        <p:xfrm>
          <a:off x="2483768" y="4581128"/>
          <a:ext cx="4634228" cy="905292"/>
        </p:xfrm>
        <a:graphic>
          <a:graphicData uri="http://schemas.openxmlformats.org/presentationml/2006/ole">
            <p:oleObj spid="_x0000_s29699" name="Equation" r:id="rId4" imgW="2730240" imgH="533160" progId="Equation.DSMT4">
              <p:embed/>
            </p:oleObj>
          </a:graphicData>
        </a:graphic>
      </p:graphicFrame>
      <p:graphicFrame>
        <p:nvGraphicFramePr>
          <p:cNvPr id="6" name="Object 5"/>
          <p:cNvGraphicFramePr>
            <a:graphicFrameLocks noChangeAspect="1"/>
          </p:cNvGraphicFramePr>
          <p:nvPr/>
        </p:nvGraphicFramePr>
        <p:xfrm>
          <a:off x="1907704" y="3861048"/>
          <a:ext cx="288032" cy="384043"/>
        </p:xfrm>
        <a:graphic>
          <a:graphicData uri="http://schemas.openxmlformats.org/presentationml/2006/ole">
            <p:oleObj spid="_x0000_s29700" name="Equation" r:id="rId5" imgW="152280" imgH="203040" progId="Equation.DSMT4">
              <p:embed/>
            </p:oleObj>
          </a:graphicData>
        </a:graphic>
      </p:graphicFrame>
      <p:graphicFrame>
        <p:nvGraphicFramePr>
          <p:cNvPr id="29703" name="Object 7"/>
          <p:cNvGraphicFramePr>
            <a:graphicFrameLocks noChangeAspect="1"/>
          </p:cNvGraphicFramePr>
          <p:nvPr/>
        </p:nvGraphicFramePr>
        <p:xfrm>
          <a:off x="2771800" y="2708920"/>
          <a:ext cx="5146454" cy="720080"/>
        </p:xfrm>
        <a:graphic>
          <a:graphicData uri="http://schemas.openxmlformats.org/presentationml/2006/ole">
            <p:oleObj spid="_x0000_s29703" name="Equation" r:id="rId6" imgW="3174840" imgH="44424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Gamma </a:t>
            </a:r>
            <a:r>
              <a:rPr lang="en-IN" dirty="0" err="1" smtClean="0"/>
              <a:t>gamma</a:t>
            </a:r>
            <a:r>
              <a:rPr lang="en-IN" dirty="0" smtClean="0"/>
              <a:t> channel</a:t>
            </a:r>
            <a:endParaRPr lang="en-IN" dirty="0"/>
          </a:p>
        </p:txBody>
      </p:sp>
      <p:sp>
        <p:nvSpPr>
          <p:cNvPr id="3" name="Content Placeholder 2"/>
          <p:cNvSpPr>
            <a:spLocks noGrp="1"/>
          </p:cNvSpPr>
          <p:nvPr>
            <p:ph idx="1"/>
          </p:nvPr>
        </p:nvSpPr>
        <p:spPr/>
        <p:txBody>
          <a:bodyPr>
            <a:normAutofit/>
          </a:bodyPr>
          <a:lstStyle/>
          <a:p>
            <a:r>
              <a:rPr lang="en-US" sz="2200" dirty="0" smtClean="0"/>
              <a:t>Now from this result, we can find the BER performance of scheme as,</a:t>
            </a:r>
            <a:endParaRPr lang="en-IN" sz="2200" dirty="0" smtClean="0"/>
          </a:p>
          <a:p>
            <a:pPr>
              <a:buNone/>
            </a:pPr>
            <a:endParaRPr lang="en-IN" sz="2200" dirty="0" smtClean="0"/>
          </a:p>
          <a:p>
            <a:r>
              <a:rPr lang="en-US" sz="2200" dirty="0" smtClean="0"/>
              <a:t>Where D(θ) is given by,</a:t>
            </a:r>
          </a:p>
          <a:p>
            <a:endParaRPr lang="en-US" sz="2200" dirty="0" smtClean="0"/>
          </a:p>
          <a:p>
            <a:endParaRPr lang="en-US" sz="2200" dirty="0" smtClean="0"/>
          </a:p>
          <a:p>
            <a:endParaRPr lang="en-US" sz="2200" dirty="0" smtClean="0"/>
          </a:p>
          <a:p>
            <a:r>
              <a:rPr lang="en-US" sz="2200" dirty="0" smtClean="0"/>
              <a:t>Where c1 is given by,</a:t>
            </a:r>
          </a:p>
          <a:p>
            <a:r>
              <a:rPr lang="el-GR" sz="2200" dirty="0" smtClean="0"/>
              <a:t>τ = </a:t>
            </a:r>
            <a:r>
              <a:rPr lang="en-US" sz="2200" dirty="0" smtClean="0"/>
              <a:t>Es/N0</a:t>
            </a:r>
            <a:endParaRPr lang="en-US" sz="2200" dirty="0" smtClean="0"/>
          </a:p>
          <a:p>
            <a:r>
              <a:rPr lang="en-US" sz="2200" dirty="0" smtClean="0"/>
              <a:t>And c2 is given by,</a:t>
            </a:r>
          </a:p>
          <a:p>
            <a:pPr>
              <a:buNone/>
            </a:pPr>
            <a:r>
              <a:rPr lang="en-US" sz="2200" dirty="0" smtClean="0"/>
              <a:t>             </a:t>
            </a:r>
            <a:endParaRPr lang="en-IN" sz="2200" dirty="0" smtClean="0"/>
          </a:p>
          <a:p>
            <a:endParaRPr lang="en-IN" sz="2200" dirty="0"/>
          </a:p>
        </p:txBody>
      </p:sp>
      <p:graphicFrame>
        <p:nvGraphicFramePr>
          <p:cNvPr id="30722" name="Object 2"/>
          <p:cNvGraphicFramePr>
            <a:graphicFrameLocks noChangeAspect="1"/>
          </p:cNvGraphicFramePr>
          <p:nvPr/>
        </p:nvGraphicFramePr>
        <p:xfrm>
          <a:off x="1835696" y="1988840"/>
          <a:ext cx="2664296" cy="759655"/>
        </p:xfrm>
        <a:graphic>
          <a:graphicData uri="http://schemas.openxmlformats.org/presentationml/2006/ole">
            <p:oleObj spid="_x0000_s30722" name="Equation" r:id="rId3" imgW="1688760" imgH="482400" progId="Equation.DSMT4">
              <p:embed/>
            </p:oleObj>
          </a:graphicData>
        </a:graphic>
      </p:graphicFrame>
      <p:graphicFrame>
        <p:nvGraphicFramePr>
          <p:cNvPr id="30728" name="Object 8"/>
          <p:cNvGraphicFramePr>
            <a:graphicFrameLocks noChangeAspect="1"/>
          </p:cNvGraphicFramePr>
          <p:nvPr/>
        </p:nvGraphicFramePr>
        <p:xfrm>
          <a:off x="1835696" y="3212976"/>
          <a:ext cx="6676272" cy="1008112"/>
        </p:xfrm>
        <a:graphic>
          <a:graphicData uri="http://schemas.openxmlformats.org/presentationml/2006/ole">
            <p:oleObj spid="_x0000_s30728" name="Equation" r:id="rId4" imgW="3530520" imgH="533160" progId="Equation.DSMT4">
              <p:embed/>
            </p:oleObj>
          </a:graphicData>
        </a:graphic>
      </p:graphicFrame>
      <p:graphicFrame>
        <p:nvGraphicFramePr>
          <p:cNvPr id="13" name="Object 12"/>
          <p:cNvGraphicFramePr>
            <a:graphicFrameLocks noChangeAspect="1"/>
          </p:cNvGraphicFramePr>
          <p:nvPr/>
        </p:nvGraphicFramePr>
        <p:xfrm>
          <a:off x="4499992" y="4365104"/>
          <a:ext cx="2016224" cy="1039947"/>
        </p:xfrm>
        <a:graphic>
          <a:graphicData uri="http://schemas.openxmlformats.org/presentationml/2006/ole">
            <p:oleObj spid="_x0000_s30731" name="Equation" r:id="rId5" imgW="1206360" imgH="622080" progId="Equation.DSMT4">
              <p:embed/>
            </p:oleObj>
          </a:graphicData>
        </a:graphic>
      </p:graphicFrame>
      <p:graphicFrame>
        <p:nvGraphicFramePr>
          <p:cNvPr id="14" name="Object 13"/>
          <p:cNvGraphicFramePr>
            <a:graphicFrameLocks noChangeAspect="1"/>
          </p:cNvGraphicFramePr>
          <p:nvPr/>
        </p:nvGraphicFramePr>
        <p:xfrm>
          <a:off x="4499992" y="5589240"/>
          <a:ext cx="3604517" cy="864096"/>
        </p:xfrm>
        <a:graphic>
          <a:graphicData uri="http://schemas.openxmlformats.org/presentationml/2006/ole">
            <p:oleObj spid="_x0000_s30732" name="Equation" r:id="rId6" imgW="1854000" imgH="44424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BER v/s SNR for gamma </a:t>
            </a:r>
            <a:r>
              <a:rPr lang="en-IN" dirty="0" err="1" smtClean="0"/>
              <a:t>gamma</a:t>
            </a:r>
            <a:r>
              <a:rPr lang="en-IN" dirty="0" smtClean="0"/>
              <a:t> </a:t>
            </a:r>
            <a:endParaRPr lang="en-IN" dirty="0"/>
          </a:p>
        </p:txBody>
      </p:sp>
      <p:pic>
        <p:nvPicPr>
          <p:cNvPr id="4" name="Content Placeholder 3"/>
          <p:cNvPicPr>
            <a:picLocks noGrp="1"/>
          </p:cNvPicPr>
          <p:nvPr>
            <p:ph idx="1"/>
          </p:nvPr>
        </p:nvPicPr>
        <p:blipFill>
          <a:blip r:embed="rId2" cstate="print">
            <a:lum bright="-10000" contrast="20000"/>
          </a:blip>
          <a:srcRect/>
          <a:stretch>
            <a:fillRect/>
          </a:stretch>
        </p:blipFill>
        <p:spPr bwMode="auto">
          <a:xfrm>
            <a:off x="2167238" y="1806038"/>
            <a:ext cx="4809524" cy="4114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Negative exponential model</a:t>
            </a:r>
            <a:endParaRPr lang="en-IN" dirty="0"/>
          </a:p>
        </p:txBody>
      </p:sp>
      <p:sp>
        <p:nvSpPr>
          <p:cNvPr id="3" name="Content Placeholder 2"/>
          <p:cNvSpPr>
            <a:spLocks noGrp="1"/>
          </p:cNvSpPr>
          <p:nvPr>
            <p:ph idx="1"/>
          </p:nvPr>
        </p:nvSpPr>
        <p:spPr/>
        <p:txBody>
          <a:bodyPr>
            <a:normAutofit/>
          </a:bodyPr>
          <a:lstStyle/>
          <a:p>
            <a:pPr algn="just"/>
            <a:r>
              <a:rPr lang="en-US" sz="2200" dirty="0" smtClean="0"/>
              <a:t>In strong turbulence, more irradiance fluctuations. </a:t>
            </a:r>
          </a:p>
          <a:p>
            <a:pPr algn="just"/>
            <a:r>
              <a:rPr lang="en-US" sz="2200" dirty="0" smtClean="0"/>
              <a:t>Where link length spans several kilometers, number of independent scatter become large.</a:t>
            </a:r>
          </a:p>
          <a:p>
            <a:pPr algn="just"/>
            <a:r>
              <a:rPr lang="en-US" sz="2200" dirty="0" smtClean="0"/>
              <a:t>Signal amplitude - Rayleigh fading distribution, </a:t>
            </a:r>
            <a:endParaRPr lang="en-US" sz="2200" dirty="0" smtClean="0"/>
          </a:p>
          <a:p>
            <a:pPr algn="just">
              <a:buNone/>
            </a:pPr>
            <a:r>
              <a:rPr lang="en-US" sz="2200" dirty="0" smtClean="0"/>
              <a:t> </a:t>
            </a:r>
            <a:r>
              <a:rPr lang="en-US" sz="2200" dirty="0" smtClean="0"/>
              <a:t>    </a:t>
            </a:r>
            <a:r>
              <a:rPr lang="en-US" sz="2200" dirty="0" smtClean="0"/>
              <a:t>Signal </a:t>
            </a:r>
            <a:r>
              <a:rPr lang="en-US" sz="2200" dirty="0" smtClean="0"/>
              <a:t>intensity - negative exponential statistics.	</a:t>
            </a:r>
          </a:p>
          <a:p>
            <a:pPr algn="just"/>
            <a:r>
              <a:rPr lang="en-US" sz="2200" dirty="0" smtClean="0"/>
              <a:t>Where  I</a:t>
            </a:r>
            <a:r>
              <a:rPr lang="en-US" sz="2200" baseline="-25000" dirty="0" smtClean="0"/>
              <a:t>0</a:t>
            </a:r>
            <a:r>
              <a:rPr lang="en-US" sz="2200" dirty="0" smtClean="0"/>
              <a:t> is mean radiance of channel.</a:t>
            </a:r>
            <a:endParaRPr lang="en-IN" sz="2200" dirty="0" smtClean="0"/>
          </a:p>
          <a:p>
            <a:pPr algn="just"/>
            <a:endParaRPr lang="en-IN" sz="2200" dirty="0"/>
          </a:p>
        </p:txBody>
      </p:sp>
      <p:graphicFrame>
        <p:nvGraphicFramePr>
          <p:cNvPr id="4" name="Object 3"/>
          <p:cNvGraphicFramePr>
            <a:graphicFrameLocks noChangeAspect="1"/>
          </p:cNvGraphicFramePr>
          <p:nvPr/>
        </p:nvGraphicFramePr>
        <p:xfrm>
          <a:off x="2411760" y="4221088"/>
          <a:ext cx="5228242" cy="911345"/>
        </p:xfrm>
        <a:graphic>
          <a:graphicData uri="http://schemas.openxmlformats.org/presentationml/2006/ole">
            <p:oleObj spid="_x0000_s32770" name="Equation" r:id="rId3" imgW="2768400" imgH="482400" progId="Equation.DSMT4">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 Channel model</a:t>
            </a:r>
            <a:endParaRPr lang="en-IN" dirty="0"/>
          </a:p>
        </p:txBody>
      </p:sp>
      <p:sp>
        <p:nvSpPr>
          <p:cNvPr id="3" name="Content Placeholder 2"/>
          <p:cNvSpPr>
            <a:spLocks noGrp="1"/>
          </p:cNvSpPr>
          <p:nvPr>
            <p:ph sz="quarter" idx="1"/>
          </p:nvPr>
        </p:nvSpPr>
        <p:spPr/>
        <p:txBody>
          <a:bodyPr>
            <a:normAutofit/>
          </a:bodyPr>
          <a:lstStyle/>
          <a:p>
            <a:pPr algn="just"/>
            <a:r>
              <a:rPr lang="en-US" sz="2200" dirty="0" smtClean="0"/>
              <a:t>For strong turbulence channels. </a:t>
            </a:r>
          </a:p>
          <a:p>
            <a:pPr algn="just"/>
            <a:r>
              <a:rPr lang="en-US" sz="2200" dirty="0" smtClean="0"/>
              <a:t>Excellent </a:t>
            </a:r>
            <a:r>
              <a:rPr lang="en-US" sz="2200" dirty="0" smtClean="0"/>
              <a:t>similarity between theoretical and experimental values. </a:t>
            </a:r>
          </a:p>
          <a:p>
            <a:pPr algn="just"/>
            <a:r>
              <a:rPr lang="en-US" sz="2200" dirty="0" smtClean="0"/>
              <a:t>pdf </a:t>
            </a:r>
            <a:r>
              <a:rPr lang="en-US" sz="2200" dirty="0" smtClean="0"/>
              <a:t>of irradiance - governed by the negative exponential </a:t>
            </a:r>
            <a:r>
              <a:rPr lang="en-US" sz="2200" dirty="0" smtClean="0"/>
              <a:t>distribution [8].</a:t>
            </a:r>
            <a:endParaRPr lang="en-US" sz="2200" dirty="0" smtClean="0"/>
          </a:p>
          <a:p>
            <a:pPr algn="just"/>
            <a:endParaRPr lang="en-US" sz="2200" dirty="0" smtClean="0"/>
          </a:p>
          <a:p>
            <a:pPr algn="just"/>
            <a:endParaRPr lang="en-US" sz="2200" dirty="0" smtClean="0"/>
          </a:p>
          <a:p>
            <a:pPr algn="just">
              <a:buNone/>
            </a:pPr>
            <a:endParaRPr lang="en-US" sz="2200" dirty="0" smtClean="0"/>
          </a:p>
          <a:p>
            <a:pPr algn="just"/>
            <a:endParaRPr lang="en-US" sz="2200" dirty="0" smtClean="0"/>
          </a:p>
          <a:p>
            <a:pPr algn="just"/>
            <a:r>
              <a:rPr lang="en-US" sz="2200" dirty="0" smtClean="0"/>
              <a:t>Where        </a:t>
            </a:r>
            <a:r>
              <a:rPr lang="en-US" sz="2200" dirty="0" smtClean="0"/>
              <a:t>is mean </a:t>
            </a:r>
            <a:r>
              <a:rPr lang="en-US" sz="2200" dirty="0" smtClean="0"/>
              <a:t>irradiance </a:t>
            </a:r>
            <a:r>
              <a:rPr lang="en-US" sz="2200" dirty="0" smtClean="0"/>
              <a:t>of channel.</a:t>
            </a:r>
          </a:p>
          <a:p>
            <a:pPr algn="just"/>
            <a:endParaRPr lang="en-IN" sz="2200" dirty="0"/>
          </a:p>
        </p:txBody>
      </p:sp>
      <p:graphicFrame>
        <p:nvGraphicFramePr>
          <p:cNvPr id="4" name="Object 3"/>
          <p:cNvGraphicFramePr>
            <a:graphicFrameLocks noChangeAspect="1"/>
          </p:cNvGraphicFramePr>
          <p:nvPr/>
        </p:nvGraphicFramePr>
        <p:xfrm>
          <a:off x="1905000" y="3357563"/>
          <a:ext cx="5145088" cy="1143000"/>
        </p:xfrm>
        <a:graphic>
          <a:graphicData uri="http://schemas.openxmlformats.org/presentationml/2006/ole">
            <p:oleObj spid="_x0000_s36866" name="Equation" r:id="rId3" imgW="2171520" imgH="482400" progId="Equation.DSMT4">
              <p:embed/>
            </p:oleObj>
          </a:graphicData>
        </a:graphic>
      </p:graphicFrame>
      <p:graphicFrame>
        <p:nvGraphicFramePr>
          <p:cNvPr id="6" name="Object 5"/>
          <p:cNvGraphicFramePr>
            <a:graphicFrameLocks noChangeAspect="1"/>
          </p:cNvGraphicFramePr>
          <p:nvPr/>
        </p:nvGraphicFramePr>
        <p:xfrm>
          <a:off x="3517900" y="1562100"/>
          <a:ext cx="914400" cy="179388"/>
        </p:xfrm>
        <a:graphic>
          <a:graphicData uri="http://schemas.openxmlformats.org/presentationml/2006/ole">
            <p:oleObj spid="_x0000_s36867" name="Equation" r:id="rId4" imgW="914400" imgH="179640" progId="Equation.DSMT4">
              <p:embed/>
            </p:oleObj>
          </a:graphicData>
        </a:graphic>
      </p:graphicFrame>
      <p:graphicFrame>
        <p:nvGraphicFramePr>
          <p:cNvPr id="7" name="Object 6"/>
          <p:cNvGraphicFramePr>
            <a:graphicFrameLocks noChangeAspect="1"/>
          </p:cNvGraphicFramePr>
          <p:nvPr/>
        </p:nvGraphicFramePr>
        <p:xfrm>
          <a:off x="1763688" y="4797152"/>
          <a:ext cx="285752" cy="309565"/>
        </p:xfrm>
        <a:graphic>
          <a:graphicData uri="http://schemas.openxmlformats.org/presentationml/2006/ole">
            <p:oleObj spid="_x0000_s36868" name="Equation" r:id="rId5" imgW="152280" imgH="164880"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 Channel model</a:t>
            </a:r>
            <a:endParaRPr lang="en-IN" dirty="0"/>
          </a:p>
        </p:txBody>
      </p:sp>
      <p:sp>
        <p:nvSpPr>
          <p:cNvPr id="3" name="Content Placeholder 2"/>
          <p:cNvSpPr>
            <a:spLocks noGrp="1"/>
          </p:cNvSpPr>
          <p:nvPr>
            <p:ph sz="quarter" idx="1"/>
          </p:nvPr>
        </p:nvSpPr>
        <p:spPr/>
        <p:txBody>
          <a:bodyPr>
            <a:normAutofit/>
          </a:bodyPr>
          <a:lstStyle/>
          <a:p>
            <a:endParaRPr lang="en-US" dirty="0" smtClean="0"/>
          </a:p>
          <a:p>
            <a:endParaRPr lang="en-US" dirty="0" smtClean="0"/>
          </a:p>
          <a:p>
            <a:pPr>
              <a:buNone/>
            </a:pPr>
            <a:endParaRPr lang="en-IN" dirty="0"/>
          </a:p>
        </p:txBody>
      </p:sp>
      <p:graphicFrame>
        <p:nvGraphicFramePr>
          <p:cNvPr id="4" name="Object 3"/>
          <p:cNvGraphicFramePr>
            <a:graphicFrameLocks noChangeAspect="1"/>
          </p:cNvGraphicFramePr>
          <p:nvPr/>
        </p:nvGraphicFramePr>
        <p:xfrm>
          <a:off x="1763688" y="1988840"/>
          <a:ext cx="5157762" cy="929996"/>
        </p:xfrm>
        <a:graphic>
          <a:graphicData uri="http://schemas.openxmlformats.org/presentationml/2006/ole">
            <p:oleObj spid="_x0000_s37890" name="Equation" r:id="rId3" imgW="2463480" imgH="444240" progId="Equation.DSMT4">
              <p:embed/>
            </p:oleObj>
          </a:graphicData>
        </a:graphic>
      </p:graphicFrame>
      <p:graphicFrame>
        <p:nvGraphicFramePr>
          <p:cNvPr id="10" name="Object 9"/>
          <p:cNvGraphicFramePr>
            <a:graphicFrameLocks noChangeAspect="1"/>
          </p:cNvGraphicFramePr>
          <p:nvPr/>
        </p:nvGraphicFramePr>
        <p:xfrm>
          <a:off x="6012160" y="2708920"/>
          <a:ext cx="2355744" cy="1040911"/>
        </p:xfrm>
        <a:graphic>
          <a:graphicData uri="http://schemas.openxmlformats.org/presentationml/2006/ole">
            <p:oleObj spid="_x0000_s37891" name="Equation" r:id="rId4" imgW="1091880" imgH="482400" progId="Equation.DSMT4">
              <p:embed/>
            </p:oleObj>
          </a:graphicData>
        </a:graphic>
      </p:graphicFrame>
      <p:graphicFrame>
        <p:nvGraphicFramePr>
          <p:cNvPr id="12" name="Object 11"/>
          <p:cNvGraphicFramePr>
            <a:graphicFrameLocks noChangeAspect="1"/>
          </p:cNvGraphicFramePr>
          <p:nvPr/>
        </p:nvGraphicFramePr>
        <p:xfrm>
          <a:off x="2987824" y="5301208"/>
          <a:ext cx="3010086" cy="1238019"/>
        </p:xfrm>
        <a:graphic>
          <a:graphicData uri="http://schemas.openxmlformats.org/presentationml/2006/ole">
            <p:oleObj spid="_x0000_s37892" name="Equation" r:id="rId5" imgW="1574640" imgH="647640" progId="Equation.DSMT4">
              <p:embed/>
            </p:oleObj>
          </a:graphicData>
        </a:graphic>
      </p:graphicFrame>
      <p:graphicFrame>
        <p:nvGraphicFramePr>
          <p:cNvPr id="13" name="Object 12"/>
          <p:cNvGraphicFramePr>
            <a:graphicFrameLocks noChangeAspect="1"/>
          </p:cNvGraphicFramePr>
          <p:nvPr/>
        </p:nvGraphicFramePr>
        <p:xfrm>
          <a:off x="1619672" y="5589241"/>
          <a:ext cx="1345629" cy="655486"/>
        </p:xfrm>
        <a:graphic>
          <a:graphicData uri="http://schemas.openxmlformats.org/presentationml/2006/ole">
            <p:oleObj spid="_x0000_s37893" name="Equation" r:id="rId6" imgW="520560" imgH="253800" progId="Equation.DSMT4">
              <p:embed/>
            </p:oleObj>
          </a:graphicData>
        </a:graphic>
      </p:graphicFrame>
      <p:graphicFrame>
        <p:nvGraphicFramePr>
          <p:cNvPr id="15" name="Object 14"/>
          <p:cNvGraphicFramePr>
            <a:graphicFrameLocks noChangeAspect="1"/>
          </p:cNvGraphicFramePr>
          <p:nvPr/>
        </p:nvGraphicFramePr>
        <p:xfrm>
          <a:off x="1691680" y="3717032"/>
          <a:ext cx="3861643" cy="1099300"/>
        </p:xfrm>
        <a:graphic>
          <a:graphicData uri="http://schemas.openxmlformats.org/presentationml/2006/ole">
            <p:oleObj spid="_x0000_s37894" name="Equation" r:id="rId7" imgW="1739880" imgH="495000" progId="Equation.DSMT4">
              <p:embed/>
            </p:oleObj>
          </a:graphicData>
        </a:graphic>
      </p:graphicFrame>
      <p:sp>
        <p:nvSpPr>
          <p:cNvPr id="9" name="TextBox 8"/>
          <p:cNvSpPr txBox="1"/>
          <p:nvPr/>
        </p:nvSpPr>
        <p:spPr>
          <a:xfrm>
            <a:off x="539552" y="4869160"/>
            <a:ext cx="6480720" cy="430887"/>
          </a:xfrm>
          <a:prstGeom prst="rect">
            <a:avLst/>
          </a:prstGeom>
          <a:noFill/>
        </p:spPr>
        <p:txBody>
          <a:bodyPr wrap="square" rtlCol="0">
            <a:spAutoFit/>
          </a:bodyPr>
          <a:lstStyle/>
          <a:p>
            <a:r>
              <a:rPr lang="en-US" sz="2200" dirty="0" smtClean="0"/>
              <a:t>This integration results as,</a:t>
            </a:r>
            <a:endParaRPr lang="en-IN" sz="2200" dirty="0"/>
          </a:p>
        </p:txBody>
      </p:sp>
      <p:sp>
        <p:nvSpPr>
          <p:cNvPr id="11" name="TextBox 10"/>
          <p:cNvSpPr txBox="1"/>
          <p:nvPr/>
        </p:nvSpPr>
        <p:spPr>
          <a:xfrm>
            <a:off x="611560" y="3284984"/>
            <a:ext cx="4464496" cy="430887"/>
          </a:xfrm>
          <a:prstGeom prst="rect">
            <a:avLst/>
          </a:prstGeom>
          <a:noFill/>
        </p:spPr>
        <p:txBody>
          <a:bodyPr wrap="square" rtlCol="0">
            <a:spAutoFit/>
          </a:bodyPr>
          <a:lstStyle/>
          <a:p>
            <a:r>
              <a:rPr lang="en-IN" sz="2200" dirty="0" smtClean="0"/>
              <a:t>We can find pdf of I as follows,</a:t>
            </a:r>
            <a:endParaRPr lang="en-IN" sz="2200" dirty="0"/>
          </a:p>
        </p:txBody>
      </p:sp>
      <p:sp>
        <p:nvSpPr>
          <p:cNvPr id="14" name="TextBox 13"/>
          <p:cNvSpPr txBox="1"/>
          <p:nvPr/>
        </p:nvSpPr>
        <p:spPr>
          <a:xfrm>
            <a:off x="467544" y="1412776"/>
            <a:ext cx="5328592" cy="430887"/>
          </a:xfrm>
          <a:prstGeom prst="rect">
            <a:avLst/>
          </a:prstGeom>
          <a:noFill/>
        </p:spPr>
        <p:txBody>
          <a:bodyPr wrap="square" rtlCol="0">
            <a:spAutoFit/>
          </a:bodyPr>
          <a:lstStyle/>
          <a:p>
            <a:r>
              <a:rPr lang="en-IN" sz="2200" dirty="0" smtClean="0"/>
              <a:t>Converting the above equation,</a:t>
            </a:r>
            <a:endParaRPr lang="en-IN"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 Channel model</a:t>
            </a:r>
            <a:endParaRPr lang="en-US" dirty="0"/>
          </a:p>
        </p:txBody>
      </p:sp>
      <p:graphicFrame>
        <p:nvGraphicFramePr>
          <p:cNvPr id="4" name="Object 3"/>
          <p:cNvGraphicFramePr>
            <a:graphicFrameLocks noChangeAspect="1"/>
          </p:cNvGraphicFramePr>
          <p:nvPr/>
        </p:nvGraphicFramePr>
        <p:xfrm>
          <a:off x="2906713" y="1936750"/>
          <a:ext cx="2684462" cy="1030288"/>
        </p:xfrm>
        <a:graphic>
          <a:graphicData uri="http://schemas.openxmlformats.org/presentationml/2006/ole">
            <p:oleObj spid="_x0000_s38914" name="Equation" r:id="rId3" imgW="1688760" imgH="647640" progId="Equation.DSMT4">
              <p:embed/>
            </p:oleObj>
          </a:graphicData>
        </a:graphic>
      </p:graphicFrame>
      <p:graphicFrame>
        <p:nvGraphicFramePr>
          <p:cNvPr id="5" name="Object 4"/>
          <p:cNvGraphicFramePr>
            <a:graphicFrameLocks noChangeAspect="1"/>
          </p:cNvGraphicFramePr>
          <p:nvPr/>
        </p:nvGraphicFramePr>
        <p:xfrm>
          <a:off x="1357290" y="2071678"/>
          <a:ext cx="1350178" cy="642942"/>
        </p:xfrm>
        <a:graphic>
          <a:graphicData uri="http://schemas.openxmlformats.org/presentationml/2006/ole">
            <p:oleObj spid="_x0000_s38915" name="Equation" r:id="rId4" imgW="533160" imgH="253800" progId="Equation.DSMT4">
              <p:embed/>
            </p:oleObj>
          </a:graphicData>
        </a:graphic>
      </p:graphicFrame>
      <p:graphicFrame>
        <p:nvGraphicFramePr>
          <p:cNvPr id="6" name="Object 5"/>
          <p:cNvGraphicFramePr>
            <a:graphicFrameLocks noChangeAspect="1"/>
          </p:cNvGraphicFramePr>
          <p:nvPr/>
        </p:nvGraphicFramePr>
        <p:xfrm>
          <a:off x="7429520" y="2071678"/>
          <a:ext cx="1143008" cy="580873"/>
        </p:xfrm>
        <a:graphic>
          <a:graphicData uri="http://schemas.openxmlformats.org/presentationml/2006/ole">
            <p:oleObj spid="_x0000_s38916" name="Equation" r:id="rId5" imgW="774360" imgH="393480" progId="Equation.DSMT4">
              <p:embed/>
            </p:oleObj>
          </a:graphicData>
        </a:graphic>
      </p:graphicFrame>
      <p:graphicFrame>
        <p:nvGraphicFramePr>
          <p:cNvPr id="7" name="Object 6"/>
          <p:cNvGraphicFramePr>
            <a:graphicFrameLocks noChangeAspect="1"/>
          </p:cNvGraphicFramePr>
          <p:nvPr/>
        </p:nvGraphicFramePr>
        <p:xfrm>
          <a:off x="6786578" y="2071678"/>
          <a:ext cx="571504" cy="457203"/>
        </p:xfrm>
        <a:graphic>
          <a:graphicData uri="http://schemas.openxmlformats.org/presentationml/2006/ole">
            <p:oleObj spid="_x0000_s38917" name="Equation" r:id="rId6" imgW="253800" imgH="203040" progId="Equation.DSMT4">
              <p:embed/>
            </p:oleObj>
          </a:graphicData>
        </a:graphic>
      </p:graphicFrame>
      <p:graphicFrame>
        <p:nvGraphicFramePr>
          <p:cNvPr id="10" name="Object 9"/>
          <p:cNvGraphicFramePr>
            <a:graphicFrameLocks noChangeAspect="1"/>
          </p:cNvGraphicFramePr>
          <p:nvPr/>
        </p:nvGraphicFramePr>
        <p:xfrm>
          <a:off x="1907704" y="4797152"/>
          <a:ext cx="1257336" cy="571516"/>
        </p:xfrm>
        <a:graphic>
          <a:graphicData uri="http://schemas.openxmlformats.org/presentationml/2006/ole">
            <p:oleObj spid="_x0000_s38918" name="Equation" r:id="rId7" imgW="558720" imgH="253800" progId="Equation.DSMT4">
              <p:embed/>
            </p:oleObj>
          </a:graphicData>
        </a:graphic>
      </p:graphicFrame>
      <p:graphicFrame>
        <p:nvGraphicFramePr>
          <p:cNvPr id="11" name="Object 10"/>
          <p:cNvGraphicFramePr>
            <a:graphicFrameLocks noChangeAspect="1"/>
          </p:cNvGraphicFramePr>
          <p:nvPr/>
        </p:nvGraphicFramePr>
        <p:xfrm>
          <a:off x="2571736" y="3721592"/>
          <a:ext cx="3152392" cy="525399"/>
        </p:xfrm>
        <a:graphic>
          <a:graphicData uri="http://schemas.openxmlformats.org/presentationml/2006/ole">
            <p:oleObj spid="_x0000_s38919" name="Equation" r:id="rId8" imgW="1371600" imgH="228600" progId="Equation.DSMT4">
              <p:embed/>
            </p:oleObj>
          </a:graphicData>
        </a:graphic>
      </p:graphicFrame>
      <p:graphicFrame>
        <p:nvGraphicFramePr>
          <p:cNvPr id="12" name="Object 11"/>
          <p:cNvGraphicFramePr>
            <a:graphicFrameLocks noChangeAspect="1"/>
          </p:cNvGraphicFramePr>
          <p:nvPr/>
        </p:nvGraphicFramePr>
        <p:xfrm>
          <a:off x="3203848" y="4509120"/>
          <a:ext cx="4572032" cy="1143008"/>
        </p:xfrm>
        <a:graphic>
          <a:graphicData uri="http://schemas.openxmlformats.org/presentationml/2006/ole">
            <p:oleObj spid="_x0000_s38920" name="Equation" r:id="rId9" imgW="2844720" imgH="711000" progId="Equation.DSMT4">
              <p:embed/>
            </p:oleObj>
          </a:graphicData>
        </a:graphic>
      </p:graphicFrame>
      <p:graphicFrame>
        <p:nvGraphicFramePr>
          <p:cNvPr id="13" name="Object 12"/>
          <p:cNvGraphicFramePr>
            <a:graphicFrameLocks noChangeAspect="1"/>
          </p:cNvGraphicFramePr>
          <p:nvPr/>
        </p:nvGraphicFramePr>
        <p:xfrm>
          <a:off x="3214678" y="5741236"/>
          <a:ext cx="2158180" cy="1000132"/>
        </p:xfrm>
        <a:graphic>
          <a:graphicData uri="http://schemas.openxmlformats.org/presentationml/2006/ole">
            <p:oleObj spid="_x0000_s38921" name="Equation" r:id="rId10" imgW="1041120" imgH="482400" progId="Equation.DSMT4">
              <p:embed/>
            </p:oleObj>
          </a:graphicData>
        </a:graphic>
      </p:graphicFrame>
      <p:sp>
        <p:nvSpPr>
          <p:cNvPr id="14" name="TextBox 13"/>
          <p:cNvSpPr txBox="1"/>
          <p:nvPr/>
        </p:nvSpPr>
        <p:spPr>
          <a:xfrm>
            <a:off x="791072" y="1340768"/>
            <a:ext cx="8352928" cy="430887"/>
          </a:xfrm>
          <a:prstGeom prst="rect">
            <a:avLst/>
          </a:prstGeom>
          <a:noFill/>
        </p:spPr>
        <p:txBody>
          <a:bodyPr wrap="square" rtlCol="0">
            <a:spAutoFit/>
          </a:bodyPr>
          <a:lstStyle/>
          <a:p>
            <a:r>
              <a:rPr lang="en-US" sz="2200" dirty="0" smtClean="0"/>
              <a:t>Using a simple transformation, SNR is obtained as,</a:t>
            </a:r>
            <a:endParaRPr lang="en-IN" sz="2200" dirty="0"/>
          </a:p>
        </p:txBody>
      </p:sp>
      <p:sp>
        <p:nvSpPr>
          <p:cNvPr id="15" name="TextBox 14"/>
          <p:cNvSpPr txBox="1"/>
          <p:nvPr/>
        </p:nvSpPr>
        <p:spPr>
          <a:xfrm>
            <a:off x="827584" y="3140968"/>
            <a:ext cx="6768752" cy="430887"/>
          </a:xfrm>
          <a:prstGeom prst="rect">
            <a:avLst/>
          </a:prstGeom>
          <a:noFill/>
        </p:spPr>
        <p:txBody>
          <a:bodyPr wrap="square" rtlCol="0">
            <a:spAutoFit/>
          </a:bodyPr>
          <a:lstStyle/>
          <a:p>
            <a:r>
              <a:rPr lang="en-IN" sz="2200" dirty="0" smtClean="0"/>
              <a:t>Using the equation of Chanel capacity, </a:t>
            </a:r>
            <a:endParaRPr lang="en-IN" sz="2200" dirty="0"/>
          </a:p>
        </p:txBody>
      </p:sp>
      <p:sp>
        <p:nvSpPr>
          <p:cNvPr id="16" name="TextBox 15"/>
          <p:cNvSpPr txBox="1"/>
          <p:nvPr/>
        </p:nvSpPr>
        <p:spPr>
          <a:xfrm>
            <a:off x="899592" y="4221088"/>
            <a:ext cx="2160240" cy="430887"/>
          </a:xfrm>
          <a:prstGeom prst="rect">
            <a:avLst/>
          </a:prstGeom>
          <a:noFill/>
        </p:spPr>
        <p:txBody>
          <a:bodyPr wrap="square" rtlCol="0">
            <a:spAutoFit/>
          </a:bodyPr>
          <a:lstStyle/>
          <a:p>
            <a:r>
              <a:rPr lang="en-IN" sz="2200" dirty="0" smtClean="0"/>
              <a:t>Pdf of C is,</a:t>
            </a:r>
            <a:endParaRPr lang="en-IN"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Table of contents </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Wireless </a:t>
            </a:r>
            <a:r>
              <a:rPr lang="en-IN" dirty="0"/>
              <a:t>channel model </a:t>
            </a:r>
            <a:endParaRPr lang="en-IN" dirty="0" smtClean="0"/>
          </a:p>
          <a:p>
            <a:r>
              <a:rPr lang="en-IN" dirty="0" err="1" smtClean="0"/>
              <a:t>Kalmogrov</a:t>
            </a:r>
            <a:r>
              <a:rPr lang="en-IN" dirty="0" smtClean="0"/>
              <a:t> theory</a:t>
            </a:r>
          </a:p>
          <a:p>
            <a:r>
              <a:rPr lang="en-IN" dirty="0" smtClean="0"/>
              <a:t>HVB Model</a:t>
            </a:r>
            <a:endParaRPr lang="en-IN" dirty="0"/>
          </a:p>
          <a:p>
            <a:r>
              <a:rPr lang="en-IN" dirty="0" smtClean="0"/>
              <a:t>Lognormal </a:t>
            </a:r>
            <a:r>
              <a:rPr lang="en-IN" dirty="0"/>
              <a:t>model </a:t>
            </a:r>
            <a:endParaRPr lang="en-IN" dirty="0" smtClean="0"/>
          </a:p>
          <a:p>
            <a:r>
              <a:rPr lang="en-IN" dirty="0" smtClean="0"/>
              <a:t>Modified </a:t>
            </a:r>
            <a:r>
              <a:rPr lang="en-IN" dirty="0" err="1" smtClean="0"/>
              <a:t>Rytov</a:t>
            </a:r>
            <a:r>
              <a:rPr lang="en-IN" dirty="0" smtClean="0"/>
              <a:t> Theory</a:t>
            </a:r>
            <a:endParaRPr lang="en-IN" dirty="0"/>
          </a:p>
          <a:p>
            <a:r>
              <a:rPr lang="en-IN" dirty="0" smtClean="0"/>
              <a:t>Gamma </a:t>
            </a:r>
            <a:r>
              <a:rPr lang="en-IN" dirty="0" err="1"/>
              <a:t>gamma</a:t>
            </a:r>
            <a:r>
              <a:rPr lang="en-IN" dirty="0"/>
              <a:t> channel model </a:t>
            </a:r>
            <a:endParaRPr lang="en-IN" dirty="0" smtClean="0"/>
          </a:p>
          <a:p>
            <a:r>
              <a:rPr lang="en-IN" dirty="0" smtClean="0"/>
              <a:t>Negative Exponential model</a:t>
            </a:r>
            <a:endParaRPr lang="en-IN" dirty="0"/>
          </a:p>
          <a:p>
            <a:r>
              <a:rPr lang="en-IN" dirty="0" smtClean="0"/>
              <a:t>K </a:t>
            </a:r>
            <a:r>
              <a:rPr lang="en-IN" dirty="0"/>
              <a:t>channel model </a:t>
            </a:r>
          </a:p>
          <a:p>
            <a:r>
              <a:rPr lang="en-IN" dirty="0" smtClean="0"/>
              <a:t>I-K </a:t>
            </a:r>
            <a:r>
              <a:rPr lang="en-IN" dirty="0"/>
              <a:t>channel model </a:t>
            </a:r>
            <a:endParaRPr lang="en-IN" dirty="0" smtClean="0"/>
          </a:p>
          <a:p>
            <a:r>
              <a:rPr lang="en-IN" smtClean="0"/>
              <a:t>References</a:t>
            </a:r>
            <a:endParaRPr lang="en-IN" dirty="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I-K Channel model</a:t>
            </a:r>
            <a:endParaRPr lang="en-US" dirty="0"/>
          </a:p>
        </p:txBody>
      </p:sp>
      <p:sp>
        <p:nvSpPr>
          <p:cNvPr id="3" name="Content Placeholder 2"/>
          <p:cNvSpPr>
            <a:spLocks noGrp="1"/>
          </p:cNvSpPr>
          <p:nvPr>
            <p:ph sz="quarter" idx="1"/>
          </p:nvPr>
        </p:nvSpPr>
        <p:spPr/>
        <p:txBody>
          <a:bodyPr>
            <a:normAutofit/>
          </a:bodyPr>
          <a:lstStyle/>
          <a:p>
            <a:r>
              <a:rPr lang="en-US" sz="2200" dirty="0" smtClean="0"/>
              <a:t>In both scenarios- weak turbulence and strong turbulence.</a:t>
            </a:r>
          </a:p>
          <a:p>
            <a:r>
              <a:rPr lang="en-US" sz="2200" dirty="0" smtClean="0"/>
              <a:t>Less computation complexity than gamma-gamma channel model.</a:t>
            </a:r>
          </a:p>
          <a:p>
            <a:r>
              <a:rPr lang="en-US" sz="2200" dirty="0" smtClean="0"/>
              <a:t>This channel model is preferred over </a:t>
            </a:r>
            <a:r>
              <a:rPr lang="en-US" sz="2200" dirty="0" smtClean="0"/>
              <a:t>others [8].</a:t>
            </a:r>
          </a:p>
          <a:p>
            <a:r>
              <a:rPr lang="en-IN" sz="2200" dirty="0" smtClean="0"/>
              <a:t>The PDF of normalized signal irradiance is given as,</a:t>
            </a:r>
          </a:p>
          <a:p>
            <a:endParaRPr lang="en-US" sz="2200" dirty="0"/>
          </a:p>
        </p:txBody>
      </p:sp>
      <p:graphicFrame>
        <p:nvGraphicFramePr>
          <p:cNvPr id="44033" name="Object 1"/>
          <p:cNvGraphicFramePr>
            <a:graphicFrameLocks noChangeAspect="1"/>
          </p:cNvGraphicFramePr>
          <p:nvPr/>
        </p:nvGraphicFramePr>
        <p:xfrm>
          <a:off x="3923928" y="3168568"/>
          <a:ext cx="4248472" cy="3514324"/>
        </p:xfrm>
        <a:graphic>
          <a:graphicData uri="http://schemas.openxmlformats.org/presentationml/2006/ole">
            <p:oleObj spid="_x0000_s44033" name="Equation" r:id="rId3" imgW="2425680" imgH="2006280" progId="Equation.DSMT4">
              <p:embed/>
            </p:oleObj>
          </a:graphicData>
        </a:graphic>
      </p:graphicFrame>
      <p:graphicFrame>
        <p:nvGraphicFramePr>
          <p:cNvPr id="44034" name="Object 2"/>
          <p:cNvGraphicFramePr>
            <a:graphicFrameLocks noChangeAspect="1"/>
          </p:cNvGraphicFramePr>
          <p:nvPr/>
        </p:nvGraphicFramePr>
        <p:xfrm>
          <a:off x="2339752" y="4581128"/>
          <a:ext cx="1357313" cy="661987"/>
        </p:xfrm>
        <a:graphic>
          <a:graphicData uri="http://schemas.openxmlformats.org/presentationml/2006/ole">
            <p:oleObj spid="_x0000_s44034" name="Equation" r:id="rId4" imgW="520560" imgH="253800"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I-K Channel model</a:t>
            </a:r>
            <a:endParaRPr lang="en-US" dirty="0"/>
          </a:p>
        </p:txBody>
      </p:sp>
      <p:sp>
        <p:nvSpPr>
          <p:cNvPr id="3" name="Content Placeholder 2"/>
          <p:cNvSpPr>
            <a:spLocks noGrp="1"/>
          </p:cNvSpPr>
          <p:nvPr>
            <p:ph sz="quarter" idx="1"/>
          </p:nvPr>
        </p:nvSpPr>
        <p:spPr/>
        <p:txBody>
          <a:bodyPr>
            <a:normAutofit/>
          </a:bodyPr>
          <a:lstStyle/>
          <a:p>
            <a:r>
              <a:rPr lang="en-US" sz="2200" dirty="0" smtClean="0"/>
              <a:t>Again using a simple transformation, SNR is obtained as,</a:t>
            </a:r>
          </a:p>
          <a:p>
            <a:endParaRPr lang="en-US" sz="2200" dirty="0"/>
          </a:p>
        </p:txBody>
      </p:sp>
      <p:graphicFrame>
        <p:nvGraphicFramePr>
          <p:cNvPr id="4" name="Object 3"/>
          <p:cNvGraphicFramePr>
            <a:graphicFrameLocks noChangeAspect="1"/>
          </p:cNvGraphicFramePr>
          <p:nvPr/>
        </p:nvGraphicFramePr>
        <p:xfrm>
          <a:off x="3635896" y="2276872"/>
          <a:ext cx="4311930" cy="4082793"/>
        </p:xfrm>
        <a:graphic>
          <a:graphicData uri="http://schemas.openxmlformats.org/presentationml/2006/ole">
            <p:oleObj spid="_x0000_s40962" name="Equation" r:id="rId3" imgW="2628720" imgH="2489040" progId="Equation.DSMT4">
              <p:embed/>
            </p:oleObj>
          </a:graphicData>
        </a:graphic>
      </p:graphicFrame>
      <p:graphicFrame>
        <p:nvGraphicFramePr>
          <p:cNvPr id="5" name="Object 4"/>
          <p:cNvGraphicFramePr>
            <a:graphicFrameLocks noChangeAspect="1"/>
          </p:cNvGraphicFramePr>
          <p:nvPr/>
        </p:nvGraphicFramePr>
        <p:xfrm>
          <a:off x="2555776" y="4077072"/>
          <a:ext cx="900119" cy="428628"/>
        </p:xfrm>
        <a:graphic>
          <a:graphicData uri="http://schemas.openxmlformats.org/presentationml/2006/ole">
            <p:oleObj spid="_x0000_s40963" name="Equation" r:id="rId4" imgW="533160" imgH="25380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I-K channel model</a:t>
            </a:r>
            <a:endParaRPr lang="en-IN" dirty="0"/>
          </a:p>
        </p:txBody>
      </p:sp>
      <p:graphicFrame>
        <p:nvGraphicFramePr>
          <p:cNvPr id="4" name="Object 3"/>
          <p:cNvGraphicFramePr>
            <a:graphicFrameLocks noChangeAspect="1"/>
          </p:cNvGraphicFramePr>
          <p:nvPr/>
        </p:nvGraphicFramePr>
        <p:xfrm>
          <a:off x="3131840" y="2060848"/>
          <a:ext cx="2496277" cy="432048"/>
        </p:xfrm>
        <a:graphic>
          <a:graphicData uri="http://schemas.openxmlformats.org/presentationml/2006/ole">
            <p:oleObj spid="_x0000_s41986" name="Equation" r:id="rId3" imgW="1320480" imgH="228600" progId="Equation.DSMT4">
              <p:embed/>
            </p:oleObj>
          </a:graphicData>
        </a:graphic>
      </p:graphicFrame>
      <p:graphicFrame>
        <p:nvGraphicFramePr>
          <p:cNvPr id="5" name="Object 4"/>
          <p:cNvGraphicFramePr>
            <a:graphicFrameLocks noChangeAspect="1"/>
          </p:cNvGraphicFramePr>
          <p:nvPr/>
        </p:nvGraphicFramePr>
        <p:xfrm>
          <a:off x="1763688" y="3140968"/>
          <a:ext cx="5032953" cy="3238872"/>
        </p:xfrm>
        <a:graphic>
          <a:graphicData uri="http://schemas.openxmlformats.org/presentationml/2006/ole">
            <p:oleObj spid="_x0000_s41987" name="Equation" r:id="rId4" imgW="4025880" imgH="2590560" progId="Equation.DSMT4">
              <p:embed/>
            </p:oleObj>
          </a:graphicData>
        </a:graphic>
      </p:graphicFrame>
      <p:sp>
        <p:nvSpPr>
          <p:cNvPr id="6" name="TextBox 5"/>
          <p:cNvSpPr txBox="1"/>
          <p:nvPr/>
        </p:nvSpPr>
        <p:spPr>
          <a:xfrm>
            <a:off x="827584" y="1484784"/>
            <a:ext cx="6624736" cy="430887"/>
          </a:xfrm>
          <a:prstGeom prst="rect">
            <a:avLst/>
          </a:prstGeom>
          <a:noFill/>
        </p:spPr>
        <p:txBody>
          <a:bodyPr wrap="square" rtlCol="0">
            <a:spAutoFit/>
          </a:bodyPr>
          <a:lstStyle/>
          <a:p>
            <a:r>
              <a:rPr lang="en-IN" sz="2200" dirty="0" smtClean="0"/>
              <a:t>Using equation of channel capacity,</a:t>
            </a:r>
            <a:endParaRPr lang="en-IN" sz="2200" dirty="0"/>
          </a:p>
        </p:txBody>
      </p:sp>
      <p:sp>
        <p:nvSpPr>
          <p:cNvPr id="7" name="TextBox 6"/>
          <p:cNvSpPr txBox="1"/>
          <p:nvPr/>
        </p:nvSpPr>
        <p:spPr>
          <a:xfrm>
            <a:off x="827584" y="2564904"/>
            <a:ext cx="7488832" cy="430887"/>
          </a:xfrm>
          <a:prstGeom prst="rect">
            <a:avLst/>
          </a:prstGeom>
          <a:noFill/>
        </p:spPr>
        <p:txBody>
          <a:bodyPr wrap="square" rtlCol="0">
            <a:spAutoFit/>
          </a:bodyPr>
          <a:lstStyle/>
          <a:p>
            <a:r>
              <a:rPr lang="en-IN" sz="2200" dirty="0" smtClean="0"/>
              <a:t>The pdf of capacity can be given as,</a:t>
            </a:r>
            <a:endParaRPr lang="en-IN"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I-K channel model</a:t>
            </a:r>
            <a:endParaRPr lang="en-IN" dirty="0"/>
          </a:p>
        </p:txBody>
      </p:sp>
      <p:graphicFrame>
        <p:nvGraphicFramePr>
          <p:cNvPr id="4" name="Object 3"/>
          <p:cNvGraphicFramePr>
            <a:graphicFrameLocks noChangeAspect="1"/>
          </p:cNvGraphicFramePr>
          <p:nvPr/>
        </p:nvGraphicFramePr>
        <p:xfrm>
          <a:off x="3563888" y="1700808"/>
          <a:ext cx="1507557" cy="698624"/>
        </p:xfrm>
        <a:graphic>
          <a:graphicData uri="http://schemas.openxmlformats.org/presentationml/2006/ole">
            <p:oleObj spid="_x0000_s43010" name="Equation" r:id="rId3" imgW="1041120" imgH="482400" progId="Equation.DSMT4">
              <p:embed/>
            </p:oleObj>
          </a:graphicData>
        </a:graphic>
      </p:graphicFrame>
      <p:graphicFrame>
        <p:nvGraphicFramePr>
          <p:cNvPr id="5" name="Object 4"/>
          <p:cNvGraphicFramePr>
            <a:graphicFrameLocks noChangeAspect="1"/>
          </p:cNvGraphicFramePr>
          <p:nvPr/>
        </p:nvGraphicFramePr>
        <p:xfrm>
          <a:off x="1835696" y="2996952"/>
          <a:ext cx="5464822" cy="3568097"/>
        </p:xfrm>
        <a:graphic>
          <a:graphicData uri="http://schemas.openxmlformats.org/presentationml/2006/ole">
            <p:oleObj spid="_x0000_s43011" name="Equation" r:id="rId4" imgW="3695400" imgH="2412720" progId="Equation.DSMT4">
              <p:embed/>
            </p:oleObj>
          </a:graphicData>
        </a:graphic>
      </p:graphicFrame>
      <p:sp>
        <p:nvSpPr>
          <p:cNvPr id="6" name="TextBox 5"/>
          <p:cNvSpPr txBox="1"/>
          <p:nvPr/>
        </p:nvSpPr>
        <p:spPr>
          <a:xfrm>
            <a:off x="1187624" y="1340768"/>
            <a:ext cx="7272808" cy="430887"/>
          </a:xfrm>
          <a:prstGeom prst="rect">
            <a:avLst/>
          </a:prstGeom>
          <a:noFill/>
        </p:spPr>
        <p:txBody>
          <a:bodyPr wrap="square" rtlCol="0">
            <a:spAutoFit/>
          </a:bodyPr>
          <a:lstStyle/>
          <a:p>
            <a:r>
              <a:rPr lang="en-IN" sz="2200" dirty="0" smtClean="0"/>
              <a:t>Outage probability can be found using channel capacity as,</a:t>
            </a:r>
            <a:endParaRPr lang="en-IN" sz="2200" dirty="0"/>
          </a:p>
        </p:txBody>
      </p:sp>
      <p:sp>
        <p:nvSpPr>
          <p:cNvPr id="7" name="TextBox 6"/>
          <p:cNvSpPr txBox="1"/>
          <p:nvPr/>
        </p:nvSpPr>
        <p:spPr>
          <a:xfrm>
            <a:off x="1187624" y="2564904"/>
            <a:ext cx="6912768" cy="430887"/>
          </a:xfrm>
          <a:prstGeom prst="rect">
            <a:avLst/>
          </a:prstGeom>
          <a:noFill/>
        </p:spPr>
        <p:txBody>
          <a:bodyPr wrap="square" rtlCol="0">
            <a:spAutoFit/>
          </a:bodyPr>
          <a:lstStyle/>
          <a:p>
            <a:r>
              <a:rPr lang="en-IN" sz="2200" dirty="0" smtClean="0"/>
              <a:t>Value of outage probability can be shown as,</a:t>
            </a:r>
            <a:endParaRPr lang="en-IN"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11" name="Content Placeholder 10"/>
          <p:cNvSpPr>
            <a:spLocks noGrp="1"/>
          </p:cNvSpPr>
          <p:nvPr>
            <p:ph idx="1"/>
          </p:nvPr>
        </p:nvSpPr>
        <p:spPr/>
        <p:txBody>
          <a:bodyPr>
            <a:normAutofit/>
          </a:bodyPr>
          <a:lstStyle/>
          <a:p>
            <a:pPr lvl="0" algn="just"/>
            <a:r>
              <a:rPr lang="en-US" sz="2400" dirty="0" smtClean="0"/>
              <a:t>Lognormal channel model is used in weak turbulence scenario and key factor </a:t>
            </a:r>
            <a:r>
              <a:rPr lang="en-US" sz="2400" dirty="0" smtClean="0"/>
              <a:t>is     .</a:t>
            </a:r>
            <a:endParaRPr lang="en-IN" sz="2400" dirty="0" smtClean="0"/>
          </a:p>
          <a:p>
            <a:pPr lvl="0" algn="just"/>
            <a:r>
              <a:rPr lang="en-US" sz="2400" dirty="0" smtClean="0"/>
              <a:t>Gamma-Gamma channel model is used in weak to strong turbulence scenario and key </a:t>
            </a:r>
            <a:r>
              <a:rPr lang="en-US" sz="2400" dirty="0" smtClean="0"/>
              <a:t>factors are            .</a:t>
            </a:r>
            <a:endParaRPr lang="en-IN" sz="2400" dirty="0" smtClean="0"/>
          </a:p>
          <a:p>
            <a:pPr lvl="0" algn="just"/>
            <a:r>
              <a:rPr lang="en-US" sz="2400" dirty="0" smtClean="0"/>
              <a:t>K channel model is used in strong turbulence scenario and key factor is  </a:t>
            </a:r>
            <a:endParaRPr lang="en-IN" sz="2400" dirty="0" smtClean="0"/>
          </a:p>
          <a:p>
            <a:pPr lvl="0" algn="just"/>
            <a:r>
              <a:rPr lang="en-US" sz="2400" dirty="0" smtClean="0"/>
              <a:t>I-K channel model is used in strong turbulence scenario and key factor is  </a:t>
            </a:r>
            <a:r>
              <a:rPr lang="en-US" sz="2400" dirty="0" smtClean="0"/>
              <a:t>  </a:t>
            </a:r>
            <a:r>
              <a:rPr lang="en-US" dirty="0" smtClean="0"/>
              <a:t>.</a:t>
            </a:r>
            <a:endParaRPr lang="en-IN" dirty="0" smtClean="0"/>
          </a:p>
          <a:p>
            <a:pPr algn="just">
              <a:buNone/>
            </a:pPr>
            <a:endParaRPr lang="en-IN" dirty="0" smtClean="0"/>
          </a:p>
          <a:p>
            <a:pPr algn="just"/>
            <a:endParaRPr lang="en-IN" dirty="0"/>
          </a:p>
        </p:txBody>
      </p:sp>
      <p:graphicFrame>
        <p:nvGraphicFramePr>
          <p:cNvPr id="7" name="Object 6"/>
          <p:cNvGraphicFramePr>
            <a:graphicFrameLocks noChangeAspect="1"/>
          </p:cNvGraphicFramePr>
          <p:nvPr/>
        </p:nvGraphicFramePr>
        <p:xfrm>
          <a:off x="5868144" y="2780928"/>
          <a:ext cx="720080" cy="460851"/>
        </p:xfrm>
        <a:graphic>
          <a:graphicData uri="http://schemas.openxmlformats.org/presentationml/2006/ole">
            <p:oleObj spid="_x0000_s34818" name="Equation" r:id="rId3" imgW="317160" imgH="203040" progId="Equation.DSMT4">
              <p:embed/>
            </p:oleObj>
          </a:graphicData>
        </a:graphic>
      </p:graphicFrame>
      <p:graphicFrame>
        <p:nvGraphicFramePr>
          <p:cNvPr id="8" name="Object 7"/>
          <p:cNvGraphicFramePr>
            <a:graphicFrameLocks noChangeAspect="1"/>
          </p:cNvGraphicFramePr>
          <p:nvPr/>
        </p:nvGraphicFramePr>
        <p:xfrm>
          <a:off x="1907704" y="3645024"/>
          <a:ext cx="252028" cy="336037"/>
        </p:xfrm>
        <a:graphic>
          <a:graphicData uri="http://schemas.openxmlformats.org/presentationml/2006/ole">
            <p:oleObj spid="_x0000_s34819" name="Equation" r:id="rId4" imgW="152280" imgH="203040" progId="Equation.DSMT4">
              <p:embed/>
            </p:oleObj>
          </a:graphicData>
        </a:graphic>
      </p:graphicFrame>
      <p:graphicFrame>
        <p:nvGraphicFramePr>
          <p:cNvPr id="9" name="Object 8"/>
          <p:cNvGraphicFramePr>
            <a:graphicFrameLocks noChangeAspect="1"/>
          </p:cNvGraphicFramePr>
          <p:nvPr/>
        </p:nvGraphicFramePr>
        <p:xfrm>
          <a:off x="2411760" y="4581128"/>
          <a:ext cx="216024" cy="306210"/>
        </p:xfrm>
        <a:graphic>
          <a:graphicData uri="http://schemas.openxmlformats.org/presentationml/2006/ole">
            <p:oleObj spid="_x0000_s34820" name="Equation" r:id="rId5" imgW="152280" imgH="164880" progId="Equation.DSMT4">
              <p:embed/>
            </p:oleObj>
          </a:graphicData>
        </a:graphic>
      </p:graphicFrame>
      <p:graphicFrame>
        <p:nvGraphicFramePr>
          <p:cNvPr id="10" name="Object 9"/>
          <p:cNvGraphicFramePr>
            <a:graphicFrameLocks noChangeAspect="1"/>
          </p:cNvGraphicFramePr>
          <p:nvPr/>
        </p:nvGraphicFramePr>
        <p:xfrm>
          <a:off x="2915816" y="2060848"/>
          <a:ext cx="288032" cy="330037"/>
        </p:xfrm>
        <a:graphic>
          <a:graphicData uri="http://schemas.openxmlformats.org/presentationml/2006/ole">
            <p:oleObj spid="_x0000_s34821" name="Equation" r:id="rId6" imgW="152280" imgH="13968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Autofit/>
          </a:bodyPr>
          <a:lstStyle/>
          <a:p>
            <a:pPr marL="342900" lvl="1" indent="-342900" algn="just">
              <a:buAutoNum type="arabicPeriod"/>
            </a:pPr>
            <a:r>
              <a:rPr lang="en-IN" sz="1800" dirty="0" smtClean="0"/>
              <a:t>Murat </a:t>
            </a:r>
            <a:r>
              <a:rPr lang="en-IN" sz="1800" dirty="0" err="1" smtClean="0"/>
              <a:t>Uysal</a:t>
            </a:r>
            <a:r>
              <a:rPr lang="en-IN" sz="1800" dirty="0" smtClean="0"/>
              <a:t>, </a:t>
            </a:r>
            <a:r>
              <a:rPr lang="en-IN" sz="1800" dirty="0"/>
              <a:t>Jing (Tiffany) Li, Error Rate Performance of Coded Free-Space Optical Links over Gamma-Gamma Turbulence Channels, Communications, 2004 IEEE International Conference, 20-24 June 2004,  3331 - 3335 Vol.6</a:t>
            </a:r>
            <a:r>
              <a:rPr lang="en-IN" sz="1800" dirty="0" smtClean="0"/>
              <a:t>.</a:t>
            </a:r>
          </a:p>
          <a:p>
            <a:pPr marL="342900" lvl="1" indent="-342900" algn="just">
              <a:buFont typeface="Arial" pitchFamily="34" charset="0"/>
              <a:buAutoNum type="arabicPeriod"/>
            </a:pPr>
            <a:r>
              <a:rPr lang="en-IN" sz="1800" dirty="0" smtClean="0"/>
              <a:t>ARNON S.: ‘Optical wireless communications’, chapter in the </a:t>
            </a:r>
            <a:r>
              <a:rPr lang="en-IN" sz="1800" dirty="0" err="1" smtClean="0"/>
              <a:t>Encyclopedia</a:t>
            </a:r>
            <a:r>
              <a:rPr lang="en-IN" sz="1800" dirty="0" smtClean="0"/>
              <a:t> of Optical Engineering (EOE), R.G. DRIGGERS (ED.) (Marcel Dekker, 2003), pp. 1866–1886</a:t>
            </a:r>
          </a:p>
          <a:p>
            <a:pPr marL="342900" lvl="1" indent="-342900" algn="just">
              <a:buFont typeface="Arial" pitchFamily="34" charset="0"/>
              <a:buAutoNum type="arabicPeriod"/>
            </a:pPr>
            <a:r>
              <a:rPr lang="en-IN" sz="1800" dirty="0" smtClean="0"/>
              <a:t>Hassan </a:t>
            </a:r>
            <a:r>
              <a:rPr lang="en-IN" sz="1800" dirty="0" err="1" smtClean="0"/>
              <a:t>Moradi</a:t>
            </a:r>
            <a:r>
              <a:rPr lang="en-IN" sz="1800" dirty="0" smtClean="0"/>
              <a:t>, </a:t>
            </a:r>
            <a:r>
              <a:rPr lang="en-IN" sz="1800" dirty="0" err="1" smtClean="0"/>
              <a:t>Maryam</a:t>
            </a:r>
            <a:r>
              <a:rPr lang="en-IN" sz="1800" dirty="0" smtClean="0"/>
              <a:t> </a:t>
            </a:r>
            <a:r>
              <a:rPr lang="en-IN" sz="1800" dirty="0" err="1" smtClean="0"/>
              <a:t>Falahpour</a:t>
            </a:r>
            <a:r>
              <a:rPr lang="en-IN" sz="1800" dirty="0" smtClean="0"/>
              <a:t>, </a:t>
            </a:r>
            <a:r>
              <a:rPr lang="en-IN" sz="1800" dirty="0" err="1" smtClean="0"/>
              <a:t>Hazem</a:t>
            </a:r>
            <a:r>
              <a:rPr lang="en-IN" sz="1800" dirty="0" smtClean="0"/>
              <a:t> H. </a:t>
            </a:r>
            <a:r>
              <a:rPr lang="en-IN" sz="1800" dirty="0" err="1" smtClean="0"/>
              <a:t>Refai</a:t>
            </a:r>
            <a:r>
              <a:rPr lang="en-IN" sz="1800" dirty="0" smtClean="0"/>
              <a:t>, Peter G. </a:t>
            </a:r>
            <a:r>
              <a:rPr lang="en-IN" sz="1800" dirty="0" err="1" smtClean="0"/>
              <a:t>LoPresti</a:t>
            </a:r>
            <a:r>
              <a:rPr lang="en-IN" sz="1800" dirty="0" smtClean="0"/>
              <a:t>, Mohammed </a:t>
            </a:r>
            <a:r>
              <a:rPr lang="en-IN" sz="1800" dirty="0" err="1" smtClean="0"/>
              <a:t>Atiquzzaman</a:t>
            </a:r>
            <a:r>
              <a:rPr lang="en-IN" sz="1800" dirty="0" smtClean="0"/>
              <a:t>, BER Analysis of Optical Wireless Signals through Lognormal Fading Channels with Perfect CSI, Telecommunications (ICT), 2010 IEEE 17th International Conference Publications,  493 – 497..</a:t>
            </a:r>
          </a:p>
          <a:p>
            <a:pPr marL="342900" lvl="1" indent="-342900" algn="just">
              <a:buFont typeface="Arial" pitchFamily="34" charset="0"/>
              <a:buAutoNum type="arabicPeriod"/>
            </a:pPr>
            <a:r>
              <a:rPr lang="en-IN" sz="1800" dirty="0" smtClean="0"/>
              <a:t>L. C. Andrews, R. L. Phillips, C. Y. </a:t>
            </a:r>
            <a:r>
              <a:rPr lang="en-IN" sz="1800" dirty="0" err="1" smtClean="0"/>
              <a:t>Hopen</a:t>
            </a:r>
            <a:r>
              <a:rPr lang="en-IN" sz="1800" dirty="0" smtClean="0"/>
              <a:t> and M. A. Al-</a:t>
            </a:r>
            <a:r>
              <a:rPr lang="en-IN" sz="1800" dirty="0" err="1" smtClean="0"/>
              <a:t>Habash</a:t>
            </a:r>
            <a:r>
              <a:rPr lang="en-IN" sz="1800" dirty="0" smtClean="0"/>
              <a:t>, “Theory of optical scintillation”, </a:t>
            </a:r>
            <a:r>
              <a:rPr lang="en-IN" sz="1800" i="1" dirty="0" smtClean="0"/>
              <a:t>Journal of Optical Society America A, </a:t>
            </a:r>
            <a:r>
              <a:rPr lang="pt-BR" sz="1800" dirty="0" smtClean="0"/>
              <a:t>vol. 16, no.6, p. 1417-1429, June 1999.</a:t>
            </a:r>
          </a:p>
          <a:p>
            <a:pPr marL="342900" lvl="1" indent="-342900" algn="just">
              <a:buFont typeface="Arial" pitchFamily="34" charset="0"/>
              <a:buAutoNum type="arabicPeriod"/>
            </a:pPr>
            <a:r>
              <a:rPr lang="en-IN" sz="1800" dirty="0" smtClean="0"/>
              <a:t>L. C. Andrews, R. L. Phillips and C. Y. </a:t>
            </a:r>
            <a:r>
              <a:rPr lang="en-IN" sz="1800" dirty="0" err="1" smtClean="0"/>
              <a:t>Hopen</a:t>
            </a:r>
            <a:r>
              <a:rPr lang="en-IN" sz="1800" dirty="0" smtClean="0"/>
              <a:t>, “Aperture averaging of optical scintillations: Power fluctuations and the temporal spectrum”, </a:t>
            </a:r>
            <a:r>
              <a:rPr lang="nl-NL" sz="1800" i="1" dirty="0" smtClean="0"/>
              <a:t>Waves Random Media, vol. 10, p. 53-70, 2000.</a:t>
            </a:r>
          </a:p>
          <a:p>
            <a:pPr marL="342900" lvl="1" indent="-342900" algn="just">
              <a:buFont typeface="Arial" pitchFamily="34" charset="0"/>
              <a:buAutoNum type="arabicPeriod"/>
            </a:pPr>
            <a:endParaRPr lang="en-IN" sz="1800" dirty="0" smtClean="0"/>
          </a:p>
          <a:p>
            <a:pPr marL="342900" lvl="1" indent="-342900" algn="just">
              <a:buAutoNum type="arabicPeriod"/>
            </a:pPr>
            <a:endParaRPr lang="en-IN" sz="1800" dirty="0"/>
          </a:p>
          <a:p>
            <a:pPr algn="just">
              <a:buNone/>
            </a:pPr>
            <a:endParaRPr lang="en-IN"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pPr marL="342900" lvl="1" indent="-342900" algn="just">
              <a:buNone/>
            </a:pPr>
            <a:r>
              <a:rPr lang="en-IN" sz="1800" dirty="0" smtClean="0"/>
              <a:t>6. M. A. Al-</a:t>
            </a:r>
            <a:r>
              <a:rPr lang="en-IN" sz="1800" dirty="0" err="1" smtClean="0"/>
              <a:t>Habash</a:t>
            </a:r>
            <a:r>
              <a:rPr lang="en-IN" sz="1800" dirty="0" smtClean="0"/>
              <a:t>, L. C. Andrews and R. L. Phillips, “Mathematical model for the irradiance probability density function of a laser beam propagating through turbulent media”, </a:t>
            </a:r>
            <a:r>
              <a:rPr lang="en-IN" sz="1800" i="1" dirty="0" smtClean="0"/>
              <a:t>Optical Engineering, vol. 40, no. </a:t>
            </a:r>
            <a:r>
              <a:rPr lang="en-IN" sz="1800" dirty="0" smtClean="0"/>
              <a:t>8, p. 1554-1562, August 2001</a:t>
            </a:r>
          </a:p>
          <a:p>
            <a:pPr marL="342900" lvl="1" indent="-342900" algn="just">
              <a:buAutoNum type="arabicPeriod" startAt="7"/>
            </a:pPr>
            <a:r>
              <a:rPr lang="en-US" sz="1800" dirty="0" smtClean="0"/>
              <a:t>LETZEPIS, N., FABREGAS, A. G. Outage probability of the free space optical channel with doubly stochastic scintillation. IEEE Transactions on Communications, 2009, vol. 57, no. 10.</a:t>
            </a:r>
            <a:r>
              <a:rPr lang="en-IN" sz="1800" dirty="0" smtClean="0"/>
              <a:t> </a:t>
            </a:r>
            <a:endParaRPr lang="en-IN" sz="1800" dirty="0" smtClean="0"/>
          </a:p>
          <a:p>
            <a:pPr marL="342900" lvl="1" indent="-342900" algn="just">
              <a:buFont typeface="Arial" pitchFamily="34" charset="0"/>
              <a:buAutoNum type="arabicPeriod" startAt="7"/>
            </a:pPr>
            <a:r>
              <a:rPr lang="en-IN" sz="1800" dirty="0" smtClean="0"/>
              <a:t>Hector E. NISTAZAKIS, Andreas D. TSIGOPOULOS, </a:t>
            </a:r>
            <a:r>
              <a:rPr lang="en-IN" sz="1800" dirty="0" err="1" smtClean="0"/>
              <a:t>Michalis</a:t>
            </a:r>
            <a:r>
              <a:rPr lang="en-IN" sz="1800" dirty="0" smtClean="0"/>
              <a:t> P. HANIAS, Christos. D. PSYCHOGIOS, </a:t>
            </a:r>
            <a:r>
              <a:rPr lang="en-IN" sz="1800" dirty="0" err="1" smtClean="0"/>
              <a:t>Dimitris</a:t>
            </a:r>
            <a:r>
              <a:rPr lang="en-IN" sz="1800" dirty="0" smtClean="0"/>
              <a:t> MARINOS, Costas AIDINIS, George S. TOMBRAS, Estimation of Outage Capacity for Free Space Optical Links over I-K and K Turbulent Channels, RADIOENGINEERING, VOL. 20, NO. 2, JUNE 2011.</a:t>
            </a:r>
          </a:p>
          <a:p>
            <a:pPr marL="342900" lvl="1" indent="-342900" algn="just">
              <a:buAutoNum type="arabicPeriod" startAt="7"/>
            </a:pPr>
            <a:endParaRPr lang="en-IN" sz="1800" dirty="0" smtClean="0"/>
          </a:p>
          <a:p>
            <a:pPr algn="just"/>
            <a:endParaRPr lang="en-IN"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Wireless model for FSO</a:t>
            </a:r>
          </a:p>
        </p:txBody>
      </p:sp>
      <p:sp>
        <p:nvSpPr>
          <p:cNvPr id="3" name="Content Placeholder 2"/>
          <p:cNvSpPr>
            <a:spLocks noGrp="1"/>
          </p:cNvSpPr>
          <p:nvPr>
            <p:ph idx="1"/>
          </p:nvPr>
        </p:nvSpPr>
        <p:spPr>
          <a:xfrm>
            <a:off x="467544" y="1556792"/>
            <a:ext cx="8208912" cy="4824536"/>
          </a:xfrm>
        </p:spPr>
        <p:txBody>
          <a:bodyPr>
            <a:normAutofit fontScale="70000" lnSpcReduction="20000"/>
          </a:bodyPr>
          <a:lstStyle/>
          <a:p>
            <a:pPr algn="just"/>
            <a:r>
              <a:rPr lang="en-IN" dirty="0" smtClean="0"/>
              <a:t>The </a:t>
            </a:r>
            <a:r>
              <a:rPr lang="en-IN" dirty="0"/>
              <a:t>wireless channel model is </a:t>
            </a:r>
            <a:r>
              <a:rPr lang="en-IN" dirty="0" smtClean="0"/>
              <a:t>given by [1],</a:t>
            </a:r>
          </a:p>
          <a:p>
            <a:pPr algn="just">
              <a:buNone/>
            </a:pPr>
            <a:endParaRPr lang="en-IN" dirty="0" smtClean="0"/>
          </a:p>
          <a:p>
            <a:pPr algn="just"/>
            <a:r>
              <a:rPr lang="en-IN" dirty="0" smtClean="0"/>
              <a:t>Where s = </a:t>
            </a:r>
            <a:r>
              <a:rPr lang="en-IN" dirty="0" err="1" smtClean="0"/>
              <a:t>ηI</a:t>
            </a:r>
            <a:r>
              <a:rPr lang="en-IN" dirty="0" smtClean="0"/>
              <a:t> denotes the instantaneous intensity gain.</a:t>
            </a:r>
          </a:p>
          <a:p>
            <a:pPr algn="just"/>
            <a:r>
              <a:rPr lang="en-IN" dirty="0" smtClean="0"/>
              <a:t>x </a:t>
            </a:r>
            <a:r>
              <a:rPr lang="en-IN" dirty="0"/>
              <a:t>∈ {0, 1} the OOK modulated </a:t>
            </a:r>
            <a:r>
              <a:rPr lang="en-IN" dirty="0" smtClean="0"/>
              <a:t>signal.</a:t>
            </a:r>
          </a:p>
          <a:p>
            <a:pPr algn="just"/>
            <a:r>
              <a:rPr lang="en-IN" dirty="0" smtClean="0"/>
              <a:t>n </a:t>
            </a:r>
            <a:r>
              <a:rPr lang="en-IN" dirty="0"/>
              <a:t>∼ N (0,N0/2) the white Gaussian noise with mean 0 and </a:t>
            </a:r>
            <a:r>
              <a:rPr lang="en-IN" dirty="0" smtClean="0"/>
              <a:t>variance N0/2 </a:t>
            </a:r>
            <a:r>
              <a:rPr lang="en-IN" dirty="0"/>
              <a:t>because of random nature of electrons at receiver </a:t>
            </a:r>
            <a:r>
              <a:rPr lang="en-IN" dirty="0" smtClean="0"/>
              <a:t>electronic circuitry.</a:t>
            </a:r>
          </a:p>
          <a:p>
            <a:pPr algn="just"/>
            <a:r>
              <a:rPr lang="en-IN" dirty="0" smtClean="0"/>
              <a:t>η </a:t>
            </a:r>
            <a:r>
              <a:rPr lang="en-IN" dirty="0"/>
              <a:t>the effective photo-current conversion ratio of the receiver. Where </a:t>
            </a:r>
            <a:r>
              <a:rPr lang="en-IN" dirty="0" smtClean="0"/>
              <a:t>η is </a:t>
            </a:r>
            <a:r>
              <a:rPr lang="en-IN" dirty="0"/>
              <a:t>defined by</a:t>
            </a:r>
            <a:r>
              <a:rPr lang="en-IN" dirty="0" smtClean="0"/>
              <a:t>,</a:t>
            </a:r>
          </a:p>
          <a:p>
            <a:pPr algn="just"/>
            <a:endParaRPr lang="en-IN" dirty="0" smtClean="0"/>
          </a:p>
          <a:p>
            <a:pPr algn="just">
              <a:buNone/>
            </a:pPr>
            <a:r>
              <a:rPr lang="en-IN" dirty="0" smtClean="0"/>
              <a:t>     Where 𝛾 is the quantum efficiency of the photo receiver, e the electron charge, λ the signal wavelength, ℎ𝑝 Plank’s constant and c is the speed of light. </a:t>
            </a:r>
          </a:p>
          <a:p>
            <a:pPr algn="just"/>
            <a:r>
              <a:rPr lang="en-IN" dirty="0" smtClean="0"/>
              <a:t> I </a:t>
            </a:r>
            <a:r>
              <a:rPr lang="en-IN" dirty="0"/>
              <a:t>is the irradiance And definition of I will change according to models.</a:t>
            </a:r>
          </a:p>
        </p:txBody>
      </p:sp>
      <p:graphicFrame>
        <p:nvGraphicFramePr>
          <p:cNvPr id="4" name="Object 3"/>
          <p:cNvGraphicFramePr>
            <a:graphicFrameLocks noChangeAspect="1"/>
          </p:cNvGraphicFramePr>
          <p:nvPr/>
        </p:nvGraphicFramePr>
        <p:xfrm>
          <a:off x="3428873" y="1916832"/>
          <a:ext cx="2475275" cy="360040"/>
        </p:xfrm>
        <a:graphic>
          <a:graphicData uri="http://schemas.openxmlformats.org/presentationml/2006/ole">
            <p:oleObj spid="_x0000_s1026" name="Equation" r:id="rId3" imgW="1396800" imgH="203040" progId="Equation.DSMT4">
              <p:embed/>
            </p:oleObj>
          </a:graphicData>
        </a:graphic>
      </p:graphicFrame>
      <p:graphicFrame>
        <p:nvGraphicFramePr>
          <p:cNvPr id="5" name="Object 4"/>
          <p:cNvGraphicFramePr>
            <a:graphicFrameLocks noChangeAspect="1"/>
          </p:cNvGraphicFramePr>
          <p:nvPr/>
        </p:nvGraphicFramePr>
        <p:xfrm>
          <a:off x="3779912" y="4077072"/>
          <a:ext cx="1008112" cy="720080"/>
        </p:xfrm>
        <a:graphic>
          <a:graphicData uri="http://schemas.openxmlformats.org/presentationml/2006/ole">
            <p:oleObj spid="_x0000_s1027" name="Equation" r:id="rId4" imgW="622080" imgH="44424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Kalmogrov</a:t>
            </a:r>
            <a:r>
              <a:rPr lang="en-IN" dirty="0" smtClean="0"/>
              <a:t> theory </a:t>
            </a:r>
            <a:endParaRPr lang="en-IN" dirty="0"/>
          </a:p>
        </p:txBody>
      </p:sp>
      <p:sp>
        <p:nvSpPr>
          <p:cNvPr id="3" name="Content Placeholder 2"/>
          <p:cNvSpPr>
            <a:spLocks noGrp="1"/>
          </p:cNvSpPr>
          <p:nvPr>
            <p:ph idx="1"/>
          </p:nvPr>
        </p:nvSpPr>
        <p:spPr>
          <a:xfrm>
            <a:off x="179512" y="1340768"/>
            <a:ext cx="8712968" cy="5257800"/>
          </a:xfrm>
        </p:spPr>
        <p:txBody>
          <a:bodyPr>
            <a:normAutofit fontScale="70000" lnSpcReduction="20000"/>
          </a:bodyPr>
          <a:lstStyle/>
          <a:p>
            <a:pPr algn="just"/>
            <a:r>
              <a:rPr lang="en-IN" dirty="0" smtClean="0"/>
              <a:t>Eddies are vortex due to flow of wind at any geographical location and are main cause of turbulence. </a:t>
            </a:r>
          </a:p>
          <a:p>
            <a:pPr algn="just"/>
            <a:r>
              <a:rPr lang="en-IN" dirty="0" err="1" smtClean="0"/>
              <a:t>Kolmogorov’s</a:t>
            </a:r>
            <a:r>
              <a:rPr lang="en-IN" dirty="0" smtClean="0"/>
              <a:t> theory describes how energy is transferred from larger to smaller eddies and how much energy is dissipated by eddies of each size. Atmospheric turbulence is derived using </a:t>
            </a:r>
            <a:r>
              <a:rPr lang="en-IN" dirty="0" err="1" smtClean="0"/>
              <a:t>Kalmogorov</a:t>
            </a:r>
            <a:r>
              <a:rPr lang="en-IN" dirty="0" smtClean="0"/>
              <a:t> theory as, </a:t>
            </a:r>
          </a:p>
          <a:p>
            <a:pPr algn="just"/>
            <a:endParaRPr lang="en-IN" dirty="0" smtClean="0"/>
          </a:p>
          <a:p>
            <a:pPr algn="just"/>
            <a:endParaRPr lang="en-IN" dirty="0" smtClean="0"/>
          </a:p>
          <a:p>
            <a:pPr algn="just"/>
            <a:r>
              <a:rPr lang="en-IN" dirty="0" smtClean="0"/>
              <a:t>Where L0 and l0 are large and small eddy size of 10-100 m and 1 cm, respectively, 𝐶</a:t>
            </a:r>
            <a:r>
              <a:rPr lang="en-IN" baseline="-25000" dirty="0" smtClean="0"/>
              <a:t>𝑛 </a:t>
            </a:r>
            <a:r>
              <a:rPr lang="en-IN" baseline="30000" dirty="0" smtClean="0"/>
              <a:t>2</a:t>
            </a:r>
            <a:r>
              <a:rPr lang="en-IN" dirty="0" smtClean="0"/>
              <a:t> is the refractive index parameter giving the spatial frequency based on geographical location, altitude and time of day. Values of 𝐶</a:t>
            </a:r>
            <a:r>
              <a:rPr lang="en-IN" baseline="-25000" dirty="0" smtClean="0"/>
              <a:t>𝑛</a:t>
            </a:r>
            <a:r>
              <a:rPr lang="en-IN" baseline="30000" dirty="0" smtClean="0"/>
              <a:t>2</a:t>
            </a:r>
            <a:r>
              <a:rPr lang="en-IN" dirty="0" smtClean="0"/>
              <a:t> [2] for different turbulence levels like weak turbulence, moderate turbulence and strong turbulence: </a:t>
            </a:r>
          </a:p>
          <a:p>
            <a:pPr algn="just">
              <a:buNone/>
            </a:pPr>
            <a:r>
              <a:rPr lang="en-IN" dirty="0" smtClean="0">
                <a:solidFill>
                  <a:srgbClr val="000000"/>
                </a:solidFill>
              </a:rPr>
              <a:t>                                      = 10-17 m-2/3 for weak turbulence  </a:t>
            </a:r>
          </a:p>
          <a:p>
            <a:pPr algn="just">
              <a:buNone/>
            </a:pPr>
            <a:r>
              <a:rPr lang="en-IN" dirty="0" smtClean="0">
                <a:solidFill>
                  <a:srgbClr val="000000"/>
                </a:solidFill>
              </a:rPr>
              <a:t>                                      = 10-15 m-2/3 for moderate turbulence </a:t>
            </a:r>
          </a:p>
          <a:p>
            <a:pPr algn="just">
              <a:buNone/>
            </a:pPr>
            <a:r>
              <a:rPr lang="en-IN" dirty="0" smtClean="0">
                <a:solidFill>
                  <a:srgbClr val="000000"/>
                </a:solidFill>
              </a:rPr>
              <a:t>                                      = 10-13 m-2/3 for strong turbulence </a:t>
            </a:r>
          </a:p>
          <a:p>
            <a:pPr algn="just">
              <a:buNone/>
            </a:pPr>
            <a:endParaRPr lang="en-IN" dirty="0"/>
          </a:p>
        </p:txBody>
      </p:sp>
      <p:graphicFrame>
        <p:nvGraphicFramePr>
          <p:cNvPr id="4" name="Object 3"/>
          <p:cNvGraphicFramePr>
            <a:graphicFrameLocks noChangeAspect="1"/>
          </p:cNvGraphicFramePr>
          <p:nvPr/>
        </p:nvGraphicFramePr>
        <p:xfrm>
          <a:off x="899592" y="2780928"/>
          <a:ext cx="6601335" cy="673224"/>
        </p:xfrm>
        <a:graphic>
          <a:graphicData uri="http://schemas.openxmlformats.org/presentationml/2006/ole">
            <p:oleObj spid="_x0000_s16386" name="Equation" r:id="rId3" imgW="4483080" imgH="457200" progId="Equation.DSMT4">
              <p:embed/>
            </p:oleObj>
          </a:graphicData>
        </a:graphic>
      </p:graphicFrame>
      <p:graphicFrame>
        <p:nvGraphicFramePr>
          <p:cNvPr id="5" name="Object 4"/>
          <p:cNvGraphicFramePr>
            <a:graphicFrameLocks noChangeAspect="1"/>
          </p:cNvGraphicFramePr>
          <p:nvPr/>
        </p:nvGraphicFramePr>
        <p:xfrm>
          <a:off x="2339752" y="4869160"/>
          <a:ext cx="363831" cy="432049"/>
        </p:xfrm>
        <a:graphic>
          <a:graphicData uri="http://schemas.openxmlformats.org/presentationml/2006/ole">
            <p:oleObj spid="_x0000_s16387" name="Equation" r:id="rId4" imgW="203040" imgH="24120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Hufnagel</a:t>
            </a:r>
            <a:r>
              <a:rPr lang="en-IN" dirty="0" smtClean="0"/>
              <a:t> valley boundary theorem </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Refractive index structure parameter is almost constant for  horizontal path propagation. But in vertical path propagation, temperature gradient is different at different altitude so it varies with altitude.. The mathematical model of HVB is as shown below,</a:t>
            </a:r>
          </a:p>
          <a:p>
            <a:pPr algn="just"/>
            <a:endParaRPr lang="en-IN" dirty="0" smtClean="0"/>
          </a:p>
          <a:p>
            <a:pPr algn="just"/>
            <a:endParaRPr lang="en-IN" dirty="0" smtClean="0"/>
          </a:p>
          <a:p>
            <a:pPr algn="just"/>
            <a:r>
              <a:rPr lang="en-IN" dirty="0" smtClean="0"/>
              <a:t>Where </a:t>
            </a:r>
            <a:r>
              <a:rPr lang="en-IN" i="1" dirty="0" smtClean="0"/>
              <a:t>a1= 5.94 x 10-23, a2= 2.7 x 10-16, </a:t>
            </a:r>
          </a:p>
          <a:p>
            <a:pPr algn="just"/>
            <a:r>
              <a:rPr lang="en-IN" i="1" dirty="0" smtClean="0"/>
              <a:t>s1=1000 m, s2= 1500 m, s3= 100 m </a:t>
            </a:r>
          </a:p>
          <a:p>
            <a:pPr algn="just"/>
            <a:r>
              <a:rPr lang="en-IN" i="1" dirty="0" smtClean="0"/>
              <a:t>h is altitude (m), </a:t>
            </a:r>
          </a:p>
          <a:p>
            <a:pPr algn="just"/>
            <a:r>
              <a:rPr lang="en-IN" dirty="0" smtClean="0"/>
              <a:t>V is the </a:t>
            </a:r>
            <a:r>
              <a:rPr lang="en-IN" dirty="0" err="1" smtClean="0"/>
              <a:t>rms</a:t>
            </a:r>
            <a:r>
              <a:rPr lang="en-IN" dirty="0" smtClean="0"/>
              <a:t> wind speed in m/s. The refractive index structure parameter versus the altitude, h has been shown in figure for HVB-21 model with V= 21 m/s. </a:t>
            </a:r>
          </a:p>
          <a:p>
            <a:pPr algn="just"/>
            <a:r>
              <a:rPr lang="en-IN" dirty="0" smtClean="0"/>
              <a:t>For different values of </a:t>
            </a:r>
            <a:r>
              <a:rPr lang="en-IN" baseline="-25000" dirty="0" smtClean="0"/>
              <a:t>𝑛</a:t>
            </a:r>
            <a:r>
              <a:rPr lang="en-IN" baseline="30000" dirty="0" smtClean="0"/>
              <a:t>2</a:t>
            </a:r>
            <a:r>
              <a:rPr lang="en-IN" dirty="0" smtClean="0"/>
              <a:t>(0), 𝐶</a:t>
            </a:r>
            <a:r>
              <a:rPr lang="en-IN" baseline="-25000" dirty="0" smtClean="0"/>
              <a:t>𝑛 </a:t>
            </a:r>
            <a:r>
              <a:rPr lang="en-IN" baseline="30000" dirty="0" smtClean="0"/>
              <a:t>2 </a:t>
            </a:r>
            <a:r>
              <a:rPr lang="en-IN" dirty="0" smtClean="0"/>
              <a:t>decreases with increasing height and is nearly independent of 𝐶</a:t>
            </a:r>
            <a:r>
              <a:rPr lang="en-IN" baseline="-25000" dirty="0" smtClean="0"/>
              <a:t>𝑛</a:t>
            </a:r>
            <a:r>
              <a:rPr lang="en-IN" baseline="30000" dirty="0" smtClean="0"/>
              <a:t>2</a:t>
            </a:r>
            <a:r>
              <a:rPr lang="en-IN" dirty="0" smtClean="0"/>
              <a:t>(0) for altitude greater than 1 km.</a:t>
            </a:r>
            <a:endParaRPr lang="en-IN" dirty="0"/>
          </a:p>
        </p:txBody>
      </p:sp>
      <p:graphicFrame>
        <p:nvGraphicFramePr>
          <p:cNvPr id="4" name="Object 3"/>
          <p:cNvGraphicFramePr>
            <a:graphicFrameLocks noChangeAspect="1"/>
          </p:cNvGraphicFramePr>
          <p:nvPr/>
        </p:nvGraphicFramePr>
        <p:xfrm>
          <a:off x="971600" y="2708920"/>
          <a:ext cx="6030670" cy="720080"/>
        </p:xfrm>
        <a:graphic>
          <a:graphicData uri="http://schemas.openxmlformats.org/presentationml/2006/ole">
            <p:oleObj spid="_x0000_s17410" name="Equation" r:id="rId3" imgW="4254480" imgH="50796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HVB-21 model C</a:t>
            </a:r>
            <a:r>
              <a:rPr lang="en-IN" baseline="-25000" dirty="0" smtClean="0"/>
              <a:t>n</a:t>
            </a:r>
            <a:r>
              <a:rPr lang="en-IN" baseline="30000" dirty="0" smtClean="0"/>
              <a:t>2</a:t>
            </a:r>
            <a:r>
              <a:rPr lang="en-IN" dirty="0" smtClean="0"/>
              <a:t> variation </a:t>
            </a:r>
            <a:endParaRPr lang="en-IN"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829412" y="1844824"/>
            <a:ext cx="6781261"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Scintillation Index</a:t>
            </a:r>
            <a:endParaRPr lang="en-IN" dirty="0"/>
          </a:p>
        </p:txBody>
      </p:sp>
      <p:sp>
        <p:nvSpPr>
          <p:cNvPr id="3" name="Content Placeholder 2"/>
          <p:cNvSpPr>
            <a:spLocks noGrp="1"/>
          </p:cNvSpPr>
          <p:nvPr>
            <p:ph idx="1"/>
          </p:nvPr>
        </p:nvSpPr>
        <p:spPr/>
        <p:txBody>
          <a:bodyPr>
            <a:normAutofit/>
          </a:bodyPr>
          <a:lstStyle/>
          <a:p>
            <a:pPr algn="just"/>
            <a:r>
              <a:rPr lang="en-US" sz="2200" dirty="0" smtClean="0"/>
              <a:t>Scintillation is caused by small temperature variations in the atmosphere, which results in index of refraction fluctuations.</a:t>
            </a:r>
          </a:p>
          <a:p>
            <a:pPr algn="just"/>
            <a:r>
              <a:rPr lang="en-US" sz="2200" dirty="0" smtClean="0"/>
              <a:t>Scintillation is defined by, S</a:t>
            </a:r>
          </a:p>
          <a:p>
            <a:pPr algn="just"/>
            <a:endParaRPr lang="en-US" sz="2200" dirty="0" smtClean="0"/>
          </a:p>
          <a:p>
            <a:pPr algn="just"/>
            <a:endParaRPr lang="en-US" sz="2200" dirty="0" smtClean="0"/>
          </a:p>
          <a:p>
            <a:pPr algn="just"/>
            <a:endParaRPr lang="en-US" sz="2200" dirty="0" smtClean="0"/>
          </a:p>
          <a:p>
            <a:pPr algn="just"/>
            <a:r>
              <a:rPr lang="en-US" sz="2200" dirty="0" smtClean="0"/>
              <a:t>where</a:t>
            </a:r>
            <a:r>
              <a:rPr lang="en-US" sz="2200" i="1" dirty="0" smtClean="0"/>
              <a:t> I</a:t>
            </a:r>
            <a:r>
              <a:rPr lang="en-US" sz="2200" dirty="0" smtClean="0"/>
              <a:t> denote irradiance that is the received intensity of the optical field after passing it through turbulent medium.</a:t>
            </a:r>
            <a:endParaRPr lang="en-IN" sz="2200" dirty="0" smtClean="0"/>
          </a:p>
          <a:p>
            <a:pPr algn="just"/>
            <a:r>
              <a:rPr lang="en-US" sz="2200" dirty="0" smtClean="0"/>
              <a:t>Based on the value of S, turbulence can be identified as strong or weak.</a:t>
            </a:r>
            <a:endParaRPr lang="en-IN" sz="2200" dirty="0"/>
          </a:p>
        </p:txBody>
      </p:sp>
      <p:pic>
        <p:nvPicPr>
          <p:cNvPr id="5" name="Picture 4"/>
          <p:cNvPicPr/>
          <p:nvPr/>
        </p:nvPicPr>
        <p:blipFill>
          <a:blip r:embed="rId2" cstate="print"/>
          <a:srcRect/>
          <a:stretch>
            <a:fillRect/>
          </a:stretch>
        </p:blipFill>
        <p:spPr bwMode="auto">
          <a:xfrm>
            <a:off x="2627784" y="2996952"/>
            <a:ext cx="3744416" cy="961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Lognormal Channel</a:t>
            </a:r>
            <a:endParaRPr lang="en-IN" dirty="0"/>
          </a:p>
        </p:txBody>
      </p:sp>
      <p:sp>
        <p:nvSpPr>
          <p:cNvPr id="3" name="Content Placeholder 2"/>
          <p:cNvSpPr>
            <a:spLocks noGrp="1"/>
          </p:cNvSpPr>
          <p:nvPr>
            <p:ph idx="1"/>
          </p:nvPr>
        </p:nvSpPr>
        <p:spPr>
          <a:xfrm>
            <a:off x="457200" y="1600200"/>
            <a:ext cx="8229600" cy="4565104"/>
          </a:xfrm>
        </p:spPr>
        <p:txBody>
          <a:bodyPr>
            <a:normAutofit/>
          </a:bodyPr>
          <a:lstStyle/>
          <a:p>
            <a:pPr algn="just"/>
            <a:r>
              <a:rPr lang="en-US" sz="2200" dirty="0" smtClean="0"/>
              <a:t>In lognormal channel model, irradiance </a:t>
            </a:r>
            <a:r>
              <a:rPr lang="en-US" sz="2200" i="1" dirty="0" smtClean="0"/>
              <a:t>I is</a:t>
            </a:r>
          </a:p>
          <a:p>
            <a:pPr algn="just"/>
            <a:endParaRPr lang="en-IN" sz="2200" dirty="0" smtClean="0"/>
          </a:p>
          <a:p>
            <a:pPr algn="just"/>
            <a:r>
              <a:rPr lang="en-US" sz="2200" dirty="0" smtClean="0"/>
              <a:t>Where, Z</a:t>
            </a:r>
            <a:r>
              <a:rPr lang="en-US" sz="2200" i="1" dirty="0" smtClean="0"/>
              <a:t> </a:t>
            </a:r>
            <a:r>
              <a:rPr lang="en-US" sz="2200" dirty="0" smtClean="0"/>
              <a:t>is the Gaussian distribution with Mean 0 and variance </a:t>
            </a:r>
            <a:r>
              <a:rPr lang="en-US" sz="2200" i="1" dirty="0" smtClean="0"/>
              <a:t>σ</a:t>
            </a:r>
            <a:r>
              <a:rPr lang="en-US" sz="2200" i="1" baseline="30000" dirty="0" smtClean="0"/>
              <a:t>2</a:t>
            </a:r>
            <a:r>
              <a:rPr lang="en-US" sz="2200" i="1" dirty="0" smtClean="0"/>
              <a:t>.</a:t>
            </a:r>
          </a:p>
          <a:p>
            <a:pPr algn="just"/>
            <a:r>
              <a:rPr lang="en-US" sz="2200" i="1" dirty="0" smtClean="0"/>
              <a:t>So, I </a:t>
            </a:r>
            <a:r>
              <a:rPr lang="en-US" sz="2200" dirty="0" smtClean="0"/>
              <a:t>will follow log-normal</a:t>
            </a:r>
            <a:r>
              <a:rPr lang="en-US" sz="2200" i="1" dirty="0" smtClean="0"/>
              <a:t> </a:t>
            </a:r>
            <a:r>
              <a:rPr lang="en-US" sz="2200" dirty="0" smtClean="0"/>
              <a:t>distribution with </a:t>
            </a:r>
          </a:p>
          <a:p>
            <a:pPr algn="just">
              <a:buNone/>
            </a:pPr>
            <a:r>
              <a:rPr lang="en-US" sz="2200" dirty="0" smtClean="0"/>
              <a:t>     mean</a:t>
            </a:r>
            <a:r>
              <a:rPr lang="en-US" sz="2200" i="1" dirty="0" smtClean="0"/>
              <a:t> </a:t>
            </a:r>
          </a:p>
          <a:p>
            <a:pPr algn="just">
              <a:buNone/>
            </a:pPr>
            <a:r>
              <a:rPr lang="en-US" sz="2200" i="1" dirty="0" smtClean="0"/>
              <a:t>     </a:t>
            </a:r>
            <a:r>
              <a:rPr lang="en-US" sz="2200" dirty="0" smtClean="0"/>
              <a:t>and variance                               [3] . </a:t>
            </a:r>
            <a:endParaRPr lang="en-US" sz="2200" dirty="0" smtClean="0"/>
          </a:p>
          <a:p>
            <a:pPr algn="just"/>
            <a:r>
              <a:rPr lang="en-US" sz="2200" dirty="0" smtClean="0"/>
              <a:t>Based on the relation,           </a:t>
            </a:r>
          </a:p>
          <a:p>
            <a:pPr algn="just"/>
            <a:r>
              <a:rPr lang="en-US" sz="2200" dirty="0" smtClean="0"/>
              <a:t>we obtain              and for summing this, we use power series to obtain BER equation as,</a:t>
            </a:r>
            <a:endParaRPr lang="en-IN" sz="2200" dirty="0" smtClean="0"/>
          </a:p>
          <a:p>
            <a:pPr algn="just"/>
            <a:endParaRPr lang="en-IN" sz="2200" dirty="0"/>
          </a:p>
        </p:txBody>
      </p:sp>
      <p:graphicFrame>
        <p:nvGraphicFramePr>
          <p:cNvPr id="4" name="Object 3"/>
          <p:cNvGraphicFramePr>
            <a:graphicFrameLocks noChangeAspect="1"/>
          </p:cNvGraphicFramePr>
          <p:nvPr/>
        </p:nvGraphicFramePr>
        <p:xfrm>
          <a:off x="3707904" y="1988840"/>
          <a:ext cx="891100" cy="432048"/>
        </p:xfrm>
        <a:graphic>
          <a:graphicData uri="http://schemas.openxmlformats.org/presentationml/2006/ole">
            <p:oleObj spid="_x0000_s21506" name="Equation" r:id="rId3" imgW="419040" imgH="203040" progId="Equation.DSMT4">
              <p:embed/>
            </p:oleObj>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nvGraphicFramePr>
        <p:xfrm>
          <a:off x="1619672" y="3068960"/>
          <a:ext cx="567432" cy="464263"/>
        </p:xfrm>
        <a:graphic>
          <a:graphicData uri="http://schemas.openxmlformats.org/presentationml/2006/ole">
            <p:oleObj spid="_x0000_s21509" name="Equation" r:id="rId4" imgW="279360" imgH="228600" progId="Equation.DSMT4">
              <p:embed/>
            </p:oleObj>
          </a:graphicData>
        </a:graphic>
      </p:graphicFrame>
      <p:graphicFrame>
        <p:nvGraphicFramePr>
          <p:cNvPr id="8" name="Object 7"/>
          <p:cNvGraphicFramePr>
            <a:graphicFrameLocks noChangeAspect="1"/>
          </p:cNvGraphicFramePr>
          <p:nvPr/>
        </p:nvGraphicFramePr>
        <p:xfrm>
          <a:off x="2411760" y="3501008"/>
          <a:ext cx="1788706" cy="542032"/>
        </p:xfrm>
        <a:graphic>
          <a:graphicData uri="http://schemas.openxmlformats.org/presentationml/2006/ole">
            <p:oleObj spid="_x0000_s21510" name="Equation" r:id="rId5" imgW="838080" imgH="253800" progId="Equation.DSMT4">
              <p:embed/>
            </p:oleObj>
          </a:graphicData>
        </a:graphic>
      </p:graphicFrame>
      <p:graphicFrame>
        <p:nvGraphicFramePr>
          <p:cNvPr id="10" name="Object 9"/>
          <p:cNvGraphicFramePr>
            <a:graphicFrameLocks noChangeAspect="1"/>
          </p:cNvGraphicFramePr>
          <p:nvPr/>
        </p:nvGraphicFramePr>
        <p:xfrm>
          <a:off x="3491880" y="5301208"/>
          <a:ext cx="5023502" cy="792088"/>
        </p:xfrm>
        <a:graphic>
          <a:graphicData uri="http://schemas.openxmlformats.org/presentationml/2006/ole">
            <p:oleObj spid="_x0000_s21512" name="Equation" r:id="rId6" imgW="3060360" imgH="482400" progId="Equation.DSMT4">
              <p:embed/>
            </p:oleObj>
          </a:graphicData>
        </a:graphic>
      </p:graphicFrame>
      <p:graphicFrame>
        <p:nvGraphicFramePr>
          <p:cNvPr id="11" name="Object 10"/>
          <p:cNvGraphicFramePr>
            <a:graphicFrameLocks noChangeAspect="1"/>
          </p:cNvGraphicFramePr>
          <p:nvPr/>
        </p:nvGraphicFramePr>
        <p:xfrm>
          <a:off x="971600" y="5373216"/>
          <a:ext cx="2304256" cy="495729"/>
        </p:xfrm>
        <a:graphic>
          <a:graphicData uri="http://schemas.openxmlformats.org/presentationml/2006/ole">
            <p:oleObj spid="_x0000_s21513" name="Equation" r:id="rId7" imgW="1002960" imgH="203040" progId="Equation.DSMT4">
              <p:embed/>
            </p:oleObj>
          </a:graphicData>
        </a:graphic>
      </p:graphicFrame>
      <p:graphicFrame>
        <p:nvGraphicFramePr>
          <p:cNvPr id="12" name="Object 11"/>
          <p:cNvGraphicFramePr>
            <a:graphicFrameLocks noChangeAspect="1"/>
          </p:cNvGraphicFramePr>
          <p:nvPr/>
        </p:nvGraphicFramePr>
        <p:xfrm>
          <a:off x="3491880" y="4005064"/>
          <a:ext cx="525016" cy="577518"/>
        </p:xfrm>
        <a:graphic>
          <a:graphicData uri="http://schemas.openxmlformats.org/presentationml/2006/ole">
            <p:oleObj spid="_x0000_s21514" name="Equation" r:id="rId8" imgW="380880" imgH="419040" progId="Equation.DSMT4">
              <p:embed/>
            </p:oleObj>
          </a:graphicData>
        </a:graphic>
      </p:graphicFrame>
      <p:graphicFrame>
        <p:nvGraphicFramePr>
          <p:cNvPr id="13" name="Object 12"/>
          <p:cNvGraphicFramePr>
            <a:graphicFrameLocks noChangeAspect="1"/>
          </p:cNvGraphicFramePr>
          <p:nvPr/>
        </p:nvGraphicFramePr>
        <p:xfrm>
          <a:off x="2339752" y="4437112"/>
          <a:ext cx="648072" cy="410446"/>
        </p:xfrm>
        <a:graphic>
          <a:graphicData uri="http://schemas.openxmlformats.org/presentationml/2006/ole">
            <p:oleObj spid="_x0000_s21515" name="Equation" r:id="rId9" imgW="380880" imgH="2412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Lognormal Channel</a:t>
            </a:r>
            <a:endParaRPr lang="en-IN" dirty="0"/>
          </a:p>
        </p:txBody>
      </p:sp>
      <p:sp>
        <p:nvSpPr>
          <p:cNvPr id="3" name="Content Placeholder 2"/>
          <p:cNvSpPr>
            <a:spLocks noGrp="1"/>
          </p:cNvSpPr>
          <p:nvPr>
            <p:ph idx="1"/>
          </p:nvPr>
        </p:nvSpPr>
        <p:spPr>
          <a:xfrm>
            <a:off x="395536" y="1556792"/>
            <a:ext cx="8229600" cy="4525963"/>
          </a:xfrm>
        </p:spPr>
        <p:txBody>
          <a:bodyPr>
            <a:normAutofit fontScale="70000" lnSpcReduction="20000"/>
          </a:bodyPr>
          <a:lstStyle/>
          <a:p>
            <a:pPr algn="just"/>
            <a:r>
              <a:rPr lang="en-US" dirty="0" smtClean="0"/>
              <a:t>Where </a:t>
            </a:r>
            <a:r>
              <a:rPr lang="en-US" dirty="0" err="1" smtClean="0"/>
              <a:t>P</a:t>
            </a:r>
            <a:r>
              <a:rPr lang="en-US" baseline="-25000" dirty="0" err="1" smtClean="0"/>
              <a:t>e,L</a:t>
            </a:r>
            <a:r>
              <a:rPr lang="en-US" baseline="-25000" dirty="0" smtClean="0"/>
              <a:t> </a:t>
            </a:r>
            <a:r>
              <a:rPr lang="en-US" dirty="0" smtClean="0"/>
              <a:t>is bit error rate probability which is a function of </a:t>
            </a:r>
            <a:r>
              <a:rPr lang="en-US" dirty="0" err="1" smtClean="0"/>
              <a:t>ϒ</a:t>
            </a:r>
            <a:r>
              <a:rPr lang="en-US" baseline="-25000" dirty="0" err="1" smtClean="0"/>
              <a:t>g</a:t>
            </a:r>
            <a:r>
              <a:rPr lang="en-US" baseline="-25000" dirty="0" smtClean="0"/>
              <a:t> </a:t>
            </a:r>
            <a:r>
              <a:rPr lang="en-US" dirty="0" smtClean="0"/>
              <a:t>(signal to noise ratio) and </a:t>
            </a:r>
            <a:r>
              <a:rPr lang="en-US" dirty="0" err="1" smtClean="0"/>
              <a:t>σ</a:t>
            </a:r>
            <a:r>
              <a:rPr lang="en-US" baseline="-25000" dirty="0" err="1" smtClean="0"/>
              <a:t>x</a:t>
            </a:r>
            <a:r>
              <a:rPr lang="en-US" dirty="0" smtClean="0"/>
              <a:t> (fading intensity).SNR can be calculated by,</a:t>
            </a:r>
          </a:p>
          <a:p>
            <a:pPr algn="just"/>
            <a:endParaRPr lang="en-US" dirty="0" smtClean="0"/>
          </a:p>
          <a:p>
            <a:pPr algn="just"/>
            <a:r>
              <a:rPr lang="en-US" dirty="0" smtClean="0"/>
              <a:t>Where, R is </a:t>
            </a:r>
            <a:r>
              <a:rPr lang="en-US" dirty="0" err="1" smtClean="0"/>
              <a:t>responsivity</a:t>
            </a:r>
            <a:r>
              <a:rPr lang="en-US" dirty="0" smtClean="0"/>
              <a:t> of receiver,</a:t>
            </a:r>
          </a:p>
          <a:p>
            <a:pPr algn="just"/>
            <a:r>
              <a:rPr lang="en-US" dirty="0" smtClean="0"/>
              <a:t> P is transmitted power.</a:t>
            </a:r>
          </a:p>
          <a:p>
            <a:pPr algn="just"/>
            <a:r>
              <a:rPr lang="en-US" dirty="0" smtClean="0"/>
              <a:t>σ1 and σ0 are standard deviation of noise currents for symbols ‘1’ and ‘0’.</a:t>
            </a:r>
            <a:endParaRPr lang="en-IN" dirty="0" smtClean="0"/>
          </a:p>
          <a:p>
            <a:pPr algn="just"/>
            <a:r>
              <a:rPr lang="en-US" dirty="0" smtClean="0"/>
              <a:t>The above equation of SNR can be expressed in terms of h for fading channels as,</a:t>
            </a:r>
          </a:p>
          <a:p>
            <a:pPr algn="just"/>
            <a:endParaRPr lang="en-US" dirty="0" smtClean="0"/>
          </a:p>
          <a:p>
            <a:pPr algn="just"/>
            <a:endParaRPr lang="en-US" dirty="0" smtClean="0"/>
          </a:p>
          <a:p>
            <a:pPr algn="just">
              <a:buNone/>
            </a:pPr>
            <a:r>
              <a:rPr lang="en-US" dirty="0" smtClean="0"/>
              <a:t> </a:t>
            </a:r>
          </a:p>
          <a:p>
            <a:pPr algn="just">
              <a:buNone/>
            </a:pPr>
            <a:r>
              <a:rPr lang="en-US" dirty="0" smtClean="0"/>
              <a:t>    </a:t>
            </a:r>
          </a:p>
          <a:p>
            <a:pPr algn="just"/>
            <a:endParaRPr lang="en-US" dirty="0" smtClean="0"/>
          </a:p>
        </p:txBody>
      </p:sp>
      <p:graphicFrame>
        <p:nvGraphicFramePr>
          <p:cNvPr id="6" name="Object 5"/>
          <p:cNvGraphicFramePr>
            <a:graphicFrameLocks noChangeAspect="1"/>
          </p:cNvGraphicFramePr>
          <p:nvPr/>
        </p:nvGraphicFramePr>
        <p:xfrm>
          <a:off x="3563888" y="2132856"/>
          <a:ext cx="1844675" cy="717550"/>
        </p:xfrm>
        <a:graphic>
          <a:graphicData uri="http://schemas.openxmlformats.org/presentationml/2006/ole">
            <p:oleObj spid="_x0000_s25603" name="Equation" r:id="rId3" imgW="1143000" imgH="444240" progId="Equation.DSMT4">
              <p:embed/>
            </p:oleObj>
          </a:graphicData>
        </a:graphic>
      </p:graphicFrame>
      <p:graphicFrame>
        <p:nvGraphicFramePr>
          <p:cNvPr id="8" name="Object 7"/>
          <p:cNvGraphicFramePr>
            <a:graphicFrameLocks noChangeAspect="1"/>
          </p:cNvGraphicFramePr>
          <p:nvPr/>
        </p:nvGraphicFramePr>
        <p:xfrm>
          <a:off x="3275856" y="4653136"/>
          <a:ext cx="2171686" cy="844545"/>
        </p:xfrm>
        <a:graphic>
          <a:graphicData uri="http://schemas.openxmlformats.org/presentationml/2006/ole">
            <p:oleObj spid="_x0000_s25604" name="Equation" r:id="rId4" imgW="1143000" imgH="44424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316</TotalTime>
  <Words>1315</Words>
  <Application>Microsoft Office PowerPoint</Application>
  <PresentationFormat>On-screen Show (4:3)</PresentationFormat>
  <Paragraphs>163</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Equation</vt:lpstr>
      <vt:lpstr>MathType 6.0 Equation</vt:lpstr>
      <vt:lpstr>Channel Models for FSO</vt:lpstr>
      <vt:lpstr>Table of contents </vt:lpstr>
      <vt:lpstr>Wireless model for FSO</vt:lpstr>
      <vt:lpstr>Kalmogrov theory </vt:lpstr>
      <vt:lpstr>Hufnagel valley boundary theorem </vt:lpstr>
      <vt:lpstr>HVB-21 model Cn2 variation </vt:lpstr>
      <vt:lpstr>Scintillation Index</vt:lpstr>
      <vt:lpstr>Lognormal Channel</vt:lpstr>
      <vt:lpstr>Lognormal Channel</vt:lpstr>
      <vt:lpstr>Simulation BER v/s SNR lognormal</vt:lpstr>
      <vt:lpstr>Lognormal with imperfect CSI</vt:lpstr>
      <vt:lpstr>Modified Rytov Theory</vt:lpstr>
      <vt:lpstr>Gamma Gamma Channel</vt:lpstr>
      <vt:lpstr>Gamma gamma channel</vt:lpstr>
      <vt:lpstr>BER v/s SNR for gamma gamma </vt:lpstr>
      <vt:lpstr>Negative exponential model</vt:lpstr>
      <vt:lpstr>K Channel model</vt:lpstr>
      <vt:lpstr>K Channel model</vt:lpstr>
      <vt:lpstr>K Channel model</vt:lpstr>
      <vt:lpstr>I-K Channel model</vt:lpstr>
      <vt:lpstr>I-K Channel model</vt:lpstr>
      <vt:lpstr>I-K channel model</vt:lpstr>
      <vt:lpstr>I-K channel model</vt:lpstr>
      <vt:lpstr>Summary</vt:lpstr>
      <vt:lpstr>Reference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Models for FSO</dc:title>
  <dc:creator>falak</dc:creator>
  <cp:lastModifiedBy>falak</cp:lastModifiedBy>
  <cp:revision>69</cp:revision>
  <dcterms:created xsi:type="dcterms:W3CDTF">2012-12-02T10:58:26Z</dcterms:created>
  <dcterms:modified xsi:type="dcterms:W3CDTF">2012-12-03T05:58:01Z</dcterms:modified>
</cp:coreProperties>
</file>