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83" r:id="rId7"/>
    <p:sldId id="260" r:id="rId8"/>
    <p:sldId id="261" r:id="rId9"/>
    <p:sldId id="262" r:id="rId10"/>
    <p:sldId id="263" r:id="rId11"/>
    <p:sldId id="264" r:id="rId12"/>
    <p:sldId id="265" r:id="rId13"/>
    <p:sldId id="266" r:id="rId14"/>
    <p:sldId id="268" r:id="rId15"/>
    <p:sldId id="270" r:id="rId16"/>
    <p:sldId id="269" r:id="rId17"/>
    <p:sldId id="271" r:id="rId18"/>
    <p:sldId id="272" r:id="rId19"/>
    <p:sldId id="273" r:id="rId20"/>
    <p:sldId id="274" r:id="rId21"/>
    <p:sldId id="275" r:id="rId22"/>
    <p:sldId id="276" r:id="rId23"/>
    <p:sldId id="277" r:id="rId24"/>
    <p:sldId id="278" r:id="rId25"/>
    <p:sldId id="282" r:id="rId26"/>
    <p:sldId id="279" r:id="rId27"/>
    <p:sldId id="280"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00397-489C-43B6-AFC7-561417C59740}" type="doc">
      <dgm:prSet loTypeId="urn:microsoft.com/office/officeart/2005/8/layout/process1" loCatId="process" qsTypeId="urn:microsoft.com/office/officeart/2005/8/quickstyle/simple1" qsCatId="simple" csTypeId="urn:microsoft.com/office/officeart/2005/8/colors/accent1_2" csCatId="accent1" phldr="1"/>
      <dgm:spPr/>
    </dgm:pt>
    <dgm:pt modelId="{4C0803C9-953D-40E3-BDBE-306FFC832ED1}">
      <dgm:prSet phldrT="[Text]"/>
      <dgm:spPr/>
      <dgm:t>
        <a:bodyPr/>
        <a:lstStyle/>
        <a:p>
          <a:r>
            <a:rPr lang="en-IN" dirty="0"/>
            <a:t>Image Capture and Face Detection</a:t>
          </a:r>
        </a:p>
      </dgm:t>
    </dgm:pt>
    <dgm:pt modelId="{444B369D-4604-447E-8993-2AC8BA4E0578}" type="parTrans" cxnId="{F2E02FDF-12AD-4A5F-B2EE-47270D1C204B}">
      <dgm:prSet/>
      <dgm:spPr/>
      <dgm:t>
        <a:bodyPr/>
        <a:lstStyle/>
        <a:p>
          <a:endParaRPr lang="en-IN"/>
        </a:p>
      </dgm:t>
    </dgm:pt>
    <dgm:pt modelId="{88F494F0-5C06-48CE-809D-4E31204ABC37}" type="sibTrans" cxnId="{F2E02FDF-12AD-4A5F-B2EE-47270D1C204B}">
      <dgm:prSet/>
      <dgm:spPr/>
      <dgm:t>
        <a:bodyPr/>
        <a:lstStyle/>
        <a:p>
          <a:endParaRPr lang="en-IN"/>
        </a:p>
      </dgm:t>
    </dgm:pt>
    <dgm:pt modelId="{7678D72C-0DD5-42FC-8199-2369595985C2}">
      <dgm:prSet phldrT="[Text]"/>
      <dgm:spPr/>
      <dgm:t>
        <a:bodyPr/>
        <a:lstStyle/>
        <a:p>
          <a:r>
            <a:rPr lang="en-IN" dirty="0"/>
            <a:t>Face Recognition by Machine Learning Model</a:t>
          </a:r>
        </a:p>
      </dgm:t>
    </dgm:pt>
    <dgm:pt modelId="{2FA03D7D-EF1A-45B7-A3E6-37C6B132EC82}" type="parTrans" cxnId="{16536B48-A275-4464-842D-4A48DC461A1A}">
      <dgm:prSet/>
      <dgm:spPr/>
      <dgm:t>
        <a:bodyPr/>
        <a:lstStyle/>
        <a:p>
          <a:endParaRPr lang="en-IN"/>
        </a:p>
      </dgm:t>
    </dgm:pt>
    <dgm:pt modelId="{480179A5-5AEC-45C2-B21E-C14A9399AFE3}" type="sibTrans" cxnId="{16536B48-A275-4464-842D-4A48DC461A1A}">
      <dgm:prSet/>
      <dgm:spPr/>
      <dgm:t>
        <a:bodyPr/>
        <a:lstStyle/>
        <a:p>
          <a:endParaRPr lang="en-IN"/>
        </a:p>
      </dgm:t>
    </dgm:pt>
    <dgm:pt modelId="{2C948895-3303-4E79-98BF-4792FC68F888}">
      <dgm:prSet phldrT="[Text]"/>
      <dgm:spPr/>
      <dgm:t>
        <a:bodyPr/>
        <a:lstStyle/>
        <a:p>
          <a:r>
            <a:rPr lang="en-IN" dirty="0"/>
            <a:t>Automated Attendance Feed in Database</a:t>
          </a:r>
        </a:p>
      </dgm:t>
    </dgm:pt>
    <dgm:pt modelId="{62532A0C-C04E-4BF5-8C69-90612E4D1D65}" type="parTrans" cxnId="{4C57CF0B-E3C0-4793-B9A6-DC8C0CB20922}">
      <dgm:prSet/>
      <dgm:spPr/>
      <dgm:t>
        <a:bodyPr/>
        <a:lstStyle/>
        <a:p>
          <a:endParaRPr lang="en-IN"/>
        </a:p>
      </dgm:t>
    </dgm:pt>
    <dgm:pt modelId="{A34E07C4-1092-4AEF-8132-032740210941}" type="sibTrans" cxnId="{4C57CF0B-E3C0-4793-B9A6-DC8C0CB20922}">
      <dgm:prSet/>
      <dgm:spPr/>
      <dgm:t>
        <a:bodyPr/>
        <a:lstStyle/>
        <a:p>
          <a:endParaRPr lang="en-IN"/>
        </a:p>
      </dgm:t>
    </dgm:pt>
    <dgm:pt modelId="{C13C37CD-DEDA-4514-9E2B-48D6D1FD7EE3}" type="pres">
      <dgm:prSet presAssocID="{ACC00397-489C-43B6-AFC7-561417C59740}" presName="Name0" presStyleCnt="0">
        <dgm:presLayoutVars>
          <dgm:dir/>
          <dgm:resizeHandles val="exact"/>
        </dgm:presLayoutVars>
      </dgm:prSet>
      <dgm:spPr/>
    </dgm:pt>
    <dgm:pt modelId="{D98094C4-5F39-4353-BF35-23766EC5B90B}" type="pres">
      <dgm:prSet presAssocID="{4C0803C9-953D-40E3-BDBE-306FFC832ED1}" presName="node" presStyleLbl="node1" presStyleIdx="0" presStyleCnt="3">
        <dgm:presLayoutVars>
          <dgm:bulletEnabled val="1"/>
        </dgm:presLayoutVars>
      </dgm:prSet>
      <dgm:spPr/>
    </dgm:pt>
    <dgm:pt modelId="{C7A7964C-1AE9-49D8-8ECA-807854A53285}" type="pres">
      <dgm:prSet presAssocID="{88F494F0-5C06-48CE-809D-4E31204ABC37}" presName="sibTrans" presStyleLbl="sibTrans2D1" presStyleIdx="0" presStyleCnt="2"/>
      <dgm:spPr/>
    </dgm:pt>
    <dgm:pt modelId="{F004B00D-3E06-4435-BE93-61771B04801E}" type="pres">
      <dgm:prSet presAssocID="{88F494F0-5C06-48CE-809D-4E31204ABC37}" presName="connectorText" presStyleLbl="sibTrans2D1" presStyleIdx="0" presStyleCnt="2"/>
      <dgm:spPr/>
    </dgm:pt>
    <dgm:pt modelId="{8DD97172-20AA-4663-A565-0F84BBD06596}" type="pres">
      <dgm:prSet presAssocID="{7678D72C-0DD5-42FC-8199-2369595985C2}" presName="node" presStyleLbl="node1" presStyleIdx="1" presStyleCnt="3" custLinFactNeighborX="0" custLinFactNeighborY="-667">
        <dgm:presLayoutVars>
          <dgm:bulletEnabled val="1"/>
        </dgm:presLayoutVars>
      </dgm:prSet>
      <dgm:spPr/>
    </dgm:pt>
    <dgm:pt modelId="{5224B6B7-2E85-49AF-8FD8-D76C4DCE5B2F}" type="pres">
      <dgm:prSet presAssocID="{480179A5-5AEC-45C2-B21E-C14A9399AFE3}" presName="sibTrans" presStyleLbl="sibTrans2D1" presStyleIdx="1" presStyleCnt="2"/>
      <dgm:spPr/>
    </dgm:pt>
    <dgm:pt modelId="{183EF94A-64DE-4FC1-9C15-ED35B4748C54}" type="pres">
      <dgm:prSet presAssocID="{480179A5-5AEC-45C2-B21E-C14A9399AFE3}" presName="connectorText" presStyleLbl="sibTrans2D1" presStyleIdx="1" presStyleCnt="2"/>
      <dgm:spPr/>
    </dgm:pt>
    <dgm:pt modelId="{2770C83A-A525-4FB0-B86B-CD763D580201}" type="pres">
      <dgm:prSet presAssocID="{2C948895-3303-4E79-98BF-4792FC68F888}" presName="node" presStyleLbl="node1" presStyleIdx="2" presStyleCnt="3">
        <dgm:presLayoutVars>
          <dgm:bulletEnabled val="1"/>
        </dgm:presLayoutVars>
      </dgm:prSet>
      <dgm:spPr/>
    </dgm:pt>
  </dgm:ptLst>
  <dgm:cxnLst>
    <dgm:cxn modelId="{4C57CF0B-E3C0-4793-B9A6-DC8C0CB20922}" srcId="{ACC00397-489C-43B6-AFC7-561417C59740}" destId="{2C948895-3303-4E79-98BF-4792FC68F888}" srcOrd="2" destOrd="0" parTransId="{62532A0C-C04E-4BF5-8C69-90612E4D1D65}" sibTransId="{A34E07C4-1092-4AEF-8132-032740210941}"/>
    <dgm:cxn modelId="{5F35B11B-1BA7-4B92-AF74-0B2FDEE8181E}" type="presOf" srcId="{88F494F0-5C06-48CE-809D-4E31204ABC37}" destId="{C7A7964C-1AE9-49D8-8ECA-807854A53285}" srcOrd="0" destOrd="0" presId="urn:microsoft.com/office/officeart/2005/8/layout/process1"/>
    <dgm:cxn modelId="{2858681C-3E59-4A24-A94A-80629D3CDA67}" type="presOf" srcId="{7678D72C-0DD5-42FC-8199-2369595985C2}" destId="{8DD97172-20AA-4663-A565-0F84BBD06596}" srcOrd="0" destOrd="0" presId="urn:microsoft.com/office/officeart/2005/8/layout/process1"/>
    <dgm:cxn modelId="{7DF87E26-FAE0-484E-84C6-C3DC3AEF36CD}" type="presOf" srcId="{480179A5-5AEC-45C2-B21E-C14A9399AFE3}" destId="{5224B6B7-2E85-49AF-8FD8-D76C4DCE5B2F}" srcOrd="0" destOrd="0" presId="urn:microsoft.com/office/officeart/2005/8/layout/process1"/>
    <dgm:cxn modelId="{C550D73C-5572-4801-B558-5C51E1BA7627}" type="presOf" srcId="{2C948895-3303-4E79-98BF-4792FC68F888}" destId="{2770C83A-A525-4FB0-B86B-CD763D580201}" srcOrd="0" destOrd="0" presId="urn:microsoft.com/office/officeart/2005/8/layout/process1"/>
    <dgm:cxn modelId="{16536B48-A275-4464-842D-4A48DC461A1A}" srcId="{ACC00397-489C-43B6-AFC7-561417C59740}" destId="{7678D72C-0DD5-42FC-8199-2369595985C2}" srcOrd="1" destOrd="0" parTransId="{2FA03D7D-EF1A-45B7-A3E6-37C6B132EC82}" sibTransId="{480179A5-5AEC-45C2-B21E-C14A9399AFE3}"/>
    <dgm:cxn modelId="{9905C248-470A-4B88-A709-B132E6F10147}" type="presOf" srcId="{88F494F0-5C06-48CE-809D-4E31204ABC37}" destId="{F004B00D-3E06-4435-BE93-61771B04801E}" srcOrd="1" destOrd="0" presId="urn:microsoft.com/office/officeart/2005/8/layout/process1"/>
    <dgm:cxn modelId="{1C10144C-8F15-4D7F-B9AB-1CF05F79AA98}" type="presOf" srcId="{480179A5-5AEC-45C2-B21E-C14A9399AFE3}" destId="{183EF94A-64DE-4FC1-9C15-ED35B4748C54}" srcOrd="1" destOrd="0" presId="urn:microsoft.com/office/officeart/2005/8/layout/process1"/>
    <dgm:cxn modelId="{87BDCA83-CD28-42C5-A9B1-3D16B4F68769}" type="presOf" srcId="{4C0803C9-953D-40E3-BDBE-306FFC832ED1}" destId="{D98094C4-5F39-4353-BF35-23766EC5B90B}" srcOrd="0" destOrd="0" presId="urn:microsoft.com/office/officeart/2005/8/layout/process1"/>
    <dgm:cxn modelId="{BA1CA18F-3A7E-4DF6-AD19-ED7D8EB81C3C}" type="presOf" srcId="{ACC00397-489C-43B6-AFC7-561417C59740}" destId="{C13C37CD-DEDA-4514-9E2B-48D6D1FD7EE3}" srcOrd="0" destOrd="0" presId="urn:microsoft.com/office/officeart/2005/8/layout/process1"/>
    <dgm:cxn modelId="{F2E02FDF-12AD-4A5F-B2EE-47270D1C204B}" srcId="{ACC00397-489C-43B6-AFC7-561417C59740}" destId="{4C0803C9-953D-40E3-BDBE-306FFC832ED1}" srcOrd="0" destOrd="0" parTransId="{444B369D-4604-447E-8993-2AC8BA4E0578}" sibTransId="{88F494F0-5C06-48CE-809D-4E31204ABC37}"/>
    <dgm:cxn modelId="{1091E181-138B-4C86-B8F5-A7B39B69B47C}" type="presParOf" srcId="{C13C37CD-DEDA-4514-9E2B-48D6D1FD7EE3}" destId="{D98094C4-5F39-4353-BF35-23766EC5B90B}" srcOrd="0" destOrd="0" presId="urn:microsoft.com/office/officeart/2005/8/layout/process1"/>
    <dgm:cxn modelId="{17280F6A-E35A-4AF1-A9AC-427B5AB8A34B}" type="presParOf" srcId="{C13C37CD-DEDA-4514-9E2B-48D6D1FD7EE3}" destId="{C7A7964C-1AE9-49D8-8ECA-807854A53285}" srcOrd="1" destOrd="0" presId="urn:microsoft.com/office/officeart/2005/8/layout/process1"/>
    <dgm:cxn modelId="{3EEFCEE4-B309-4BF0-A0E4-6991A963A47C}" type="presParOf" srcId="{C7A7964C-1AE9-49D8-8ECA-807854A53285}" destId="{F004B00D-3E06-4435-BE93-61771B04801E}" srcOrd="0" destOrd="0" presId="urn:microsoft.com/office/officeart/2005/8/layout/process1"/>
    <dgm:cxn modelId="{EA66203A-90B7-4E81-BF3A-0ABA997D86C5}" type="presParOf" srcId="{C13C37CD-DEDA-4514-9E2B-48D6D1FD7EE3}" destId="{8DD97172-20AA-4663-A565-0F84BBD06596}" srcOrd="2" destOrd="0" presId="urn:microsoft.com/office/officeart/2005/8/layout/process1"/>
    <dgm:cxn modelId="{3D82B3E0-2479-46B2-9A47-8CA4EA60E1D9}" type="presParOf" srcId="{C13C37CD-DEDA-4514-9E2B-48D6D1FD7EE3}" destId="{5224B6B7-2E85-49AF-8FD8-D76C4DCE5B2F}" srcOrd="3" destOrd="0" presId="urn:microsoft.com/office/officeart/2005/8/layout/process1"/>
    <dgm:cxn modelId="{084FA03B-EE2E-4699-9F7E-2F6D9BDCD796}" type="presParOf" srcId="{5224B6B7-2E85-49AF-8FD8-D76C4DCE5B2F}" destId="{183EF94A-64DE-4FC1-9C15-ED35B4748C54}" srcOrd="0" destOrd="0" presId="urn:microsoft.com/office/officeart/2005/8/layout/process1"/>
    <dgm:cxn modelId="{0A81B6B2-0167-47CA-BADE-D1098C1CDF15}" type="presParOf" srcId="{C13C37CD-DEDA-4514-9E2B-48D6D1FD7EE3}" destId="{2770C83A-A525-4FB0-B86B-CD763D58020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094C4-5F39-4353-BF35-23766EC5B90B}">
      <dsp:nvSpPr>
        <dsp:cNvPr id="0" name=""/>
        <dsp:cNvSpPr/>
      </dsp:nvSpPr>
      <dsp:spPr>
        <a:xfrm>
          <a:off x="8805" y="772539"/>
          <a:ext cx="2631868" cy="15791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Image Capture and Face Detection</a:t>
          </a:r>
        </a:p>
      </dsp:txBody>
      <dsp:txXfrm>
        <a:off x="55056" y="818790"/>
        <a:ext cx="2539366" cy="1486619"/>
      </dsp:txXfrm>
    </dsp:sp>
    <dsp:sp modelId="{C7A7964C-1AE9-49D8-8ECA-807854A53285}">
      <dsp:nvSpPr>
        <dsp:cNvPr id="0" name=""/>
        <dsp:cNvSpPr/>
      </dsp:nvSpPr>
      <dsp:spPr>
        <a:xfrm rot="21590173">
          <a:off x="2903859" y="1230436"/>
          <a:ext cx="557958" cy="652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903859" y="1361216"/>
        <a:ext cx="390571" cy="391621"/>
      </dsp:txXfrm>
    </dsp:sp>
    <dsp:sp modelId="{8DD97172-20AA-4663-A565-0F84BBD06596}">
      <dsp:nvSpPr>
        <dsp:cNvPr id="0" name=""/>
        <dsp:cNvSpPr/>
      </dsp:nvSpPr>
      <dsp:spPr>
        <a:xfrm>
          <a:off x="3693421" y="762006"/>
          <a:ext cx="2631868" cy="15791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Face Recognition by Machine Learning Model</a:t>
          </a:r>
        </a:p>
      </dsp:txBody>
      <dsp:txXfrm>
        <a:off x="3739672" y="808257"/>
        <a:ext cx="2539366" cy="1486619"/>
      </dsp:txXfrm>
    </dsp:sp>
    <dsp:sp modelId="{5224B6B7-2E85-49AF-8FD8-D76C4DCE5B2F}">
      <dsp:nvSpPr>
        <dsp:cNvPr id="0" name=""/>
        <dsp:cNvSpPr/>
      </dsp:nvSpPr>
      <dsp:spPr>
        <a:xfrm rot="9827">
          <a:off x="6588476" y="1230527"/>
          <a:ext cx="557958" cy="652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588476" y="1360829"/>
        <a:ext cx="390571" cy="391621"/>
      </dsp:txXfrm>
    </dsp:sp>
    <dsp:sp modelId="{2770C83A-A525-4FB0-B86B-CD763D580201}">
      <dsp:nvSpPr>
        <dsp:cNvPr id="0" name=""/>
        <dsp:cNvSpPr/>
      </dsp:nvSpPr>
      <dsp:spPr>
        <a:xfrm>
          <a:off x="7378037" y="772539"/>
          <a:ext cx="2631868" cy="15791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Automated Attendance Feed in Database</a:t>
          </a:r>
        </a:p>
      </dsp:txBody>
      <dsp:txXfrm>
        <a:off x="7424288" y="818790"/>
        <a:ext cx="2539366" cy="14866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51140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F8DF3-FF2B-4825-B9B1-CD08AFDD91F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8883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83602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420566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2360731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431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4189808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3841608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201325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322214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F8DF3-FF2B-4825-B9B1-CD08AFDD91F0}" type="datetimeFigureOut">
              <a:rPr lang="en-IN" smtClean="0"/>
              <a:t>16-05-2019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5945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F8DF3-FF2B-4825-B9B1-CD08AFDD91F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377065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F8DF3-FF2B-4825-B9B1-CD08AFDD91F0}" type="datetimeFigureOut">
              <a:rPr lang="en-IN" smtClean="0"/>
              <a:t>16-05-2019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13335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F8DF3-FF2B-4825-B9B1-CD08AFDD91F0}" type="datetimeFigureOut">
              <a:rPr lang="en-IN" smtClean="0"/>
              <a:t>16-05-2019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233067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F8DF3-FF2B-4825-B9B1-CD08AFDD91F0}" type="datetimeFigureOut">
              <a:rPr lang="en-IN" smtClean="0"/>
              <a:t>16-05-2019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291220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F8DF3-FF2B-4825-B9B1-CD08AFDD91F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6610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F8DF3-FF2B-4825-B9B1-CD08AFDD91F0}" type="datetimeFigureOut">
              <a:rPr lang="en-IN" smtClean="0"/>
              <a:t>16-05-2019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32E922-76AA-4DAB-A4E2-05DB687917BB}" type="slidenum">
              <a:rPr lang="en-IN" smtClean="0"/>
              <a:t>‹#›</a:t>
            </a:fld>
            <a:endParaRPr lang="en-IN"/>
          </a:p>
        </p:txBody>
      </p:sp>
    </p:spTree>
    <p:extLst>
      <p:ext uri="{BB962C8B-B14F-4D97-AF65-F5344CB8AC3E}">
        <p14:creationId xmlns:p14="http://schemas.microsoft.com/office/powerpoint/2010/main" val="128704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9F8DF3-FF2B-4825-B9B1-CD08AFDD91F0}" type="datetimeFigureOut">
              <a:rPr lang="en-IN" smtClean="0"/>
              <a:t>16-05-2019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32E922-76AA-4DAB-A4E2-05DB687917BB}" type="slidenum">
              <a:rPr lang="en-IN" smtClean="0"/>
              <a:t>‹#›</a:t>
            </a:fld>
            <a:endParaRPr lang="en-IN"/>
          </a:p>
        </p:txBody>
      </p:sp>
    </p:spTree>
    <p:extLst>
      <p:ext uri="{BB962C8B-B14F-4D97-AF65-F5344CB8AC3E}">
        <p14:creationId xmlns:p14="http://schemas.microsoft.com/office/powerpoint/2010/main" val="3094033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794F-29FB-403C-B0C0-3EEA0884810A}"/>
              </a:ext>
            </a:extLst>
          </p:cNvPr>
          <p:cNvSpPr>
            <a:spLocks noGrp="1"/>
          </p:cNvSpPr>
          <p:nvPr>
            <p:ph type="ctrTitle"/>
          </p:nvPr>
        </p:nvSpPr>
        <p:spPr>
          <a:xfrm>
            <a:off x="2928400" y="466752"/>
            <a:ext cx="8574622" cy="2616199"/>
          </a:xfrm>
        </p:spPr>
        <p:txBody>
          <a:bodyPr>
            <a:normAutofit fontScale="90000"/>
          </a:bodyPr>
          <a:lstStyle/>
          <a:p>
            <a:r>
              <a:rPr lang="en-IN" dirty="0"/>
              <a:t>Automated Attendance System using Face Recognition</a:t>
            </a:r>
          </a:p>
        </p:txBody>
      </p:sp>
      <p:sp>
        <p:nvSpPr>
          <p:cNvPr id="3" name="Subtitle 2">
            <a:extLst>
              <a:ext uri="{FF2B5EF4-FFF2-40B4-BE49-F238E27FC236}">
                <a16:creationId xmlns:a16="http://schemas.microsoft.com/office/drawing/2014/main" id="{D8ABE7A5-D1EC-42D3-8817-3DE1FCDB1F1F}"/>
              </a:ext>
            </a:extLst>
          </p:cNvPr>
          <p:cNvSpPr>
            <a:spLocks noGrp="1"/>
          </p:cNvSpPr>
          <p:nvPr>
            <p:ph type="subTitle" idx="1"/>
          </p:nvPr>
        </p:nvSpPr>
        <p:spPr>
          <a:xfrm>
            <a:off x="4515377" y="3082951"/>
            <a:ext cx="6987645" cy="4029029"/>
          </a:xfrm>
        </p:spPr>
        <p:txBody>
          <a:bodyPr>
            <a:normAutofit/>
          </a:bodyPr>
          <a:lstStyle/>
          <a:p>
            <a:r>
              <a:rPr lang="en-IN" b="1" dirty="0"/>
              <a:t>Project Guide:</a:t>
            </a:r>
          </a:p>
          <a:p>
            <a:r>
              <a:rPr lang="en-IN" dirty="0" err="1"/>
              <a:t>Mr.Vijay</a:t>
            </a:r>
            <a:r>
              <a:rPr lang="en-IN" dirty="0"/>
              <a:t> Prakash</a:t>
            </a:r>
          </a:p>
          <a:p>
            <a:r>
              <a:rPr lang="en-IN" dirty="0"/>
              <a:t>Ms. Pooja Jain</a:t>
            </a:r>
          </a:p>
          <a:p>
            <a:r>
              <a:rPr lang="en-IN" dirty="0"/>
              <a:t>Mr. </a:t>
            </a:r>
            <a:r>
              <a:rPr lang="en-IN" dirty="0" err="1"/>
              <a:t>Romil</a:t>
            </a:r>
            <a:r>
              <a:rPr lang="en-IN" dirty="0"/>
              <a:t> Rawat</a:t>
            </a:r>
          </a:p>
          <a:p>
            <a:r>
              <a:rPr lang="en-IN" b="1" dirty="0"/>
              <a:t>Presented By:</a:t>
            </a:r>
          </a:p>
          <a:p>
            <a:r>
              <a:rPr lang="en-IN" dirty="0"/>
              <a:t>Aryan Das (16010BTCS00405	)</a:t>
            </a:r>
          </a:p>
          <a:p>
            <a:r>
              <a:rPr lang="en-IN" dirty="0"/>
              <a:t>Ashutosh Sharma (16010BTCS00403)</a:t>
            </a:r>
          </a:p>
          <a:p>
            <a:r>
              <a:rPr lang="en-IN" dirty="0" err="1"/>
              <a:t>Falansh</a:t>
            </a:r>
            <a:r>
              <a:rPr lang="en-IN" dirty="0"/>
              <a:t> Solanki (1601DMTCS0849)</a:t>
            </a:r>
          </a:p>
          <a:p>
            <a:endParaRPr lang="en-IN" dirty="0"/>
          </a:p>
        </p:txBody>
      </p:sp>
      <p:pic>
        <p:nvPicPr>
          <p:cNvPr id="5" name="Picture 4">
            <a:extLst>
              <a:ext uri="{FF2B5EF4-FFF2-40B4-BE49-F238E27FC236}">
                <a16:creationId xmlns:a16="http://schemas.microsoft.com/office/drawing/2014/main" id="{D67002CD-A762-4D54-9FEC-80BB0BB5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627" y="994878"/>
            <a:ext cx="2190750" cy="2257425"/>
          </a:xfrm>
          <a:prstGeom prst="rect">
            <a:avLst/>
          </a:prstGeom>
        </p:spPr>
      </p:pic>
      <p:sp>
        <p:nvSpPr>
          <p:cNvPr id="6" name="TextBox 5">
            <a:extLst>
              <a:ext uri="{FF2B5EF4-FFF2-40B4-BE49-F238E27FC236}">
                <a16:creationId xmlns:a16="http://schemas.microsoft.com/office/drawing/2014/main" id="{E871C970-9872-414E-B2D7-FB4BCB6D09DD}"/>
              </a:ext>
            </a:extLst>
          </p:cNvPr>
          <p:cNvSpPr txBox="1"/>
          <p:nvPr/>
        </p:nvSpPr>
        <p:spPr>
          <a:xfrm>
            <a:off x="7566991" y="210305"/>
            <a:ext cx="3936031" cy="369332"/>
          </a:xfrm>
          <a:prstGeom prst="rect">
            <a:avLst/>
          </a:prstGeom>
          <a:noFill/>
        </p:spPr>
        <p:txBody>
          <a:bodyPr wrap="square" rtlCol="0">
            <a:spAutoFit/>
          </a:bodyPr>
          <a:lstStyle/>
          <a:p>
            <a:r>
              <a:rPr lang="en-IN" dirty="0"/>
              <a:t>Presentation on Minor Project on topic-</a:t>
            </a:r>
          </a:p>
        </p:txBody>
      </p:sp>
    </p:spTree>
    <p:extLst>
      <p:ext uri="{BB962C8B-B14F-4D97-AF65-F5344CB8AC3E}">
        <p14:creationId xmlns:p14="http://schemas.microsoft.com/office/powerpoint/2010/main" val="136451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40FD-CE5D-409E-94E3-4B1FA07E9B33}"/>
              </a:ext>
            </a:extLst>
          </p:cNvPr>
          <p:cNvSpPr>
            <a:spLocks noGrp="1"/>
          </p:cNvSpPr>
          <p:nvPr>
            <p:ph type="title"/>
          </p:nvPr>
        </p:nvSpPr>
        <p:spPr>
          <a:xfrm>
            <a:off x="1484310" y="0"/>
            <a:ext cx="10018713" cy="1752599"/>
          </a:xfrm>
        </p:spPr>
        <p:txBody>
          <a:bodyPr/>
          <a:lstStyle/>
          <a:p>
            <a:r>
              <a:rPr lang="en-IN" dirty="0" err="1"/>
              <a:t>Adaboost</a:t>
            </a:r>
            <a:r>
              <a:rPr lang="en-IN" dirty="0"/>
              <a:t> Algorithm</a:t>
            </a:r>
          </a:p>
        </p:txBody>
      </p:sp>
      <p:sp>
        <p:nvSpPr>
          <p:cNvPr id="3" name="Content Placeholder 2">
            <a:extLst>
              <a:ext uri="{FF2B5EF4-FFF2-40B4-BE49-F238E27FC236}">
                <a16:creationId xmlns:a16="http://schemas.microsoft.com/office/drawing/2014/main" id="{6977D093-196D-4592-9B01-FFC809AF2B26}"/>
              </a:ext>
            </a:extLst>
          </p:cNvPr>
          <p:cNvSpPr>
            <a:spLocks noGrp="1"/>
          </p:cNvSpPr>
          <p:nvPr>
            <p:ph idx="1"/>
          </p:nvPr>
        </p:nvSpPr>
        <p:spPr>
          <a:xfrm>
            <a:off x="1590328" y="1654864"/>
            <a:ext cx="9647515" cy="4480892"/>
          </a:xfrm>
        </p:spPr>
        <p:txBody>
          <a:bodyPr>
            <a:normAutofit/>
          </a:bodyPr>
          <a:lstStyle/>
          <a:p>
            <a:pPr algn="just"/>
            <a:r>
              <a:rPr lang="en-IN" dirty="0"/>
              <a:t>AdaBoost is a machine learning boosting algorithm capable of constructing a strong classifier through a weighted combination of weak classifiers. A weak classifier is mathematically described as: </a:t>
            </a:r>
          </a:p>
          <a:p>
            <a:pPr marL="457200" lvl="1" indent="0" algn="just">
              <a:buNone/>
            </a:pPr>
            <a:r>
              <a:rPr lang="en-IN" sz="2200" dirty="0"/>
              <a:t>		h(</a:t>
            </a:r>
            <a:r>
              <a:rPr lang="en-IN" sz="2200" dirty="0" err="1"/>
              <a:t>x,f,p,t</a:t>
            </a:r>
            <a:r>
              <a:rPr lang="en-IN" sz="2200" dirty="0"/>
              <a:t>)=1 pf(x)&gt;t</a:t>
            </a:r>
          </a:p>
          <a:p>
            <a:pPr marL="457200" lvl="1" indent="0" algn="just">
              <a:buNone/>
            </a:pPr>
            <a:r>
              <a:rPr lang="en-IN" sz="2200" dirty="0"/>
              <a:t>		0 else</a:t>
            </a:r>
          </a:p>
          <a:p>
            <a:pPr algn="just"/>
            <a:r>
              <a:rPr lang="en-IN" dirty="0"/>
              <a:t>Where x is a 24*24 pixel sub-window, f is the applied feature, p the polarity and t the threshold that decides whether x should be classified as a positive (a face) or a negative (a non-face)..</a:t>
            </a:r>
          </a:p>
        </p:txBody>
      </p:sp>
    </p:spTree>
    <p:extLst>
      <p:ext uri="{BB962C8B-B14F-4D97-AF65-F5344CB8AC3E}">
        <p14:creationId xmlns:p14="http://schemas.microsoft.com/office/powerpoint/2010/main" val="102245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BAB5-DC39-474C-AAA4-C40B7BAC082A}"/>
              </a:ext>
            </a:extLst>
          </p:cNvPr>
          <p:cNvSpPr>
            <a:spLocks noGrp="1"/>
          </p:cNvSpPr>
          <p:nvPr>
            <p:ph type="title"/>
          </p:nvPr>
        </p:nvSpPr>
        <p:spPr>
          <a:xfrm>
            <a:off x="1484309" y="0"/>
            <a:ext cx="10018713" cy="1752599"/>
          </a:xfrm>
        </p:spPr>
        <p:txBody>
          <a:bodyPr/>
          <a:lstStyle/>
          <a:p>
            <a:r>
              <a:rPr lang="en-IN" dirty="0"/>
              <a:t>Cascade Classifiers</a:t>
            </a:r>
          </a:p>
        </p:txBody>
      </p:sp>
      <p:sp>
        <p:nvSpPr>
          <p:cNvPr id="3" name="Content Placeholder 2">
            <a:extLst>
              <a:ext uri="{FF2B5EF4-FFF2-40B4-BE49-F238E27FC236}">
                <a16:creationId xmlns:a16="http://schemas.microsoft.com/office/drawing/2014/main" id="{678425D8-2D4C-4895-B023-FC663AFABBB5}"/>
              </a:ext>
            </a:extLst>
          </p:cNvPr>
          <p:cNvSpPr>
            <a:spLocks noGrp="1"/>
          </p:cNvSpPr>
          <p:nvPr>
            <p:ph idx="1"/>
          </p:nvPr>
        </p:nvSpPr>
        <p:spPr>
          <a:xfrm>
            <a:off x="1484308" y="692425"/>
            <a:ext cx="10018713" cy="3124201"/>
          </a:xfrm>
        </p:spPr>
        <p:txBody>
          <a:bodyPr/>
          <a:lstStyle/>
          <a:p>
            <a:r>
              <a:rPr lang="en-IN" dirty="0"/>
              <a:t>Instead of finding faces, the algorithm discards those inputs, which are not faces.</a:t>
            </a:r>
          </a:p>
        </p:txBody>
      </p:sp>
      <p:pic>
        <p:nvPicPr>
          <p:cNvPr id="4" name="Picture 3">
            <a:extLst>
              <a:ext uri="{FF2B5EF4-FFF2-40B4-BE49-F238E27FC236}">
                <a16:creationId xmlns:a16="http://schemas.microsoft.com/office/drawing/2014/main" id="{565667AB-46F3-4BCE-A85F-62CC243F4DD2}"/>
              </a:ext>
            </a:extLst>
          </p:cNvPr>
          <p:cNvPicPr>
            <a:picLocks noChangeAspect="1"/>
          </p:cNvPicPr>
          <p:nvPr/>
        </p:nvPicPr>
        <p:blipFill>
          <a:blip r:embed="rId2"/>
          <a:stretch>
            <a:fillRect/>
          </a:stretch>
        </p:blipFill>
        <p:spPr>
          <a:xfrm>
            <a:off x="2210529" y="3041375"/>
            <a:ext cx="9292492" cy="3124200"/>
          </a:xfrm>
          <a:prstGeom prst="rect">
            <a:avLst/>
          </a:prstGeom>
        </p:spPr>
      </p:pic>
    </p:spTree>
    <p:extLst>
      <p:ext uri="{BB962C8B-B14F-4D97-AF65-F5344CB8AC3E}">
        <p14:creationId xmlns:p14="http://schemas.microsoft.com/office/powerpoint/2010/main" val="6280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7DC2-91A6-4785-B27C-7F321D43D6BD}"/>
              </a:ext>
            </a:extLst>
          </p:cNvPr>
          <p:cNvSpPr>
            <a:spLocks noGrp="1"/>
          </p:cNvSpPr>
          <p:nvPr>
            <p:ph type="title"/>
          </p:nvPr>
        </p:nvSpPr>
        <p:spPr>
          <a:xfrm>
            <a:off x="1484310" y="0"/>
            <a:ext cx="10018713" cy="1752599"/>
          </a:xfrm>
        </p:spPr>
        <p:txBody>
          <a:bodyPr/>
          <a:lstStyle/>
          <a:p>
            <a:r>
              <a:rPr lang="en-IN" dirty="0"/>
              <a:t>Face Recognition Approach: </a:t>
            </a:r>
            <a:r>
              <a:rPr lang="en-IN" dirty="0" err="1"/>
              <a:t>FisherFace</a:t>
            </a:r>
            <a:endParaRPr lang="en-IN" dirty="0"/>
          </a:p>
        </p:txBody>
      </p:sp>
      <p:sp>
        <p:nvSpPr>
          <p:cNvPr id="3" name="Content Placeholder 2">
            <a:extLst>
              <a:ext uri="{FF2B5EF4-FFF2-40B4-BE49-F238E27FC236}">
                <a16:creationId xmlns:a16="http://schemas.microsoft.com/office/drawing/2014/main" id="{91907364-6C54-43D1-B80B-97A032143FB8}"/>
              </a:ext>
            </a:extLst>
          </p:cNvPr>
          <p:cNvSpPr>
            <a:spLocks noGrp="1"/>
          </p:cNvSpPr>
          <p:nvPr>
            <p:ph idx="1"/>
          </p:nvPr>
        </p:nvSpPr>
        <p:spPr>
          <a:xfrm>
            <a:off x="1484310" y="1752598"/>
            <a:ext cx="10018713" cy="4873489"/>
          </a:xfrm>
        </p:spPr>
        <p:txBody>
          <a:bodyPr>
            <a:normAutofit lnSpcReduction="10000"/>
          </a:bodyPr>
          <a:lstStyle/>
          <a:p>
            <a:pPr algn="just"/>
            <a:r>
              <a:rPr lang="en-IN" dirty="0"/>
              <a:t>Face is a typical multidimensional structure and needs good computational analysis for recognition.</a:t>
            </a:r>
          </a:p>
          <a:p>
            <a:pPr algn="just"/>
            <a:r>
              <a:rPr lang="en-IN" dirty="0"/>
              <a:t>Many face features make development of facial recognition systems difficult.</a:t>
            </a:r>
          </a:p>
          <a:p>
            <a:pPr algn="just"/>
            <a:r>
              <a:rPr lang="en-IN" dirty="0"/>
              <a:t>This problem is solved by the method called Principal Component Analysis or so called fisher face approach.</a:t>
            </a:r>
          </a:p>
          <a:p>
            <a:pPr algn="just"/>
            <a:r>
              <a:rPr lang="en-IN" dirty="0"/>
              <a:t>This approach transforms faces into a small set of essential characteristics, </a:t>
            </a:r>
            <a:r>
              <a:rPr lang="en-IN" dirty="0" err="1"/>
              <a:t>fisherfaces</a:t>
            </a:r>
            <a:r>
              <a:rPr lang="en-IN" dirty="0"/>
              <a:t>, which are the main components of the initial set of learning images (training set). </a:t>
            </a:r>
          </a:p>
          <a:p>
            <a:pPr algn="just"/>
            <a:r>
              <a:rPr lang="en-IN" dirty="0"/>
              <a:t>Recognition is done by projecting a new image in the </a:t>
            </a:r>
            <a:r>
              <a:rPr lang="en-IN" dirty="0" err="1"/>
              <a:t>fisherface</a:t>
            </a:r>
            <a:r>
              <a:rPr lang="en-IN" dirty="0"/>
              <a:t> subspace, after which the person is classified by comparing its position in </a:t>
            </a:r>
            <a:r>
              <a:rPr lang="en-IN" dirty="0" err="1"/>
              <a:t>fisherface</a:t>
            </a:r>
            <a:r>
              <a:rPr lang="en-IN" dirty="0"/>
              <a:t> space with the position of known individuals.</a:t>
            </a:r>
          </a:p>
        </p:txBody>
      </p:sp>
    </p:spTree>
    <p:extLst>
      <p:ext uri="{BB962C8B-B14F-4D97-AF65-F5344CB8AC3E}">
        <p14:creationId xmlns:p14="http://schemas.microsoft.com/office/powerpoint/2010/main" val="481948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C4AE-2629-4EC9-AAA3-5F189CAEDBBE}"/>
              </a:ext>
            </a:extLst>
          </p:cNvPr>
          <p:cNvSpPr>
            <a:spLocks noGrp="1"/>
          </p:cNvSpPr>
          <p:nvPr>
            <p:ph type="title"/>
          </p:nvPr>
        </p:nvSpPr>
        <p:spPr>
          <a:xfrm>
            <a:off x="1484311" y="-334617"/>
            <a:ext cx="10018713" cy="1752599"/>
          </a:xfrm>
        </p:spPr>
        <p:txBody>
          <a:bodyPr/>
          <a:lstStyle/>
          <a:p>
            <a:r>
              <a:rPr lang="en-IN" dirty="0"/>
              <a:t>System Implementation</a:t>
            </a:r>
          </a:p>
        </p:txBody>
      </p:sp>
      <p:pic>
        <p:nvPicPr>
          <p:cNvPr id="7" name="Content Placeholder 6">
            <a:extLst>
              <a:ext uri="{FF2B5EF4-FFF2-40B4-BE49-F238E27FC236}">
                <a16:creationId xmlns:a16="http://schemas.microsoft.com/office/drawing/2014/main" id="{BC2F70B3-FD89-4A35-9829-19106FD94369}"/>
              </a:ext>
            </a:extLst>
          </p:cNvPr>
          <p:cNvPicPr>
            <a:picLocks noGrp="1" noChangeAspect="1"/>
          </p:cNvPicPr>
          <p:nvPr>
            <p:ph idx="1"/>
          </p:nvPr>
        </p:nvPicPr>
        <p:blipFill>
          <a:blip r:embed="rId2"/>
          <a:stretch>
            <a:fillRect/>
          </a:stretch>
        </p:blipFill>
        <p:spPr>
          <a:xfrm>
            <a:off x="3124661" y="950958"/>
            <a:ext cx="6960243" cy="5814277"/>
          </a:xfrm>
          <a:prstGeom prst="rect">
            <a:avLst/>
          </a:prstGeom>
        </p:spPr>
      </p:pic>
      <p:sp>
        <p:nvSpPr>
          <p:cNvPr id="8" name="TextBox 7">
            <a:extLst>
              <a:ext uri="{FF2B5EF4-FFF2-40B4-BE49-F238E27FC236}">
                <a16:creationId xmlns:a16="http://schemas.microsoft.com/office/drawing/2014/main" id="{6D71D3B3-7882-490B-B2B9-74F6A5654E4F}"/>
              </a:ext>
            </a:extLst>
          </p:cNvPr>
          <p:cNvSpPr txBox="1"/>
          <p:nvPr/>
        </p:nvSpPr>
        <p:spPr>
          <a:xfrm>
            <a:off x="10124797" y="3206452"/>
            <a:ext cx="2067203" cy="369332"/>
          </a:xfrm>
          <a:prstGeom prst="rect">
            <a:avLst/>
          </a:prstGeom>
          <a:noFill/>
        </p:spPr>
        <p:txBody>
          <a:bodyPr wrap="square" rtlCol="0">
            <a:spAutoFit/>
          </a:bodyPr>
          <a:lstStyle/>
          <a:p>
            <a:r>
              <a:rPr lang="en-IN" dirty="0"/>
              <a:t>Use Case Diagram</a:t>
            </a:r>
          </a:p>
        </p:txBody>
      </p:sp>
    </p:spTree>
    <p:extLst>
      <p:ext uri="{BB962C8B-B14F-4D97-AF65-F5344CB8AC3E}">
        <p14:creationId xmlns:p14="http://schemas.microsoft.com/office/powerpoint/2010/main" val="105141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FA03-0662-4954-9559-936802BFF45F}"/>
              </a:ext>
            </a:extLst>
          </p:cNvPr>
          <p:cNvSpPr>
            <a:spLocks noGrp="1"/>
          </p:cNvSpPr>
          <p:nvPr>
            <p:ph type="title"/>
          </p:nvPr>
        </p:nvSpPr>
        <p:spPr>
          <a:xfrm>
            <a:off x="1484311" y="-268357"/>
            <a:ext cx="10018713" cy="1752599"/>
          </a:xfrm>
        </p:spPr>
        <p:txBody>
          <a:bodyPr/>
          <a:lstStyle/>
          <a:p>
            <a:r>
              <a:rPr lang="en-IN" dirty="0"/>
              <a:t>System Implementation</a:t>
            </a:r>
          </a:p>
        </p:txBody>
      </p:sp>
      <p:pic>
        <p:nvPicPr>
          <p:cNvPr id="4" name="Content Placeholder 3">
            <a:extLst>
              <a:ext uri="{FF2B5EF4-FFF2-40B4-BE49-F238E27FC236}">
                <a16:creationId xmlns:a16="http://schemas.microsoft.com/office/drawing/2014/main" id="{E684EFBC-BE91-4D09-8B7A-1347D093FAA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5499" y="930963"/>
            <a:ext cx="7456336" cy="5821019"/>
          </a:xfrm>
          <a:prstGeom prst="rect">
            <a:avLst/>
          </a:prstGeom>
          <a:noFill/>
          <a:ln>
            <a:noFill/>
          </a:ln>
        </p:spPr>
      </p:pic>
      <p:sp>
        <p:nvSpPr>
          <p:cNvPr id="5" name="TextBox 4">
            <a:extLst>
              <a:ext uri="{FF2B5EF4-FFF2-40B4-BE49-F238E27FC236}">
                <a16:creationId xmlns:a16="http://schemas.microsoft.com/office/drawing/2014/main" id="{92FDC22B-D46B-4A17-A29F-BF4D11474829}"/>
              </a:ext>
            </a:extLst>
          </p:cNvPr>
          <p:cNvSpPr txBox="1"/>
          <p:nvPr/>
        </p:nvSpPr>
        <p:spPr>
          <a:xfrm>
            <a:off x="10230814" y="3244334"/>
            <a:ext cx="2544417" cy="369332"/>
          </a:xfrm>
          <a:prstGeom prst="rect">
            <a:avLst/>
          </a:prstGeom>
          <a:noFill/>
        </p:spPr>
        <p:txBody>
          <a:bodyPr wrap="square" rtlCol="0">
            <a:spAutoFit/>
          </a:bodyPr>
          <a:lstStyle/>
          <a:p>
            <a:r>
              <a:rPr lang="en-IN" dirty="0"/>
              <a:t>Activity Diagram</a:t>
            </a:r>
          </a:p>
        </p:txBody>
      </p:sp>
    </p:spTree>
    <p:extLst>
      <p:ext uri="{BB962C8B-B14F-4D97-AF65-F5344CB8AC3E}">
        <p14:creationId xmlns:p14="http://schemas.microsoft.com/office/powerpoint/2010/main" val="104658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9A4C-0C06-4D1D-8873-20EAD09265B1}"/>
              </a:ext>
            </a:extLst>
          </p:cNvPr>
          <p:cNvSpPr>
            <a:spLocks noGrp="1"/>
          </p:cNvSpPr>
          <p:nvPr>
            <p:ph type="title"/>
          </p:nvPr>
        </p:nvSpPr>
        <p:spPr>
          <a:xfrm>
            <a:off x="1484310" y="-175592"/>
            <a:ext cx="10018713" cy="1752599"/>
          </a:xfrm>
        </p:spPr>
        <p:txBody>
          <a:bodyPr/>
          <a:lstStyle/>
          <a:p>
            <a:r>
              <a:rPr lang="en-IN" dirty="0"/>
              <a:t>System Implementation</a:t>
            </a:r>
          </a:p>
        </p:txBody>
      </p:sp>
      <p:pic>
        <p:nvPicPr>
          <p:cNvPr id="4" name="Content Placeholder 3">
            <a:extLst>
              <a:ext uri="{FF2B5EF4-FFF2-40B4-BE49-F238E27FC236}">
                <a16:creationId xmlns:a16="http://schemas.microsoft.com/office/drawing/2014/main" id="{065E9106-29A7-4732-86C0-D739485FCB2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9199" y="1103243"/>
            <a:ext cx="8984177" cy="5754757"/>
          </a:xfrm>
          <a:prstGeom prst="rect">
            <a:avLst/>
          </a:prstGeom>
          <a:noFill/>
          <a:ln>
            <a:noFill/>
          </a:ln>
        </p:spPr>
      </p:pic>
      <p:sp>
        <p:nvSpPr>
          <p:cNvPr id="5" name="TextBox 4">
            <a:extLst>
              <a:ext uri="{FF2B5EF4-FFF2-40B4-BE49-F238E27FC236}">
                <a16:creationId xmlns:a16="http://schemas.microsoft.com/office/drawing/2014/main" id="{12834C64-B9F6-4766-9ED0-5EC6807994A1}"/>
              </a:ext>
            </a:extLst>
          </p:cNvPr>
          <p:cNvSpPr txBox="1"/>
          <p:nvPr/>
        </p:nvSpPr>
        <p:spPr>
          <a:xfrm>
            <a:off x="10230611" y="3244334"/>
            <a:ext cx="2067406" cy="369332"/>
          </a:xfrm>
          <a:prstGeom prst="rect">
            <a:avLst/>
          </a:prstGeom>
          <a:noFill/>
        </p:spPr>
        <p:txBody>
          <a:bodyPr wrap="square" rtlCol="0">
            <a:spAutoFit/>
          </a:bodyPr>
          <a:lstStyle/>
          <a:p>
            <a:r>
              <a:rPr lang="en-IN" dirty="0"/>
              <a:t>Sequence Diagram</a:t>
            </a:r>
          </a:p>
        </p:txBody>
      </p:sp>
    </p:spTree>
    <p:extLst>
      <p:ext uri="{BB962C8B-B14F-4D97-AF65-F5344CB8AC3E}">
        <p14:creationId xmlns:p14="http://schemas.microsoft.com/office/powerpoint/2010/main" val="6857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432353"/>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8" y="-533400"/>
            <a:ext cx="10018713" cy="3124201"/>
          </a:xfrm>
        </p:spPr>
        <p:txBody>
          <a:bodyPr/>
          <a:lstStyle/>
          <a:p>
            <a:r>
              <a:rPr lang="en-IN" dirty="0"/>
              <a:t>Graphical User Interface</a:t>
            </a:r>
          </a:p>
        </p:txBody>
      </p:sp>
      <p:pic>
        <p:nvPicPr>
          <p:cNvPr id="6" name="Picture 5" descr="https://lh4.googleusercontent.com/NAtHOsqAmlzuW7KjScdRX0Uow67YNw8YA-QzFPTusobk8pzHY0dnI79Lttejma6h1AOs57sO77zd6K2kpb3Ct3ghY4UJI_Y8S31WVk1jgUNVvnqJv1dPi1XNVJxz4obNvFnJfrA">
            <a:extLst>
              <a:ext uri="{FF2B5EF4-FFF2-40B4-BE49-F238E27FC236}">
                <a16:creationId xmlns:a16="http://schemas.microsoft.com/office/drawing/2014/main" id="{3F844B56-3D0E-48E5-8741-9965F1D78A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4307" y="1320246"/>
            <a:ext cx="9833050" cy="5537754"/>
          </a:xfrm>
          <a:prstGeom prst="rect">
            <a:avLst/>
          </a:prstGeom>
          <a:noFill/>
          <a:ln>
            <a:noFill/>
          </a:ln>
        </p:spPr>
      </p:pic>
    </p:spTree>
    <p:extLst>
      <p:ext uri="{BB962C8B-B14F-4D97-AF65-F5344CB8AC3E}">
        <p14:creationId xmlns:p14="http://schemas.microsoft.com/office/powerpoint/2010/main" val="324759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458856"/>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268357"/>
            <a:ext cx="10018713" cy="3124201"/>
          </a:xfrm>
        </p:spPr>
        <p:txBody>
          <a:bodyPr/>
          <a:lstStyle/>
          <a:p>
            <a:r>
              <a:rPr lang="en-US" dirty="0"/>
              <a:t>Image Capturing, Face Detection and Image Cropping for the entered Enrollment No &amp; Name</a:t>
            </a:r>
            <a:endParaRPr lang="en-IN" dirty="0"/>
          </a:p>
        </p:txBody>
      </p:sp>
      <p:pic>
        <p:nvPicPr>
          <p:cNvPr id="5" name="Picture 4" descr="https://lh6.googleusercontent.com/aGHCkiHMlNNpxn9SebMNZPuJHhkzTwancIOK_2DQjI60qT9mLLUD0rB-rb5_qs6qvP7u-wtY_p_DQ69qHljkWHHp51dcIah7g6UHT2__rsXZ-mVPlrglb8csz8vYeV8-qHVb8cc">
            <a:extLst>
              <a:ext uri="{FF2B5EF4-FFF2-40B4-BE49-F238E27FC236}">
                <a16:creationId xmlns:a16="http://schemas.microsoft.com/office/drawing/2014/main" id="{91A29BBB-BEA2-4ECD-9E43-452A9B7428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3779" y="1646222"/>
            <a:ext cx="9759243" cy="5211777"/>
          </a:xfrm>
          <a:prstGeom prst="rect">
            <a:avLst/>
          </a:prstGeom>
          <a:noFill/>
          <a:ln>
            <a:noFill/>
          </a:ln>
        </p:spPr>
      </p:pic>
    </p:spTree>
    <p:extLst>
      <p:ext uri="{BB962C8B-B14F-4D97-AF65-F5344CB8AC3E}">
        <p14:creationId xmlns:p14="http://schemas.microsoft.com/office/powerpoint/2010/main" val="366946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268357"/>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268357"/>
            <a:ext cx="10018713" cy="3124201"/>
          </a:xfrm>
        </p:spPr>
        <p:txBody>
          <a:bodyPr/>
          <a:lstStyle/>
          <a:p>
            <a:r>
              <a:rPr lang="en-US" dirty="0"/>
              <a:t>Generated Datasets</a:t>
            </a:r>
            <a:endParaRPr lang="en-IN" dirty="0"/>
          </a:p>
        </p:txBody>
      </p:sp>
      <p:pic>
        <p:nvPicPr>
          <p:cNvPr id="6" name="Picture 5" descr="https://lh3.googleusercontent.com/1buTPPAz4VaTMLQaI-CvObJErFLyCvYAHiemAgJC2T6X5f4Vo21JpABwaMon_-BJQwYTd2hy2aBz-tTBgHTJDjNb9j9R7bTzp5i-zN5Q0GcdKokN-wjbhjwrSUn2ktcOcP1VzLA">
            <a:extLst>
              <a:ext uri="{FF2B5EF4-FFF2-40B4-BE49-F238E27FC236}">
                <a16:creationId xmlns:a16="http://schemas.microsoft.com/office/drawing/2014/main" id="{C400ED9A-C1EF-4BD9-A986-54B24EAEB0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0440" y="1508373"/>
            <a:ext cx="10143421" cy="5349627"/>
          </a:xfrm>
          <a:prstGeom prst="rect">
            <a:avLst/>
          </a:prstGeom>
          <a:noFill/>
          <a:ln>
            <a:noFill/>
          </a:ln>
        </p:spPr>
      </p:pic>
    </p:spTree>
    <p:extLst>
      <p:ext uri="{BB962C8B-B14F-4D97-AF65-F5344CB8AC3E}">
        <p14:creationId xmlns:p14="http://schemas.microsoft.com/office/powerpoint/2010/main" val="80819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268357"/>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268357"/>
            <a:ext cx="10018713" cy="3124201"/>
          </a:xfrm>
        </p:spPr>
        <p:txBody>
          <a:bodyPr/>
          <a:lstStyle/>
          <a:p>
            <a:r>
              <a:rPr lang="en-US" dirty="0"/>
              <a:t>Training the Model on the generated dataset</a:t>
            </a:r>
            <a:endParaRPr lang="en-IN" dirty="0"/>
          </a:p>
        </p:txBody>
      </p:sp>
      <p:pic>
        <p:nvPicPr>
          <p:cNvPr id="5" name="Picture 4" descr="https://lh4.googleusercontent.com/NLIY-IEZxDYhhMNOmDXV6Qn50323r3ffV8WbsVe45Ewk20dVwz5RkQ4Ue9T38Ek42R0RVbpQduIF_KQ3mAxDrf29uxNsxloFfeRJBuZ3U_SUePpV6y3TqDLZPSBcx2RbmMgeHjs">
            <a:extLst>
              <a:ext uri="{FF2B5EF4-FFF2-40B4-BE49-F238E27FC236}">
                <a16:creationId xmlns:a16="http://schemas.microsoft.com/office/drawing/2014/main" id="{9AF39DF7-B693-4708-B921-28ECF89AD8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6411" y="1484242"/>
            <a:ext cx="9594508" cy="5373758"/>
          </a:xfrm>
          <a:prstGeom prst="rect">
            <a:avLst/>
          </a:prstGeom>
          <a:noFill/>
          <a:ln>
            <a:noFill/>
          </a:ln>
        </p:spPr>
      </p:pic>
    </p:spTree>
    <p:extLst>
      <p:ext uri="{BB962C8B-B14F-4D97-AF65-F5344CB8AC3E}">
        <p14:creationId xmlns:p14="http://schemas.microsoft.com/office/powerpoint/2010/main" val="316668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0EF5-0A5B-4450-91E4-F23794ACFC0A}"/>
              </a:ext>
            </a:extLst>
          </p:cNvPr>
          <p:cNvSpPr>
            <a:spLocks noGrp="1"/>
          </p:cNvSpPr>
          <p:nvPr>
            <p:ph type="title"/>
          </p:nvPr>
        </p:nvSpPr>
        <p:spPr>
          <a:xfrm>
            <a:off x="1484310" y="0"/>
            <a:ext cx="10018713" cy="1752599"/>
          </a:xfrm>
        </p:spPr>
        <p:txBody>
          <a:bodyPr/>
          <a:lstStyle/>
          <a:p>
            <a:r>
              <a:rPr lang="en-IN" dirty="0">
                <a:cs typeface="Arial" panose="020B0604020202020204" pitchFamily="34" charset="0"/>
              </a:rPr>
              <a:t>Abstract</a:t>
            </a:r>
          </a:p>
        </p:txBody>
      </p:sp>
      <p:sp>
        <p:nvSpPr>
          <p:cNvPr id="3" name="Content Placeholder 2">
            <a:extLst>
              <a:ext uri="{FF2B5EF4-FFF2-40B4-BE49-F238E27FC236}">
                <a16:creationId xmlns:a16="http://schemas.microsoft.com/office/drawing/2014/main" id="{4B29FD49-2FFF-45CC-BA8C-A869411701AC}"/>
              </a:ext>
            </a:extLst>
          </p:cNvPr>
          <p:cNvSpPr>
            <a:spLocks noGrp="1"/>
          </p:cNvSpPr>
          <p:nvPr>
            <p:ph idx="1"/>
          </p:nvPr>
        </p:nvSpPr>
        <p:spPr>
          <a:xfrm>
            <a:off x="1484310" y="1580321"/>
            <a:ext cx="9780038" cy="4899992"/>
          </a:xfrm>
        </p:spPr>
        <p:txBody>
          <a:bodyPr>
            <a:normAutofit fontScale="92500" lnSpcReduction="10000"/>
          </a:bodyPr>
          <a:lstStyle/>
          <a:p>
            <a:pPr algn="just"/>
            <a:r>
              <a:rPr lang="en-IN" dirty="0">
                <a:cs typeface="Arial" panose="020B0604020202020204" pitchFamily="34" charset="0"/>
              </a:rPr>
              <a:t>The conventional method of taking attendance is done manually by the teacher or the administrator which requires considerable amount of time and efforts also involving errors and proxy attendance. </a:t>
            </a:r>
          </a:p>
          <a:p>
            <a:pPr algn="just"/>
            <a:r>
              <a:rPr lang="en-IN" dirty="0">
                <a:cs typeface="Arial" panose="020B0604020202020204" pitchFamily="34" charset="0"/>
              </a:rPr>
              <a:t>As the number of students are increasing day by day, it is a challenging task for universities or colleges to monitor and maintain the record of the students. </a:t>
            </a:r>
          </a:p>
          <a:p>
            <a:pPr algn="just"/>
            <a:r>
              <a:rPr lang="en-IN" dirty="0">
                <a:cs typeface="Arial" panose="020B0604020202020204" pitchFamily="34" charset="0"/>
              </a:rPr>
              <a:t>To overcome these issues, biometric feature like facial recognition can be used which involves the phases such as image acquisition, face detection, feature extraction, face classification, face recognition and eventually marking the attendance. </a:t>
            </a:r>
          </a:p>
          <a:p>
            <a:pPr algn="just"/>
            <a:r>
              <a:rPr lang="en-IN" dirty="0">
                <a:cs typeface="Arial" panose="020B0604020202020204" pitchFamily="34" charset="0"/>
              </a:rPr>
              <a:t>The algorithms like Viola-Jones and HOG features along with SVM classifier are used to acquire the desired results. Various real time scenarios are needed to be considered such as scaling, illumination, occlusions and pose. </a:t>
            </a:r>
          </a:p>
          <a:p>
            <a:pPr algn="just"/>
            <a:r>
              <a:rPr lang="en-IN" dirty="0">
                <a:cs typeface="Arial" panose="020B0604020202020204" pitchFamily="34" charset="0"/>
              </a:rPr>
              <a:t>The problem of redundancy in manual records and keeping attendance is solved by this system.</a:t>
            </a:r>
          </a:p>
        </p:txBody>
      </p:sp>
    </p:spTree>
    <p:extLst>
      <p:ext uri="{BB962C8B-B14F-4D97-AF65-F5344CB8AC3E}">
        <p14:creationId xmlns:p14="http://schemas.microsoft.com/office/powerpoint/2010/main" val="83483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268357"/>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268357"/>
            <a:ext cx="10018713" cy="3124201"/>
          </a:xfrm>
        </p:spPr>
        <p:txBody>
          <a:bodyPr/>
          <a:lstStyle/>
          <a:p>
            <a:r>
              <a:rPr lang="en-US" dirty="0"/>
              <a:t>Automated Attendance Generation</a:t>
            </a:r>
            <a:endParaRPr lang="en-IN" dirty="0"/>
          </a:p>
        </p:txBody>
      </p:sp>
      <p:pic>
        <p:nvPicPr>
          <p:cNvPr id="6" name="Picture 5" descr="https://lh4.googleusercontent.com/Ok9cAKyiOBtiPWEOE85kaenGgUUMXOK0sPRS-Rwhv7HPlf4Z0tcOSc4wTIFthQ-Q5qWMCe_e21WDoP8Y9tY8Wf33je-F5gyVt5jzXZkVLdpz6kO3_xkdM03mJ_Wb1KSzaJptCtE">
            <a:extLst>
              <a:ext uri="{FF2B5EF4-FFF2-40B4-BE49-F238E27FC236}">
                <a16:creationId xmlns:a16="http://schemas.microsoft.com/office/drawing/2014/main" id="{AF590995-8CC9-4CA4-818E-6C60AF4198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4309" y="1484242"/>
            <a:ext cx="10124595" cy="5373758"/>
          </a:xfrm>
          <a:prstGeom prst="rect">
            <a:avLst/>
          </a:prstGeom>
          <a:noFill/>
          <a:ln>
            <a:noFill/>
          </a:ln>
        </p:spPr>
      </p:pic>
    </p:spTree>
    <p:extLst>
      <p:ext uri="{BB962C8B-B14F-4D97-AF65-F5344CB8AC3E}">
        <p14:creationId xmlns:p14="http://schemas.microsoft.com/office/powerpoint/2010/main" val="369755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268357"/>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268357"/>
            <a:ext cx="10018713" cy="3124201"/>
          </a:xfrm>
        </p:spPr>
        <p:txBody>
          <a:bodyPr/>
          <a:lstStyle/>
          <a:p>
            <a:r>
              <a:rPr lang="en-US" dirty="0"/>
              <a:t>Manual Attendance Addition for Unrecognized faces</a:t>
            </a:r>
            <a:endParaRPr lang="en-IN" dirty="0"/>
          </a:p>
        </p:txBody>
      </p:sp>
      <p:pic>
        <p:nvPicPr>
          <p:cNvPr id="5" name="Picture 4" descr="https://lh4.googleusercontent.com/z7s-VT1_phNguh8O3np7CuPU4bnDAuh5lEn-4qWtZ3PCEVk9Uxv0jv2I8wyz9mhlCvOQsgQR6RBmLIcDbBw72e1bcOCQG2IvBdZO7Tgs1vNzbGDBLuoRZ6PA7Q9hEitZpMxSJ3E">
            <a:extLst>
              <a:ext uri="{FF2B5EF4-FFF2-40B4-BE49-F238E27FC236}">
                <a16:creationId xmlns:a16="http://schemas.microsoft.com/office/drawing/2014/main" id="{E82BA9EB-5DDA-4A61-BF5F-29915C0439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4309" y="1484242"/>
            <a:ext cx="10018713" cy="5373758"/>
          </a:xfrm>
          <a:prstGeom prst="rect">
            <a:avLst/>
          </a:prstGeom>
          <a:noFill/>
          <a:ln>
            <a:noFill/>
          </a:ln>
        </p:spPr>
      </p:pic>
    </p:spTree>
    <p:extLst>
      <p:ext uri="{BB962C8B-B14F-4D97-AF65-F5344CB8AC3E}">
        <p14:creationId xmlns:p14="http://schemas.microsoft.com/office/powerpoint/2010/main" val="62858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268357"/>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444" y="-175593"/>
            <a:ext cx="10018713" cy="3124201"/>
          </a:xfrm>
        </p:spPr>
        <p:txBody>
          <a:bodyPr/>
          <a:lstStyle/>
          <a:p>
            <a:r>
              <a:rPr lang="en-US" dirty="0"/>
              <a:t>Generated Attendance Output in MS Excel</a:t>
            </a:r>
            <a:endParaRPr lang="en-IN" dirty="0"/>
          </a:p>
        </p:txBody>
      </p:sp>
      <p:pic>
        <p:nvPicPr>
          <p:cNvPr id="4" name="Picture 3">
            <a:extLst>
              <a:ext uri="{FF2B5EF4-FFF2-40B4-BE49-F238E27FC236}">
                <a16:creationId xmlns:a16="http://schemas.microsoft.com/office/drawing/2014/main" id="{180194E4-E9C2-4DF5-B809-637B04AD2DFA}"/>
              </a:ext>
            </a:extLst>
          </p:cNvPr>
          <p:cNvPicPr>
            <a:picLocks noChangeAspect="1"/>
          </p:cNvPicPr>
          <p:nvPr/>
        </p:nvPicPr>
        <p:blipFill>
          <a:blip r:embed="rId2"/>
          <a:stretch>
            <a:fillRect/>
          </a:stretch>
        </p:blipFill>
        <p:spPr>
          <a:xfrm>
            <a:off x="0" y="1824584"/>
            <a:ext cx="12192000" cy="5033416"/>
          </a:xfrm>
          <a:prstGeom prst="rect">
            <a:avLst/>
          </a:prstGeom>
        </p:spPr>
      </p:pic>
    </p:spTree>
    <p:extLst>
      <p:ext uri="{BB962C8B-B14F-4D97-AF65-F5344CB8AC3E}">
        <p14:creationId xmlns:p14="http://schemas.microsoft.com/office/powerpoint/2010/main" val="226807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0BB-85F9-4021-934D-E89D35DF18B8}"/>
              </a:ext>
            </a:extLst>
          </p:cNvPr>
          <p:cNvSpPr>
            <a:spLocks noGrp="1"/>
          </p:cNvSpPr>
          <p:nvPr>
            <p:ph type="title"/>
          </p:nvPr>
        </p:nvSpPr>
        <p:spPr>
          <a:xfrm>
            <a:off x="1484309" y="-453890"/>
            <a:ext cx="10018713" cy="1752599"/>
          </a:xfrm>
        </p:spPr>
        <p:txBody>
          <a:bodyPr/>
          <a:lstStyle/>
          <a:p>
            <a:r>
              <a:rPr lang="en-IN" dirty="0"/>
              <a:t>Results and Analysis</a:t>
            </a:r>
          </a:p>
        </p:txBody>
      </p:sp>
      <p:sp>
        <p:nvSpPr>
          <p:cNvPr id="3" name="Content Placeholder 2">
            <a:extLst>
              <a:ext uri="{FF2B5EF4-FFF2-40B4-BE49-F238E27FC236}">
                <a16:creationId xmlns:a16="http://schemas.microsoft.com/office/drawing/2014/main" id="{85FA8B70-F480-4213-88D4-37629ADFF583}"/>
              </a:ext>
            </a:extLst>
          </p:cNvPr>
          <p:cNvSpPr>
            <a:spLocks noGrp="1"/>
          </p:cNvSpPr>
          <p:nvPr>
            <p:ph idx="1"/>
          </p:nvPr>
        </p:nvSpPr>
        <p:spPr>
          <a:xfrm>
            <a:off x="1484309" y="-453890"/>
            <a:ext cx="10018713" cy="3124201"/>
          </a:xfrm>
        </p:spPr>
        <p:txBody>
          <a:bodyPr/>
          <a:lstStyle/>
          <a:p>
            <a:r>
              <a:rPr lang="en-US" dirty="0"/>
              <a:t>Automated Attendance Feed in Database</a:t>
            </a:r>
            <a:endParaRPr lang="en-IN" dirty="0"/>
          </a:p>
        </p:txBody>
      </p:sp>
      <p:pic>
        <p:nvPicPr>
          <p:cNvPr id="5" name="Picture 4">
            <a:extLst>
              <a:ext uri="{FF2B5EF4-FFF2-40B4-BE49-F238E27FC236}">
                <a16:creationId xmlns:a16="http://schemas.microsoft.com/office/drawing/2014/main" id="{D85A95F2-B4D5-438C-82AA-46A8B9084F67}"/>
              </a:ext>
            </a:extLst>
          </p:cNvPr>
          <p:cNvPicPr>
            <a:picLocks noChangeAspect="1"/>
          </p:cNvPicPr>
          <p:nvPr/>
        </p:nvPicPr>
        <p:blipFill>
          <a:blip r:embed="rId2"/>
          <a:stretch>
            <a:fillRect/>
          </a:stretch>
        </p:blipFill>
        <p:spPr>
          <a:xfrm>
            <a:off x="0" y="1484242"/>
            <a:ext cx="12192000" cy="5373758"/>
          </a:xfrm>
          <a:prstGeom prst="rect">
            <a:avLst/>
          </a:prstGeom>
        </p:spPr>
      </p:pic>
    </p:spTree>
    <p:extLst>
      <p:ext uri="{BB962C8B-B14F-4D97-AF65-F5344CB8AC3E}">
        <p14:creationId xmlns:p14="http://schemas.microsoft.com/office/powerpoint/2010/main" val="204761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D2F-8520-4A24-AE11-E5FA0FBD1A22}"/>
              </a:ext>
            </a:extLst>
          </p:cNvPr>
          <p:cNvSpPr>
            <a:spLocks noGrp="1"/>
          </p:cNvSpPr>
          <p:nvPr>
            <p:ph type="title"/>
          </p:nvPr>
        </p:nvSpPr>
        <p:spPr>
          <a:xfrm>
            <a:off x="1484310" y="0"/>
            <a:ext cx="10018713" cy="1752599"/>
          </a:xfrm>
        </p:spPr>
        <p:txBody>
          <a:bodyPr/>
          <a:lstStyle/>
          <a:p>
            <a:r>
              <a:rPr lang="en-IN" dirty="0"/>
              <a:t>Pros and Cons</a:t>
            </a:r>
          </a:p>
        </p:txBody>
      </p:sp>
      <p:sp>
        <p:nvSpPr>
          <p:cNvPr id="3" name="Content Placeholder 2">
            <a:extLst>
              <a:ext uri="{FF2B5EF4-FFF2-40B4-BE49-F238E27FC236}">
                <a16:creationId xmlns:a16="http://schemas.microsoft.com/office/drawing/2014/main" id="{F3339CB1-9DE3-4342-A880-64B7E873A601}"/>
              </a:ext>
            </a:extLst>
          </p:cNvPr>
          <p:cNvSpPr>
            <a:spLocks noGrp="1"/>
          </p:cNvSpPr>
          <p:nvPr>
            <p:ph idx="1"/>
          </p:nvPr>
        </p:nvSpPr>
        <p:spPr>
          <a:xfrm>
            <a:off x="1484309" y="1474302"/>
            <a:ext cx="10018713" cy="4793975"/>
          </a:xfrm>
        </p:spPr>
        <p:txBody>
          <a:bodyPr>
            <a:normAutofit lnSpcReduction="10000"/>
          </a:bodyPr>
          <a:lstStyle/>
          <a:p>
            <a:r>
              <a:rPr lang="en-IN" dirty="0"/>
              <a:t>Pros</a:t>
            </a:r>
          </a:p>
          <a:p>
            <a:pPr lvl="1"/>
            <a:r>
              <a:rPr lang="en-IN" sz="2200" dirty="0"/>
              <a:t>Easy integration </a:t>
            </a:r>
          </a:p>
          <a:p>
            <a:pPr lvl="1"/>
            <a:r>
              <a:rPr lang="en-IN" sz="2200" dirty="0"/>
              <a:t>Simple algorithm </a:t>
            </a:r>
          </a:p>
          <a:p>
            <a:pPr lvl="1"/>
            <a:r>
              <a:rPr lang="en-IN" sz="2200" dirty="0"/>
              <a:t>Easy to use output format </a:t>
            </a:r>
          </a:p>
          <a:p>
            <a:pPr lvl="1"/>
            <a:r>
              <a:rPr lang="en-IN" sz="2200" dirty="0"/>
              <a:t>Proxy attendance is eliminated </a:t>
            </a:r>
          </a:p>
          <a:p>
            <a:pPr lvl="1"/>
            <a:r>
              <a:rPr lang="en-IN" sz="2200" dirty="0"/>
              <a:t>Saves time </a:t>
            </a:r>
          </a:p>
          <a:p>
            <a:r>
              <a:rPr lang="en-IN" dirty="0"/>
              <a:t>Cons</a:t>
            </a:r>
          </a:p>
          <a:p>
            <a:pPr lvl="1"/>
            <a:r>
              <a:rPr lang="en-IN" sz="2200" dirty="0"/>
              <a:t>Sensitive to lighting variations</a:t>
            </a:r>
          </a:p>
          <a:p>
            <a:pPr lvl="1"/>
            <a:r>
              <a:rPr lang="en-IN" sz="2200" dirty="0"/>
              <a:t>Distance required for detection from camera is short</a:t>
            </a:r>
          </a:p>
          <a:p>
            <a:pPr lvl="1"/>
            <a:r>
              <a:rPr lang="en-IN" sz="2200" dirty="0"/>
              <a:t>Booting Time of Web App is High</a:t>
            </a:r>
          </a:p>
        </p:txBody>
      </p:sp>
    </p:spTree>
    <p:extLst>
      <p:ext uri="{BB962C8B-B14F-4D97-AF65-F5344CB8AC3E}">
        <p14:creationId xmlns:p14="http://schemas.microsoft.com/office/powerpoint/2010/main" val="45413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D96E-D1D9-49BB-A026-13D928C1D6AE}"/>
              </a:ext>
            </a:extLst>
          </p:cNvPr>
          <p:cNvSpPr>
            <a:spLocks noGrp="1"/>
          </p:cNvSpPr>
          <p:nvPr>
            <p:ph type="title"/>
          </p:nvPr>
        </p:nvSpPr>
        <p:spPr/>
        <p:txBody>
          <a:bodyPr/>
          <a:lstStyle/>
          <a:p>
            <a:r>
              <a:rPr lang="en-IN" dirty="0"/>
              <a:t>Future Enhancement Suggestions</a:t>
            </a:r>
          </a:p>
        </p:txBody>
      </p:sp>
      <p:sp>
        <p:nvSpPr>
          <p:cNvPr id="3" name="Content Placeholder 2">
            <a:extLst>
              <a:ext uri="{FF2B5EF4-FFF2-40B4-BE49-F238E27FC236}">
                <a16:creationId xmlns:a16="http://schemas.microsoft.com/office/drawing/2014/main" id="{FCB559F4-F7C4-4D41-B6BD-DE01282501F7}"/>
              </a:ext>
            </a:extLst>
          </p:cNvPr>
          <p:cNvSpPr>
            <a:spLocks noGrp="1"/>
          </p:cNvSpPr>
          <p:nvPr>
            <p:ph idx="1"/>
          </p:nvPr>
        </p:nvSpPr>
        <p:spPr>
          <a:xfrm>
            <a:off x="1497563" y="2269434"/>
            <a:ext cx="10018713" cy="3124201"/>
          </a:xfrm>
        </p:spPr>
        <p:txBody>
          <a:bodyPr/>
          <a:lstStyle/>
          <a:p>
            <a:pPr algn="just"/>
            <a:r>
              <a:rPr lang="en-IN" dirty="0"/>
              <a:t>The speed can be further enhanced .</a:t>
            </a:r>
          </a:p>
          <a:p>
            <a:pPr algn="just"/>
            <a:r>
              <a:rPr lang="en-IN" dirty="0"/>
              <a:t>The distance limit up to which the camera would be able to recognize faces can be increased.</a:t>
            </a:r>
          </a:p>
          <a:p>
            <a:pPr algn="just"/>
            <a:r>
              <a:rPr lang="en-IN" dirty="0"/>
              <a:t>The data set used to train the model can be further improvised by adding more samples corresponding to each face. This would increase the accuracy.</a:t>
            </a:r>
          </a:p>
        </p:txBody>
      </p:sp>
    </p:spTree>
    <p:extLst>
      <p:ext uri="{BB962C8B-B14F-4D97-AF65-F5344CB8AC3E}">
        <p14:creationId xmlns:p14="http://schemas.microsoft.com/office/powerpoint/2010/main" val="113444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23CB-57EB-46B5-9E29-AE3328E897D8}"/>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7FC20ACB-84EF-4BBD-92F9-71137A96848D}"/>
              </a:ext>
            </a:extLst>
          </p:cNvPr>
          <p:cNvSpPr>
            <a:spLocks noGrp="1"/>
          </p:cNvSpPr>
          <p:nvPr>
            <p:ph idx="1"/>
          </p:nvPr>
        </p:nvSpPr>
        <p:spPr>
          <a:xfrm>
            <a:off x="1484310" y="2438399"/>
            <a:ext cx="10018713" cy="3124201"/>
          </a:xfrm>
        </p:spPr>
        <p:txBody>
          <a:bodyPr/>
          <a:lstStyle/>
          <a:p>
            <a:pPr marL="0" indent="0" algn="just">
              <a:buNone/>
            </a:pPr>
            <a:r>
              <a:rPr lang="en-IN" dirty="0"/>
              <a:t>The system we have developed has successfully able to accomplish the task of marking the attendance in the classroom automatically and output obtained in an excel sheet as desired in real time. Another important aspect where we can work is towards creating an online data base of the attendance and its automatic updating, keeping in mind growing popularity of internet of things.</a:t>
            </a:r>
          </a:p>
        </p:txBody>
      </p:sp>
    </p:spTree>
    <p:extLst>
      <p:ext uri="{BB962C8B-B14F-4D97-AF65-F5344CB8AC3E}">
        <p14:creationId xmlns:p14="http://schemas.microsoft.com/office/powerpoint/2010/main" val="114397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261D-D039-4BD9-B119-AEF2711EB90E}"/>
              </a:ext>
            </a:extLst>
          </p:cNvPr>
          <p:cNvSpPr>
            <a:spLocks noGrp="1"/>
          </p:cNvSpPr>
          <p:nvPr>
            <p:ph type="title"/>
          </p:nvPr>
        </p:nvSpPr>
        <p:spPr>
          <a:xfrm>
            <a:off x="1484310" y="530087"/>
            <a:ext cx="10018713" cy="1752599"/>
          </a:xfrm>
        </p:spPr>
        <p:txBody>
          <a:bodyPr/>
          <a:lstStyle/>
          <a:p>
            <a:r>
              <a:rPr lang="en-IN" dirty="0"/>
              <a:t>Conclusion</a:t>
            </a:r>
          </a:p>
        </p:txBody>
      </p:sp>
      <p:sp>
        <p:nvSpPr>
          <p:cNvPr id="3" name="Content Placeholder 2">
            <a:extLst>
              <a:ext uri="{FF2B5EF4-FFF2-40B4-BE49-F238E27FC236}">
                <a16:creationId xmlns:a16="http://schemas.microsoft.com/office/drawing/2014/main" id="{42FE2847-0C11-430C-9C49-D08C2FB16F8A}"/>
              </a:ext>
            </a:extLst>
          </p:cNvPr>
          <p:cNvSpPr>
            <a:spLocks noGrp="1"/>
          </p:cNvSpPr>
          <p:nvPr>
            <p:ph idx="1"/>
          </p:nvPr>
        </p:nvSpPr>
        <p:spPr>
          <a:xfrm>
            <a:off x="1484311" y="2282686"/>
            <a:ext cx="10018713" cy="3124201"/>
          </a:xfrm>
        </p:spPr>
        <p:txBody>
          <a:bodyPr/>
          <a:lstStyle/>
          <a:p>
            <a:pPr marL="0" indent="0" algn="just">
              <a:buNone/>
            </a:pPr>
            <a:r>
              <a:rPr lang="en-IN" dirty="0"/>
              <a:t>In the system we have implemented an attendance system for a lecture, section or laboratory by which lecturer or teaching assistant can record student attendance. Its saves time and effort, especially if it is a lecture with huge number of students.</a:t>
            </a:r>
          </a:p>
        </p:txBody>
      </p:sp>
    </p:spTree>
    <p:extLst>
      <p:ext uri="{BB962C8B-B14F-4D97-AF65-F5344CB8AC3E}">
        <p14:creationId xmlns:p14="http://schemas.microsoft.com/office/powerpoint/2010/main" val="206472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F508-88DC-4BDA-AF67-702C2F2BC9D3}"/>
              </a:ext>
            </a:extLst>
          </p:cNvPr>
          <p:cNvSpPr>
            <a:spLocks noGrp="1"/>
          </p:cNvSpPr>
          <p:nvPr>
            <p:ph type="title"/>
          </p:nvPr>
        </p:nvSpPr>
        <p:spPr>
          <a:xfrm>
            <a:off x="1484311" y="685800"/>
            <a:ext cx="10018713" cy="5370443"/>
          </a:xfrm>
        </p:spPr>
        <p:txBody>
          <a:bodyPr/>
          <a:lstStyle/>
          <a:p>
            <a:r>
              <a:rPr lang="en-IN" dirty="0"/>
              <a:t>Thanks!</a:t>
            </a:r>
          </a:p>
        </p:txBody>
      </p:sp>
    </p:spTree>
    <p:extLst>
      <p:ext uri="{BB962C8B-B14F-4D97-AF65-F5344CB8AC3E}">
        <p14:creationId xmlns:p14="http://schemas.microsoft.com/office/powerpoint/2010/main" val="140951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9A58-315D-433D-A91D-2ADDDCEB230A}"/>
              </a:ext>
            </a:extLst>
          </p:cNvPr>
          <p:cNvSpPr>
            <a:spLocks noGrp="1"/>
          </p:cNvSpPr>
          <p:nvPr>
            <p:ph type="title"/>
          </p:nvPr>
        </p:nvSpPr>
        <p:spPr>
          <a:xfrm>
            <a:off x="1484310" y="0"/>
            <a:ext cx="10018713" cy="1752599"/>
          </a:xfrm>
        </p:spPr>
        <p:txBody>
          <a:bodyPr/>
          <a:lstStyle/>
          <a:p>
            <a:r>
              <a:rPr lang="en-IN" dirty="0"/>
              <a:t>Content</a:t>
            </a:r>
          </a:p>
        </p:txBody>
      </p:sp>
      <p:sp>
        <p:nvSpPr>
          <p:cNvPr id="3" name="Content Placeholder 2">
            <a:extLst>
              <a:ext uri="{FF2B5EF4-FFF2-40B4-BE49-F238E27FC236}">
                <a16:creationId xmlns:a16="http://schemas.microsoft.com/office/drawing/2014/main" id="{2B78E375-8FE4-4491-8B6D-BC6D0C14CCED}"/>
              </a:ext>
            </a:extLst>
          </p:cNvPr>
          <p:cNvSpPr>
            <a:spLocks noGrp="1"/>
          </p:cNvSpPr>
          <p:nvPr>
            <p:ph idx="1"/>
          </p:nvPr>
        </p:nvSpPr>
        <p:spPr>
          <a:xfrm>
            <a:off x="2345565" y="1394790"/>
            <a:ext cx="10018713" cy="4621697"/>
          </a:xfrm>
        </p:spPr>
        <p:txBody>
          <a:bodyPr>
            <a:normAutofit fontScale="92500" lnSpcReduction="20000"/>
          </a:bodyPr>
          <a:lstStyle/>
          <a:p>
            <a:r>
              <a:rPr lang="en-IN" dirty="0"/>
              <a:t>Objective</a:t>
            </a:r>
          </a:p>
          <a:p>
            <a:r>
              <a:rPr lang="en-IN" dirty="0"/>
              <a:t>Concept</a:t>
            </a:r>
          </a:p>
          <a:p>
            <a:r>
              <a:rPr lang="en-IN" dirty="0"/>
              <a:t>Working</a:t>
            </a:r>
          </a:p>
          <a:p>
            <a:r>
              <a:rPr lang="en-IN" dirty="0"/>
              <a:t>Methodology</a:t>
            </a:r>
          </a:p>
          <a:p>
            <a:r>
              <a:rPr lang="en-IN" dirty="0"/>
              <a:t>Viola Jones Algorithm</a:t>
            </a:r>
          </a:p>
          <a:p>
            <a:r>
              <a:rPr lang="en-IN" dirty="0"/>
              <a:t>Face Recognition Approach</a:t>
            </a:r>
          </a:p>
          <a:p>
            <a:r>
              <a:rPr lang="en-IN" dirty="0"/>
              <a:t>System Implementation</a:t>
            </a:r>
          </a:p>
          <a:p>
            <a:r>
              <a:rPr lang="en-IN" dirty="0"/>
              <a:t>Results and Analysis</a:t>
            </a:r>
          </a:p>
          <a:p>
            <a:r>
              <a:rPr lang="en-IN" dirty="0"/>
              <a:t>Pros and Cons</a:t>
            </a:r>
          </a:p>
          <a:p>
            <a:r>
              <a:rPr lang="en-IN" dirty="0"/>
              <a:t>Future Enhancements</a:t>
            </a:r>
          </a:p>
          <a:p>
            <a:r>
              <a:rPr lang="en-IN" dirty="0"/>
              <a:t>Future Scope and Conclusion</a:t>
            </a:r>
          </a:p>
        </p:txBody>
      </p:sp>
    </p:spTree>
    <p:extLst>
      <p:ext uri="{BB962C8B-B14F-4D97-AF65-F5344CB8AC3E}">
        <p14:creationId xmlns:p14="http://schemas.microsoft.com/office/powerpoint/2010/main" val="157991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F56B-36E6-475B-9C93-2AB07A848C94}"/>
              </a:ext>
            </a:extLst>
          </p:cNvPr>
          <p:cNvSpPr>
            <a:spLocks noGrp="1"/>
          </p:cNvSpPr>
          <p:nvPr>
            <p:ph type="title"/>
          </p:nvPr>
        </p:nvSpPr>
        <p:spPr>
          <a:xfrm>
            <a:off x="1484309" y="0"/>
            <a:ext cx="10018713" cy="1752599"/>
          </a:xfrm>
        </p:spPr>
        <p:txBody>
          <a:bodyPr/>
          <a:lstStyle/>
          <a:p>
            <a:r>
              <a:rPr lang="en-IN" dirty="0"/>
              <a:t>Objective</a:t>
            </a:r>
          </a:p>
        </p:txBody>
      </p:sp>
      <p:sp>
        <p:nvSpPr>
          <p:cNvPr id="3" name="Content Placeholder 2">
            <a:extLst>
              <a:ext uri="{FF2B5EF4-FFF2-40B4-BE49-F238E27FC236}">
                <a16:creationId xmlns:a16="http://schemas.microsoft.com/office/drawing/2014/main" id="{7722858E-30CE-4AE7-82D7-61DB057205BC}"/>
              </a:ext>
            </a:extLst>
          </p:cNvPr>
          <p:cNvSpPr>
            <a:spLocks noGrp="1"/>
          </p:cNvSpPr>
          <p:nvPr>
            <p:ph idx="1"/>
          </p:nvPr>
        </p:nvSpPr>
        <p:spPr>
          <a:xfrm>
            <a:off x="1757263" y="1981201"/>
            <a:ext cx="9639607" cy="3124201"/>
          </a:xfrm>
        </p:spPr>
        <p:txBody>
          <a:bodyPr/>
          <a:lstStyle/>
          <a:p>
            <a:pPr marL="0" indent="0" algn="just">
              <a:buNone/>
            </a:pPr>
            <a:r>
              <a:rPr lang="en-IN" dirty="0"/>
              <a:t>In this project we aim to build an Attendance marking system with the help of facial recognition owing to the difficulty in the manual as well as other traditional means of attendance system</a:t>
            </a:r>
          </a:p>
        </p:txBody>
      </p:sp>
    </p:spTree>
    <p:extLst>
      <p:ext uri="{BB962C8B-B14F-4D97-AF65-F5344CB8AC3E}">
        <p14:creationId xmlns:p14="http://schemas.microsoft.com/office/powerpoint/2010/main" val="5927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1E50-8BCC-4E66-9E5C-DDFBEA3DAA07}"/>
              </a:ext>
            </a:extLst>
          </p:cNvPr>
          <p:cNvSpPr>
            <a:spLocks noGrp="1"/>
          </p:cNvSpPr>
          <p:nvPr>
            <p:ph type="title"/>
          </p:nvPr>
        </p:nvSpPr>
        <p:spPr>
          <a:xfrm>
            <a:off x="1484309" y="0"/>
            <a:ext cx="10018713" cy="1752599"/>
          </a:xfrm>
        </p:spPr>
        <p:txBody>
          <a:bodyPr/>
          <a:lstStyle/>
          <a:p>
            <a:r>
              <a:rPr lang="en-IN" dirty="0"/>
              <a:t>Concept</a:t>
            </a:r>
          </a:p>
        </p:txBody>
      </p:sp>
      <p:sp>
        <p:nvSpPr>
          <p:cNvPr id="3" name="Content Placeholder 2">
            <a:extLst>
              <a:ext uri="{FF2B5EF4-FFF2-40B4-BE49-F238E27FC236}">
                <a16:creationId xmlns:a16="http://schemas.microsoft.com/office/drawing/2014/main" id="{C101BEB4-0C23-4C2F-A014-94BD4170B65C}"/>
              </a:ext>
            </a:extLst>
          </p:cNvPr>
          <p:cNvSpPr>
            <a:spLocks noGrp="1"/>
          </p:cNvSpPr>
          <p:nvPr>
            <p:ph idx="1"/>
          </p:nvPr>
        </p:nvSpPr>
        <p:spPr>
          <a:xfrm>
            <a:off x="1828866" y="1752599"/>
            <a:ext cx="9528248" cy="4176092"/>
          </a:xfrm>
        </p:spPr>
        <p:txBody>
          <a:bodyPr>
            <a:normAutofit/>
          </a:bodyPr>
          <a:lstStyle/>
          <a:p>
            <a:pPr marL="0" indent="0" algn="just">
              <a:buNone/>
            </a:pPr>
            <a:r>
              <a:rPr lang="en-IN" dirty="0"/>
              <a:t>Automated Attendance System has been envisioned for the purpose of reducing the errors that occur in the traditional (manual) attendance taking system. The aim is to automate and make a system that is useful to the organization such as an institute. The efficient and accurate method of attendance in the office environment that can replace the old manual methods. This method is secure enough, reliable and available for use. No need for specialized hardware for installing the system in the office. It can be constructed using a camera (preferably CCTV) and computer.</a:t>
            </a:r>
          </a:p>
        </p:txBody>
      </p:sp>
    </p:spTree>
    <p:extLst>
      <p:ext uri="{BB962C8B-B14F-4D97-AF65-F5344CB8AC3E}">
        <p14:creationId xmlns:p14="http://schemas.microsoft.com/office/powerpoint/2010/main" val="259748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E4DB-0802-4811-8761-B14CD92A65E0}"/>
              </a:ext>
            </a:extLst>
          </p:cNvPr>
          <p:cNvSpPr>
            <a:spLocks noGrp="1"/>
          </p:cNvSpPr>
          <p:nvPr>
            <p:ph type="title"/>
          </p:nvPr>
        </p:nvSpPr>
        <p:spPr/>
        <p:txBody>
          <a:bodyPr/>
          <a:lstStyle/>
          <a:p>
            <a:r>
              <a:rPr lang="en-IN" dirty="0"/>
              <a:t>Working of our Web Application</a:t>
            </a:r>
          </a:p>
        </p:txBody>
      </p:sp>
      <p:graphicFrame>
        <p:nvGraphicFramePr>
          <p:cNvPr id="4" name="Content Placeholder 3">
            <a:extLst>
              <a:ext uri="{FF2B5EF4-FFF2-40B4-BE49-F238E27FC236}">
                <a16:creationId xmlns:a16="http://schemas.microsoft.com/office/drawing/2014/main" id="{0B79A9B8-DF1F-4338-B3BD-91BB01FF61E2}"/>
              </a:ext>
            </a:extLst>
          </p:cNvPr>
          <p:cNvGraphicFramePr>
            <a:graphicFrameLocks noGrp="1"/>
          </p:cNvGraphicFramePr>
          <p:nvPr>
            <p:ph idx="1"/>
            <p:extLst>
              <p:ext uri="{D42A27DB-BD31-4B8C-83A1-F6EECF244321}">
                <p14:modId xmlns:p14="http://schemas.microsoft.com/office/powerpoint/2010/main" val="1667479386"/>
              </p:ext>
            </p:extLst>
          </p:nvPr>
        </p:nvGraphicFramePr>
        <p:xfrm>
          <a:off x="1484311" y="2438399"/>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39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C06C-6C88-45AE-B91A-48F4C9E03883}"/>
              </a:ext>
            </a:extLst>
          </p:cNvPr>
          <p:cNvSpPr>
            <a:spLocks noGrp="1"/>
          </p:cNvSpPr>
          <p:nvPr>
            <p:ph type="title"/>
          </p:nvPr>
        </p:nvSpPr>
        <p:spPr>
          <a:xfrm>
            <a:off x="1497562" y="-219200"/>
            <a:ext cx="10018713" cy="1752599"/>
          </a:xfrm>
        </p:spPr>
        <p:txBody>
          <a:bodyPr/>
          <a:lstStyle/>
          <a:p>
            <a:r>
              <a:rPr lang="en-IN" dirty="0"/>
              <a:t>Methodology</a:t>
            </a:r>
          </a:p>
        </p:txBody>
      </p:sp>
      <p:sp>
        <p:nvSpPr>
          <p:cNvPr id="3" name="Content Placeholder 2">
            <a:extLst>
              <a:ext uri="{FF2B5EF4-FFF2-40B4-BE49-F238E27FC236}">
                <a16:creationId xmlns:a16="http://schemas.microsoft.com/office/drawing/2014/main" id="{2D025A5C-B133-4830-845F-89CABFC57DFF}"/>
              </a:ext>
            </a:extLst>
          </p:cNvPr>
          <p:cNvSpPr>
            <a:spLocks noGrp="1"/>
          </p:cNvSpPr>
          <p:nvPr>
            <p:ph idx="1"/>
          </p:nvPr>
        </p:nvSpPr>
        <p:spPr>
          <a:xfrm>
            <a:off x="1868624" y="1249016"/>
            <a:ext cx="9475238" cy="3124201"/>
          </a:xfrm>
        </p:spPr>
        <p:txBody>
          <a:bodyPr>
            <a:normAutofit lnSpcReduction="10000"/>
          </a:bodyPr>
          <a:lstStyle/>
          <a:p>
            <a:pPr algn="just"/>
            <a:r>
              <a:rPr lang="en-IN" dirty="0"/>
              <a:t>Camera captures the image of a classroom</a:t>
            </a:r>
          </a:p>
          <a:p>
            <a:pPr algn="just"/>
            <a:r>
              <a:rPr lang="en-IN" dirty="0"/>
              <a:t>The faces are detected and cropped </a:t>
            </a:r>
          </a:p>
          <a:p>
            <a:pPr algn="just"/>
            <a:r>
              <a:rPr lang="en-IN" dirty="0"/>
              <a:t>Cropped images are processed using Fisher face recognition algorithm </a:t>
            </a:r>
          </a:p>
          <a:p>
            <a:pPr algn="just"/>
            <a:r>
              <a:rPr lang="en-IN" dirty="0"/>
              <a:t>The students whose faces are recognized are marked as present and the results are transferred to an excel sheet automatically.</a:t>
            </a:r>
          </a:p>
          <a:p>
            <a:pPr algn="just"/>
            <a:r>
              <a:rPr lang="en-IN" dirty="0"/>
              <a:t>If any student whose face is not recognized, then their attendance can be entered manually. </a:t>
            </a:r>
          </a:p>
        </p:txBody>
      </p:sp>
      <p:pic>
        <p:nvPicPr>
          <p:cNvPr id="5" name="Picture 4">
            <a:extLst>
              <a:ext uri="{FF2B5EF4-FFF2-40B4-BE49-F238E27FC236}">
                <a16:creationId xmlns:a16="http://schemas.microsoft.com/office/drawing/2014/main" id="{2A691199-2942-4589-8FAD-3A394370F187}"/>
              </a:ext>
            </a:extLst>
          </p:cNvPr>
          <p:cNvPicPr>
            <a:picLocks noChangeAspect="1"/>
          </p:cNvPicPr>
          <p:nvPr/>
        </p:nvPicPr>
        <p:blipFill>
          <a:blip r:embed="rId2"/>
          <a:stretch>
            <a:fillRect/>
          </a:stretch>
        </p:blipFill>
        <p:spPr>
          <a:xfrm>
            <a:off x="4943783" y="4018182"/>
            <a:ext cx="4743035" cy="2839818"/>
          </a:xfrm>
          <a:prstGeom prst="rect">
            <a:avLst/>
          </a:prstGeom>
        </p:spPr>
      </p:pic>
    </p:spTree>
    <p:extLst>
      <p:ext uri="{BB962C8B-B14F-4D97-AF65-F5344CB8AC3E}">
        <p14:creationId xmlns:p14="http://schemas.microsoft.com/office/powerpoint/2010/main" val="85868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99F9-558D-40B0-8F04-71E310FB51DC}"/>
              </a:ext>
            </a:extLst>
          </p:cNvPr>
          <p:cNvSpPr>
            <a:spLocks noGrp="1"/>
          </p:cNvSpPr>
          <p:nvPr>
            <p:ph type="title"/>
          </p:nvPr>
        </p:nvSpPr>
        <p:spPr>
          <a:xfrm>
            <a:off x="1484309" y="0"/>
            <a:ext cx="10018713" cy="1752599"/>
          </a:xfrm>
        </p:spPr>
        <p:txBody>
          <a:bodyPr/>
          <a:lstStyle/>
          <a:p>
            <a:r>
              <a:rPr lang="en-IN" dirty="0"/>
              <a:t>Viola-Jones Algorithm</a:t>
            </a:r>
          </a:p>
        </p:txBody>
      </p:sp>
      <p:sp>
        <p:nvSpPr>
          <p:cNvPr id="3" name="Content Placeholder 2">
            <a:extLst>
              <a:ext uri="{FF2B5EF4-FFF2-40B4-BE49-F238E27FC236}">
                <a16:creationId xmlns:a16="http://schemas.microsoft.com/office/drawing/2014/main" id="{F034E5A2-1A8B-478E-9258-3CBD93F8F3AF}"/>
              </a:ext>
            </a:extLst>
          </p:cNvPr>
          <p:cNvSpPr>
            <a:spLocks noGrp="1"/>
          </p:cNvSpPr>
          <p:nvPr>
            <p:ph idx="1"/>
          </p:nvPr>
        </p:nvSpPr>
        <p:spPr>
          <a:xfrm>
            <a:off x="2173287" y="1866899"/>
            <a:ext cx="10018713" cy="3124201"/>
          </a:xfrm>
        </p:spPr>
        <p:txBody>
          <a:bodyPr/>
          <a:lstStyle/>
          <a:p>
            <a:r>
              <a:rPr lang="en-IN" dirty="0"/>
              <a:t>This is used for face detection process </a:t>
            </a:r>
          </a:p>
          <a:p>
            <a:r>
              <a:rPr lang="en-IN" dirty="0"/>
              <a:t>Three basic steps of algorithm </a:t>
            </a:r>
          </a:p>
          <a:p>
            <a:pPr lvl="1"/>
            <a:r>
              <a:rPr lang="en-IN" sz="2200" dirty="0"/>
              <a:t>Integral image for feature computation</a:t>
            </a:r>
          </a:p>
          <a:p>
            <a:pPr lvl="1"/>
            <a:r>
              <a:rPr lang="en-IN" sz="2200" dirty="0"/>
              <a:t> </a:t>
            </a:r>
            <a:r>
              <a:rPr lang="en-IN" sz="2200" dirty="0" err="1"/>
              <a:t>Adaboost</a:t>
            </a:r>
            <a:r>
              <a:rPr lang="en-IN" sz="2200" dirty="0"/>
              <a:t> algorithm for feature selection </a:t>
            </a:r>
          </a:p>
          <a:p>
            <a:pPr lvl="1"/>
            <a:r>
              <a:rPr lang="en-IN" sz="2200" dirty="0"/>
              <a:t>Cascade classifiers </a:t>
            </a:r>
          </a:p>
          <a:p>
            <a:r>
              <a:rPr lang="en-IN" dirty="0"/>
              <a:t>These are applied directly by OpenCV library.</a:t>
            </a:r>
          </a:p>
        </p:txBody>
      </p:sp>
    </p:spTree>
    <p:extLst>
      <p:ext uri="{BB962C8B-B14F-4D97-AF65-F5344CB8AC3E}">
        <p14:creationId xmlns:p14="http://schemas.microsoft.com/office/powerpoint/2010/main" val="51868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0304-CD52-482F-A3FD-784953AEF9E5}"/>
              </a:ext>
            </a:extLst>
          </p:cNvPr>
          <p:cNvSpPr>
            <a:spLocks noGrp="1"/>
          </p:cNvSpPr>
          <p:nvPr>
            <p:ph type="title"/>
          </p:nvPr>
        </p:nvSpPr>
        <p:spPr>
          <a:xfrm>
            <a:off x="1484310" y="0"/>
            <a:ext cx="10018713" cy="1752599"/>
          </a:xfrm>
        </p:spPr>
        <p:txBody>
          <a:bodyPr/>
          <a:lstStyle/>
          <a:p>
            <a:r>
              <a:rPr lang="en-IN" dirty="0"/>
              <a:t>Integral Image Feature Computation</a:t>
            </a:r>
          </a:p>
        </p:txBody>
      </p:sp>
      <p:sp>
        <p:nvSpPr>
          <p:cNvPr id="3" name="Content Placeholder 2">
            <a:extLst>
              <a:ext uri="{FF2B5EF4-FFF2-40B4-BE49-F238E27FC236}">
                <a16:creationId xmlns:a16="http://schemas.microsoft.com/office/drawing/2014/main" id="{49DCC293-16C1-4AF6-9F81-46A4C1E6A6D1}"/>
              </a:ext>
            </a:extLst>
          </p:cNvPr>
          <p:cNvSpPr>
            <a:spLocks noGrp="1"/>
          </p:cNvSpPr>
          <p:nvPr>
            <p:ph idx="1"/>
          </p:nvPr>
        </p:nvSpPr>
        <p:spPr>
          <a:xfrm>
            <a:off x="2014398" y="1641253"/>
            <a:ext cx="9488626" cy="4992758"/>
          </a:xfrm>
        </p:spPr>
        <p:txBody>
          <a:bodyPr>
            <a:normAutofit lnSpcReduction="10000"/>
          </a:bodyPr>
          <a:lstStyle/>
          <a:p>
            <a:pPr algn="just"/>
            <a:r>
              <a:rPr lang="en-IN" dirty="0"/>
              <a:t>First step of the Viola-Jones face detection algorithm is to turn the input image into an integral image. This is done by making each pixel equal to the entire sum of all pixels above and to the left of the concerned pixel.</a:t>
            </a:r>
          </a:p>
          <a:p>
            <a:pPr algn="just"/>
            <a:r>
              <a:rPr lang="en-IN" dirty="0"/>
              <a:t>Input Image</a:t>
            </a:r>
          </a:p>
          <a:p>
            <a:pPr marL="0" indent="0" algn="just">
              <a:buNone/>
            </a:pPr>
            <a:r>
              <a:rPr lang="en-IN" dirty="0"/>
              <a:t>	1 1 1</a:t>
            </a:r>
          </a:p>
          <a:p>
            <a:pPr marL="0" indent="0" algn="just">
              <a:buNone/>
            </a:pPr>
            <a:r>
              <a:rPr lang="en-IN" dirty="0"/>
              <a:t>	1 1 1</a:t>
            </a:r>
          </a:p>
          <a:p>
            <a:pPr marL="0" indent="0" algn="just">
              <a:buNone/>
            </a:pPr>
            <a:r>
              <a:rPr lang="en-IN" dirty="0"/>
              <a:t>	1 1 1 </a:t>
            </a:r>
          </a:p>
          <a:p>
            <a:pPr algn="just"/>
            <a:r>
              <a:rPr lang="en-IN" dirty="0"/>
              <a:t>Integral Image				</a:t>
            </a:r>
          </a:p>
          <a:p>
            <a:pPr marL="0" indent="0" algn="just">
              <a:buNone/>
            </a:pPr>
            <a:r>
              <a:rPr lang="en-IN" dirty="0"/>
              <a:t>	1 2 3</a:t>
            </a:r>
          </a:p>
          <a:p>
            <a:pPr marL="0" indent="0" algn="just">
              <a:buNone/>
            </a:pPr>
            <a:r>
              <a:rPr lang="en-IN" dirty="0"/>
              <a:t>	2 4 6</a:t>
            </a:r>
          </a:p>
          <a:p>
            <a:pPr marL="0" indent="0" algn="just">
              <a:buNone/>
            </a:pPr>
            <a:r>
              <a:rPr lang="en-IN" dirty="0"/>
              <a:t>	3 6 9</a:t>
            </a:r>
          </a:p>
        </p:txBody>
      </p:sp>
      <p:pic>
        <p:nvPicPr>
          <p:cNvPr id="4" name="Picture 3">
            <a:extLst>
              <a:ext uri="{FF2B5EF4-FFF2-40B4-BE49-F238E27FC236}">
                <a16:creationId xmlns:a16="http://schemas.microsoft.com/office/drawing/2014/main" id="{E14D527B-39C3-4338-ACE4-E94F61F225BC}"/>
              </a:ext>
            </a:extLst>
          </p:cNvPr>
          <p:cNvPicPr>
            <a:picLocks noChangeAspect="1"/>
          </p:cNvPicPr>
          <p:nvPr/>
        </p:nvPicPr>
        <p:blipFill>
          <a:blip r:embed="rId2"/>
          <a:stretch>
            <a:fillRect/>
          </a:stretch>
        </p:blipFill>
        <p:spPr>
          <a:xfrm>
            <a:off x="6096000" y="3120886"/>
            <a:ext cx="4479235" cy="3513125"/>
          </a:xfrm>
          <a:prstGeom prst="rect">
            <a:avLst/>
          </a:prstGeom>
        </p:spPr>
      </p:pic>
    </p:spTree>
    <p:extLst>
      <p:ext uri="{BB962C8B-B14F-4D97-AF65-F5344CB8AC3E}">
        <p14:creationId xmlns:p14="http://schemas.microsoft.com/office/powerpoint/2010/main" val="2168271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117</TotalTime>
  <Words>971</Words>
  <Application>Microsoft Office PowerPoint</Application>
  <PresentationFormat>Widescreen</PresentationFormat>
  <Paragraphs>114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Corbel</vt:lpstr>
      <vt:lpstr>Parallax</vt:lpstr>
      <vt:lpstr>Automated Attendance System using Face Recognition</vt:lpstr>
      <vt:lpstr>Abstract</vt:lpstr>
      <vt:lpstr>Content</vt:lpstr>
      <vt:lpstr>Objective</vt:lpstr>
      <vt:lpstr>Concept</vt:lpstr>
      <vt:lpstr>Working of our Web Application</vt:lpstr>
      <vt:lpstr>Methodology</vt:lpstr>
      <vt:lpstr>Viola-Jones Algorithm</vt:lpstr>
      <vt:lpstr>Integral Image Feature Computation</vt:lpstr>
      <vt:lpstr>Adaboost Algorithm</vt:lpstr>
      <vt:lpstr>Cascade Classifiers</vt:lpstr>
      <vt:lpstr>Face Recognition Approach: FisherFace</vt:lpstr>
      <vt:lpstr>System Implementation</vt:lpstr>
      <vt:lpstr>System Implementation</vt:lpstr>
      <vt:lpstr>System Implementation</vt:lpstr>
      <vt:lpstr>Results and Analysis</vt:lpstr>
      <vt:lpstr>Results and Analysis</vt:lpstr>
      <vt:lpstr>Results and Analysis</vt:lpstr>
      <vt:lpstr>Results and Analysis</vt:lpstr>
      <vt:lpstr>Results and Analysis</vt:lpstr>
      <vt:lpstr>Results and Analysis</vt:lpstr>
      <vt:lpstr>Results and Analysis</vt:lpstr>
      <vt:lpstr>Results and Analysis</vt:lpstr>
      <vt:lpstr>Pros and Cons</vt:lpstr>
      <vt:lpstr>Future Enhancement Suggestions</vt:lpstr>
      <vt:lpstr>Future Scope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Attendance System using Face Recognition</dc:title>
  <dc:creator>Aaryan Das</dc:creator>
  <cp:lastModifiedBy>Aaryan Das</cp:lastModifiedBy>
  <cp:revision>12</cp:revision>
  <dcterms:created xsi:type="dcterms:W3CDTF">2019-04-18T01:28:55Z</dcterms:created>
  <dcterms:modified xsi:type="dcterms:W3CDTF">2019-05-16T14:30:53Z</dcterms:modified>
</cp:coreProperties>
</file>