
<file path=[Content_Types].xml><?xml version="1.0" encoding="utf-8"?>
<Types xmlns="http://schemas.openxmlformats.org/package/2006/content-types">
  <Default Extension="jpg&amp;ehk=DRT8niXKGFjrePVqJUB" ContentType="image/jpeg"/>
  <Default Extension="png&amp;ehk=utIneAIZTh" ContentType="image/png"/>
  <Default Extension="jpg&amp;ehk=OvKXnOgubShzl6jZ4V7hcA&amp;r=0&amp;pid=OfficeInsert" ContentType="image/jpeg"/>
  <Default Extension="png&amp;ehk=" ContentType="image/png"/>
  <Default Extension="png&amp;ehk=f0axMVpGBqqDRCc" ContentType="image/png"/>
  <Default Extension="jpeg" ContentType="image/jpeg"/>
  <Default Extension="png&amp;ehk=8xdU30CrDgzZ3aTqevzLBg&amp;r=0&amp;pid=OfficeInsert" ContentType="image/png"/>
  <Default Extension="rels" ContentType="application/vnd.openxmlformats-package.relationships+xml"/>
  <Default Extension="xml" ContentType="application/xml"/>
  <Default Extension="jpg&amp;ehk=KHeRp6jtvyMWuH9WCPx0lg&amp;r=0&amp;pid=OfficeInsert" ContentType="image/jpeg"/>
  <Default Extension="png&amp;ehk=72zB3BXXNpG8KbaZrM1HUw&amp;r=0&amp;pid=OfficeInsert" ContentType="image/png"/>
  <Default Extension="png&amp;ehk=boWDOLFFs3u9lefQB" ContentType="image/png"/>
  <Default Extension="png&amp;ehk=1paox" ContentType="image/png"/>
  <Default Extension="gif&amp;ehk=dE7kL6nE6uLXdlgRykSf0A&amp;r=0&amp;pid=OfficeInsert" ContentType="image/gif"/>
  <Default Extension="jpg&amp;ehk=tJSm9OKy2vDt01P" ContentType="image/jpeg"/>
  <Default Extension="png&amp;ehk=9F0eRL5daq4Z" ContentType="image/png"/>
  <Default Extension="jpg&amp;ehk=h4sltY1kG6VdEbkq6r5L1A&amp;r=0&amp;pid=OfficeInsert" ContentType="image/jpeg"/>
  <Default Extension="jpe&amp;ehk=MJRl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3ACF-67B7-43E0-86F2-73760D4C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840AD-F374-4483-8F60-ED1490EA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5F076-FF06-4BCD-8FC4-6B87668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2EFA-8561-4425-8C59-A26181A9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AEE7-CA7A-4D4F-A5DB-827F1CBD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59A4-F2CC-4F79-A10C-1ED32E38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6F3B9-FF75-474D-B1B4-8EF81BFE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2FBF-02E7-4FDC-ACA5-4CBE7EA4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350A-C581-4551-9F0E-96F033AF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31ED-D06F-4EC0-A5BA-17752A8A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62576-BF27-447F-964D-7E44F6F7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14DB-3038-4906-AC65-1E92926C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1479-1BE3-4A44-8372-FF436D31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1D4A-A2B8-4B01-AEC5-E0611727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5905-008B-42D6-A5CE-10866816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6BF5-5DE2-4A71-AFF1-45E37DB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385C-6015-4E77-B825-B2D3CC84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21FB-8724-44AA-B6C8-50A95B3C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4B4B-BB4E-4C0A-ACE1-58C7F244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35EF-7E37-4F7F-A54A-83BE90F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7B72-0FE4-4652-A32D-69E15ABA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2AEF-B981-4702-8025-6003302F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4A88-1BD5-4D7A-9060-3BADBD2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AC24-6D17-4F72-AE70-D102B14D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43F4-AA27-4499-9141-F497401D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19A0-42D4-4DBF-808E-ADEDFEA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F7F8-D650-4CFF-BE14-64F1A15AA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58E0F-8ED3-475B-A5D7-24B0844E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5F340-F118-4040-8790-69F2FB2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E39A-0CAB-42C7-8AAD-9A544181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164D-C2E2-40A3-BBAD-DE1642A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7DCE-03B7-4B8E-9D52-2F95F643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E881-ED4D-4E2D-8142-7FFD8DCE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A008-DAA4-4BE4-BB39-9A7B55F5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E85A4-7CB1-4DE9-9E6F-8A312BE89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2F658-5DD9-4AE5-AAB9-E5D047EC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58776-6135-49BD-92DE-25BF240F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3AA4D-ADD8-4D1D-93F6-6E4BDE57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6D6F6-06C5-414E-81C8-DDB609E5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9A7-6D49-413C-9441-D3A4BD53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4D8ED-6853-4CCA-A523-A69ADD9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AA13-BBB1-490A-A16F-AC26DCFF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5D0CB-98CA-464A-AD5C-6021D72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1A57A-AB71-4AB9-885F-F4B7B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2E1A8-240B-4439-8222-68C0DB6E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C1878-479D-4874-A1C2-07425370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D56-715B-4488-8942-6CE56C8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1B3F-7A5B-4ED6-A822-655D37F2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7C11-68C1-483F-BFC3-DACF45AB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AE2C-9C8E-4674-874B-70C985C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919E-B560-4F9C-8015-DC889776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2FA06-3181-4852-B8E6-EA8FF083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A77B-4250-4F30-B899-62039547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08E1E-2852-40F4-AF94-66B7397D0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86323-A27E-4664-BDE6-07D303F7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8C0E5-A104-4121-98B6-F009FBCF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3F77-2700-4E29-94DC-81A130F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2045-E4DA-40C2-A286-F8EAA1EC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F5C08-E9B5-430E-B298-2916DCD6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FD43-3884-42E1-BB51-31A83F07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307E-2A5E-4719-9BBD-A1BCBCC54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3EF-AA75-4F93-BD1D-E7693C88EF3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F84D-DCAC-4D9C-906C-208724C4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7980-D7DD-40C2-BA84-3077EB53D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354-AFE0-4B6D-A1C6-CE7E089C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728102/how-to-write-truth-tabl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uth_table_for_AND,_OR,_and_NOT.png" TargetMode="External"/><Relationship Id="rId2" Type="http://schemas.openxmlformats.org/officeDocument/2006/relationships/image" Target="../media/image6.png&amp;ehk=utIneAIZTh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arm.wikidot.com/art:graphing-polynomial-functions" TargetMode="External"/><Relationship Id="rId2" Type="http://schemas.openxmlformats.org/officeDocument/2006/relationships/image" Target="../media/image8.png&amp;ehk=9F0eRL5daq4Z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.stackexchange.com/questions/229514/construct-a-polynomial-function-with-the-given-graph" TargetMode="External"/><Relationship Id="rId4" Type="http://schemas.openxmlformats.org/officeDocument/2006/relationships/image" Target="../media/image9.png&amp;ehk=boWDOLFFs3u9lefQB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977857/finding-subgraph-in-a-graph" TargetMode="External"/><Relationship Id="rId7" Type="http://schemas.openxmlformats.org/officeDocument/2006/relationships/hyperlink" Target="http://en.wikiversity.org/wiki/Introduction_to_graph_theory/Lecture_1" TargetMode="External"/><Relationship Id="rId2" Type="http://schemas.openxmlformats.org/officeDocument/2006/relationships/image" Target="../media/image10.jpg&amp;ehk=OvKXnOgubShzl6jZ4V7hcA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&amp;ehk=f0axMVpGBqqDRCc"/><Relationship Id="rId5" Type="http://schemas.openxmlformats.org/officeDocument/2006/relationships/hyperlink" Target="http://en.wikipedia.org/wiki/tree_(graph_theory)" TargetMode="External"/><Relationship Id="rId4" Type="http://schemas.openxmlformats.org/officeDocument/2006/relationships/image" Target="../media/image11.png&amp;ehk=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rtificial_neural_network.svg" TargetMode="External"/><Relationship Id="rId2" Type="http://schemas.openxmlformats.org/officeDocument/2006/relationships/image" Target="../media/image13.png&amp;ehk=8xdU30CrDgzZ3aTqevzLBg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884865/prove-that-2n12n3-dots-4n-1-3n2-by-induction" TargetMode="External"/><Relationship Id="rId2" Type="http://schemas.openxmlformats.org/officeDocument/2006/relationships/image" Target="../media/image14.png&amp;ehk=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729747/finite-state-machine" TargetMode="External"/><Relationship Id="rId2" Type="http://schemas.openxmlformats.org/officeDocument/2006/relationships/image" Target="../media/image15.png&amp;ehk=1pao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undless.com/algebra/textbooks/boundless-algebra-textbook/systems-of-equations-and-matrices-6/matrix-operations-44/matrix-equations-202-11088" TargetMode="External"/><Relationship Id="rId2" Type="http://schemas.openxmlformats.org/officeDocument/2006/relationships/image" Target="../media/image16.jpe&amp;ehk=MJR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197aim.wikispaces.com/Probability+Tree+Diagrams" TargetMode="External"/><Relationship Id="rId2" Type="http://schemas.openxmlformats.org/officeDocument/2006/relationships/image" Target="../media/image17.gif&amp;ehk=dE7kL6nE6uLXdlgRykSf0A&amp;r=0&amp;pid=OfficeInsert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andcomputerscience.wikispaces.com/" TargetMode="External"/><Relationship Id="rId2" Type="http://schemas.openxmlformats.org/officeDocument/2006/relationships/image" Target="../media/image18.jpg&amp;ehk=tJSm9OKy2vDt01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insight.org/vectors_cartesian_coordinates_2d_3d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&amp;ehk=72zB3BXXNpG8KbaZrM1HUw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.stackexchange.com/questions/254062/explain-this-proof-without-words-of-integration-by-parts-to-me" TargetMode="External"/><Relationship Id="rId5" Type="http://schemas.openxmlformats.org/officeDocument/2006/relationships/image" Target="../media/image3.jpg&amp;ehk=KHeRp6jtvyMWuH9WCPx0lg&amp;r=0&amp;pid=OfficeInsert"/><Relationship Id="rId4" Type="http://schemas.openxmlformats.org/officeDocument/2006/relationships/image" Target="../media/image2.jpg&amp;ehk=DRT8niXKGFjrePVqJUB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ckwhiz.com/2014/08/confused-about-which-career-path-to-choose-in-it-industry-what-other-options-do-you-have/" TargetMode="External"/><Relationship Id="rId2" Type="http://schemas.openxmlformats.org/officeDocument/2006/relationships/image" Target="../media/image4.jpg&amp;ehk=h4sltY1kG6VdEbkq6r5L1A&amp;r=0&amp;pid=OfficeInsert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DECFE7-9443-4AD3-88AC-257FB936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Math is used in computational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590D-BCDA-4C24-98BA-5DD35F0F6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Felix Alcantara</a:t>
            </a:r>
          </a:p>
        </p:txBody>
      </p:sp>
    </p:spTree>
    <p:extLst>
      <p:ext uri="{BB962C8B-B14F-4D97-AF65-F5344CB8AC3E}">
        <p14:creationId xmlns:p14="http://schemas.microsoft.com/office/powerpoint/2010/main" val="1320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E46F9-169F-488F-B658-800F95B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most Used Math Subjects in C.S.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C8D-A0F7-4AE4-AD98-682EC60B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Discrete Mathematics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Linear Algebra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Probability/Statistics</a:t>
            </a:r>
          </a:p>
        </p:txBody>
      </p:sp>
    </p:spTree>
    <p:extLst>
      <p:ext uri="{BB962C8B-B14F-4D97-AF65-F5344CB8AC3E}">
        <p14:creationId xmlns:p14="http://schemas.microsoft.com/office/powerpoint/2010/main" val="332186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CCFD2D9F-7B7D-49E3-BC7A-941EF9A4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607" b="31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3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1CD53F-F518-409A-8094-2AEB7B1B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Discrete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B6CF-4AC0-4789-8D04-A034786A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Describes a set of branches of Math that are “discrete”, rather than “continuous”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From calculation to explanation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Logical thinking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Relational thinking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Recursive thinking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2EEB-B866-4947-A371-9738D42497A3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math.stackexchange.com/questions/728102/how-to-write-truth-table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4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D1E21B-6C6A-441A-90E0-21F8C1F5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8319" y="1960379"/>
            <a:ext cx="5614835" cy="278402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D2CD1C-D16A-4AAC-B52D-39506C94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Discrete Math: Logical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5E04-095F-45F2-B0DE-6EB46943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Truth Tables (</a:t>
            </a:r>
            <a:r>
              <a:rPr lang="en-US" sz="2000" i="1" dirty="0"/>
              <a:t>and</a:t>
            </a:r>
            <a:r>
              <a:rPr lang="en-US" sz="2000" dirty="0"/>
              <a:t>, </a:t>
            </a:r>
            <a:r>
              <a:rPr lang="en-US" sz="2000" i="1" dirty="0"/>
              <a:t>or</a:t>
            </a:r>
            <a:r>
              <a:rPr lang="en-US" sz="2000" dirty="0"/>
              <a:t>, and </a:t>
            </a:r>
            <a:r>
              <a:rPr lang="en-US" sz="2000" i="1" dirty="0"/>
              <a:t>not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 and B are statements (sentences)</a:t>
            </a:r>
          </a:p>
          <a:p>
            <a:pPr lvl="1"/>
            <a:r>
              <a:rPr lang="en-US" sz="2000" dirty="0"/>
              <a:t>And = ^</a:t>
            </a:r>
          </a:p>
          <a:p>
            <a:pPr lvl="1"/>
            <a:r>
              <a:rPr lang="en-US" sz="2000" dirty="0"/>
              <a:t>Or = </a:t>
            </a:r>
            <a:r>
              <a:rPr lang="en-US" sz="2800" dirty="0"/>
              <a:t>ᵛ</a:t>
            </a:r>
          </a:p>
          <a:p>
            <a:pPr lvl="1"/>
            <a:r>
              <a:rPr lang="en-US" sz="2000" dirty="0"/>
              <a:t>Not = ~</a:t>
            </a:r>
          </a:p>
        </p:txBody>
      </p:sp>
    </p:spTree>
    <p:extLst>
      <p:ext uri="{BB962C8B-B14F-4D97-AF65-F5344CB8AC3E}">
        <p14:creationId xmlns:p14="http://schemas.microsoft.com/office/powerpoint/2010/main" val="403291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78CF-85B4-44D0-B947-4BBCBD40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Truth Tables Con.: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113-0FC4-4108-AB30-804C6C38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Truth tables for “</a:t>
            </a:r>
            <a:r>
              <a:rPr lang="en-US" i="1" dirty="0">
                <a:sym typeface="Wingdings" panose="05000000000000000000" pitchFamily="2" charset="2"/>
              </a:rPr>
              <a:t>If…, then” </a:t>
            </a:r>
            <a:r>
              <a:rPr lang="en-US" dirty="0">
                <a:sym typeface="Wingdings" panose="05000000000000000000" pitchFamily="2" charset="2"/>
              </a:rPr>
              <a:t>and “</a:t>
            </a:r>
            <a:r>
              <a:rPr lang="en-US" i="1" dirty="0">
                <a:sym typeface="Wingdings" panose="05000000000000000000" pitchFamily="2" charset="2"/>
              </a:rPr>
              <a:t>if and only if”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7D0C3D-B71D-4E57-87F2-8382012B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15242"/>
              </p:ext>
            </p:extLst>
          </p:nvPr>
        </p:nvGraphicFramePr>
        <p:xfrm>
          <a:off x="1415473" y="307673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19008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78888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1125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0275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A↔B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1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8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5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90AE42-8D3B-4DA3-B5BC-C2477EE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259F-904C-4DC3-9F18-0CB6D241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Let </a:t>
            </a:r>
          </a:p>
          <a:p>
            <a:pPr lvl="1"/>
            <a:r>
              <a:rPr lang="en-US" dirty="0"/>
              <a:t>A = “7 is odd”</a:t>
            </a:r>
          </a:p>
          <a:p>
            <a:pPr lvl="1"/>
            <a:r>
              <a:rPr lang="en-US" dirty="0"/>
              <a:t>B =  7 &lt; 9</a:t>
            </a:r>
          </a:p>
          <a:p>
            <a:pPr lvl="1"/>
            <a:endParaRPr lang="en-US" dirty="0"/>
          </a:p>
          <a:p>
            <a:pPr lvl="2"/>
            <a:r>
              <a:rPr lang="en-US" sz="2400"/>
              <a:t>What is A ᵛ B?</a:t>
            </a:r>
          </a:p>
          <a:p>
            <a:pPr lvl="2"/>
            <a:r>
              <a:rPr lang="en-US" sz="2400"/>
              <a:t>A </a:t>
            </a:r>
            <a:r>
              <a:rPr lang="en-US" sz="2400">
                <a:sym typeface="Wingdings" panose="05000000000000000000" pitchFamily="2" charset="2"/>
              </a:rPr>
              <a:t>B?</a:t>
            </a:r>
          </a:p>
          <a:p>
            <a:pPr lvl="2"/>
            <a:r>
              <a:rPr lang="en-US" sz="2400">
                <a:sym typeface="Wingdings" panose="05000000000000000000" pitchFamily="2" charset="2"/>
              </a:rPr>
              <a:t>~A?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78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id="{A89933A2-D4CE-4104-9554-79CE9EEC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" b="120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8E1D6B-58BA-4980-B9F8-34EBAF10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Relational Thinking: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30EB-6636-472E-8CAA-5994923A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Elements of a set can be related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To each other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To another set</a:t>
            </a:r>
          </a:p>
        </p:txBody>
      </p:sp>
    </p:spTree>
    <p:extLst>
      <p:ext uri="{BB962C8B-B14F-4D97-AF65-F5344CB8AC3E}">
        <p14:creationId xmlns:p14="http://schemas.microsoft.com/office/powerpoint/2010/main" val="37256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3FA2-588B-41C4-863E-A2B1033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FC35-5C61-4BBD-ADAD-231D9E8C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This type of graphs (at least not for now)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669B398-B087-4603-8EA9-2A68BE73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5361" y="2705970"/>
            <a:ext cx="3110459" cy="311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3BDAF-DAB4-41B7-A408-471C5B33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79563" y="2705970"/>
            <a:ext cx="3086726" cy="30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9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map&#10;&#10;Description generated with high confidence">
            <a:extLst>
              <a:ext uri="{FF2B5EF4-FFF2-40B4-BE49-F238E27FC236}">
                <a16:creationId xmlns:a16="http://schemas.microsoft.com/office/drawing/2014/main" id="{0737D129-6C50-4EBB-8596-4BB0751B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8732" y="3342807"/>
            <a:ext cx="5433229" cy="2352613"/>
          </a:xfrm>
          <a:prstGeom prst="rect">
            <a:avLst/>
          </a:prstGeom>
        </p:spPr>
      </p:pic>
      <p:pic>
        <p:nvPicPr>
          <p:cNvPr id="11" name="Picture 10" descr="A clock in the middle of a watch&#10;&#10;Description generated with high confidence">
            <a:extLst>
              <a:ext uri="{FF2B5EF4-FFF2-40B4-BE49-F238E27FC236}">
                <a16:creationId xmlns:a16="http://schemas.microsoft.com/office/drawing/2014/main" id="{E5F57A40-068A-42D3-9ADC-16350894A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77911" y="823346"/>
            <a:ext cx="1877388" cy="219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91F0D-29ED-4FB8-8736-A0E567116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491267" y="890373"/>
            <a:ext cx="2085717" cy="218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4E2F7-7E3E-4416-A316-CD790674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4B94-25D9-43E4-ABF6-0E47A846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sz="2400"/>
              <a:t>Edges and vertices (In graphs and Trees)</a:t>
            </a:r>
          </a:p>
          <a:p>
            <a:pPr lvl="1"/>
            <a:r>
              <a:rPr lang="en-US" dirty="0"/>
              <a:t>Allows us to create a relation</a:t>
            </a:r>
          </a:p>
          <a:p>
            <a:pPr lvl="1"/>
            <a:r>
              <a:rPr lang="en-US" dirty="0"/>
              <a:t>Useful for modeling relationships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4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6AD4A-688D-416E-9BDE-A087BC50D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3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3E5824-F74D-42A9-BC63-F84E96C0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Graph Theory Cont.: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673-F3E5-4BFC-89C6-29DECB63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As a computer scientist/engineer, it is important to: 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Make a connection with an specific type of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Being able to find the best pattern to a certain relation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Graph theory is very helpful in areas Such as Deep Learning, and Neural Networks.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B7D99-7408-47AD-BB9B-FC21B4BD720C}"/>
              </a:ext>
            </a:extLst>
          </p:cNvPr>
          <p:cNvSpPr txBox="1"/>
          <p:nvPr/>
        </p:nvSpPr>
        <p:spPr>
          <a:xfrm>
            <a:off x="9245296" y="601786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artificial_neural_network.svg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8F25-ACBA-41E1-98CF-DDBCA472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Recursive Thinking: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1C20-5BBB-402B-A342-E2DEDD53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Recursive Structures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Mathematical Induction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Inductive Hypothesis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Inductive Step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F89114-C5EC-49C7-9E99-48BCD744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When we learn math, we often ask ourselves…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5864-CDF9-4A10-B2F7-15C3CB6F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do I need to learn this?</a:t>
            </a:r>
          </a:p>
          <a:p>
            <a:r>
              <a:rPr lang="en-US" sz="2400" dirty="0"/>
              <a:t>Where would I see the use of it?</a:t>
            </a:r>
          </a:p>
          <a:p>
            <a:r>
              <a:rPr lang="en-US" sz="2400" dirty="0"/>
              <a:t>What can I do with it?</a:t>
            </a:r>
          </a:p>
        </p:txBody>
      </p:sp>
    </p:spTree>
    <p:extLst>
      <p:ext uri="{BB962C8B-B14F-4D97-AF65-F5344CB8AC3E}">
        <p14:creationId xmlns:p14="http://schemas.microsoft.com/office/powerpoint/2010/main" val="26303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AF16571-0E67-42F8-859C-B4A9C5D83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1335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40334-658F-4510-B868-DDCF624E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Recursive Thinking: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F856-CFE0-466A-9BBE-ADABB426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2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0C129085-79FD-4773-87EB-394B5DDE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088" y="2555043"/>
            <a:ext cx="5170711" cy="3240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078-285E-4C0E-845E-EE8BD529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Summary of Discrete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67CF-679E-45CF-8982-C55D9DB3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Contains main components for a code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user must understand  the logics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Think outside the box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9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A24DD2-31B6-45F2-BF56-34B95C09D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088" y="3160372"/>
            <a:ext cx="5170711" cy="202950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0FE01-B9A7-4BB8-B912-02290EA8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Linear 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5F82-39B5-4D93-BAFB-62763F8B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study of sets of linear equations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Matrix computation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Vectors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0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179D9-DB27-404C-BD26-18E8085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Matrices are very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2EF5-6C2B-4AB3-8879-836BE123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92500" lnSpcReduction="20000"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could represent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Set of data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Images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Graphs (adjacency and incident matrix)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7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089CD-FD50-4FA7-8EF1-39EA0778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31455" y="2173288"/>
            <a:ext cx="5438583" cy="374033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D63F-0A4D-4CAE-8158-259A77E0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B6B0-8CF7-4312-BFF5-A3653831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Study of the odds that an event will occur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Best-worst scenario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guide to best solution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9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7B1D-E096-48CC-830C-0C3A0FE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1F94-5931-4DD6-A67E-44CB8800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Solid understanding of probability</a:t>
            </a:r>
          </a:p>
          <a:p>
            <a:pPr lvl="1"/>
            <a:r>
              <a:rPr lang="en-US" dirty="0"/>
              <a:t>Mean, median, variance, and standard deviation</a:t>
            </a:r>
          </a:p>
          <a:p>
            <a:pPr lvl="1"/>
            <a:r>
              <a:rPr lang="en-US" dirty="0"/>
              <a:t>Probability Density Function (pdf)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P-values</a:t>
            </a:r>
          </a:p>
          <a:p>
            <a:pPr lvl="1"/>
            <a:r>
              <a:rPr lang="en-US" dirty="0"/>
              <a:t>Confidence intervals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1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E3F4A-A5E3-417A-B834-45BCC0CA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As you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16-EC0D-4CCE-86FF-3B358CFF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Multiple subjects at once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Complex concepts where all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Machine Learning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Image processing (face recognition)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1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98C7B-0D1C-49FB-8E8C-B08AC6DF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383B-F6D2-401F-8154-D77B8447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 err="1">
                <a:solidFill>
                  <a:schemeClr val="bg1"/>
                </a:solidFill>
              </a:rPr>
              <a:t>Matlab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Actual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importance of mathematics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final outcome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7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CD9D9695-49AC-4771-B190-7D2B3EA6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56" r="-1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8DCA6-9CE2-44E4-A8D9-BF7E0DC1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7089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99B36-1D3E-448C-A62E-52298010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“I like Computer Science, but I HATE Math”</a:t>
            </a:r>
          </a:p>
        </p:txBody>
      </p:sp>
    </p:spTree>
    <p:extLst>
      <p:ext uri="{BB962C8B-B14F-4D97-AF65-F5344CB8AC3E}">
        <p14:creationId xmlns:p14="http://schemas.microsoft.com/office/powerpoint/2010/main" val="190295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4ED-DA1E-453B-90C4-06658983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Reasons for students to “hate” Mathematics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6C2B-7B17-4D79-A282-D735BBB2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“I was never good at Math” </a:t>
            </a:r>
          </a:p>
          <a:p>
            <a:r>
              <a:rPr lang="en-US" dirty="0"/>
              <a:t>Lack of motivation from the Teachers/Professors</a:t>
            </a:r>
          </a:p>
          <a:p>
            <a:pPr lvl="1"/>
            <a:r>
              <a:rPr lang="en-US" dirty="0"/>
              <a:t>Process of “memorizing”, rather than analyzing.</a:t>
            </a:r>
          </a:p>
          <a:p>
            <a:pPr lvl="1"/>
            <a:r>
              <a:rPr lang="en-US" dirty="0"/>
              <a:t>How Math is applied on different job markets</a:t>
            </a:r>
          </a:p>
          <a:p>
            <a:pPr lvl="2"/>
            <a:r>
              <a:rPr lang="en-US" dirty="0"/>
              <a:t>Computer Science</a:t>
            </a:r>
          </a:p>
          <a:p>
            <a:pPr lvl="2"/>
            <a:r>
              <a:rPr lang="en-US" dirty="0"/>
              <a:t>Engineering</a:t>
            </a:r>
          </a:p>
          <a:p>
            <a:pPr lvl="2"/>
            <a:r>
              <a:rPr lang="en-US" dirty="0"/>
              <a:t>Business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kite, flying, object, colorful&#10;&#10;Description generated with very high confidence">
            <a:extLst>
              <a:ext uri="{FF2B5EF4-FFF2-40B4-BE49-F238E27FC236}">
                <a16:creationId xmlns:a16="http://schemas.microsoft.com/office/drawing/2014/main" id="{C14B2CF5-67D4-48A3-9C28-654AA597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" y="1077612"/>
            <a:ext cx="3425609" cy="2457874"/>
          </a:xfrm>
          <a:prstGeom prst="rect">
            <a:avLst/>
          </a:prstGeom>
        </p:spPr>
      </p:pic>
      <p:pic>
        <p:nvPicPr>
          <p:cNvPr id="5" name="Content Placeholder 4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D0E392ED-46D0-4DF5-8978-86FF96AD0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233636"/>
            <a:ext cx="3433324" cy="2145827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44F2464-3591-4F6F-A348-5B24350EE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49725" y="1049175"/>
            <a:ext cx="3423916" cy="2559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F8F74-44BE-4B71-A271-22C5AFE8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BUT…there is a meaning to all of these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019DC-7619-44A4-8D31-5BCA6EBA1E78}"/>
              </a:ext>
            </a:extLst>
          </p:cNvPr>
          <p:cNvSpPr txBox="1"/>
          <p:nvPr/>
        </p:nvSpPr>
        <p:spPr>
          <a:xfrm>
            <a:off x="9566599" y="340849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math.stackexchange.com/questions/254062/explain-this-proof-without-words-of-integration-by-parts-to-me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29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8CED03-55C3-4835-8968-9A1DCE04A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08" r="19510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3D0EC-AAAB-4BB0-BA4D-689EFC67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8452-6D44-4271-B0D0-9D7EA872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Study of computers and computational programs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Some of these Computational Programs: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Java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Matlab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C++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011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63851-CC86-47D0-9E46-2FC100C5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/>
              <a:t>Mathematics in the Computational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5723-FEFC-4805-AE47-0E5F2DE7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Math needed for computational systems from the user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How Math is used in computational systems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4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A8796-1088-43F0-A38F-3965CF18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Math in Computational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ACEF-9C40-44C6-957B-57602C58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Computers Programs are useful:</a:t>
            </a:r>
          </a:p>
          <a:p>
            <a:pPr lvl="1"/>
            <a:r>
              <a:rPr lang="en-US" dirty="0"/>
              <a:t>No more Calculations by hand/multiple calculations</a:t>
            </a:r>
          </a:p>
          <a:p>
            <a:pPr lvl="2"/>
            <a:r>
              <a:rPr lang="en-US" sz="2400"/>
              <a:t>Faster</a:t>
            </a:r>
          </a:p>
          <a:p>
            <a:pPr lvl="2"/>
            <a:r>
              <a:rPr lang="en-US" sz="2400"/>
              <a:t>Efficiently</a:t>
            </a:r>
          </a:p>
          <a:p>
            <a:pPr lvl="2"/>
            <a:r>
              <a:rPr lang="en-US" sz="2400"/>
              <a:t>Computers never get tired</a:t>
            </a:r>
          </a:p>
          <a:p>
            <a:pPr lvl="1"/>
            <a:r>
              <a:rPr lang="en-US" dirty="0"/>
              <a:t>Store larger amounts of information(data)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C7782-9740-4196-8240-DC09990A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is this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59C4-D712-43FF-84D5-169CD961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It was the user, who had to learn first</a:t>
            </a:r>
          </a:p>
          <a:p>
            <a:r>
              <a:rPr lang="en-US" sz="2400">
                <a:solidFill>
                  <a:schemeClr val="bg1"/>
                </a:solidFill>
              </a:rPr>
              <a:t>We needed to save time in larger calculations</a:t>
            </a:r>
          </a:p>
          <a:p>
            <a:r>
              <a:rPr lang="en-US" sz="2400">
                <a:solidFill>
                  <a:schemeClr val="bg1"/>
                </a:solidFill>
              </a:rPr>
              <a:t>The more the user learns, the faster to implement in computers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Calculations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Plotting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Data analysis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3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650</Words>
  <Application>Microsoft Office PowerPoint</Application>
  <PresentationFormat>Widescreen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How Math is used in computational Programs</vt:lpstr>
      <vt:lpstr>When we learn math, we often ask ourselves…</vt:lpstr>
      <vt:lpstr>“I like Computer Science, but I HATE Math”</vt:lpstr>
      <vt:lpstr>Reasons for students to “hate” Mathematics </vt:lpstr>
      <vt:lpstr>BUT…there is a meaning to all of these</vt:lpstr>
      <vt:lpstr>Computer Science</vt:lpstr>
      <vt:lpstr>Mathematics in the Computational Systems</vt:lpstr>
      <vt:lpstr>Math in Computational Programs </vt:lpstr>
      <vt:lpstr>How is this possible?</vt:lpstr>
      <vt:lpstr>The most Used Math Subjects in C.S.</vt:lpstr>
      <vt:lpstr>Discrete Mathematics</vt:lpstr>
      <vt:lpstr>Discrete Math: Logical Thinking</vt:lpstr>
      <vt:lpstr>Truth Tables Con.:   </vt:lpstr>
      <vt:lpstr>Examples</vt:lpstr>
      <vt:lpstr>Relational Thinking:</vt:lpstr>
      <vt:lpstr>Graphs</vt:lpstr>
      <vt:lpstr>Graph Theory</vt:lpstr>
      <vt:lpstr>Graph Theory Cont.:</vt:lpstr>
      <vt:lpstr>Recursive Thinking:</vt:lpstr>
      <vt:lpstr>Recursive Thinking:</vt:lpstr>
      <vt:lpstr>Summary of Discrete Math</vt:lpstr>
      <vt:lpstr>Linear Algebra</vt:lpstr>
      <vt:lpstr>Matrices are very important</vt:lpstr>
      <vt:lpstr>Probability</vt:lpstr>
      <vt:lpstr>Statistics</vt:lpstr>
      <vt:lpstr>As you progress</vt:lpstr>
      <vt:lpstr>Few applications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Math is used in computation Programs</dc:title>
  <dc:creator>Adriana Rodriguez</dc:creator>
  <cp:lastModifiedBy>Adriana Rodriguez</cp:lastModifiedBy>
  <cp:revision>56</cp:revision>
  <dcterms:created xsi:type="dcterms:W3CDTF">2017-08-01T07:03:47Z</dcterms:created>
  <dcterms:modified xsi:type="dcterms:W3CDTF">2017-08-06T22:13:19Z</dcterms:modified>
</cp:coreProperties>
</file>