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CA578D-0E31-401A-A5DD-53F30B2296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560" cy="17359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480" cy="202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180040" y="4886280"/>
            <a:ext cx="396180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E96019-1579-42BA-8F9D-9D1839E4D0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560" cy="1735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480" cy="202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5180040" y="4886280"/>
            <a:ext cx="396180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AF02B5-5489-4188-B251-116722F6D9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82360" y="4804920"/>
            <a:ext cx="791280" cy="19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082360" y="4804920"/>
            <a:ext cx="791280" cy="19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 hidden="1"/>
          <p:cNvSpPr/>
          <p:nvPr/>
        </p:nvSpPr>
        <p:spPr>
          <a:xfrm>
            <a:off x="8082360" y="4804920"/>
            <a:ext cx="791280" cy="19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440" y="0"/>
            <a:ext cx="9140400" cy="4107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0" y="0"/>
            <a:ext cx="4175280" cy="5142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8192880" y="4326120"/>
            <a:ext cx="721800" cy="6033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 hidden="1"/>
          <p:cNvSpPr/>
          <p:nvPr/>
        </p:nvSpPr>
        <p:spPr>
          <a:xfrm>
            <a:off x="8082360" y="4804920"/>
            <a:ext cx="791280" cy="19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440" y="0"/>
            <a:ext cx="9140400" cy="4107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0" y="0"/>
            <a:ext cx="4175280" cy="5142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8192880" y="4326120"/>
            <a:ext cx="721800" cy="6033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40" y="0"/>
            <a:ext cx="9140400" cy="514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-32760" y="0"/>
            <a:ext cx="4175280" cy="514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457200" y="839880"/>
            <a:ext cx="50284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7" strike="noStrike">
                <a:solidFill>
                  <a:srgbClr val="ffffff"/>
                </a:solidFill>
                <a:latin typeface="Arial"/>
              </a:rPr>
              <a:t>K8 Namespace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57200" y="4095720"/>
            <a:ext cx="571428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457200" y="4552920"/>
            <a:ext cx="358128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438720" y="320760"/>
            <a:ext cx="360" cy="4492080"/>
          </a:xfrm>
          <a:custGeom>
            <a:avLst/>
            <a:gdLst/>
            <a:ahLst/>
            <a:rect l="l" t="t" r="r" b="b"/>
            <a:pathLst>
              <a:path w="0"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noFill/>
          <a:ln w="25920">
            <a:solidFill>
              <a:srgbClr val="f05a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3749760" y="803520"/>
            <a:ext cx="504000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295200" indent="-285120">
              <a:lnSpc>
                <a:spcPct val="100000"/>
              </a:lnSpc>
              <a:spcBef>
                <a:spcPts val="74"/>
              </a:spcBef>
              <a:buClr>
                <a:srgbClr val="17375e"/>
              </a:buClr>
              <a:buFont typeface="Arial"/>
              <a:buChar char="•"/>
            </a:pPr>
            <a:r>
              <a:rPr b="0" lang="en-US" sz="1800" spc="182" strike="noStrike">
                <a:solidFill>
                  <a:srgbClr val="17375e"/>
                </a:solidFill>
                <a:latin typeface="Arial"/>
              </a:rPr>
              <a:t>Lightweight, </a:t>
            </a:r>
            <a:r>
              <a:rPr b="0" lang="en-US" sz="1800" spc="168" strike="noStrike">
                <a:solidFill>
                  <a:srgbClr val="17375e"/>
                </a:solidFill>
                <a:latin typeface="Arial"/>
              </a:rPr>
              <a:t>open, </a:t>
            </a:r>
            <a:r>
              <a:rPr b="0" lang="en-US" sz="1800" spc="171" strike="noStrike">
                <a:solidFill>
                  <a:srgbClr val="17375e"/>
                </a:solidFill>
                <a:latin typeface="Arial"/>
              </a:rPr>
              <a:t>secure</a:t>
            </a:r>
            <a:r>
              <a:rPr b="0" lang="en-US" sz="1800" spc="43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n-US" sz="1800" spc="165" strike="noStrike">
                <a:solidFill>
                  <a:srgbClr val="17375e"/>
                </a:solidFill>
                <a:latin typeface="Arial"/>
              </a:rPr>
              <a:t>platform</a:t>
            </a:r>
            <a:br/>
            <a:r>
              <a:rPr b="0" lang="en-US" sz="1800" spc="182" strike="noStrike">
                <a:solidFill>
                  <a:srgbClr val="17375e"/>
                </a:solidFill>
                <a:latin typeface="Arial"/>
              </a:rPr>
              <a:t>Simplify </a:t>
            </a:r>
            <a:r>
              <a:rPr b="0" lang="en-US" sz="1800" spc="165" strike="noStrike">
                <a:solidFill>
                  <a:srgbClr val="17375e"/>
                </a:solidFill>
                <a:latin typeface="Arial"/>
              </a:rPr>
              <a:t>building, </a:t>
            </a:r>
            <a:r>
              <a:rPr b="0" lang="en-US" sz="1800" spc="171" strike="noStrike">
                <a:solidFill>
                  <a:srgbClr val="17375e"/>
                </a:solidFill>
                <a:latin typeface="Arial"/>
              </a:rPr>
              <a:t>shipping, </a:t>
            </a:r>
            <a:r>
              <a:rPr b="0" lang="en-US" sz="1800" spc="168" strike="noStrike">
                <a:solidFill>
                  <a:srgbClr val="17375e"/>
                </a:solidFill>
                <a:latin typeface="Arial"/>
              </a:rPr>
              <a:t>running</a:t>
            </a:r>
            <a:r>
              <a:rPr b="0" lang="en-US" sz="1800" spc="43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n-US" sz="1800" spc="219" strike="noStrike">
                <a:solidFill>
                  <a:srgbClr val="17375e"/>
                </a:solidFill>
                <a:latin typeface="Arial"/>
              </a:rPr>
              <a:t>apps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749760" y="2065680"/>
            <a:ext cx="4862160" cy="19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295200" indent="-285120">
              <a:lnSpc>
                <a:spcPct val="100000"/>
              </a:lnSpc>
              <a:spcBef>
                <a:spcPts val="74"/>
              </a:spcBef>
              <a:buClr>
                <a:srgbClr val="17375e"/>
              </a:buClr>
              <a:buFont typeface="Arial"/>
              <a:buChar char="•"/>
            </a:pPr>
            <a:r>
              <a:rPr b="0" lang="en-US" sz="1800" spc="205" strike="noStrike">
                <a:solidFill>
                  <a:srgbClr val="17375e"/>
                </a:solidFill>
                <a:latin typeface="Arial"/>
                <a:ea typeface="DejaVu Sans"/>
              </a:rPr>
              <a:t>Runs </a:t>
            </a:r>
            <a:r>
              <a:rPr b="0" lang="en-US" sz="1800" spc="157" strike="noStrike">
                <a:solidFill>
                  <a:srgbClr val="17375e"/>
                </a:solidFill>
                <a:latin typeface="Arial"/>
                <a:ea typeface="DejaVu Sans"/>
              </a:rPr>
              <a:t>natively </a:t>
            </a:r>
            <a:r>
              <a:rPr b="0" lang="en-US" sz="1800" spc="191" strike="noStrike">
                <a:solidFill>
                  <a:srgbClr val="17375e"/>
                </a:solidFill>
                <a:latin typeface="Arial"/>
                <a:ea typeface="DejaVu Sans"/>
              </a:rPr>
              <a:t>on </a:t>
            </a:r>
            <a:r>
              <a:rPr b="0" lang="en-US" sz="1800" spc="202" strike="noStrike">
                <a:solidFill>
                  <a:srgbClr val="17375e"/>
                </a:solidFill>
                <a:latin typeface="Arial"/>
                <a:ea typeface="DejaVu Sans"/>
              </a:rPr>
              <a:t>Linux </a:t>
            </a:r>
            <a:r>
              <a:rPr b="0" lang="en-US" sz="1800" spc="165" strike="noStrike">
                <a:solidFill>
                  <a:srgbClr val="17375e"/>
                </a:solidFill>
                <a:latin typeface="Arial"/>
                <a:ea typeface="DejaVu Sans"/>
              </a:rPr>
              <a:t>or </a:t>
            </a:r>
            <a:r>
              <a:rPr b="0" lang="en-US" sz="1800" spc="205" strike="noStrike">
                <a:solidFill>
                  <a:srgbClr val="17375e"/>
                </a:solidFill>
                <a:latin typeface="Arial"/>
                <a:ea typeface="DejaVu Sans"/>
              </a:rPr>
              <a:t>Windows</a:t>
            </a:r>
            <a:r>
              <a:rPr b="0" lang="en-US" sz="1800" spc="-151" strike="noStrike">
                <a:solidFill>
                  <a:srgbClr val="17375e"/>
                </a:solidFill>
                <a:latin typeface="Arial"/>
                <a:ea typeface="DejaVu Sans"/>
              </a:rPr>
              <a:t> </a:t>
            </a:r>
            <a:r>
              <a:rPr b="0" lang="en-US" sz="1800" spc="182" strike="noStrike">
                <a:solidFill>
                  <a:srgbClr val="17375e"/>
                </a:solidFill>
                <a:latin typeface="Arial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marL="295200" indent="-285120">
              <a:lnSpc>
                <a:spcPct val="100000"/>
              </a:lnSpc>
              <a:spcBef>
                <a:spcPts val="1349"/>
              </a:spcBef>
              <a:buClr>
                <a:srgbClr val="17375e"/>
              </a:buClr>
              <a:buFont typeface="Arial"/>
              <a:buChar char="•"/>
            </a:pPr>
            <a:r>
              <a:rPr b="0" lang="en-US" sz="1800" spc="205" strike="noStrike">
                <a:solidFill>
                  <a:srgbClr val="17375e"/>
                </a:solidFill>
                <a:latin typeface="Arial"/>
                <a:ea typeface="DejaVu Sans"/>
              </a:rPr>
              <a:t>Runs </a:t>
            </a:r>
            <a:r>
              <a:rPr b="0" lang="en-US" sz="1800" spc="191" strike="noStrike">
                <a:solidFill>
                  <a:srgbClr val="17375e"/>
                </a:solidFill>
                <a:latin typeface="Arial"/>
                <a:ea typeface="DejaVu Sans"/>
              </a:rPr>
              <a:t>on </a:t>
            </a:r>
            <a:r>
              <a:rPr b="0" lang="en-US" sz="1800" spc="205" strike="noStrike">
                <a:solidFill>
                  <a:srgbClr val="17375e"/>
                </a:solidFill>
                <a:latin typeface="Arial"/>
                <a:ea typeface="DejaVu Sans"/>
              </a:rPr>
              <a:t>Windows </a:t>
            </a:r>
            <a:r>
              <a:rPr b="0" lang="en-US" sz="1800" spc="165" strike="noStrike">
                <a:solidFill>
                  <a:srgbClr val="17375e"/>
                </a:solidFill>
                <a:latin typeface="Arial"/>
                <a:ea typeface="DejaVu Sans"/>
              </a:rPr>
              <a:t>or </a:t>
            </a:r>
            <a:r>
              <a:rPr b="0" lang="en-US" sz="1800" spc="148" strike="noStrike">
                <a:solidFill>
                  <a:srgbClr val="17375e"/>
                </a:solidFill>
                <a:latin typeface="Arial"/>
                <a:ea typeface="DejaVu Sans"/>
              </a:rPr>
              <a:t>Mac</a:t>
            </a:r>
            <a:r>
              <a:rPr b="0" lang="en-US" sz="1800" spc="-148" strike="noStrike">
                <a:solidFill>
                  <a:srgbClr val="17375e"/>
                </a:solidFill>
                <a:latin typeface="Arial"/>
                <a:ea typeface="DejaVu Sans"/>
              </a:rPr>
              <a:t> </a:t>
            </a:r>
            <a:r>
              <a:rPr b="0" lang="en-US" sz="1800" spc="191" strike="noStrike">
                <a:solidFill>
                  <a:srgbClr val="17375e"/>
                </a:solidFill>
                <a:latin typeface="Arial"/>
                <a:ea typeface="DejaVu Sans"/>
              </a:rPr>
              <a:t>Development  </a:t>
            </a:r>
            <a:r>
              <a:rPr b="0" lang="en-US" sz="1800" spc="182" strike="noStrike">
                <a:solidFill>
                  <a:srgbClr val="17375e"/>
                </a:solidFill>
                <a:latin typeface="Arial"/>
                <a:ea typeface="DejaVu Sans"/>
              </a:rPr>
              <a:t>machines </a:t>
            </a:r>
            <a:r>
              <a:rPr b="0" lang="en-US" sz="1800" spc="171" strike="noStrike">
                <a:solidFill>
                  <a:srgbClr val="17375e"/>
                </a:solidFill>
                <a:latin typeface="Arial"/>
                <a:ea typeface="DejaVu Sans"/>
              </a:rPr>
              <a:t>(with </a:t>
            </a:r>
            <a:r>
              <a:rPr b="0" lang="en-US" sz="1800" spc="182" strike="noStrike">
                <a:solidFill>
                  <a:srgbClr val="17375e"/>
                </a:solidFill>
                <a:latin typeface="Arial"/>
                <a:ea typeface="DejaVu Sans"/>
              </a:rPr>
              <a:t>a </a:t>
            </a:r>
            <a:r>
              <a:rPr b="0" lang="en-US" sz="1800" spc="145" strike="noStrike">
                <a:solidFill>
                  <a:srgbClr val="17375e"/>
                </a:solidFill>
                <a:latin typeface="Arial"/>
                <a:ea typeface="DejaVu Sans"/>
              </a:rPr>
              <a:t>virtual</a:t>
            </a:r>
            <a:r>
              <a:rPr b="0" lang="en-US" sz="1800" spc="-15" strike="noStrike">
                <a:solidFill>
                  <a:srgbClr val="17375e"/>
                </a:solidFill>
                <a:latin typeface="Arial"/>
                <a:ea typeface="DejaVu Sans"/>
              </a:rPr>
              <a:t> </a:t>
            </a:r>
            <a:r>
              <a:rPr b="0" lang="en-US" sz="1800" spc="182" strike="noStrike">
                <a:solidFill>
                  <a:srgbClr val="17375e"/>
                </a:solidFill>
                <a:latin typeface="Arial"/>
                <a:ea typeface="DejaVu Sans"/>
              </a:rPr>
              <a:t>machine)</a:t>
            </a:r>
            <a:endParaRPr b="0" lang="en-US" sz="1800" spc="-1" strike="noStrike">
              <a:latin typeface="Arial"/>
            </a:endParaRPr>
          </a:p>
          <a:p>
            <a:pPr marL="295200" indent="-285120">
              <a:lnSpc>
                <a:spcPct val="100000"/>
              </a:lnSpc>
              <a:spcBef>
                <a:spcPts val="1349"/>
              </a:spcBef>
              <a:buClr>
                <a:srgbClr val="17375e"/>
              </a:buClr>
              <a:buFont typeface="Arial"/>
              <a:buChar char="•"/>
            </a:pPr>
            <a:r>
              <a:rPr b="0" lang="en-US" sz="1800" spc="171" strike="noStrike">
                <a:solidFill>
                  <a:srgbClr val="17375e"/>
                </a:solidFill>
                <a:latin typeface="Arial"/>
                <a:ea typeface="DejaVu Sans"/>
              </a:rPr>
              <a:t>Relies </a:t>
            </a:r>
            <a:r>
              <a:rPr b="0" lang="en-US" sz="1800" spc="191" strike="noStrike">
                <a:solidFill>
                  <a:srgbClr val="17375e"/>
                </a:solidFill>
                <a:latin typeface="Arial"/>
                <a:ea typeface="DejaVu Sans"/>
              </a:rPr>
              <a:t>on "images" </a:t>
            </a:r>
            <a:r>
              <a:rPr b="0" lang="en-US" sz="1800" spc="202" strike="noStrike">
                <a:solidFill>
                  <a:srgbClr val="17375e"/>
                </a:solidFill>
                <a:latin typeface="Arial"/>
                <a:ea typeface="DejaVu Sans"/>
              </a:rPr>
              <a:t>and</a:t>
            </a:r>
            <a:r>
              <a:rPr b="0" lang="en-US" sz="1800" spc="-15" strike="noStrike">
                <a:solidFill>
                  <a:srgbClr val="17375e"/>
                </a:solidFill>
                <a:latin typeface="Arial"/>
                <a:ea typeface="DejaVu Sans"/>
              </a:rPr>
              <a:t> </a:t>
            </a:r>
            <a:r>
              <a:rPr b="0" lang="en-US" sz="1800" spc="165" strike="noStrike">
                <a:solidFill>
                  <a:srgbClr val="17375e"/>
                </a:solidFill>
                <a:latin typeface="Arial"/>
                <a:ea typeface="DejaVu Sans"/>
              </a:rPr>
              <a:t>"containers"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68560" y="1761480"/>
            <a:ext cx="2829240" cy="160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882000" y="1398240"/>
            <a:ext cx="159516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9360">
              <a:lnSpc>
                <a:spcPct val="100000"/>
              </a:lnSpc>
              <a:spcBef>
                <a:spcPts val="79"/>
              </a:spcBef>
            </a:pPr>
            <a:r>
              <a:rPr b="0" lang="en-US" sz="1500" spc="171" strike="noStrike">
                <a:solidFill>
                  <a:srgbClr val="3e3e3e"/>
                </a:solidFill>
                <a:latin typeface="Calibri"/>
                <a:ea typeface="DejaVu Sans"/>
              </a:rPr>
              <a:t>What </a:t>
            </a:r>
            <a:r>
              <a:rPr b="0" lang="en-US" sz="1500" spc="126" strike="noStrike">
                <a:solidFill>
                  <a:srgbClr val="3e3e3e"/>
                </a:solidFill>
                <a:latin typeface="Calibri"/>
                <a:ea typeface="DejaVu Sans"/>
              </a:rPr>
              <a:t>Is</a:t>
            </a:r>
            <a:r>
              <a:rPr b="0" lang="en-US" sz="1500" spc="-1" strike="noStrike">
                <a:solidFill>
                  <a:srgbClr val="3e3e3e"/>
                </a:solidFill>
                <a:latin typeface="Calibri"/>
                <a:ea typeface="DejaVu Sans"/>
              </a:rPr>
              <a:t> </a:t>
            </a:r>
            <a:r>
              <a:rPr b="0" lang="en-US" sz="1500" spc="165" strike="noStrike">
                <a:solidFill>
                  <a:srgbClr val="3e3e3e"/>
                </a:solidFill>
                <a:latin typeface="Calibri"/>
                <a:ea typeface="DejaVu Sans"/>
              </a:rPr>
              <a:t>Docker?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Application>Neat_Office/6.2.8.2$Windows_x86 LibreOffice_project/</Application>
  <Words>789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2017-11-26T12:06:21Z</dcterms:created>
  <dc:creator/>
  <dc:description/>
  <dc:language>en-US</dc:language>
  <cp:lastModifiedBy/>
  <dcterms:modified xsi:type="dcterms:W3CDTF">2022-03-02T14:32:28Z</dcterms:modified>
  <cp:revision>47</cp:revision>
  <dc:subject/>
  <dc:title>Introduction to 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2017-11-26T00:00:00Z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24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28</vt:i4>
  </property>
</Properties>
</file>