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1.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5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5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5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5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5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A595BBCB-BE17-4679-BB65-5C675D34752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1143000" y="685800"/>
            <a:ext cx="4571280" cy="3428280"/>
          </a:xfrm>
          <a:prstGeom prst="rect">
            <a:avLst/>
          </a:prstGeom>
        </p:spPr>
      </p:sp>
      <p:sp>
        <p:nvSpPr>
          <p:cNvPr id="209"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1200" spc="-1" strike="noStrike">
                <a:solidFill>
                  <a:srgbClr val="000000"/>
                </a:solidFill>
                <a:latin typeface="+mn-lt"/>
                <a:ea typeface="+mn-ea"/>
              </a:rPr>
              <a:t>Confused !!! Ok. Let’s clear this confusion with an example …</a:t>
            </a:r>
            <a:endParaRPr b="0" lang="en-US" sz="1200" spc="-1" strike="noStrike">
              <a:latin typeface="Arial"/>
            </a:endParaRPr>
          </a:p>
        </p:txBody>
      </p:sp>
      <p:sp>
        <p:nvSpPr>
          <p:cNvPr id="21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02FBD77-DD46-4C4D-B733-46B8B107F0F8}"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1143000" y="685800"/>
            <a:ext cx="4571280" cy="3428280"/>
          </a:xfrm>
          <a:prstGeom prst="rect">
            <a:avLst/>
          </a:prstGeom>
        </p:spPr>
      </p:sp>
      <p:sp>
        <p:nvSpPr>
          <p:cNvPr id="212"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Parallelism is the key feature of any distributed system where operations are done by dividing the data into multiple parallel partitions. The same operation is performed on the partitions simultaneously which helps achieve fast data processing with spark. </a:t>
            </a:r>
            <a:endParaRPr b="0" lang="en-US" sz="2000" spc="-1" strike="noStrike">
              <a:latin typeface="Arial"/>
            </a:endParaRPr>
          </a:p>
        </p:txBody>
      </p:sp>
      <p:sp>
        <p:nvSpPr>
          <p:cNvPr id="213"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3FF0FF4-4D97-4C10-B8A3-DF4BFAF4597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1143000" y="685800"/>
            <a:ext cx="4571280" cy="3428280"/>
          </a:xfrm>
          <a:prstGeom prst="rect">
            <a:avLst/>
          </a:prstGeom>
        </p:spPr>
      </p:sp>
      <p:sp>
        <p:nvSpPr>
          <p:cNvPr id="203"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The core data structure in Spark is an RDD, or a resilient distributed dataset. As the name suggests, </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r>
              <a:rPr b="0" lang="en-US" sz="1200" spc="-1" strike="noStrike">
                <a:solidFill>
                  <a:srgbClr val="000000"/>
                </a:solidFill>
                <a:latin typeface="+mn-lt"/>
                <a:ea typeface="+mn-ea"/>
              </a:rPr>
              <a:t>In the code above, Spark didn‘t wait to load the txt file into an RDD until </a:t>
            </a:r>
            <a:r>
              <a:rPr b="0" i="1" lang="en-US" sz="1200" spc="-1" strike="noStrike">
                <a:solidFill>
                  <a:srgbClr val="000000"/>
                </a:solidFill>
                <a:latin typeface="+mn-lt"/>
                <a:ea typeface="+mn-ea"/>
              </a:rPr>
              <a:t>lines.take(5)</a:t>
            </a:r>
            <a:r>
              <a:rPr b="0" lang="en-US" sz="1200" spc="-1" strike="noStrike">
                <a:solidFill>
                  <a:srgbClr val="000000"/>
                </a:solidFill>
                <a:latin typeface="+mn-lt"/>
                <a:ea typeface="+mn-ea"/>
              </a:rPr>
              <a:t> was run. When </a:t>
            </a:r>
            <a:r>
              <a:rPr b="0" i="1" lang="en-US" sz="1200" spc="-1" strike="noStrike">
                <a:solidFill>
                  <a:srgbClr val="000000"/>
                </a:solidFill>
                <a:latin typeface="+mn-lt"/>
                <a:ea typeface="+mn-ea"/>
              </a:rPr>
              <a:t>lines = spark.textFile(“hw10/tweets_sm.txt”, numPartitions)</a:t>
            </a:r>
            <a:r>
              <a:rPr b="0" lang="en-US" sz="1200" spc="-1" strike="noStrike">
                <a:solidFill>
                  <a:srgbClr val="000000"/>
                </a:solidFill>
                <a:latin typeface="+mn-lt"/>
                <a:ea typeface="+mn-ea"/>
              </a:rPr>
              <a:t> was called, a pointer to the file was created, but only when </a:t>
            </a:r>
            <a:r>
              <a:rPr b="0" i="1" lang="en-US" sz="1200" spc="-1" strike="noStrike">
                <a:solidFill>
                  <a:srgbClr val="000000"/>
                </a:solidFill>
                <a:latin typeface="+mn-lt"/>
                <a:ea typeface="+mn-ea"/>
              </a:rPr>
              <a:t>lines.take(5)</a:t>
            </a:r>
            <a:r>
              <a:rPr b="0" lang="en-US" sz="1200" spc="-1" strike="noStrike">
                <a:solidFill>
                  <a:srgbClr val="000000"/>
                </a:solidFill>
                <a:latin typeface="+mn-lt"/>
                <a:ea typeface="+mn-ea"/>
              </a:rPr>
              <a:t> needed the file to run its logic was the text file actually read into </a:t>
            </a:r>
            <a:r>
              <a:rPr b="0" i="1" lang="en-US" sz="1200" spc="-1" strike="noStrike">
                <a:solidFill>
                  <a:srgbClr val="000000"/>
                </a:solidFill>
                <a:latin typeface="+mn-lt"/>
                <a:ea typeface="+mn-ea"/>
              </a:rPr>
              <a:t>lines</a:t>
            </a:r>
            <a:r>
              <a:rPr b="0" lang="en-US" sz="1200" spc="-1" strike="noStrike">
                <a:solidFill>
                  <a:srgbClr val="000000"/>
                </a:solidFill>
                <a:latin typeface="+mn-lt"/>
                <a:ea typeface="+mn-ea"/>
              </a:rPr>
              <a:t>.</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0" lang="en-US" sz="1200" spc="-1" strike="noStrike">
                <a:solidFill>
                  <a:srgbClr val="000000"/>
                </a:solidFill>
                <a:latin typeface="+mn-lt"/>
                <a:ea typeface="+mn-ea"/>
              </a:rPr>
              <a:t>This brings the concept of actions and transformations.</a:t>
            </a:r>
            <a:endParaRPr b="0" lang="en-US" sz="1200" spc="-1" strike="noStrike">
              <a:latin typeface="Arial"/>
            </a:endParaRPr>
          </a:p>
        </p:txBody>
      </p:sp>
      <p:sp>
        <p:nvSpPr>
          <p:cNvPr id="20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94ADC88-1C36-4DA6-9E20-B3780264D8D8}"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1143000" y="685800"/>
            <a:ext cx="4571280" cy="3428280"/>
          </a:xfrm>
          <a:prstGeom prst="rect">
            <a:avLst/>
          </a:prstGeom>
        </p:spPr>
      </p:sp>
      <p:sp>
        <p:nvSpPr>
          <p:cNvPr id="206"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tabLst>
                <a:tab algn="l" pos="0"/>
              </a:tabLst>
            </a:pPr>
            <a:r>
              <a:rPr b="0" i="1" lang="en-US" sz="1200" spc="-1" strike="noStrike">
                <a:latin typeface="Arial"/>
              </a:rPr>
              <a:t>take(5) is an action</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p:txBody>
      </p:sp>
      <p:sp>
        <p:nvSpPr>
          <p:cNvPr id="20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B165628-3BC1-4DF7-96B0-F96C2AD6F705}"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8880" cy="1144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hyperlink" Target="http://www-bcf.usc.edu/~minlanyu/teach/csci599-fall12/papers/nsdi_spark.pdf" TargetMode="External"/><Relationship Id="rId2" Type="http://schemas.openxmlformats.org/officeDocument/2006/relationships/hyperlink" Target="https://www.dezyre.com/apache-spark-tutorial/pyspark-tutorial" TargetMode="External"/><Relationship Id="rId3" Type="http://schemas.openxmlformats.org/officeDocument/2006/relationships/hyperlink" Target="http://www.kdnuggets.com/2015/11/introduction-spark-python.html" TargetMode="External"/><Relationship Id="rId4"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611640" y="2441520"/>
            <a:ext cx="7770600" cy="14680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fr-FR" sz="4000" spc="-1" strike="noStrike">
                <a:solidFill>
                  <a:srgbClr val="000000"/>
                </a:solidFill>
                <a:latin typeface="Claire Hand"/>
                <a:ea typeface="DejaVu Sans"/>
              </a:rPr>
              <a:t> </a:t>
            </a:r>
            <a:r>
              <a:rPr b="0" lang="fr-FR" sz="4000" spc="-1" strike="noStrike">
                <a:solidFill>
                  <a:srgbClr val="000000"/>
                </a:solidFill>
                <a:latin typeface="Claire Hand"/>
                <a:ea typeface="DejaVu Sans"/>
              </a:rPr>
              <a:t>Pyspark RDD</a:t>
            </a:r>
            <a:endParaRPr b="0" lang="en-US" sz="4000" spc="-1" strike="noStrike">
              <a:latin typeface="Arial"/>
            </a:endParaRPr>
          </a:p>
        </p:txBody>
      </p:sp>
      <p:sp>
        <p:nvSpPr>
          <p:cNvPr id="159" name="CustomShape 2"/>
          <p:cNvSpPr/>
          <p:nvPr/>
        </p:nvSpPr>
        <p:spPr>
          <a:xfrm>
            <a:off x="155520" y="-144360"/>
            <a:ext cx="303120" cy="303120"/>
          </a:xfrm>
          <a:prstGeom prst="rect">
            <a:avLst/>
          </a:prstGeom>
          <a:noFill/>
          <a:ln>
            <a:noFill/>
          </a:ln>
        </p:spPr>
        <p:style>
          <a:lnRef idx="0"/>
          <a:fillRef idx="0"/>
          <a:effectRef idx="0"/>
          <a:fontRef idx="minor"/>
        </p:style>
      </p:sp>
      <p:pic>
        <p:nvPicPr>
          <p:cNvPr id="160" name="Picture 4" descr="Résultat de recherche d'images pour &quot;Microservices&quot;"/>
          <p:cNvPicPr/>
          <p:nvPr/>
        </p:nvPicPr>
        <p:blipFill>
          <a:blip r:embed="rId1"/>
          <a:stretch/>
        </p:blipFill>
        <p:spPr>
          <a:xfrm>
            <a:off x="155520" y="160200"/>
            <a:ext cx="4774680" cy="1851480"/>
          </a:xfrm>
          <a:prstGeom prst="rect">
            <a:avLst/>
          </a:prstGeom>
          <a:ln>
            <a:noFill/>
          </a:ln>
        </p:spPr>
      </p:pic>
      <p:sp>
        <p:nvSpPr>
          <p:cNvPr id="161" name="CustomShape 3"/>
          <p:cNvSpPr/>
          <p:nvPr/>
        </p:nvSpPr>
        <p:spPr>
          <a:xfrm>
            <a:off x="2468880" y="3910320"/>
            <a:ext cx="246816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Rama Shanker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55000"/>
          </a:bodyPr>
          <a:p>
            <a:pPr>
              <a:lnSpc>
                <a:spcPct val="100000"/>
              </a:lnSpc>
            </a:pPr>
            <a:br/>
            <a:r>
              <a:rPr b="1" lang="is-IS" sz="4400" spc="-1" strike="noStrike">
                <a:solidFill>
                  <a:srgbClr val="000000"/>
                </a:solidFill>
                <a:latin typeface="Calibri"/>
              </a:rPr>
              <a:t>map()</a:t>
            </a:r>
            <a:r>
              <a:rPr b="0" lang="is-IS" sz="4400" spc="-1" strike="noStrike">
                <a:solidFill>
                  <a:srgbClr val="000000"/>
                </a:solidFill>
                <a:latin typeface="Calibri"/>
              </a:rPr>
              <a:t> and </a:t>
            </a:r>
            <a:r>
              <a:rPr b="1" lang="en-US" sz="4400" spc="-1" strike="noStrike">
                <a:solidFill>
                  <a:srgbClr val="000000"/>
                </a:solidFill>
                <a:latin typeface="Calibri"/>
              </a:rPr>
              <a:t>flatMap()</a:t>
            </a:r>
            <a:br/>
            <a:endParaRPr b="0" lang="en-US" sz="4400" spc="-1" strike="noStrike">
              <a:latin typeface="Arial"/>
            </a:endParaRPr>
          </a:p>
        </p:txBody>
      </p:sp>
      <p:sp>
        <p:nvSpPr>
          <p:cNvPr id="18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88000"/>
          </a:bodyPr>
          <a:p>
            <a:pPr marL="343080" indent="-342360">
              <a:lnSpc>
                <a:spcPct val="100000"/>
              </a:lnSpc>
              <a:spcBef>
                <a:spcPts val="561"/>
              </a:spcBef>
              <a:buClr>
                <a:srgbClr val="000000"/>
              </a:buClr>
              <a:buFont typeface="Arial"/>
              <a:buChar char="•"/>
            </a:pPr>
            <a:r>
              <a:rPr b="1" lang="is-IS" sz="2800" spc="-1" strike="noStrike">
                <a:solidFill>
                  <a:srgbClr val="000000"/>
                </a:solidFill>
                <a:latin typeface="Calibri"/>
              </a:rPr>
              <a:t>map()</a:t>
            </a:r>
            <a:endParaRPr b="0" lang="en-US" sz="2800" spc="-1" strike="noStrike">
              <a:latin typeface="Arial"/>
            </a:endParaRPr>
          </a:p>
          <a:p>
            <a:pPr>
              <a:lnSpc>
                <a:spcPct val="100000"/>
              </a:lnSpc>
              <a:spcBef>
                <a:spcPts val="561"/>
              </a:spcBef>
              <a:tabLst>
                <a:tab algn="l" pos="0"/>
              </a:tabLst>
            </a:pPr>
            <a:r>
              <a:rPr b="0" lang="en-US" sz="2800" spc="-1" strike="noStrike">
                <a:solidFill>
                  <a:srgbClr val="000000"/>
                </a:solidFill>
                <a:latin typeface="Calibri"/>
              </a:rPr>
              <a:t>map() transformation applies changes on each line of the RDD and returns the transformed RDD as iterable of iterables i.e. each line is equivalent to a iterable and the entire RDD is itself a list</a:t>
            </a:r>
            <a:endParaRPr b="0" lang="en-US" sz="2800" spc="-1" strike="noStrike">
              <a:latin typeface="Arial"/>
            </a:endParaRPr>
          </a:p>
          <a:p>
            <a:pPr marL="343080" indent="-342360">
              <a:lnSpc>
                <a:spcPct val="100000"/>
              </a:lnSpc>
              <a:spcBef>
                <a:spcPts val="561"/>
              </a:spcBef>
              <a:buClr>
                <a:srgbClr val="000000"/>
              </a:buClr>
              <a:buFont typeface="Arial"/>
              <a:buChar char="•"/>
              <a:tabLst>
                <a:tab algn="l" pos="0"/>
              </a:tabLst>
            </a:pPr>
            <a:r>
              <a:rPr b="1" lang="en-US" sz="2800" spc="-1" strike="noStrike">
                <a:solidFill>
                  <a:srgbClr val="000000"/>
                </a:solidFill>
                <a:latin typeface="Calibri"/>
              </a:rPr>
              <a:t>flatMap()</a:t>
            </a:r>
            <a:endParaRPr b="0" lang="en-US" sz="2800" spc="-1" strike="noStrike">
              <a:latin typeface="Arial"/>
            </a:endParaRPr>
          </a:p>
          <a:p>
            <a:pPr>
              <a:lnSpc>
                <a:spcPct val="100000"/>
              </a:lnSpc>
              <a:spcBef>
                <a:spcPts val="561"/>
              </a:spcBef>
              <a:tabLst>
                <a:tab algn="l" pos="0"/>
              </a:tabLst>
            </a:pPr>
            <a:r>
              <a:rPr b="0" lang="en-US" sz="2800" spc="-1" strike="noStrike">
                <a:solidFill>
                  <a:srgbClr val="000000"/>
                </a:solidFill>
                <a:latin typeface="Calibri"/>
              </a:rPr>
              <a:t>This transformation apply changes to each line same as map but the return is not a iterable of iterables but it is only an iterable holding entire RDD contents.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295560" y="1495800"/>
            <a:ext cx="8390520" cy="5165640"/>
          </a:xfrm>
          <a:prstGeom prst="rect">
            <a:avLst/>
          </a:prstGeom>
          <a:noFill/>
          <a:ln>
            <a:noFill/>
          </a:ln>
        </p:spPr>
        <p:style>
          <a:lnRef idx="0"/>
          <a:fillRef idx="0"/>
          <a:effectRef idx="0"/>
          <a:fontRef idx="minor"/>
        </p:style>
        <p:txBody>
          <a:bodyPr lIns="90000" rIns="90000" tIns="45000" bIns="45000">
            <a:normAutofit fontScale="61000"/>
          </a:bodyPr>
          <a:p>
            <a:pPr marL="343080" indent="-342360">
              <a:lnSpc>
                <a:spcPct val="100000"/>
              </a:lnSpc>
              <a:spcBef>
                <a:spcPts val="561"/>
              </a:spcBef>
              <a:buClr>
                <a:srgbClr val="000000"/>
              </a:buClr>
              <a:buFont typeface="Arial"/>
              <a:buChar char="•"/>
            </a:pPr>
            <a:r>
              <a:rPr b="0" i="1" lang="en-US" sz="2800" spc="-1" strike="noStrike">
                <a:solidFill>
                  <a:srgbClr val="000000"/>
                </a:solidFill>
                <a:latin typeface="Calibri"/>
              </a:rPr>
              <a:t>lines.take(2)</a:t>
            </a:r>
            <a:endParaRPr b="0" lang="en-US" sz="2800" spc="-1" strike="noStrike">
              <a:latin typeface="Arial"/>
            </a:endParaRPr>
          </a:p>
          <a:p>
            <a:pPr>
              <a:lnSpc>
                <a:spcPct val="100000"/>
              </a:lnSpc>
              <a:spcBef>
                <a:spcPts val="561"/>
              </a:spcBef>
              <a:tabLst>
                <a:tab algn="l" pos="0"/>
              </a:tabLst>
            </a:pPr>
            <a:r>
              <a:rPr b="0" i="1" lang="en-US" sz="2800" spc="-1" strike="noStrike">
                <a:solidFill>
                  <a:srgbClr val="000000"/>
                </a:solidFill>
                <a:latin typeface="Calibri"/>
              </a:rPr>
              <a:t>[‘#good d#ay #’,</a:t>
            </a:r>
            <a:endParaRPr b="0" lang="en-US" sz="2800" spc="-1" strike="noStrike">
              <a:latin typeface="Arial"/>
            </a:endParaRPr>
          </a:p>
          <a:p>
            <a:pPr>
              <a:lnSpc>
                <a:spcPct val="100000"/>
              </a:lnSpc>
              <a:spcBef>
                <a:spcPts val="561"/>
              </a:spcBef>
              <a:tabLst>
                <a:tab algn="l" pos="0"/>
              </a:tabLst>
            </a:pPr>
            <a:r>
              <a:rPr b="0" i="1" lang="en-US" sz="2800" spc="-1" strike="noStrike">
                <a:solidFill>
                  <a:srgbClr val="000000"/>
                </a:solidFill>
                <a:latin typeface="Calibri"/>
              </a:rPr>
              <a:t> ‘</a:t>
            </a:r>
            <a:r>
              <a:rPr b="0" i="1" lang="en-US" sz="2800" spc="-1" strike="noStrike">
                <a:solidFill>
                  <a:srgbClr val="000000"/>
                </a:solidFill>
                <a:latin typeface="Calibri"/>
              </a:rPr>
              <a:t>#good #weather’]</a:t>
            </a:r>
            <a:endParaRPr b="0" lang="en-US" sz="2800" spc="-1" strike="noStrike">
              <a:latin typeface="Arial"/>
            </a:endParaRPr>
          </a:p>
          <a:p>
            <a:pPr marL="343080" indent="-342360">
              <a:lnSpc>
                <a:spcPct val="100000"/>
              </a:lnSpc>
              <a:spcBef>
                <a:spcPts val="561"/>
              </a:spcBef>
              <a:buClr>
                <a:srgbClr val="000000"/>
              </a:buClr>
              <a:buFont typeface="Arial"/>
              <a:buChar char="•"/>
              <a:tabLst>
                <a:tab algn="l" pos="0"/>
              </a:tabLst>
            </a:pPr>
            <a:r>
              <a:rPr b="0" i="1" lang="en-US" sz="2800" spc="-1" strike="noStrike">
                <a:solidFill>
                  <a:srgbClr val="000000"/>
                </a:solidFill>
                <a:latin typeface="Calibri"/>
              </a:rPr>
              <a:t>words = lines.map(lambda lines: lines.split(' '))</a:t>
            </a:r>
            <a:endParaRPr b="0" lang="en-US" sz="2800" spc="-1" strike="noStrike">
              <a:latin typeface="Arial"/>
            </a:endParaRPr>
          </a:p>
          <a:p>
            <a:pPr>
              <a:lnSpc>
                <a:spcPct val="100000"/>
              </a:lnSpc>
              <a:spcBef>
                <a:spcPts val="561"/>
              </a:spcBef>
              <a:tabLst>
                <a:tab algn="l" pos="0"/>
              </a:tabLst>
            </a:pPr>
            <a:r>
              <a:rPr b="0" i="1" lang="en-US" sz="2800" spc="-1" strike="noStrike">
                <a:solidFill>
                  <a:srgbClr val="000000"/>
                </a:solidFill>
                <a:latin typeface="Calibri"/>
              </a:rPr>
              <a:t>[[‘#good’, ‘d#ay’, ’#’],</a:t>
            </a:r>
            <a:endParaRPr b="0" lang="en-US" sz="2800" spc="-1" strike="noStrike">
              <a:latin typeface="Arial"/>
            </a:endParaRPr>
          </a:p>
          <a:p>
            <a:pPr>
              <a:lnSpc>
                <a:spcPct val="100000"/>
              </a:lnSpc>
              <a:spcBef>
                <a:spcPts val="561"/>
              </a:spcBef>
              <a:tabLst>
                <a:tab algn="l" pos="0"/>
              </a:tabLst>
            </a:pPr>
            <a:r>
              <a:rPr b="0" i="1" lang="en-US" sz="2800" spc="-1" strike="noStrike">
                <a:solidFill>
                  <a:srgbClr val="000000"/>
                </a:solidFill>
                <a:latin typeface="Calibri"/>
              </a:rPr>
              <a:t> </a:t>
            </a:r>
            <a:r>
              <a:rPr b="0" i="1" lang="en-US" sz="2800" spc="-1" strike="noStrike">
                <a:solidFill>
                  <a:srgbClr val="000000"/>
                </a:solidFill>
                <a:latin typeface="Calibri"/>
              </a:rPr>
              <a:t>[‘#good’, ‘#weather’]]</a:t>
            </a:r>
            <a:endParaRPr b="0" lang="en-US" sz="2800" spc="-1" strike="noStrike">
              <a:latin typeface="Arial"/>
            </a:endParaRPr>
          </a:p>
          <a:p>
            <a:pPr marL="343080" indent="-342360">
              <a:lnSpc>
                <a:spcPct val="100000"/>
              </a:lnSpc>
              <a:spcBef>
                <a:spcPts val="561"/>
              </a:spcBef>
              <a:buClr>
                <a:srgbClr val="000000"/>
              </a:buClr>
              <a:buFont typeface="Arial"/>
              <a:buChar char="•"/>
              <a:tabLst>
                <a:tab algn="l" pos="0"/>
              </a:tabLst>
            </a:pPr>
            <a:r>
              <a:rPr b="0" i="1" lang="en-US" sz="2800" spc="-1" strike="noStrike">
                <a:solidFill>
                  <a:srgbClr val="000000"/>
                </a:solidFill>
                <a:latin typeface="Calibri"/>
              </a:rPr>
              <a:t>words = lines. flatMap(lambda lines: lines.split(' '))</a:t>
            </a:r>
            <a:endParaRPr b="0" lang="en-US" sz="2800" spc="-1" strike="noStrike">
              <a:latin typeface="Arial"/>
            </a:endParaRPr>
          </a:p>
          <a:p>
            <a:pPr>
              <a:lnSpc>
                <a:spcPct val="100000"/>
              </a:lnSpc>
              <a:spcBef>
                <a:spcPts val="561"/>
              </a:spcBef>
              <a:tabLst>
                <a:tab algn="l" pos="0"/>
              </a:tabLst>
            </a:pPr>
            <a:r>
              <a:rPr b="0" i="1" lang="en-US" sz="2800" spc="-1" strike="noStrike">
                <a:solidFill>
                  <a:srgbClr val="000000"/>
                </a:solidFill>
                <a:latin typeface="Calibri"/>
              </a:rPr>
              <a:t>[‘#good’, ‘d#ay’, ‘#’, ‘#good’, ‘#weather’]</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a:p>
            <a:pPr>
              <a:lnSpc>
                <a:spcPct val="100000"/>
              </a:lnSpc>
              <a:spcBef>
                <a:spcPts val="561"/>
              </a:spcBef>
              <a:tabLst>
                <a:tab algn="l" pos="0"/>
              </a:tabLst>
            </a:pPr>
            <a:r>
              <a:rPr b="0" lang="en-US" sz="2800" spc="-1" strike="noStrike">
                <a:solidFill>
                  <a:srgbClr val="000000"/>
                </a:solidFill>
                <a:latin typeface="Calibri"/>
              </a:rPr>
              <a:t>Instead of using an anonymous function (with the lambda keyword in Python), we can also use named function</a:t>
            </a:r>
            <a:endParaRPr b="0" lang="en-US" sz="2800" spc="-1" strike="noStrike">
              <a:latin typeface="Arial"/>
            </a:endParaRPr>
          </a:p>
          <a:p>
            <a:pPr>
              <a:lnSpc>
                <a:spcPct val="100000"/>
              </a:lnSpc>
              <a:spcBef>
                <a:spcPts val="561"/>
              </a:spcBef>
              <a:tabLst>
                <a:tab algn="l" pos="0"/>
              </a:tabLst>
            </a:pPr>
            <a:r>
              <a:rPr b="0" lang="en-US" sz="2800" spc="-1" strike="noStrike">
                <a:solidFill>
                  <a:srgbClr val="000000"/>
                </a:solidFill>
                <a:latin typeface="Calibri"/>
              </a:rPr>
              <a:t>anonymous function is easier for simple use</a:t>
            </a:r>
            <a:endParaRPr b="0" lang="en-US" sz="2800" spc="-1" strike="noStrike">
              <a:latin typeface="Arial"/>
            </a:endParaRPr>
          </a:p>
        </p:txBody>
      </p:sp>
      <p:sp>
        <p:nvSpPr>
          <p:cNvPr id="182" name="CustomShape 2"/>
          <p:cNvSpPr/>
          <p:nvPr/>
        </p:nvSpPr>
        <p:spPr>
          <a:xfrm>
            <a:off x="457200" y="-90720"/>
            <a:ext cx="8228880" cy="1142280"/>
          </a:xfrm>
          <a:prstGeom prst="rect">
            <a:avLst/>
          </a:prstGeom>
          <a:noFill/>
          <a:ln>
            <a:noFill/>
          </a:ln>
        </p:spPr>
        <p:style>
          <a:lnRef idx="0"/>
          <a:fillRef idx="0"/>
          <a:effectRef idx="0"/>
          <a:fontRef idx="minor"/>
        </p:style>
        <p:txBody>
          <a:bodyPr lIns="90000" rIns="90000" tIns="45000" bIns="45000" anchor="ctr">
            <a:normAutofit fontScale="55000"/>
          </a:bodyPr>
          <a:p>
            <a:pPr>
              <a:lnSpc>
                <a:spcPct val="100000"/>
              </a:lnSpc>
            </a:pPr>
            <a:br/>
            <a:r>
              <a:rPr b="1" lang="is-IS" sz="4400" spc="-1" strike="noStrike">
                <a:solidFill>
                  <a:srgbClr val="000000"/>
                </a:solidFill>
                <a:latin typeface="Calibri"/>
              </a:rPr>
              <a:t>map()</a:t>
            </a:r>
            <a:r>
              <a:rPr b="0" lang="is-IS" sz="4400" spc="-1" strike="noStrike">
                <a:solidFill>
                  <a:srgbClr val="000000"/>
                </a:solidFill>
                <a:latin typeface="Calibri"/>
              </a:rPr>
              <a:t> and </a:t>
            </a:r>
            <a:r>
              <a:rPr b="1" lang="en-US" sz="4400" spc="-1" strike="noStrike">
                <a:solidFill>
                  <a:srgbClr val="000000"/>
                </a:solidFill>
                <a:latin typeface="Calibri"/>
              </a:rPr>
              <a:t>flatMap()</a:t>
            </a:r>
            <a:r>
              <a:rPr b="0" lang="en-US" sz="4400" spc="-1" strike="noStrike">
                <a:solidFill>
                  <a:srgbClr val="000000"/>
                </a:solidFill>
                <a:latin typeface="Calibri"/>
              </a:rPr>
              <a:t> examples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Calibri"/>
              </a:rPr>
              <a:t>Filter() </a:t>
            </a:r>
            <a:endParaRPr b="0" lang="en-US" sz="4000" spc="-1" strike="noStrike">
              <a:latin typeface="Arial"/>
            </a:endParaRPr>
          </a:p>
        </p:txBody>
      </p:sp>
      <p:sp>
        <p:nvSpPr>
          <p:cNvPr id="18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73000"/>
          </a:bodyPr>
          <a:p>
            <a:pPr marL="343080" indent="-342360">
              <a:lnSpc>
                <a:spcPct val="100000"/>
              </a:lnSpc>
              <a:spcBef>
                <a:spcPts val="561"/>
              </a:spcBef>
              <a:buClr>
                <a:srgbClr val="000000"/>
              </a:buClr>
              <a:buFont typeface="Arial"/>
              <a:buChar char="•"/>
            </a:pPr>
            <a:r>
              <a:rPr b="1" lang="en-US" sz="2800" spc="-1" strike="noStrike">
                <a:solidFill>
                  <a:srgbClr val="000000"/>
                </a:solidFill>
                <a:latin typeface="Calibri"/>
              </a:rPr>
              <a:t>Filter() </a:t>
            </a:r>
            <a:r>
              <a:rPr b="0" lang="en-US" sz="2800" spc="-1" strike="noStrike">
                <a:solidFill>
                  <a:srgbClr val="000000"/>
                </a:solidFill>
                <a:latin typeface="Calibri"/>
              </a:rPr>
              <a:t>transformation is used to reduce the old RDD based on some condition.</a:t>
            </a:r>
            <a:endParaRPr b="0" lang="en-US" sz="28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Calibri"/>
              </a:rPr>
              <a:t>How to filter out hashtags from words</a:t>
            </a:r>
            <a:endParaRPr b="0" lang="en-US" sz="2800" spc="-1" strike="noStrike">
              <a:latin typeface="Arial"/>
            </a:endParaRPr>
          </a:p>
          <a:p>
            <a:pPr>
              <a:lnSpc>
                <a:spcPct val="100000"/>
              </a:lnSpc>
              <a:spcBef>
                <a:spcPts val="561"/>
              </a:spcBef>
              <a:tabLst>
                <a:tab algn="l" pos="0"/>
              </a:tabLst>
            </a:pPr>
            <a:r>
              <a:rPr b="0" i="1" lang="en-US" sz="2800" spc="-1" strike="noStrike">
                <a:solidFill>
                  <a:srgbClr val="000000"/>
                </a:solidFill>
                <a:latin typeface="Calibri"/>
              </a:rPr>
              <a:t>	</a:t>
            </a:r>
            <a:r>
              <a:rPr b="0" i="1" lang="en-US" sz="2800" spc="-1" strike="noStrike">
                <a:solidFill>
                  <a:srgbClr val="000000"/>
                </a:solidFill>
                <a:latin typeface="Calibri"/>
              </a:rPr>
              <a:t>hashtags = words.filter(lambda word: "#" in word) </a:t>
            </a:r>
            <a:endParaRPr b="0" lang="en-US" sz="2800" spc="-1" strike="noStrike">
              <a:latin typeface="Arial"/>
            </a:endParaRPr>
          </a:p>
          <a:p>
            <a:pPr>
              <a:lnSpc>
                <a:spcPct val="100000"/>
              </a:lnSpc>
              <a:spcBef>
                <a:spcPts val="561"/>
              </a:spcBef>
              <a:tabLst>
                <a:tab algn="l" pos="0"/>
              </a:tabLst>
            </a:pPr>
            <a:r>
              <a:rPr b="0" i="1" lang="en-US" sz="2800" spc="-1" strike="noStrike">
                <a:solidFill>
                  <a:srgbClr val="000000"/>
                </a:solidFill>
                <a:latin typeface="Calibri"/>
              </a:rPr>
              <a:t>[‘#good’, ‘d#ay’, ‘#’, ‘#good’, ‘#weather’]</a:t>
            </a:r>
            <a:endParaRPr b="0" lang="en-US" sz="2800" spc="-1" strike="noStrike">
              <a:latin typeface="Arial"/>
            </a:endParaRPr>
          </a:p>
          <a:p>
            <a:pPr>
              <a:lnSpc>
                <a:spcPct val="100000"/>
              </a:lnSpc>
              <a:spcBef>
                <a:spcPts val="56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which is wrong.</a:t>
            </a:r>
            <a:endParaRPr b="0" lang="en-US" sz="2800" spc="-1" strike="noStrike">
              <a:latin typeface="Arial"/>
            </a:endParaRPr>
          </a:p>
          <a:p>
            <a:pPr>
              <a:lnSpc>
                <a:spcPct val="100000"/>
              </a:lnSpc>
              <a:spcBef>
                <a:spcPts val="561"/>
              </a:spcBef>
              <a:tabLst>
                <a:tab algn="l" pos="0"/>
              </a:tabLst>
            </a:pPr>
            <a:r>
              <a:rPr b="0" i="1" lang="en-US" sz="2800" spc="-1" strike="noStrike">
                <a:solidFill>
                  <a:srgbClr val="000000"/>
                </a:solidFill>
                <a:latin typeface="Calibri"/>
              </a:rPr>
              <a:t>	</a:t>
            </a:r>
            <a:r>
              <a:rPr b="0" i="1" lang="en-US" sz="2800" spc="-1" strike="noStrike">
                <a:solidFill>
                  <a:srgbClr val="000000"/>
                </a:solidFill>
                <a:latin typeface="Calibri"/>
              </a:rPr>
              <a:t>hashtags = words</a:t>
            </a:r>
            <a:r>
              <a:rPr b="0" lang="en-US" sz="2800" spc="-1" strike="noStrike">
                <a:solidFill>
                  <a:srgbClr val="000000"/>
                </a:solidFill>
                <a:latin typeface="Calibri"/>
              </a:rPr>
              <a:t>.filter(lambda word: word.startswith("#")).filter(lambda word: word != "#")</a:t>
            </a:r>
            <a:endParaRPr b="0" lang="en-US" sz="2800" spc="-1" strike="noStrike">
              <a:latin typeface="Arial"/>
            </a:endParaRPr>
          </a:p>
          <a:p>
            <a:pPr>
              <a:lnSpc>
                <a:spcPct val="100000"/>
              </a:lnSpc>
              <a:spcBef>
                <a:spcPts val="56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which is a </a:t>
            </a:r>
            <a:r>
              <a:rPr b="1" lang="en-US" sz="2800" spc="-1" strike="noStrike">
                <a:solidFill>
                  <a:srgbClr val="ff0000"/>
                </a:solidFill>
                <a:latin typeface="Calibri"/>
              </a:rPr>
              <a:t>caution point </a:t>
            </a:r>
            <a:r>
              <a:rPr b="0" lang="en-US" sz="2800" spc="-1" strike="noStrike">
                <a:solidFill>
                  <a:srgbClr val="000000"/>
                </a:solidFill>
                <a:latin typeface="Calibri"/>
              </a:rPr>
              <a:t>in this hw.</a:t>
            </a:r>
            <a:endParaRPr b="0" lang="en-US" sz="2800" spc="-1" strike="noStrike">
              <a:latin typeface="Arial"/>
            </a:endParaRPr>
          </a:p>
          <a:p>
            <a:pPr>
              <a:lnSpc>
                <a:spcPct val="100000"/>
              </a:lnSpc>
              <a:spcBef>
                <a:spcPts val="561"/>
              </a:spcBef>
              <a:tabLst>
                <a:tab algn="l" pos="0"/>
              </a:tabLst>
            </a:pPr>
            <a:r>
              <a:rPr b="0" i="1" lang="en-US" sz="2800" spc="-1" strike="noStrike">
                <a:solidFill>
                  <a:srgbClr val="000000"/>
                </a:solidFill>
                <a:latin typeface="Calibri"/>
              </a:rPr>
              <a:t>[‘#good’, ‘#good’, ‘#weather’]</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84">
                                            <p:txEl>
                                              <p:pRg st="3" end="3"/>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18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84">
                                            <p:txEl>
                                              <p:pRg st="5" end="5"/>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184">
                                            <p:txEl>
                                              <p:pRg st="6" end="6"/>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18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Calibri"/>
              </a:rPr>
              <a:t>reduceByKey() </a:t>
            </a:r>
            <a:endParaRPr b="0" lang="en-US" sz="4000" spc="-1" strike="noStrike">
              <a:latin typeface="Arial"/>
            </a:endParaRPr>
          </a:p>
        </p:txBody>
      </p:sp>
      <p:sp>
        <p:nvSpPr>
          <p:cNvPr id="18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561"/>
              </a:spcBef>
              <a:buClr>
                <a:srgbClr val="000000"/>
              </a:buClr>
              <a:buFont typeface="Arial"/>
              <a:buChar char="•"/>
            </a:pPr>
            <a:r>
              <a:rPr b="0" lang="en-US" sz="2800" spc="-1" strike="noStrike">
                <a:solidFill>
                  <a:srgbClr val="000000"/>
                </a:solidFill>
                <a:latin typeface="Calibri"/>
              </a:rPr>
              <a:t>reduceByKey(f) combines tuples with the same key using the function we specify f. </a:t>
            </a:r>
            <a:endParaRPr b="0" lang="en-US" sz="2800" spc="-1" strike="noStrike">
              <a:latin typeface="Arial"/>
            </a:endParaRPr>
          </a:p>
          <a:p>
            <a:pPr>
              <a:lnSpc>
                <a:spcPct val="100000"/>
              </a:lnSpc>
              <a:spcBef>
                <a:spcPts val="561"/>
              </a:spcBef>
              <a:tabLst>
                <a:tab algn="l" pos="0"/>
              </a:tabLst>
            </a:pPr>
            <a:r>
              <a:rPr b="0" i="1" lang="en-US" sz="2800" spc="-1" strike="noStrike">
                <a:solidFill>
                  <a:srgbClr val="000000"/>
                </a:solidFill>
                <a:latin typeface="Calibri"/>
              </a:rPr>
              <a:t>hashtagsNum = hashtags.map(lambda word: (word, 1))</a:t>
            </a:r>
            <a:endParaRPr b="0" lang="en-US" sz="2800" spc="-1" strike="noStrike">
              <a:latin typeface="Arial"/>
            </a:endParaRPr>
          </a:p>
          <a:p>
            <a:pPr>
              <a:lnSpc>
                <a:spcPct val="100000"/>
              </a:lnSpc>
              <a:spcBef>
                <a:spcPts val="561"/>
              </a:spcBef>
              <a:tabLst>
                <a:tab algn="l" pos="0"/>
              </a:tabLst>
            </a:pPr>
            <a:r>
              <a:rPr b="0" lang="en-US" sz="2800" spc="-1" strike="noStrike">
                <a:solidFill>
                  <a:srgbClr val="000000"/>
                </a:solidFill>
                <a:latin typeface="Calibri"/>
              </a:rPr>
              <a:t>[(‘#good’,1), (‘#good’, 1), (‘#weather’, 1)]</a:t>
            </a:r>
            <a:endParaRPr b="0" lang="en-US" sz="2800" spc="-1" strike="noStrike">
              <a:latin typeface="Arial"/>
            </a:endParaRPr>
          </a:p>
          <a:p>
            <a:pPr>
              <a:lnSpc>
                <a:spcPct val="100000"/>
              </a:lnSpc>
              <a:spcBef>
                <a:spcPts val="561"/>
              </a:spcBef>
              <a:tabLst>
                <a:tab algn="l" pos="0"/>
              </a:tabLst>
            </a:pPr>
            <a:r>
              <a:rPr b="0" i="1" lang="en-US" sz="2800" spc="-1" strike="noStrike">
                <a:solidFill>
                  <a:srgbClr val="000000"/>
                </a:solidFill>
                <a:latin typeface="Calibri"/>
              </a:rPr>
              <a:t>hashtagsCount = hashtagsNum.reduceByKey(lambda a,b: a+b)</a:t>
            </a:r>
            <a:endParaRPr b="0" lang="en-US" sz="2800" spc="-1" strike="noStrike">
              <a:latin typeface="Arial"/>
            </a:endParaRPr>
          </a:p>
          <a:p>
            <a:pPr>
              <a:lnSpc>
                <a:spcPct val="100000"/>
              </a:lnSpc>
              <a:spcBef>
                <a:spcPts val="561"/>
              </a:spcBef>
              <a:tabLst>
                <a:tab algn="l" pos="0"/>
              </a:tabLst>
            </a:pPr>
            <a:r>
              <a:rPr b="0" i="1" lang="en-US" sz="2800" spc="-1" strike="noStrike">
                <a:solidFill>
                  <a:srgbClr val="000000"/>
                </a:solidFill>
                <a:latin typeface="Calibri"/>
              </a:rPr>
              <a:t>or hashtagsCount = hashtagsNum.reduceByKey(add)</a:t>
            </a:r>
            <a:endParaRPr b="0" lang="en-US" sz="2800" spc="-1" strike="noStrike">
              <a:latin typeface="Arial"/>
            </a:endParaRPr>
          </a:p>
          <a:p>
            <a:pPr>
              <a:lnSpc>
                <a:spcPct val="100000"/>
              </a:lnSpc>
              <a:spcBef>
                <a:spcPts val="561"/>
              </a:spcBef>
              <a:tabLst>
                <a:tab algn="l" pos="0"/>
              </a:tabLst>
            </a:pPr>
            <a:r>
              <a:rPr b="0" lang="en-US" sz="2800" spc="-1" strike="noStrike">
                <a:solidFill>
                  <a:srgbClr val="000000"/>
                </a:solidFill>
                <a:latin typeface="Calibri"/>
              </a:rPr>
              <a:t>[(‘#good’,2), (‘#weather’, 1)]</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Calibri"/>
              </a:rPr>
              <a:t>RDD Partitions</a:t>
            </a:r>
            <a:endParaRPr b="0" lang="en-US" sz="4000" spc="-1" strike="noStrike">
              <a:latin typeface="Arial"/>
            </a:endParaRPr>
          </a:p>
        </p:txBody>
      </p:sp>
      <p:sp>
        <p:nvSpPr>
          <p:cNvPr id="18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87000"/>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Map and Reduce operations can be effectively applied in parallel in apache spark by dividing the data into multiple partitions.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 copy of each partition within an RDD is distributed across several workers running on different nodes of a cluster so that in case of failure of a single worker the RDD still remains available.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Calibri"/>
              </a:rPr>
              <a:t>mapPartitions() </a:t>
            </a:r>
            <a:endParaRPr b="0" lang="en-US" sz="4000" spc="-1" strike="noStrike">
              <a:latin typeface="Arial"/>
            </a:endParaRPr>
          </a:p>
        </p:txBody>
      </p:sp>
      <p:sp>
        <p:nvSpPr>
          <p:cNvPr id="19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mapPartitions(func) transformation is similar to map(), but runs separately on each partition (block) of the RDD, so func must be of type Iterator&lt;T&gt; =&gt; Iterator&lt;U&gt; when running on an RDD of type 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83000"/>
          </a:bodyPr>
          <a:p>
            <a:pPr>
              <a:lnSpc>
                <a:spcPct val="100000"/>
              </a:lnSpc>
            </a:pPr>
            <a:r>
              <a:rPr b="1" lang="en-US" sz="4000" spc="-1" strike="noStrike">
                <a:solidFill>
                  <a:srgbClr val="000000"/>
                </a:solidFill>
                <a:latin typeface="Calibri"/>
              </a:rPr>
              <a:t>Example-1: Sum Each Partition</a:t>
            </a:r>
            <a:endParaRPr b="0" lang="en-US" sz="4000" spc="-1" strike="noStrike">
              <a:latin typeface="Arial"/>
            </a:endParaRPr>
          </a:p>
        </p:txBody>
      </p:sp>
      <p:pic>
        <p:nvPicPr>
          <p:cNvPr id="192" name="图片 6_1" descr="Screen Shot 2017-04-04 at 02.39.22.png"/>
          <p:cNvPicPr/>
          <p:nvPr/>
        </p:nvPicPr>
        <p:blipFill>
          <a:blip r:embed="rId1"/>
          <a:stretch/>
        </p:blipFill>
        <p:spPr>
          <a:xfrm>
            <a:off x="457200" y="1384200"/>
            <a:ext cx="5039280" cy="53377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70000"/>
          </a:bodyPr>
          <a:p>
            <a:pPr>
              <a:lnSpc>
                <a:spcPct val="100000"/>
              </a:lnSpc>
            </a:pPr>
            <a:r>
              <a:rPr b="1" lang="en-US" sz="4400" spc="-1" strike="noStrike">
                <a:solidFill>
                  <a:srgbClr val="000000"/>
                </a:solidFill>
                <a:latin typeface="Calibri"/>
              </a:rPr>
              <a:t>Example-2: Find Minimum and Maximum</a:t>
            </a:r>
            <a:endParaRPr b="0" lang="en-US" sz="4400" spc="-1" strike="noStrike">
              <a:latin typeface="Arial"/>
            </a:endParaRPr>
          </a:p>
        </p:txBody>
      </p:sp>
      <p:pic>
        <p:nvPicPr>
          <p:cNvPr id="194" name="图片 3_0" descr="Screen Shot 2017-04-04 at 02.45.28.png"/>
          <p:cNvPicPr/>
          <p:nvPr/>
        </p:nvPicPr>
        <p:blipFill>
          <a:blip r:embed="rId1"/>
          <a:stretch/>
        </p:blipFill>
        <p:spPr>
          <a:xfrm>
            <a:off x="457200" y="1577160"/>
            <a:ext cx="6438960" cy="51192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457200" y="274680"/>
            <a:ext cx="8228880" cy="1142280"/>
          </a:xfrm>
          <a:prstGeom prst="rect">
            <a:avLst/>
          </a:prstGeom>
          <a:noFill/>
          <a:ln>
            <a:noFill/>
          </a:ln>
        </p:spPr>
        <p:style>
          <a:lnRef idx="0"/>
          <a:fillRef idx="0"/>
          <a:effectRef idx="0"/>
          <a:fontRef idx="minor"/>
        </p:style>
      </p:sp>
      <p:pic>
        <p:nvPicPr>
          <p:cNvPr id="196" name="图片 4_1" descr="Screen Shot 2017-04-04 at 02.49.36.png"/>
          <p:cNvPicPr/>
          <p:nvPr/>
        </p:nvPicPr>
        <p:blipFill>
          <a:blip r:embed="rId1"/>
          <a:stretch/>
        </p:blipFill>
        <p:spPr>
          <a:xfrm>
            <a:off x="457200" y="274680"/>
            <a:ext cx="6334920" cy="63349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Calibri"/>
              </a:rPr>
              <a:t>optional reading</a:t>
            </a:r>
            <a:endParaRPr b="0" lang="en-US" sz="4000" spc="-1" strike="noStrike">
              <a:latin typeface="Arial"/>
            </a:endParaRPr>
          </a:p>
        </p:txBody>
      </p:sp>
      <p:sp>
        <p:nvSpPr>
          <p:cNvPr id="198" name="CustomShape 2"/>
          <p:cNvSpPr/>
          <p:nvPr/>
        </p:nvSpPr>
        <p:spPr>
          <a:xfrm>
            <a:off x="457200" y="1600200"/>
            <a:ext cx="8228880" cy="175644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1"/>
              </a:rPr>
              <a:t>Resilient Distributed Datasets: A Fault-Tolerant Abstraction for In-Memory Cluster Computing</a:t>
            </a:r>
            <a:endParaRPr b="0" lang="en-US" sz="3200" spc="-1" strike="noStrike">
              <a:latin typeface="Arial"/>
            </a:endParaRPr>
          </a:p>
        </p:txBody>
      </p:sp>
      <p:sp>
        <p:nvSpPr>
          <p:cNvPr id="199" name="CustomShape 3"/>
          <p:cNvSpPr/>
          <p:nvPr/>
        </p:nvSpPr>
        <p:spPr>
          <a:xfrm>
            <a:off x="457200" y="296676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Calibri"/>
                <a:ea typeface="DejaVu Sans"/>
              </a:rPr>
              <a:t>Reference</a:t>
            </a:r>
            <a:endParaRPr b="0" lang="en-US" sz="4000" spc="-1" strike="noStrike">
              <a:latin typeface="Arial"/>
            </a:endParaRPr>
          </a:p>
        </p:txBody>
      </p:sp>
      <p:sp>
        <p:nvSpPr>
          <p:cNvPr id="200" name="CustomShape 4"/>
          <p:cNvSpPr/>
          <p:nvPr/>
        </p:nvSpPr>
        <p:spPr>
          <a:xfrm>
            <a:off x="457200" y="4266360"/>
            <a:ext cx="8228880" cy="1756440"/>
          </a:xfrm>
          <a:prstGeom prst="rect">
            <a:avLst/>
          </a:prstGeom>
          <a:noFill/>
          <a:ln>
            <a:noFill/>
          </a:ln>
        </p:spPr>
        <p:style>
          <a:lnRef idx="0"/>
          <a:fillRef idx="0"/>
          <a:effectRef idx="0"/>
          <a:fontRef idx="minor"/>
        </p:style>
        <p:txBody>
          <a:bodyPr lIns="90000" rIns="90000" tIns="45000" bIns="45000">
            <a:normAutofit fontScale="52000"/>
          </a:bodyPr>
          <a:p>
            <a:pPr marL="343080" indent="-342360">
              <a:lnSpc>
                <a:spcPct val="100000"/>
              </a:lnSpc>
              <a:spcBef>
                <a:spcPts val="641"/>
              </a:spcBef>
              <a:buClr>
                <a:srgbClr val="000000"/>
              </a:buClr>
              <a:buFont typeface="Arial"/>
              <a:buChar char="•"/>
            </a:pPr>
            <a:r>
              <a:rPr b="0" lang="en-US" sz="3200" spc="-1" strike="noStrike" u="sng">
                <a:solidFill>
                  <a:srgbClr val="0000ff"/>
                </a:solidFill>
                <a:uFillTx/>
                <a:latin typeface="Calibri"/>
                <a:ea typeface="DejaVu Sans"/>
                <a:hlinkClick r:id="rId2"/>
              </a:rPr>
              <a:t>https://www.dezyre.com/apache-spark-tutorial/pyspark-tutorial</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u="sng">
                <a:solidFill>
                  <a:srgbClr val="0000ff"/>
                </a:solidFill>
                <a:uFillTx/>
                <a:latin typeface="Calibri"/>
                <a:ea typeface="DejaVu Sans"/>
                <a:hlinkClick r:id="rId3"/>
              </a:rPr>
              <a:t>http://www.kdnuggets.com/2015/11/introduction-spark-python.html</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https://github.com/mahmoudparsian/pyspark-tutorial/blob/master/tutorial/map-partitions/README.md</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Image 3" descr=""/>
          <p:cNvPicPr/>
          <p:nvPr/>
        </p:nvPicPr>
        <p:blipFill>
          <a:blip r:embed="rId1"/>
          <a:stretch/>
        </p:blipFill>
        <p:spPr>
          <a:xfrm>
            <a:off x="0" y="2207160"/>
            <a:ext cx="5110920" cy="4649040"/>
          </a:xfrm>
          <a:prstGeom prst="rect">
            <a:avLst/>
          </a:prstGeom>
          <a:ln>
            <a:noFill/>
          </a:ln>
        </p:spPr>
      </p:pic>
      <p:sp>
        <p:nvSpPr>
          <p:cNvPr id="163" name="CustomShape 1"/>
          <p:cNvSpPr/>
          <p:nvPr/>
        </p:nvSpPr>
        <p:spPr>
          <a:xfrm>
            <a:off x="3478680" y="332640"/>
            <a:ext cx="1987200" cy="638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0000"/>
                </a:solidFill>
                <a:latin typeface="Claire Hand"/>
                <a:ea typeface="DejaVu Sans"/>
              </a:rPr>
              <a:t>Pyspark</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320640" y="2637000"/>
            <a:ext cx="3107160" cy="820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800" spc="-1" strike="noStrike">
                <a:solidFill>
                  <a:srgbClr val="000000"/>
                </a:solidFill>
                <a:latin typeface="Claire Hand"/>
                <a:ea typeface="DejaVu Sans"/>
              </a:rPr>
              <a:t>THANKS !</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685800" y="1602720"/>
            <a:ext cx="7771680" cy="14691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rPr>
              <a:t>PySpark Tutorial - Learn to use Apache Spark with Python</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Calibri"/>
              </a:rPr>
              <a:t>Outline</a:t>
            </a:r>
            <a:endParaRPr b="0" lang="en-US" sz="4400" spc="-1" strike="noStrike">
              <a:latin typeface="Arial"/>
            </a:endParaRPr>
          </a:p>
        </p:txBody>
      </p:sp>
      <p:sp>
        <p:nvSpPr>
          <p:cNvPr id="16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Apache Spark and SparkContext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Spark Resilient Distributed Datasets (RDD)</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Transformation and Actions in Spark</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RDD Partitions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457200" y="874440"/>
            <a:ext cx="8228880" cy="542520"/>
          </a:xfrm>
          <a:prstGeom prst="rect">
            <a:avLst/>
          </a:prstGeom>
          <a:noFill/>
          <a:ln>
            <a:noFill/>
          </a:ln>
        </p:spPr>
        <p:style>
          <a:lnRef idx="0"/>
          <a:fillRef idx="0"/>
          <a:effectRef idx="0"/>
          <a:fontRef idx="minor"/>
        </p:style>
        <p:txBody>
          <a:bodyPr lIns="90000" rIns="90000" tIns="45000" bIns="45000" anchor="ctr">
            <a:normAutofit fontScale="11000"/>
          </a:bodyPr>
          <a:p>
            <a:pPr>
              <a:lnSpc>
                <a:spcPct val="100000"/>
              </a:lnSpc>
            </a:pPr>
            <a:r>
              <a:rPr b="1" lang="en-US" sz="4400" spc="-1" strike="noStrike">
                <a:solidFill>
                  <a:srgbClr val="000000"/>
                </a:solidFill>
                <a:latin typeface="Calibri"/>
              </a:rPr>
              <a:t>Apache Spark and PySpark</a:t>
            </a:r>
            <a:br/>
            <a:endParaRPr b="0" lang="en-US" sz="4400" spc="-1" strike="noStrike">
              <a:latin typeface="Arial"/>
            </a:endParaRPr>
          </a:p>
        </p:txBody>
      </p:sp>
      <p:sp>
        <p:nvSpPr>
          <p:cNvPr id="16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Apache Spark is written in Scala programming language that compiles the program code into byte code for the JVM for spark big data processing.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open source community has developed a wonderful utility for spark python big data processing known as PySpark.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55000"/>
          </a:bodyPr>
          <a:p>
            <a:pPr>
              <a:lnSpc>
                <a:spcPct val="100000"/>
              </a:lnSpc>
            </a:pPr>
            <a:br/>
            <a:r>
              <a:rPr b="1" lang="en-US" sz="4400" spc="-1" strike="noStrike">
                <a:solidFill>
                  <a:srgbClr val="000000"/>
                </a:solidFill>
                <a:latin typeface="Calibri"/>
              </a:rPr>
              <a:t>SparkContext </a:t>
            </a:r>
            <a:br/>
            <a:endParaRPr b="0" lang="en-US" sz="4400" spc="-1" strike="noStrike">
              <a:latin typeface="Arial"/>
            </a:endParaRPr>
          </a:p>
        </p:txBody>
      </p:sp>
      <p:sp>
        <p:nvSpPr>
          <p:cNvPr id="170" name="CustomShape 2"/>
          <p:cNvSpPr/>
          <p:nvPr/>
        </p:nvSpPr>
        <p:spPr>
          <a:xfrm>
            <a:off x="182880" y="96084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US" sz="2400" spc="-1" strike="noStrike">
                <a:solidFill>
                  <a:srgbClr val="000000"/>
                </a:solidFill>
                <a:latin typeface="Calibri"/>
              </a:rPr>
              <a:t>SparkContext is the object that manages the connection to the clusters in Spark and coordinates running processes on the clusters themselves. SparkContext connects to cluster managers, which manage the actual executors that run the specific computations</a:t>
            </a:r>
            <a:endParaRPr b="0" lang="en-US" sz="2400" spc="-1" strike="noStrike">
              <a:latin typeface="Arial"/>
            </a:endParaRPr>
          </a:p>
          <a:p>
            <a:pPr marL="343080" indent="-342360">
              <a:lnSpc>
                <a:spcPct val="100000"/>
              </a:lnSpc>
              <a:spcBef>
                <a:spcPts val="479"/>
              </a:spcBef>
              <a:buClr>
                <a:srgbClr val="000000"/>
              </a:buClr>
              <a:buFont typeface="Arial"/>
              <a:buChar char="•"/>
            </a:pPr>
            <a:r>
              <a:rPr b="0" i="1" lang="en-US" sz="2400" spc="-1" strike="noStrike">
                <a:solidFill>
                  <a:srgbClr val="000000"/>
                </a:solidFill>
                <a:latin typeface="Calibri"/>
              </a:rPr>
              <a:t>spark = SparkContext("local", "PythonHashTag")</a:t>
            </a:r>
            <a:endParaRPr b="0" lang="en-US" sz="2400" spc="-1" strike="noStrike">
              <a:latin typeface="Arial"/>
            </a:endParaRPr>
          </a:p>
        </p:txBody>
      </p:sp>
      <p:pic>
        <p:nvPicPr>
          <p:cNvPr id="171" name="图片 3_1" descr="cluster-overview.png"/>
          <p:cNvPicPr/>
          <p:nvPr/>
        </p:nvPicPr>
        <p:blipFill>
          <a:blip r:embed="rId1"/>
          <a:stretch/>
        </p:blipFill>
        <p:spPr>
          <a:xfrm>
            <a:off x="920160" y="3752640"/>
            <a:ext cx="6780960" cy="31741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31000"/>
          </a:bodyPr>
          <a:p>
            <a:pPr>
              <a:lnSpc>
                <a:spcPct val="100000"/>
              </a:lnSpc>
            </a:pPr>
            <a:br/>
            <a:r>
              <a:rPr b="1" lang="en-US" sz="4400" spc="-1" strike="noStrike">
                <a:solidFill>
                  <a:srgbClr val="000000"/>
                </a:solidFill>
                <a:latin typeface="Calibri"/>
              </a:rPr>
              <a:t>Resilient Distributed Datasets (RDD) </a:t>
            </a:r>
            <a:br/>
            <a:endParaRPr b="0" lang="en-US" sz="4400" spc="-1" strike="noStrike">
              <a:latin typeface="Arial"/>
            </a:endParaRPr>
          </a:p>
        </p:txBody>
      </p:sp>
      <p:sp>
        <p:nvSpPr>
          <p:cNvPr id="17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70000"/>
          </a:bodyPr>
          <a:p>
            <a:pPr marL="343080" indent="-342360">
              <a:lnSpc>
                <a:spcPct val="100000"/>
              </a:lnSpc>
              <a:spcBef>
                <a:spcPts val="561"/>
              </a:spcBef>
              <a:buClr>
                <a:srgbClr val="000000"/>
              </a:buClr>
              <a:buFont typeface="Arial"/>
              <a:buChar char="•"/>
            </a:pPr>
            <a:r>
              <a:rPr b="0" lang="en-US" sz="2800" spc="-1" strike="noStrike">
                <a:solidFill>
                  <a:srgbClr val="000000"/>
                </a:solidFill>
                <a:latin typeface="Calibri"/>
              </a:rPr>
              <a:t>An RDD is Spark's representation of a dataset that is distributed across the RAM, or memory, of lots of machines. </a:t>
            </a:r>
            <a:endParaRPr b="0" lang="en-US" sz="28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Calibri"/>
              </a:rPr>
              <a:t>An RDD object is essentially a collection of elements that you can use to hold lists of tuples, dictionaries, lists, etc. </a:t>
            </a:r>
            <a:endParaRPr b="0" lang="en-US" sz="2800" spc="-1" strike="noStrike">
              <a:latin typeface="Arial"/>
            </a:endParaRPr>
          </a:p>
          <a:p>
            <a:pPr marL="343080" indent="-342360">
              <a:lnSpc>
                <a:spcPct val="100000"/>
              </a:lnSpc>
              <a:spcBef>
                <a:spcPts val="561"/>
              </a:spcBef>
              <a:buClr>
                <a:srgbClr val="000000"/>
              </a:buClr>
              <a:buFont typeface="Arial"/>
              <a:buChar char="•"/>
            </a:pPr>
            <a:r>
              <a:rPr b="1" lang="en-US" sz="2800" spc="-1" strike="noStrike">
                <a:solidFill>
                  <a:srgbClr val="000000"/>
                </a:solidFill>
                <a:latin typeface="Calibri"/>
              </a:rPr>
              <a:t>Lazy Evaluation</a:t>
            </a:r>
            <a:r>
              <a:rPr b="0" lang="en-US" sz="2800" spc="-1" strike="noStrike">
                <a:solidFill>
                  <a:srgbClr val="000000"/>
                </a:solidFill>
                <a:latin typeface="Calibri"/>
              </a:rPr>
              <a:t> : the ability to lazily evaluate code, postponing running a calculation until absolutely necessary.</a:t>
            </a:r>
            <a:endParaRPr b="0" lang="en-US" sz="2800" spc="-1" strike="noStrike">
              <a:latin typeface="Arial"/>
            </a:endParaRPr>
          </a:p>
          <a:p>
            <a:pPr marL="343080" indent="-342360">
              <a:lnSpc>
                <a:spcPct val="100000"/>
              </a:lnSpc>
              <a:spcBef>
                <a:spcPts val="519"/>
              </a:spcBef>
              <a:buClr>
                <a:srgbClr val="000000"/>
              </a:buClr>
              <a:buFont typeface="Arial"/>
              <a:buChar char="•"/>
            </a:pPr>
            <a:r>
              <a:rPr b="0" lang="en-US" sz="2400" spc="-1" strike="noStrike">
                <a:solidFill>
                  <a:srgbClr val="000000"/>
                </a:solidFill>
                <a:latin typeface="Calibri"/>
              </a:rPr>
              <a:t>  </a:t>
            </a:r>
            <a:r>
              <a:rPr b="0" i="1" lang="en-US" sz="2600" spc="-1" strike="noStrike">
                <a:solidFill>
                  <a:srgbClr val="000000"/>
                </a:solidFill>
                <a:latin typeface="Calibri"/>
              </a:rPr>
              <a:t>numPartitions = 3</a:t>
            </a:r>
            <a:endParaRPr b="0" lang="en-US" sz="2600" spc="-1" strike="noStrike">
              <a:latin typeface="Arial"/>
            </a:endParaRPr>
          </a:p>
          <a:p>
            <a:pPr>
              <a:lnSpc>
                <a:spcPct val="100000"/>
              </a:lnSpc>
              <a:spcBef>
                <a:spcPts val="519"/>
              </a:spcBef>
              <a:tabLst>
                <a:tab algn="l" pos="0"/>
              </a:tabLst>
            </a:pPr>
            <a:r>
              <a:rPr b="0" i="1" lang="en-US" sz="2600" spc="-1" strike="noStrike">
                <a:solidFill>
                  <a:srgbClr val="000000"/>
                </a:solidFill>
                <a:latin typeface="Calibri"/>
              </a:rPr>
              <a:t>	</a:t>
            </a:r>
            <a:r>
              <a:rPr b="0" i="1" lang="en-US" sz="2600" spc="-1" strike="noStrike">
                <a:solidFill>
                  <a:srgbClr val="000000"/>
                </a:solidFill>
                <a:latin typeface="Calibri"/>
              </a:rPr>
              <a:t>lines = spark.textFile(“hw10/example.txt”, numPartitions)</a:t>
            </a:r>
            <a:endParaRPr b="0" lang="en-US" sz="2600" spc="-1" strike="noStrike">
              <a:latin typeface="Arial"/>
            </a:endParaRPr>
          </a:p>
          <a:p>
            <a:pPr>
              <a:lnSpc>
                <a:spcPct val="100000"/>
              </a:lnSpc>
              <a:spcBef>
                <a:spcPts val="519"/>
              </a:spcBef>
              <a:tabLst>
                <a:tab algn="l" pos="0"/>
              </a:tabLst>
            </a:pPr>
            <a:r>
              <a:rPr b="0" i="1" lang="en-US" sz="2600" spc="-1" strike="noStrike">
                <a:solidFill>
                  <a:srgbClr val="000000"/>
                </a:solidFill>
                <a:latin typeface="Calibri"/>
              </a:rPr>
              <a:t>	</a:t>
            </a:r>
            <a:r>
              <a:rPr b="0" i="1" lang="en-US" sz="2600" spc="-1" strike="noStrike">
                <a:solidFill>
                  <a:srgbClr val="000000"/>
                </a:solidFill>
                <a:latin typeface="Calibri"/>
              </a:rPr>
              <a:t>lines.take(5)</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31000"/>
          </a:bodyPr>
          <a:p>
            <a:pPr>
              <a:lnSpc>
                <a:spcPct val="100000"/>
              </a:lnSpc>
            </a:pPr>
            <a:br/>
            <a:r>
              <a:rPr b="1" lang="en-US" sz="4400" spc="-1" strike="noStrike">
                <a:solidFill>
                  <a:srgbClr val="000000"/>
                </a:solidFill>
                <a:latin typeface="Calibri"/>
              </a:rPr>
              <a:t>Transformation and Actions in Spark</a:t>
            </a:r>
            <a:br/>
            <a:endParaRPr b="0" lang="en-US" sz="4400" spc="-1" strike="noStrike">
              <a:latin typeface="Arial"/>
            </a:endParaRPr>
          </a:p>
        </p:txBody>
      </p:sp>
      <p:sp>
        <p:nvSpPr>
          <p:cNvPr id="17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RDDs have </a:t>
            </a:r>
            <a:r>
              <a:rPr b="1" i="1" lang="en-US" sz="3200" spc="-1" strike="noStrike">
                <a:solidFill>
                  <a:srgbClr val="000000"/>
                </a:solidFill>
                <a:latin typeface="Calibri"/>
              </a:rPr>
              <a:t>actions</a:t>
            </a:r>
            <a:r>
              <a:rPr b="0" lang="en-US" sz="3200" spc="-1" strike="noStrike">
                <a:solidFill>
                  <a:srgbClr val="000000"/>
                </a:solidFill>
                <a:latin typeface="Calibri"/>
              </a:rPr>
              <a:t>, which return values, and </a:t>
            </a:r>
            <a:r>
              <a:rPr b="1" i="1" lang="en-US" sz="3200" spc="-1" strike="noStrike">
                <a:solidFill>
                  <a:srgbClr val="000000"/>
                </a:solidFill>
                <a:latin typeface="Calibri"/>
              </a:rPr>
              <a:t>transformations</a:t>
            </a:r>
            <a:r>
              <a:rPr b="0" lang="en-US" sz="3200" spc="-1" strike="noStrike">
                <a:solidFill>
                  <a:srgbClr val="000000"/>
                </a:solidFill>
                <a:latin typeface="Calibri"/>
              </a:rPr>
              <a:t>, which return pointers to new RDDs.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RDDs’ value is only updated once that RDD is computed as part of an action</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000000"/>
                </a:solidFill>
                <a:latin typeface="Calibri"/>
              </a:rPr>
              <a:t>Transformation and Actions</a:t>
            </a:r>
            <a:endParaRPr b="0" lang="en-US" sz="4000" spc="-1" strike="noStrike">
              <a:latin typeface="Arial"/>
            </a:endParaRPr>
          </a:p>
        </p:txBody>
      </p:sp>
      <p:sp>
        <p:nvSpPr>
          <p:cNvPr id="177" name="CustomShape 2"/>
          <p:cNvSpPr/>
          <p:nvPr/>
        </p:nvSpPr>
        <p:spPr>
          <a:xfrm>
            <a:off x="457200" y="1600200"/>
            <a:ext cx="4134600" cy="45252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641"/>
              </a:spcBef>
              <a:tabLst>
                <a:tab algn="l" pos="0"/>
              </a:tabLst>
            </a:pPr>
            <a:r>
              <a:rPr b="0" lang="en-US" sz="3200" spc="-1" strike="noStrike">
                <a:solidFill>
                  <a:srgbClr val="000000"/>
                </a:solidFill>
                <a:latin typeface="Calibri"/>
              </a:rPr>
              <a:t>Spark Transformations</a:t>
            </a:r>
            <a:endParaRPr b="0" lang="en-US" sz="3200" spc="-1" strike="noStrike">
              <a:latin typeface="Arial"/>
            </a:endParaRPr>
          </a:p>
          <a:p>
            <a:pPr>
              <a:lnSpc>
                <a:spcPct val="100000"/>
              </a:lnSpc>
              <a:spcBef>
                <a:spcPts val="641"/>
              </a:spcBef>
              <a:tabLst>
                <a:tab algn="l" pos="0"/>
              </a:tabLst>
            </a:pPr>
            <a:r>
              <a:rPr b="0" lang="is-IS" sz="3200" spc="-1" strike="noStrike">
                <a:solidFill>
                  <a:srgbClr val="000000"/>
                </a:solidFill>
                <a:latin typeface="Calibri"/>
              </a:rPr>
              <a:t>map()</a:t>
            </a: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Calibri"/>
              </a:rPr>
              <a:t>flatMap()</a:t>
            </a: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Calibri"/>
              </a:rPr>
              <a:t>filter()</a:t>
            </a: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Calibri"/>
              </a:rPr>
              <a:t>mapPartitions()</a:t>
            </a:r>
            <a:endParaRPr b="0" lang="en-US" sz="3200" spc="-1" strike="noStrike">
              <a:latin typeface="Arial"/>
            </a:endParaRPr>
          </a:p>
        </p:txBody>
      </p:sp>
      <p:sp>
        <p:nvSpPr>
          <p:cNvPr id="178" name="CustomShape 3"/>
          <p:cNvSpPr/>
          <p:nvPr/>
        </p:nvSpPr>
        <p:spPr>
          <a:xfrm>
            <a:off x="4592520" y="1600200"/>
            <a:ext cx="4093560" cy="3014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3200" spc="-1" strike="noStrike">
                <a:solidFill>
                  <a:srgbClr val="000000"/>
                </a:solidFill>
                <a:latin typeface="Calibri"/>
                <a:ea typeface="DejaVu Sans"/>
              </a:rPr>
              <a:t>Spark Actions</a:t>
            </a:r>
            <a:endParaRPr b="0" lang="en-US" sz="3200" spc="-1" strike="noStrike">
              <a:latin typeface="Arial"/>
            </a:endParaRPr>
          </a:p>
          <a:p>
            <a:pPr>
              <a:lnSpc>
                <a:spcPct val="100000"/>
              </a:lnSpc>
            </a:pPr>
            <a:r>
              <a:rPr b="0" lang="en-US" sz="3200" spc="-1" strike="noStrike">
                <a:solidFill>
                  <a:srgbClr val="000000"/>
                </a:solidFill>
                <a:latin typeface="Calibri"/>
                <a:ea typeface="DejaVu Sans"/>
              </a:rPr>
              <a:t>reduceByKey()</a:t>
            </a:r>
            <a:endParaRPr b="0" lang="en-US" sz="3200" spc="-1" strike="noStrike">
              <a:latin typeface="Arial"/>
            </a:endParaRPr>
          </a:p>
          <a:p>
            <a:pPr>
              <a:lnSpc>
                <a:spcPct val="100000"/>
              </a:lnSpc>
            </a:pPr>
            <a:r>
              <a:rPr b="0" lang="de-DE" sz="3200" spc="-1" strike="noStrike">
                <a:solidFill>
                  <a:srgbClr val="000000"/>
                </a:solidFill>
                <a:latin typeface="Calibri"/>
                <a:ea typeface="DejaVu Sans"/>
              </a:rPr>
              <a:t>collect()               </a:t>
            </a:r>
            <a:endParaRPr b="0" lang="en-US" sz="3200" spc="-1" strike="noStrike">
              <a:latin typeface="Arial"/>
            </a:endParaRPr>
          </a:p>
          <a:p>
            <a:pPr>
              <a:lnSpc>
                <a:spcPct val="100000"/>
              </a:lnSpc>
            </a:pPr>
            <a:r>
              <a:rPr b="0" lang="de-DE" sz="3200" spc="-1" strike="noStrike">
                <a:solidFill>
                  <a:srgbClr val="000000"/>
                </a:solidFill>
                <a:latin typeface="Calibri"/>
                <a:ea typeface="DejaVu Sans"/>
              </a:rPr>
              <a:t>count()</a:t>
            </a:r>
            <a:endParaRPr b="0" lang="en-US" sz="3200" spc="-1" strike="noStrike">
              <a:latin typeface="Arial"/>
            </a:endParaRPr>
          </a:p>
          <a:p>
            <a:pPr>
              <a:lnSpc>
                <a:spcPct val="100000"/>
              </a:lnSpc>
            </a:pPr>
            <a:r>
              <a:rPr b="0" lang="de-DE" sz="3200" spc="-1" strike="noStrike">
                <a:solidFill>
                  <a:srgbClr val="000000"/>
                </a:solidFill>
                <a:latin typeface="Calibri"/>
                <a:ea typeface="DejaVu Sans"/>
              </a:rPr>
              <a:t>take() </a:t>
            </a:r>
            <a:endParaRPr b="0" lang="en-US" sz="3200" spc="-1" strike="noStrike">
              <a:latin typeface="Arial"/>
            </a:endParaRPr>
          </a:p>
          <a:p>
            <a:pPr>
              <a:lnSpc>
                <a:spcPct val="100000"/>
              </a:lnSpc>
            </a:pPr>
            <a:r>
              <a:rPr b="0" lang="en-US" sz="3200" spc="-1" strike="noStrike">
                <a:solidFill>
                  <a:srgbClr val="000000"/>
                </a:solidFill>
                <a:latin typeface="Calibri"/>
                <a:ea typeface="DejaVu Sans"/>
              </a:rPr>
              <a:t>takeOrdered()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4458</TotalTime>
  <Application>LibreOffice/6.4.6.2$Linux_X86_64 LibreOffice_project/40$Build-2</Application>
  <Words>535</Words>
  <Paragraphs>252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2016-09-17T19:34:21Z</dcterms:created>
  <dc:creator>Samuel Masué</dc:creator>
  <dc:description/>
  <dc:language>en-US</dc:language>
  <cp:lastModifiedBy/>
  <dcterms:modified xsi:type="dcterms:W3CDTF">2021-12-21T15:24:55Z</dcterms:modified>
  <cp:revision>145</cp:revision>
  <dc:subject/>
  <dc:title>Introduction to microservices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39</vt:i4>
  </property>
</Properties>
</file>