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wmf" ContentType="image/x-wmf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Decision Tree Model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3960" cy="185076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103120" y="2468880"/>
            <a:ext cx="309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DecisionTree Model With Case study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57200" y="1188720"/>
            <a:ext cx="8246520" cy="421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95280" y="260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a50021"/>
                </a:solidFill>
                <a:latin typeface="Times New Roman"/>
              </a:rPr>
              <a:t>Basic Concept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6840" y="1935360"/>
            <a:ext cx="830376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A Decision Tree is an important data structure known to solve many computational problems</a:t>
            </a:r>
            <a:endParaRPr b="0" lang="en-US" sz="2000" spc="-1" strike="noStrike">
              <a:latin typeface="Arial"/>
            </a:endParaRPr>
          </a:p>
          <a:p>
            <a:pPr marL="3931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b5ed7"/>
                </a:solidFill>
                <a:latin typeface="Constantia"/>
              </a:rPr>
              <a:t>Example 9.1: Binary Decision Tree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0B68D52-C89A-41D3-83F3-574AB1546072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5" name="Picture 2_1" descr=""/>
          <p:cNvPicPr/>
          <p:nvPr/>
        </p:nvPicPr>
        <p:blipFill>
          <a:blip r:embed="rId1"/>
          <a:stretch/>
        </p:blipFill>
        <p:spPr>
          <a:xfrm>
            <a:off x="4288320" y="3429000"/>
            <a:ext cx="4242240" cy="1990440"/>
          </a:xfrm>
          <a:prstGeom prst="rect">
            <a:avLst/>
          </a:prstGeom>
          <a:ln>
            <a:noFill/>
          </a:ln>
        </p:spPr>
      </p:pic>
      <p:pic>
        <p:nvPicPr>
          <p:cNvPr id="86" name="Picture 3_1" descr=""/>
          <p:cNvPicPr/>
          <p:nvPr/>
        </p:nvPicPr>
        <p:blipFill>
          <a:blip r:embed="rId2"/>
          <a:stretch/>
        </p:blipFill>
        <p:spPr>
          <a:xfrm>
            <a:off x="745200" y="3429000"/>
            <a:ext cx="7227720" cy="275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95280" y="260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a50021"/>
                </a:solidFill>
                <a:latin typeface="Times New Roman"/>
              </a:rPr>
              <a:t>Basic Concept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6840" y="1935360"/>
            <a:ext cx="830376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In Example 9.1, we have considered  a decision tree where values of any attribute if binary only. Decision tree is also possible where attributes are of continuous data type </a:t>
            </a:r>
            <a:endParaRPr b="0" lang="en-US" sz="2000" spc="-1" strike="noStrike">
              <a:latin typeface="Arial"/>
            </a:endParaRPr>
          </a:p>
          <a:p>
            <a:pPr marL="3931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b5ed7"/>
                </a:solidFill>
                <a:latin typeface="Constantia"/>
              </a:rPr>
              <a:t>Example 9.2:  Decision Tree with numeric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E61CBA0-71C4-4E32-A925-3C25782FB70C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0" name="Picture 2_2" descr=""/>
          <p:cNvPicPr/>
          <p:nvPr/>
        </p:nvPicPr>
        <p:blipFill>
          <a:blip r:embed="rId1"/>
          <a:stretch/>
        </p:blipFill>
        <p:spPr>
          <a:xfrm>
            <a:off x="1601280" y="3701520"/>
            <a:ext cx="5581800" cy="24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95280" y="260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a50021"/>
                </a:solidFill>
                <a:latin typeface="Times New Roman"/>
              </a:rPr>
              <a:t>Some Characteristics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5760" y="1828800"/>
            <a:ext cx="7680960" cy="38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Decision tree may be </a:t>
            </a:r>
            <a:r>
              <a:rPr b="0" i="1" lang="en-US" sz="2000" spc="-1" strike="noStrike">
                <a:solidFill>
                  <a:srgbClr val="000000"/>
                </a:solidFill>
                <a:latin typeface="Constantia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-ary, </a:t>
            </a:r>
            <a:r>
              <a:rPr b="0" i="1" lang="en-US" sz="2000" spc="-1" strike="noStrike">
                <a:solidFill>
                  <a:srgbClr val="000000"/>
                </a:solidFill>
                <a:latin typeface="Constantia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 ≥ 2.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There is a special node called 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root node.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All nodes drawn with circle (ellipse) are called 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internal nodes.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All nodes drawn with rectangle boxes are called 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terminal nodes 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or 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leaf nodes. 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 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Edges of a node represent the 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outcome for a value 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of the node.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In a path, a node with same label 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is never repeated.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Decision tree 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is not unique</a:t>
            </a: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, as different ordering of internal nodes can give different decision tree.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931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b5ed7"/>
                </a:solidFill>
                <a:latin typeface="Constantia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8112E77-DC9A-4E79-A0DB-7CCCB90B01B9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4" name="Picture 4_1" descr=""/>
          <p:cNvPicPr/>
          <p:nvPr/>
        </p:nvPicPr>
        <p:blipFill>
          <a:blip r:embed="rId1"/>
          <a:stretch/>
        </p:blipFill>
        <p:spPr>
          <a:xfrm>
            <a:off x="5329440" y="1109160"/>
            <a:ext cx="3631680" cy="145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95280" y="260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a50021"/>
                </a:solidFill>
                <a:latin typeface="Times New Roman"/>
              </a:rPr>
              <a:t>Decision Tree and Classification Task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6840" y="1935360"/>
            <a:ext cx="830376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Decision tree helps us to classify data.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lvl="1" marL="640080" indent="-246600">
              <a:lnSpc>
                <a:spcPct val="100000"/>
              </a:lnSpc>
              <a:spcBef>
                <a:spcPts val="360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Internal nodes are some attribute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lvl="1" marL="640080" indent="-246600">
              <a:lnSpc>
                <a:spcPct val="100000"/>
              </a:lnSpc>
              <a:spcBef>
                <a:spcPts val="360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Edges are the values of attributes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lvl="1" marL="640080" indent="-246600">
              <a:lnSpc>
                <a:spcPct val="100000"/>
              </a:lnSpc>
              <a:spcBef>
                <a:spcPts val="360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External nodes are the outcome of classification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Such a classification is, in fact, made by posing questions starting from the root node to each terminal node.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931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b5ed7"/>
                </a:solidFill>
                <a:latin typeface="Constantia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C00BC18-3AED-496F-B9DC-79D370F23084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8" name="Picture 4_2" descr=""/>
          <p:cNvPicPr/>
          <p:nvPr/>
        </p:nvPicPr>
        <p:blipFill>
          <a:blip r:embed="rId1"/>
          <a:stretch/>
        </p:blipFill>
        <p:spPr>
          <a:xfrm>
            <a:off x="4662720" y="4789080"/>
            <a:ext cx="3631680" cy="145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95280" y="260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a50021"/>
                </a:solidFill>
                <a:latin typeface="Times New Roman"/>
              </a:rPr>
              <a:t>Decision Tree and Classification Task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6840" y="1760400"/>
            <a:ext cx="830376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b5ed7"/>
                </a:solidFill>
                <a:latin typeface="Constantia"/>
              </a:rPr>
              <a:t>Example 9.3 : Vertebrate Classification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   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What are the class label of </a:t>
            </a:r>
            <a:r>
              <a:rPr b="0" lang="en-US" sz="2000" spc="-1" strike="noStrike">
                <a:solidFill>
                  <a:srgbClr val="a50021"/>
                </a:solidFill>
                <a:latin typeface="Constantia"/>
              </a:rPr>
              <a:t>Dragon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 and </a:t>
            </a:r>
            <a:r>
              <a:rPr b="0" lang="en-US" sz="2000" spc="-1" strike="noStrike">
                <a:solidFill>
                  <a:srgbClr val="a50021"/>
                </a:solidFill>
                <a:latin typeface="Constantia"/>
              </a:rPr>
              <a:t>Shark</a:t>
            </a: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931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b5ed7"/>
                </a:solidFill>
                <a:latin typeface="Constantia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02B07C8-63E2-4B44-A077-2DDCCB375F54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2" name="Table 4"/>
          <p:cNvGraphicFramePr/>
          <p:nvPr/>
        </p:nvGraphicFramePr>
        <p:xfrm>
          <a:off x="729360" y="2336400"/>
          <a:ext cx="7561080" cy="3967200"/>
        </p:xfrm>
        <a:graphic>
          <a:graphicData uri="http://schemas.openxmlformats.org/drawingml/2006/table">
            <a:tbl>
              <a:tblPr/>
              <a:tblGrid>
                <a:gridCol w="952920"/>
                <a:gridCol w="1042200"/>
                <a:gridCol w="677520"/>
                <a:gridCol w="856080"/>
                <a:gridCol w="781560"/>
                <a:gridCol w="714600"/>
                <a:gridCol w="632880"/>
                <a:gridCol w="856080"/>
                <a:gridCol w="1047600"/>
              </a:tblGrid>
              <a:tr h="567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Body Temperature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Skin Cover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Gives Birth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Aquatic Creature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Aerial Creature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Has Legs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Hibernates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Class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Human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Warm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hair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Mammal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Python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scales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Reptile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Salmon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scales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Fish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Whale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Warm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hair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Mammal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Frog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none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semi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Amphibian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Komodo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scales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Reptile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Bat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Warm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hair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Mammal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Pigeon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Warm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feathers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Bird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Cat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Warm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fur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Mammal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Leopard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scales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Fish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Turtle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scales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semi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Reptile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Penguin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Warm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feathers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semi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Bird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Porcupine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Warm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quills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Mammal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189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Eel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scales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Fish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378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Salamander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none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semi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Amphibian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95280" y="260640"/>
            <a:ext cx="8229240" cy="9277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a50021"/>
                </a:solidFill>
                <a:latin typeface="Times New Roman"/>
              </a:rPr>
              <a:t>Decision Tree and Classification Task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6840" y="1463040"/>
            <a:ext cx="830376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b5ed7"/>
                </a:solidFill>
                <a:latin typeface="Constantia"/>
              </a:rPr>
              <a:t>Example 9.3 : Vertebrate Classification</a:t>
            </a:r>
            <a:endParaRPr b="0" lang="en-US" sz="20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Suppose, a new species is discovered as follows.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000" spc="-1" strike="noStrike">
                <a:solidFill>
                  <a:srgbClr val="0b5ed7"/>
                </a:solidFill>
                <a:latin typeface="Constantia"/>
              </a:rPr>
              <a:t>Decision Tree that can be inducted based on the data (in Example 9.3) is as follows.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9312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b5ed7"/>
                </a:solidFill>
                <a:latin typeface="Constantia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CD525BC-B387-425C-AD87-557844ECECAE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6" name="Table 4"/>
          <p:cNvGraphicFramePr/>
          <p:nvPr/>
        </p:nvGraphicFramePr>
        <p:xfrm>
          <a:off x="811080" y="2349720"/>
          <a:ext cx="6959880" cy="1306800"/>
        </p:xfrm>
        <a:graphic>
          <a:graphicData uri="http://schemas.openxmlformats.org/drawingml/2006/table">
            <a:tbl>
              <a:tblPr/>
              <a:tblGrid>
                <a:gridCol w="1152720"/>
                <a:gridCol w="987120"/>
                <a:gridCol w="681120"/>
                <a:gridCol w="585360"/>
                <a:gridCol w="717480"/>
                <a:gridCol w="717480"/>
                <a:gridCol w="545760"/>
                <a:gridCol w="848520"/>
                <a:gridCol w="724680"/>
              </a:tblGrid>
              <a:tr h="7563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Body Temperature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Skin Cover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Gives Birth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Aquatic Creature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Aerial Creature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Has Legs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Hibernates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Class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55080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100" spc="-1" strike="noStrike">
                          <a:solidFill>
                            <a:srgbClr val="a50021"/>
                          </a:solidFill>
                          <a:latin typeface="Constantia"/>
                        </a:rPr>
                        <a:t>Gila Monster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cold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scale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yes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IN" sz="3200" spc="-1" strike="noStrike">
                          <a:solidFill>
                            <a:srgbClr val="a50021"/>
                          </a:solidFill>
                          <a:latin typeface="Constantia"/>
                        </a:rPr>
                        <a:t>?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7" name="Picture 1_1" descr=""/>
          <p:cNvPicPr/>
          <p:nvPr/>
        </p:nvPicPr>
        <p:blipFill>
          <a:blip r:embed="rId1"/>
          <a:stretch/>
        </p:blipFill>
        <p:spPr>
          <a:xfrm>
            <a:off x="2369880" y="4237560"/>
            <a:ext cx="4298040" cy="223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2022-01-06T23:20:34Z</dcterms:modified>
  <cp:revision>150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