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jpeg" ContentType="image/jpe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slide13.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Click to edit the </a:t>
            </a:r>
            <a:r>
              <a:rPr b="0" lang="en-US" sz="4400" spc="-1" strike="noStrike">
                <a:latin typeface="Arial"/>
              </a:rPr>
              <a:t>title text format</a:t>
            </a:r>
            <a:endParaRPr b="0" lang="en-US" sz="44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Click </a:t>
            </a:r>
            <a:r>
              <a:rPr b="0" lang="en-US" sz="4400" spc="-1" strike="noStrike">
                <a:latin typeface="Arial"/>
              </a:rPr>
              <a:t>to edit </a:t>
            </a:r>
            <a:r>
              <a:rPr b="0" lang="en-US" sz="4400" spc="-1" strike="noStrike">
                <a:latin typeface="Arial"/>
              </a:rPr>
              <a:t>the title </a:t>
            </a:r>
            <a:r>
              <a:rPr b="0" lang="en-US" sz="4400" spc="-1" strike="noStrike">
                <a:latin typeface="Arial"/>
              </a:rPr>
              <a:t>text </a:t>
            </a:r>
            <a:r>
              <a:rPr b="0" lang="en-US" sz="4400" spc="-1" strike="noStrike">
                <a:latin typeface="Arial"/>
              </a:rPr>
              <a:t>format</a:t>
            </a:r>
            <a:endParaRPr b="0" lang="en-US" sz="4400" spc="-1" strike="noStrike">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611640" y="2441520"/>
            <a:ext cx="7770960" cy="146844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fr-FR" sz="4000" spc="-1" strike="noStrike">
                <a:solidFill>
                  <a:srgbClr val="000000"/>
                </a:solidFill>
                <a:latin typeface="Claire Hand"/>
                <a:ea typeface="DejaVu Sans"/>
              </a:rPr>
              <a:t>Introduction to Pyspark</a:t>
            </a:r>
            <a:endParaRPr b="0" lang="en-US" sz="4000" spc="-1" strike="noStrike">
              <a:latin typeface="Arial"/>
            </a:endParaRPr>
          </a:p>
        </p:txBody>
      </p:sp>
      <p:sp>
        <p:nvSpPr>
          <p:cNvPr id="77" name="CustomShape 2"/>
          <p:cNvSpPr/>
          <p:nvPr/>
        </p:nvSpPr>
        <p:spPr>
          <a:xfrm>
            <a:off x="155520" y="-144360"/>
            <a:ext cx="303480" cy="303480"/>
          </a:xfrm>
          <a:prstGeom prst="rect">
            <a:avLst/>
          </a:prstGeom>
          <a:noFill/>
          <a:ln>
            <a:noFill/>
          </a:ln>
        </p:spPr>
        <p:style>
          <a:lnRef idx="0"/>
          <a:fillRef idx="0"/>
          <a:effectRef idx="0"/>
          <a:fontRef idx="minor"/>
        </p:style>
      </p:sp>
      <p:pic>
        <p:nvPicPr>
          <p:cNvPr id="78" name="Picture 4" descr="Résultat de recherche d'images pour &quot;Microservices&quot;"/>
          <p:cNvPicPr/>
          <p:nvPr/>
        </p:nvPicPr>
        <p:blipFill>
          <a:blip r:embed="rId1"/>
          <a:stretch/>
        </p:blipFill>
        <p:spPr>
          <a:xfrm>
            <a:off x="155520" y="160200"/>
            <a:ext cx="4775040" cy="1851840"/>
          </a:xfrm>
          <a:prstGeom prst="rect">
            <a:avLst/>
          </a:prstGeom>
          <a:ln>
            <a:noFill/>
          </a:ln>
        </p:spPr>
      </p:pic>
      <p:sp>
        <p:nvSpPr>
          <p:cNvPr id="79" name="CustomShape 3"/>
          <p:cNvSpPr/>
          <p:nvPr/>
        </p:nvSpPr>
        <p:spPr>
          <a:xfrm>
            <a:off x="2468880" y="3910320"/>
            <a:ext cx="2468520" cy="3459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latin typeface="Arial"/>
              </a:rPr>
              <a:t>Rama Shanker</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2010960" y="1431000"/>
            <a:ext cx="4246920" cy="2411640"/>
          </a:xfrm>
          <a:prstGeom prst="rect">
            <a:avLst/>
          </a:prstGeom>
          <a:noFill/>
          <a:ln>
            <a:noFill/>
          </a:ln>
        </p:spPr>
        <p:txBody>
          <a:bodyPr lIns="90000" rIns="90000" tIns="45000" bIns="45000">
            <a:noAutofit/>
          </a:bodyPr>
          <a:p>
            <a:r>
              <a:rPr b="1" lang="en-US" sz="1600" spc="-1" strike="noStrike">
                <a:latin typeface="Arial"/>
              </a:rPr>
              <a:t>Resilient Distributed Dataset(RDD)</a:t>
            </a:r>
            <a:endParaRPr b="1" lang="en-US" sz="1600" spc="-1" strike="noStrike">
              <a:latin typeface="Arial"/>
            </a:endParaRPr>
          </a:p>
          <a:p>
            <a:r>
              <a:rPr b="0" lang="en-US" sz="1000" spc="-1" strike="noStrike">
                <a:latin typeface="Arial"/>
              </a:rPr>
              <a:t>RDDs are the building blocks of any Spark application. RDDs Stands for:</a:t>
            </a:r>
            <a:endParaRPr b="0" lang="en-US" sz="1000" spc="-1" strike="noStrike">
              <a:latin typeface="Arial"/>
            </a:endParaRPr>
          </a:p>
          <a:p>
            <a:r>
              <a:rPr b="0" lang="en-US" sz="1000" spc="-1" strike="noStrike">
                <a:latin typeface="Arial"/>
              </a:rPr>
              <a:t>Resilient: Fault tolerant and is capable of rebuilding data on failure</a:t>
            </a:r>
            <a:endParaRPr b="0" lang="en-US" sz="1000" spc="-1" strike="noStrike">
              <a:latin typeface="Arial"/>
            </a:endParaRPr>
          </a:p>
          <a:p>
            <a:r>
              <a:rPr b="0" lang="en-US" sz="1000" spc="-1" strike="noStrike">
                <a:latin typeface="Arial"/>
              </a:rPr>
              <a:t>Distributed: Distributed data among the multiple nodes in a cluster</a:t>
            </a:r>
            <a:endParaRPr b="0" lang="en-US" sz="1000" spc="-1" strike="noStrike">
              <a:latin typeface="Arial"/>
            </a:endParaRPr>
          </a:p>
          <a:p>
            <a:r>
              <a:rPr b="0" lang="en-US" sz="1000" spc="-1" strike="noStrike">
                <a:latin typeface="Arial"/>
              </a:rPr>
              <a:t>Dataset: Collection of partitioned data with values</a:t>
            </a:r>
            <a:endParaRPr b="0" lang="en-US" sz="1000" spc="-1" strike="noStrike">
              <a:latin typeface="Arial"/>
            </a:endParaRPr>
          </a:p>
          <a:p>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1" name="" descr=""/>
          <p:cNvPicPr/>
          <p:nvPr/>
        </p:nvPicPr>
        <p:blipFill>
          <a:blip r:embed="rId1"/>
          <a:stretch/>
        </p:blipFill>
        <p:spPr>
          <a:xfrm>
            <a:off x="17640" y="1906200"/>
            <a:ext cx="9143640" cy="408384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2" name="" descr=""/>
          <p:cNvPicPr/>
          <p:nvPr/>
        </p:nvPicPr>
        <p:blipFill>
          <a:blip r:embed="rId1"/>
          <a:stretch/>
        </p:blipFill>
        <p:spPr>
          <a:xfrm>
            <a:off x="932040" y="2681280"/>
            <a:ext cx="7314840" cy="253332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3" name="" descr=""/>
          <p:cNvPicPr/>
          <p:nvPr/>
        </p:nvPicPr>
        <p:blipFill>
          <a:blip r:embed="rId1"/>
          <a:stretch/>
        </p:blipFill>
        <p:spPr>
          <a:xfrm>
            <a:off x="932040" y="1819440"/>
            <a:ext cx="7314840" cy="425736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3320640" y="2637000"/>
            <a:ext cx="3107160" cy="8208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4800" spc="-1" strike="noStrike">
                <a:solidFill>
                  <a:srgbClr val="000000"/>
                </a:solidFill>
                <a:latin typeface="Claire Hand"/>
                <a:ea typeface="DejaVu Sans"/>
              </a:rPr>
              <a:t>THANKS !</a:t>
            </a:r>
            <a:endParaRPr b="0" lang="en-US" sz="4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0" name="Image 3" descr=""/>
          <p:cNvPicPr/>
          <p:nvPr/>
        </p:nvPicPr>
        <p:blipFill>
          <a:blip r:embed="rId1"/>
          <a:stretch/>
        </p:blipFill>
        <p:spPr>
          <a:xfrm>
            <a:off x="0" y="2207160"/>
            <a:ext cx="5111280" cy="4649400"/>
          </a:xfrm>
          <a:prstGeom prst="rect">
            <a:avLst/>
          </a:prstGeom>
          <a:ln>
            <a:noFill/>
          </a:ln>
        </p:spPr>
      </p:pic>
      <p:sp>
        <p:nvSpPr>
          <p:cNvPr id="81" name="CustomShape 1"/>
          <p:cNvSpPr/>
          <p:nvPr/>
        </p:nvSpPr>
        <p:spPr>
          <a:xfrm>
            <a:off x="3478680" y="332640"/>
            <a:ext cx="1987200" cy="638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3600" spc="-1" strike="noStrike">
                <a:solidFill>
                  <a:srgbClr val="000000"/>
                </a:solidFill>
                <a:latin typeface="Claire Hand"/>
                <a:ea typeface="DejaVu Sans"/>
              </a:rPr>
              <a:t>Pyspark</a:t>
            </a: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3200400" y="731520"/>
            <a:ext cx="2011680" cy="346320"/>
          </a:xfrm>
          <a:prstGeom prst="rect">
            <a:avLst/>
          </a:prstGeom>
          <a:noFill/>
          <a:ln>
            <a:noFill/>
          </a:ln>
        </p:spPr>
        <p:txBody>
          <a:bodyPr lIns="90000" rIns="90000" tIns="45000" bIns="45000">
            <a:noAutofit/>
          </a:bodyPr>
          <a:p>
            <a:r>
              <a:rPr b="0" lang="en-US" sz="1800" spc="-1" strike="noStrike">
                <a:latin typeface="Arial"/>
              </a:rPr>
              <a:t>Spark</a:t>
            </a:r>
            <a:endParaRPr b="0" lang="en-US" sz="1800" spc="-1" strike="noStrike">
              <a:latin typeface="Arial"/>
            </a:endParaRPr>
          </a:p>
        </p:txBody>
      </p:sp>
      <p:sp>
        <p:nvSpPr>
          <p:cNvPr id="83" name="TextShape 2"/>
          <p:cNvSpPr txBox="1"/>
          <p:nvPr/>
        </p:nvSpPr>
        <p:spPr>
          <a:xfrm>
            <a:off x="182880" y="1678320"/>
            <a:ext cx="9283680" cy="1489320"/>
          </a:xfrm>
          <a:prstGeom prst="rect">
            <a:avLst/>
          </a:prstGeom>
          <a:noFill/>
          <a:ln>
            <a:noFill/>
          </a:ln>
        </p:spPr>
        <p:txBody>
          <a:bodyPr lIns="90000" rIns="90000" tIns="45000" bIns="45000">
            <a:noAutofit/>
          </a:bodyPr>
          <a:p>
            <a:r>
              <a:rPr b="0" lang="en-US" sz="1000" spc="-1" strike="noStrike">
                <a:latin typeface="Arial"/>
              </a:rPr>
              <a:t>Apache Spark is an open source cluster computing framework for real-time data processing. </a:t>
            </a:r>
            <a:endParaRPr b="0" lang="en-US" sz="1000" spc="-1" strike="noStrike">
              <a:latin typeface="Arial"/>
            </a:endParaRPr>
          </a:p>
          <a:p>
            <a:r>
              <a:rPr b="0" lang="en-US" sz="1000" spc="-1" strike="noStrike">
                <a:latin typeface="Arial"/>
              </a:rPr>
              <a:t>The main feature of Apache Spark is its in-memory cluster computing that increases the processing speed of an application. </a:t>
            </a:r>
            <a:endParaRPr b="0" lang="en-US" sz="1000" spc="-1" strike="noStrike">
              <a:latin typeface="Arial"/>
            </a:endParaRPr>
          </a:p>
          <a:p>
            <a:r>
              <a:rPr b="0" lang="en-US" sz="1000" spc="-1" strike="noStrike">
                <a:latin typeface="Arial"/>
              </a:rPr>
              <a:t>Spark provides an interface for programming entire clusters with implicit data parallelism and fault tolerance. </a:t>
            </a:r>
            <a:endParaRPr b="0" lang="en-US" sz="1000" spc="-1" strike="noStrike">
              <a:latin typeface="Arial"/>
            </a:endParaRPr>
          </a:p>
          <a:p>
            <a:r>
              <a:rPr b="0" lang="en-US" sz="1000" spc="-1" strike="noStrike">
                <a:latin typeface="Arial"/>
              </a:rPr>
              <a:t>It is designed to cover a wide range of workloads such as batch applications, iterative algorithms, interactive queries, and streaming.</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4" name="" descr=""/>
          <p:cNvPicPr/>
          <p:nvPr/>
        </p:nvPicPr>
        <p:blipFill>
          <a:blip r:embed="rId1"/>
          <a:stretch/>
        </p:blipFill>
        <p:spPr>
          <a:xfrm>
            <a:off x="932040" y="1494360"/>
            <a:ext cx="7314840" cy="388584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Shape 1"/>
          <p:cNvSpPr txBox="1"/>
          <p:nvPr/>
        </p:nvSpPr>
        <p:spPr>
          <a:xfrm>
            <a:off x="69120" y="1154880"/>
            <a:ext cx="9041400" cy="4564800"/>
          </a:xfrm>
          <a:prstGeom prst="rect">
            <a:avLst/>
          </a:prstGeom>
          <a:noFill/>
          <a:ln>
            <a:noFill/>
          </a:ln>
        </p:spPr>
        <p:txBody>
          <a:bodyPr lIns="90000" rIns="90000" tIns="45000" bIns="45000">
            <a:noAutofit/>
          </a:bodyPr>
          <a:p>
            <a:r>
              <a:rPr b="0" lang="en-US" sz="1000" spc="-1" strike="noStrike">
                <a:latin typeface="Arial"/>
              </a:rPr>
              <a:t>Speed</a:t>
            </a:r>
            <a:endParaRPr b="0" lang="en-US" sz="1000" spc="-1" strike="noStrike">
              <a:latin typeface="Arial"/>
            </a:endParaRPr>
          </a:p>
          <a:p>
            <a:r>
              <a:rPr b="0" lang="en-US" sz="1000" spc="-1" strike="noStrike">
                <a:latin typeface="Arial"/>
              </a:rPr>
              <a:t>Spark runs up to 100 times faster than Hadoop MapReduce for large-scale data processing. It is also able to achieve this speed through controlled partitioning.</a:t>
            </a:r>
            <a:endParaRPr b="0" lang="en-US" sz="1000" spc="-1" strike="noStrike">
              <a:latin typeface="Arial"/>
            </a:endParaRPr>
          </a:p>
          <a:p>
            <a:r>
              <a:rPr b="0" lang="en-US" sz="1000" spc="-1" strike="noStrike">
                <a:latin typeface="Arial"/>
              </a:rPr>
              <a:t>Powerful Caching</a:t>
            </a:r>
            <a:endParaRPr b="0" lang="en-US" sz="1000" spc="-1" strike="noStrike">
              <a:latin typeface="Arial"/>
            </a:endParaRPr>
          </a:p>
          <a:p>
            <a:r>
              <a:rPr b="0" lang="en-US" sz="1000" spc="-1" strike="noStrike">
                <a:latin typeface="Arial"/>
              </a:rPr>
              <a:t>Simple programming layer provides powerful caching and disk persistence capabilities.</a:t>
            </a:r>
            <a:endParaRPr b="0" lang="en-US" sz="1000" spc="-1" strike="noStrike">
              <a:latin typeface="Arial"/>
            </a:endParaRPr>
          </a:p>
          <a:p>
            <a:r>
              <a:rPr b="0" lang="en-US" sz="1000" spc="-1" strike="noStrike">
                <a:latin typeface="Arial"/>
              </a:rPr>
              <a:t>Deployment</a:t>
            </a:r>
            <a:endParaRPr b="0" lang="en-US" sz="1000" spc="-1" strike="noStrike">
              <a:latin typeface="Arial"/>
            </a:endParaRPr>
          </a:p>
          <a:p>
            <a:r>
              <a:rPr b="0" lang="en-US" sz="1000" spc="-1" strike="noStrike">
                <a:latin typeface="Arial"/>
              </a:rPr>
              <a:t>It can be deployed through Mesos, Hadoop via YARN, or Spark’s own cluster manager.</a:t>
            </a:r>
            <a:endParaRPr b="0" lang="en-US" sz="1000" spc="-1" strike="noStrike">
              <a:latin typeface="Arial"/>
            </a:endParaRPr>
          </a:p>
          <a:p>
            <a:r>
              <a:rPr b="0" lang="en-US" sz="1000" spc="-1" strike="noStrike">
                <a:latin typeface="Arial"/>
              </a:rPr>
              <a:t>Real-Time</a:t>
            </a:r>
            <a:endParaRPr b="0" lang="en-US" sz="1000" spc="-1" strike="noStrike">
              <a:latin typeface="Arial"/>
            </a:endParaRPr>
          </a:p>
          <a:p>
            <a:r>
              <a:rPr b="0" lang="en-US" sz="1000" spc="-1" strike="noStrike">
                <a:latin typeface="Arial"/>
              </a:rPr>
              <a:t>It offers Real-time computation &amp; low latency because of in-memory computation.</a:t>
            </a:r>
            <a:endParaRPr b="0" lang="en-US" sz="1000" spc="-1" strike="noStrike">
              <a:latin typeface="Arial"/>
            </a:endParaRPr>
          </a:p>
          <a:p>
            <a:r>
              <a:rPr b="0" lang="en-US" sz="1000" spc="-1" strike="noStrike">
                <a:latin typeface="Arial"/>
              </a:rPr>
              <a:t> </a:t>
            </a:r>
            <a:r>
              <a:rPr b="0" lang="en-US" sz="1000" spc="-1" strike="noStrike">
                <a:latin typeface="Arial"/>
              </a:rPr>
              <a:t>Polyglot</a:t>
            </a:r>
            <a:endParaRPr b="0" lang="en-US" sz="1000" spc="-1" strike="noStrike">
              <a:latin typeface="Arial"/>
            </a:endParaRPr>
          </a:p>
          <a:p>
            <a:r>
              <a:rPr b="0" lang="en-US" sz="1000" spc="-1" strike="noStrike">
                <a:latin typeface="Arial"/>
              </a:rPr>
              <a:t>Spark provides high-level APIs in Java, Scala, Python, and R. Spark code can be written in any of these four languages. It also provides a shell in Scala and Python.</a:t>
            </a:r>
            <a:endParaRPr b="0" lang="en-US" sz="1000" spc="-1" strike="noStrike">
              <a:latin typeface="Arial"/>
            </a:endParaRPr>
          </a:p>
          <a:p>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0" y="822960"/>
            <a:ext cx="9120600" cy="2134440"/>
          </a:xfrm>
          <a:prstGeom prst="rect">
            <a:avLst/>
          </a:prstGeom>
          <a:noFill/>
          <a:ln>
            <a:noFill/>
          </a:ln>
        </p:spPr>
        <p:txBody>
          <a:bodyPr lIns="90000" rIns="90000" tIns="45000" bIns="45000">
            <a:noAutofit/>
          </a:bodyPr>
          <a:p>
            <a:r>
              <a:rPr b="1" lang="en-US" sz="1600" spc="-1" strike="noStrike">
                <a:latin typeface="Arial"/>
              </a:rPr>
              <a:t>Spark Architecture Overview</a:t>
            </a:r>
            <a:endParaRPr b="1" lang="en-US" sz="1600" spc="-1" strike="noStrike">
              <a:latin typeface="Arial"/>
            </a:endParaRPr>
          </a:p>
          <a:p>
            <a:r>
              <a:rPr b="0" lang="en-US" sz="1000" spc="-1" strike="noStrike">
                <a:latin typeface="Arial"/>
              </a:rPr>
              <a:t>Apache Spark has a well-defined layered architecture where all the spark components and layers are loosely coupled. This architecture is further integrated with various extensions and libraries. Apache Spark Architecture is based on two main abstractions:</a:t>
            </a:r>
            <a:endParaRPr b="0" lang="en-US" sz="1000" spc="-1" strike="noStrike">
              <a:latin typeface="Arial"/>
            </a:endParaRPr>
          </a:p>
          <a:p>
            <a:r>
              <a:rPr b="0" lang="en-US" sz="1000" spc="-1" strike="noStrike">
                <a:latin typeface="Arial"/>
              </a:rPr>
              <a:t>Resilient Distributed Dataset (RDD)</a:t>
            </a:r>
            <a:endParaRPr b="0" lang="en-US" sz="1000" spc="-1" strike="noStrike">
              <a:latin typeface="Arial"/>
            </a:endParaRPr>
          </a:p>
          <a:p>
            <a:r>
              <a:rPr b="0" lang="en-US" sz="1000" spc="-1" strike="noStrike">
                <a:latin typeface="Arial"/>
              </a:rPr>
              <a:t>Directed Acyclic Graph (DAG)</a:t>
            </a:r>
            <a:endParaRPr b="0" lang="en-US" sz="1000" spc="-1" strike="noStrike">
              <a:latin typeface="Arial"/>
            </a:endParaRPr>
          </a:p>
          <a:p>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7" name="" descr=""/>
          <p:cNvPicPr/>
          <p:nvPr/>
        </p:nvPicPr>
        <p:blipFill>
          <a:blip r:embed="rId1"/>
          <a:stretch/>
        </p:blipFill>
        <p:spPr>
          <a:xfrm>
            <a:off x="1303560" y="1865880"/>
            <a:ext cx="6571800" cy="314280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8" name="" descr=""/>
          <p:cNvPicPr/>
          <p:nvPr/>
        </p:nvPicPr>
        <p:blipFill>
          <a:blip r:embed="rId1"/>
          <a:stretch/>
        </p:blipFill>
        <p:spPr>
          <a:xfrm>
            <a:off x="71640" y="8280"/>
            <a:ext cx="9035640" cy="685764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182880" y="365760"/>
            <a:ext cx="8686800" cy="6395400"/>
          </a:xfrm>
          <a:prstGeom prst="rect">
            <a:avLst/>
          </a:prstGeom>
          <a:noFill/>
          <a:ln>
            <a:noFill/>
          </a:ln>
        </p:spPr>
        <p:txBody>
          <a:bodyPr lIns="90000" rIns="90000" tIns="45000" bIns="45000">
            <a:noAutofit/>
          </a:bodyPr>
          <a:p>
            <a:r>
              <a:rPr b="0" lang="en-US" sz="1000" spc="-1" strike="noStrike">
                <a:latin typeface="Arial"/>
              </a:rPr>
              <a:t>Spark Core</a:t>
            </a:r>
            <a:endParaRPr b="0" lang="en-US" sz="1000" spc="-1" strike="noStrike">
              <a:latin typeface="Arial"/>
            </a:endParaRPr>
          </a:p>
          <a:p>
            <a:r>
              <a:rPr b="0" lang="en-US" sz="1000" spc="-1" strike="noStrike">
                <a:latin typeface="Arial"/>
              </a:rPr>
              <a:t>Spark Core is the base engine for large-scale parallel and distributed data processing. Further, additional libraries which are built on the top of the core allows diverse workloads for streaming, SQL, and machine learning. It is responsible for memory management and fault recovery, scheduling, distributing and monitoring jobs on a cluster &amp; interacting with storage systems.</a:t>
            </a:r>
            <a:endParaRPr b="0" lang="en-US" sz="1000" spc="-1" strike="noStrike">
              <a:latin typeface="Arial"/>
            </a:endParaRPr>
          </a:p>
          <a:p>
            <a:r>
              <a:rPr b="0" lang="en-US" sz="1000" spc="-1" strike="noStrike">
                <a:latin typeface="Arial"/>
              </a:rPr>
              <a:t>Spark Streaming</a:t>
            </a:r>
            <a:endParaRPr b="0" lang="en-US" sz="1000" spc="-1" strike="noStrike">
              <a:latin typeface="Arial"/>
            </a:endParaRPr>
          </a:p>
          <a:p>
            <a:r>
              <a:rPr b="0" lang="en-US" sz="1000" spc="-1" strike="noStrike">
                <a:latin typeface="Arial"/>
              </a:rPr>
              <a:t>Spark Streaming is the component of Spark which is used to process real-time streaming data. Thus, it is a useful addition to the core Spark API. It enables high-throughput and fault-tolerant stream processing of live data streams.</a:t>
            </a:r>
            <a:endParaRPr b="0" lang="en-US" sz="1000" spc="-1" strike="noStrike">
              <a:latin typeface="Arial"/>
            </a:endParaRPr>
          </a:p>
          <a:p>
            <a:r>
              <a:rPr b="0" lang="en-US" sz="1000" spc="-1" strike="noStrike">
                <a:latin typeface="Arial"/>
              </a:rPr>
              <a:t>Spark SQL</a:t>
            </a:r>
            <a:endParaRPr b="0" lang="en-US" sz="1000" spc="-1" strike="noStrike">
              <a:latin typeface="Arial"/>
            </a:endParaRPr>
          </a:p>
          <a:p>
            <a:r>
              <a:rPr b="0" lang="en-US" sz="1000" spc="-1" strike="noStrike">
                <a:latin typeface="Arial"/>
              </a:rPr>
              <a:t>Spark SQL is a new module in Spark which integrates relational processing with Spark’s functional programming API. It supports querying data either via SQL or via the Hive Query Language. For those of you familiar with RDBMS, Spark SQL will be an easy transition from your earlier tools where you can extend the boundaries of traditional relational data processing.</a:t>
            </a:r>
            <a:endParaRPr b="0" lang="en-US" sz="1000" spc="-1" strike="noStrike">
              <a:latin typeface="Arial"/>
            </a:endParaRPr>
          </a:p>
          <a:p>
            <a:r>
              <a:rPr b="0" lang="en-US" sz="1000" spc="-1" strike="noStrike">
                <a:latin typeface="Arial"/>
              </a:rPr>
              <a:t>GraphX</a:t>
            </a:r>
            <a:endParaRPr b="0" lang="en-US" sz="1000" spc="-1" strike="noStrike">
              <a:latin typeface="Arial"/>
            </a:endParaRPr>
          </a:p>
          <a:p>
            <a:r>
              <a:rPr b="0" lang="en-US" sz="1000" spc="-1" strike="noStrike">
                <a:latin typeface="Arial"/>
              </a:rPr>
              <a:t>GraphX is the Spark API for graphs and graph-parallel computation. Thus, it extends the Spark RDD with a Resilient Distributed Property Graph. At a high-level, GraphX extends the Spark RDD abstraction by introducing the Resilient Distributed Property Graph (a directed multigraph with properties attached to each vertex and edge).</a:t>
            </a:r>
            <a:endParaRPr b="0" lang="en-US" sz="1000" spc="-1" strike="noStrike">
              <a:latin typeface="Arial"/>
            </a:endParaRPr>
          </a:p>
          <a:p>
            <a:r>
              <a:rPr b="0" lang="en-US" sz="1000" spc="-1" strike="noStrike">
                <a:latin typeface="Arial"/>
              </a:rPr>
              <a:t>MLlib (Machine Learning)</a:t>
            </a:r>
            <a:endParaRPr b="0" lang="en-US" sz="1000" spc="-1" strike="noStrike">
              <a:latin typeface="Arial"/>
            </a:endParaRPr>
          </a:p>
          <a:p>
            <a:r>
              <a:rPr b="0" lang="en-US" sz="1000" spc="-1" strike="noStrike">
                <a:latin typeface="Arial"/>
              </a:rPr>
              <a:t>MLlib stands for Machine Learning Library. Spark MLlib is used to perform machine learning in Apache Spark.</a:t>
            </a:r>
            <a:endParaRPr b="0" lang="en-US" sz="1000" spc="-1" strike="noStrike">
              <a:latin typeface="Arial"/>
            </a:endParaRPr>
          </a:p>
          <a:p>
            <a:r>
              <a:rPr b="0" lang="en-US" sz="1000" spc="-1" strike="noStrike">
                <a:latin typeface="Arial"/>
              </a:rPr>
              <a:t>SparkR</a:t>
            </a:r>
            <a:endParaRPr b="0" lang="en-US" sz="1000" spc="-1" strike="noStrike">
              <a:latin typeface="Arial"/>
            </a:endParaRPr>
          </a:p>
          <a:p>
            <a:r>
              <a:rPr b="0" lang="en-US" sz="1000" spc="-1" strike="noStrike">
                <a:latin typeface="Arial"/>
              </a:rPr>
              <a:t>It is an R package that provides a distributed data frame implementation. It also supports operations like selection, filtering, aggregation but on large data-sets.</a:t>
            </a:r>
            <a:endParaRPr b="0" lang="en-US" sz="1000" spc="-1" strike="noStrike">
              <a:latin typeface="Arial"/>
            </a:endParaRPr>
          </a:p>
          <a:p>
            <a:endParaRPr b="0" lang="en-US" sz="1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4465</TotalTime>
  <Application>LibreOffice/6.4.6.2$Linux_X86_64 LibreOffice_project/40$Build-2</Application>
  <Words>535</Words>
  <Paragraphs>252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2016-09-17T19:34:21Z</dcterms:created>
  <dc:creator>Samuel Masué</dc:creator>
  <dc:description/>
  <dc:language>en-US</dc:language>
  <cp:lastModifiedBy/>
  <dcterms:modified xsi:type="dcterms:W3CDTF">2021-12-17T15:29:02Z</dcterms:modified>
  <cp:revision>144</cp:revision>
  <dc:subject/>
  <dc:title>Introduction to microservices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13</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39</vt:i4>
  </property>
</Properties>
</file>