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1" r:id="rId14"/>
    <p:sldId id="267" r:id="rId15"/>
    <p:sldId id="268" r:id="rId16"/>
    <p:sldId id="269" r:id="rId17"/>
    <p:sldId id="270" r:id="rId18"/>
    <p:sldId id="282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81" r:id="rId27"/>
    <p:sldId id="283" r:id="rId28"/>
    <p:sldId id="285" r:id="rId29"/>
    <p:sldId id="284" r:id="rId30"/>
    <p:sldId id="266" r:id="rId31"/>
    <p:sldId id="278" r:id="rId32"/>
    <p:sldId id="27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AD3515-4619-434F-814F-FFB8E0C707FB}" v="28" dt="2025-02-19T03:01:47.5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51" autoAdjust="0"/>
    <p:restoredTop sz="94649" autoAdjust="0"/>
  </p:normalViewPr>
  <p:slideViewPr>
    <p:cSldViewPr snapToGrid="0">
      <p:cViewPr varScale="1">
        <p:scale>
          <a:sx n="140" d="100"/>
          <a:sy n="140" d="100"/>
        </p:scale>
        <p:origin x="1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baz Chaudhary" userId="fef21e47db54da50" providerId="LiveId" clId="{A8AD3515-4619-434F-814F-FFB8E0C707FB}"/>
    <pc:docChg chg="undo custSel addSld modSld sldOrd">
      <pc:chgData name="Shahbaz Chaudhary" userId="fef21e47db54da50" providerId="LiveId" clId="{A8AD3515-4619-434F-814F-FFB8E0C707FB}" dt="2025-02-19T03:01:54.468" v="3067" actId="20577"/>
      <pc:docMkLst>
        <pc:docMk/>
      </pc:docMkLst>
      <pc:sldChg chg="addSp modSp new mod">
        <pc:chgData name="Shahbaz Chaudhary" userId="fef21e47db54da50" providerId="LiveId" clId="{A8AD3515-4619-434F-814F-FFB8E0C707FB}" dt="2025-02-18T01:37:31.939" v="510" actId="20577"/>
        <pc:sldMkLst>
          <pc:docMk/>
          <pc:sldMk cId="1798953686" sldId="259"/>
        </pc:sldMkLst>
        <pc:spChg chg="mod">
          <ac:chgData name="Shahbaz Chaudhary" userId="fef21e47db54da50" providerId="LiveId" clId="{A8AD3515-4619-434F-814F-FFB8E0C707FB}" dt="2025-02-18T01:27:21.062" v="124" actId="207"/>
          <ac:spMkLst>
            <pc:docMk/>
            <pc:sldMk cId="1798953686" sldId="259"/>
            <ac:spMk id="2" creationId="{A00ED3EE-5B95-D83E-325F-8733DC6EBFAB}"/>
          </ac:spMkLst>
        </pc:spChg>
        <pc:spChg chg="mod">
          <ac:chgData name="Shahbaz Chaudhary" userId="fef21e47db54da50" providerId="LiveId" clId="{A8AD3515-4619-434F-814F-FFB8E0C707FB}" dt="2025-02-18T01:37:31.939" v="510" actId="20577"/>
          <ac:spMkLst>
            <pc:docMk/>
            <pc:sldMk cId="1798953686" sldId="259"/>
            <ac:spMk id="3" creationId="{C246395C-3DDB-A8A2-D020-6AD044057D60}"/>
          </ac:spMkLst>
        </pc:spChg>
        <pc:picChg chg="add mod">
          <ac:chgData name="Shahbaz Chaudhary" userId="fef21e47db54da50" providerId="LiveId" clId="{A8AD3515-4619-434F-814F-FFB8E0C707FB}" dt="2025-02-18T01:37:16.635" v="498" actId="1076"/>
          <ac:picMkLst>
            <pc:docMk/>
            <pc:sldMk cId="1798953686" sldId="259"/>
            <ac:picMk id="5" creationId="{F719F885-DA69-4029-AA42-8B6D187FEE6F}"/>
          </ac:picMkLst>
        </pc:picChg>
      </pc:sldChg>
      <pc:sldChg chg="addSp delSp modSp new mod">
        <pc:chgData name="Shahbaz Chaudhary" userId="fef21e47db54da50" providerId="LiveId" clId="{A8AD3515-4619-434F-814F-FFB8E0C707FB}" dt="2025-02-19T02:23:27.484" v="3038" actId="114"/>
        <pc:sldMkLst>
          <pc:docMk/>
          <pc:sldMk cId="1585039382" sldId="260"/>
        </pc:sldMkLst>
        <pc:spChg chg="mod">
          <ac:chgData name="Shahbaz Chaudhary" userId="fef21e47db54da50" providerId="LiveId" clId="{A8AD3515-4619-434F-814F-FFB8E0C707FB}" dt="2025-02-18T01:40:11.495" v="922" actId="33524"/>
          <ac:spMkLst>
            <pc:docMk/>
            <pc:sldMk cId="1585039382" sldId="260"/>
            <ac:spMk id="2" creationId="{A9723F69-33C7-911D-9C4B-8CC58C7061B7}"/>
          </ac:spMkLst>
        </pc:spChg>
        <pc:spChg chg="del mod">
          <ac:chgData name="Shahbaz Chaudhary" userId="fef21e47db54da50" providerId="LiveId" clId="{A8AD3515-4619-434F-814F-FFB8E0C707FB}" dt="2025-02-18T01:41:29.376" v="931" actId="478"/>
          <ac:spMkLst>
            <pc:docMk/>
            <pc:sldMk cId="1585039382" sldId="260"/>
            <ac:spMk id="3" creationId="{4DC1B3F8-5ED7-E147-F440-E4A70329060C}"/>
          </ac:spMkLst>
        </pc:spChg>
        <pc:spChg chg="add mod">
          <ac:chgData name="Shahbaz Chaudhary" userId="fef21e47db54da50" providerId="LiveId" clId="{A8AD3515-4619-434F-814F-FFB8E0C707FB}" dt="2025-02-18T01:41:13.050" v="925" actId="1076"/>
          <ac:spMkLst>
            <pc:docMk/>
            <pc:sldMk cId="1585039382" sldId="260"/>
            <ac:spMk id="5" creationId="{60AAC902-6791-C794-EED8-816822DF6AE8}"/>
          </ac:spMkLst>
        </pc:spChg>
        <pc:spChg chg="add mod">
          <ac:chgData name="Shahbaz Chaudhary" userId="fef21e47db54da50" providerId="LiveId" clId="{A8AD3515-4619-434F-814F-FFB8E0C707FB}" dt="2025-02-19T02:23:27.484" v="3038" actId="114"/>
          <ac:spMkLst>
            <pc:docMk/>
            <pc:sldMk cId="1585039382" sldId="260"/>
            <ac:spMk id="7" creationId="{C4CC5CE6-7652-002C-0F47-26BAA07DD17D}"/>
          </ac:spMkLst>
        </pc:spChg>
        <pc:spChg chg="add mod">
          <ac:chgData name="Shahbaz Chaudhary" userId="fef21e47db54da50" providerId="LiveId" clId="{A8AD3515-4619-434F-814F-FFB8E0C707FB}" dt="2025-02-18T01:44:20.031" v="1003" actId="255"/>
          <ac:spMkLst>
            <pc:docMk/>
            <pc:sldMk cId="1585039382" sldId="260"/>
            <ac:spMk id="9" creationId="{63174561-E3B5-6D49-2558-9ECEA642990E}"/>
          </ac:spMkLst>
        </pc:spChg>
        <pc:spChg chg="add del mod">
          <ac:chgData name="Shahbaz Chaudhary" userId="fef21e47db54da50" providerId="LiveId" clId="{A8AD3515-4619-434F-814F-FFB8E0C707FB}" dt="2025-02-18T01:41:34.104" v="932" actId="478"/>
          <ac:spMkLst>
            <pc:docMk/>
            <pc:sldMk cId="1585039382" sldId="260"/>
            <ac:spMk id="11" creationId="{C4F35C64-ED98-5FFC-53C3-CE58722F0523}"/>
          </ac:spMkLst>
        </pc:spChg>
      </pc:sldChg>
      <pc:sldChg chg="addSp delSp modSp new mod">
        <pc:chgData name="Shahbaz Chaudhary" userId="fef21e47db54da50" providerId="LiveId" clId="{A8AD3515-4619-434F-814F-FFB8E0C707FB}" dt="2025-02-18T01:50:12.968" v="1319" actId="1076"/>
        <pc:sldMkLst>
          <pc:docMk/>
          <pc:sldMk cId="377364000" sldId="261"/>
        </pc:sldMkLst>
        <pc:spChg chg="mod">
          <ac:chgData name="Shahbaz Chaudhary" userId="fef21e47db54da50" providerId="LiveId" clId="{A8AD3515-4619-434F-814F-FFB8E0C707FB}" dt="2025-02-18T01:44:46.592" v="1020" actId="20577"/>
          <ac:spMkLst>
            <pc:docMk/>
            <pc:sldMk cId="377364000" sldId="261"/>
            <ac:spMk id="2" creationId="{8D5C755D-CD3D-19C0-DF60-DA46A65625D9}"/>
          </ac:spMkLst>
        </pc:spChg>
        <pc:spChg chg="add del mod">
          <ac:chgData name="Shahbaz Chaudhary" userId="fef21e47db54da50" providerId="LiveId" clId="{A8AD3515-4619-434F-814F-FFB8E0C707FB}" dt="2025-02-18T01:47:01.424" v="1043" actId="478"/>
          <ac:spMkLst>
            <pc:docMk/>
            <pc:sldMk cId="377364000" sldId="261"/>
            <ac:spMk id="4" creationId="{52BDECEB-914A-4B18-DDF0-A6D02B67432E}"/>
          </ac:spMkLst>
        </pc:spChg>
        <pc:graphicFrameChg chg="add mod modGraphic">
          <ac:chgData name="Shahbaz Chaudhary" userId="fef21e47db54da50" providerId="LiveId" clId="{A8AD3515-4619-434F-814F-FFB8E0C707FB}" dt="2025-02-18T01:50:12.968" v="1319" actId="1076"/>
          <ac:graphicFrameMkLst>
            <pc:docMk/>
            <pc:sldMk cId="377364000" sldId="261"/>
            <ac:graphicFrameMk id="5" creationId="{CA0EE1E6-FA54-C038-71F8-E87DFEDB200D}"/>
          </ac:graphicFrameMkLst>
        </pc:graphicFrameChg>
      </pc:sldChg>
      <pc:sldChg chg="addSp delSp modSp add mod">
        <pc:chgData name="Shahbaz Chaudhary" userId="fef21e47db54da50" providerId="LiveId" clId="{A8AD3515-4619-434F-814F-FFB8E0C707FB}" dt="2025-02-19T03:01:54.468" v="3067" actId="20577"/>
        <pc:sldMkLst>
          <pc:docMk/>
          <pc:sldMk cId="1340917377" sldId="262"/>
        </pc:sldMkLst>
        <pc:spChg chg="mod">
          <ac:chgData name="Shahbaz Chaudhary" userId="fef21e47db54da50" providerId="LiveId" clId="{A8AD3515-4619-434F-814F-FFB8E0C707FB}" dt="2025-02-18T01:50:23.914" v="1330" actId="20577"/>
          <ac:spMkLst>
            <pc:docMk/>
            <pc:sldMk cId="1340917377" sldId="262"/>
            <ac:spMk id="2" creationId="{C48AFBD3-A0F5-04FD-6D29-D4B51B56C4A7}"/>
          </ac:spMkLst>
        </pc:spChg>
        <pc:spChg chg="add del mod">
          <ac:chgData name="Shahbaz Chaudhary" userId="fef21e47db54da50" providerId="LiveId" clId="{A8AD3515-4619-434F-814F-FFB8E0C707FB}" dt="2025-02-18T01:51:37.507" v="1342" actId="478"/>
          <ac:spMkLst>
            <pc:docMk/>
            <pc:sldMk cId="1340917377" sldId="262"/>
            <ac:spMk id="4" creationId="{0527D8E9-9910-B055-BB86-E40AEDF39626}"/>
          </ac:spMkLst>
        </pc:spChg>
        <pc:spChg chg="add mod">
          <ac:chgData name="Shahbaz Chaudhary" userId="fef21e47db54da50" providerId="LiveId" clId="{A8AD3515-4619-434F-814F-FFB8E0C707FB}" dt="2025-02-18T01:51:20.459" v="1338"/>
          <ac:spMkLst>
            <pc:docMk/>
            <pc:sldMk cId="1340917377" sldId="262"/>
            <ac:spMk id="6" creationId="{A67A7B73-9361-753F-25C8-20133CDDB3BD}"/>
          </ac:spMkLst>
        </pc:spChg>
        <pc:spChg chg="add del mod">
          <ac:chgData name="Shahbaz Chaudhary" userId="fef21e47db54da50" providerId="LiveId" clId="{A8AD3515-4619-434F-814F-FFB8E0C707FB}" dt="2025-02-18T01:52:59.410" v="1356" actId="478"/>
          <ac:spMkLst>
            <pc:docMk/>
            <pc:sldMk cId="1340917377" sldId="262"/>
            <ac:spMk id="8" creationId="{F14B2470-E329-886A-6D89-0B0E1D7D748C}"/>
          </ac:spMkLst>
        </pc:spChg>
        <pc:graphicFrameChg chg="mod modGraphic">
          <ac:chgData name="Shahbaz Chaudhary" userId="fef21e47db54da50" providerId="LiveId" clId="{A8AD3515-4619-434F-814F-FFB8E0C707FB}" dt="2025-02-19T03:01:54.468" v="3067" actId="20577"/>
          <ac:graphicFrameMkLst>
            <pc:docMk/>
            <pc:sldMk cId="1340917377" sldId="262"/>
            <ac:graphicFrameMk id="5" creationId="{7A8926FC-11A3-858D-F21B-B29BBEBC3FB2}"/>
          </ac:graphicFrameMkLst>
        </pc:graphicFrameChg>
      </pc:sldChg>
      <pc:sldChg chg="addSp delSp modSp new mod">
        <pc:chgData name="Shahbaz Chaudhary" userId="fef21e47db54da50" providerId="LiveId" clId="{A8AD3515-4619-434F-814F-FFB8E0C707FB}" dt="2025-02-18T02:15:28.670" v="2026" actId="20577"/>
        <pc:sldMkLst>
          <pc:docMk/>
          <pc:sldMk cId="3982090073" sldId="263"/>
        </pc:sldMkLst>
        <pc:spChg chg="mod">
          <ac:chgData name="Shahbaz Chaudhary" userId="fef21e47db54da50" providerId="LiveId" clId="{A8AD3515-4619-434F-814F-FFB8E0C707FB}" dt="2025-02-18T01:57:16.397" v="1575" actId="255"/>
          <ac:spMkLst>
            <pc:docMk/>
            <pc:sldMk cId="3982090073" sldId="263"/>
            <ac:spMk id="2" creationId="{07F50A75-96C1-263B-7E3E-E905EEAAA13B}"/>
          </ac:spMkLst>
        </pc:spChg>
        <pc:spChg chg="del mod">
          <ac:chgData name="Shahbaz Chaudhary" userId="fef21e47db54da50" providerId="LiveId" clId="{A8AD3515-4619-434F-814F-FFB8E0C707FB}" dt="2025-02-18T01:57:31.434" v="1576" actId="478"/>
          <ac:spMkLst>
            <pc:docMk/>
            <pc:sldMk cId="3982090073" sldId="263"/>
            <ac:spMk id="3" creationId="{92164A1A-9B9F-6C2F-D42E-47A5F29F43BC}"/>
          </ac:spMkLst>
        </pc:spChg>
        <pc:spChg chg="add del">
          <ac:chgData name="Shahbaz Chaudhary" userId="fef21e47db54da50" providerId="LiveId" clId="{A8AD3515-4619-434F-814F-FFB8E0C707FB}" dt="2025-02-18T01:57:44.462" v="1578" actId="478"/>
          <ac:spMkLst>
            <pc:docMk/>
            <pc:sldMk cId="3982090073" sldId="263"/>
            <ac:spMk id="5" creationId="{AC59CA99-4F14-7F6E-77D8-FFDB0A3F4EB5}"/>
          </ac:spMkLst>
        </pc:spChg>
        <pc:spChg chg="add mod">
          <ac:chgData name="Shahbaz Chaudhary" userId="fef21e47db54da50" providerId="LiveId" clId="{A8AD3515-4619-434F-814F-FFB8E0C707FB}" dt="2025-02-18T02:01:13.216" v="1644" actId="1038"/>
          <ac:spMkLst>
            <pc:docMk/>
            <pc:sldMk cId="3982090073" sldId="263"/>
            <ac:spMk id="7" creationId="{6AF957CF-CD10-C5F0-0EC5-921ACC68175A}"/>
          </ac:spMkLst>
        </pc:spChg>
        <pc:spChg chg="add mod">
          <ac:chgData name="Shahbaz Chaudhary" userId="fef21e47db54da50" providerId="LiveId" clId="{A8AD3515-4619-434F-814F-FFB8E0C707FB}" dt="2025-02-18T02:01:13.216" v="1644" actId="1038"/>
          <ac:spMkLst>
            <pc:docMk/>
            <pc:sldMk cId="3982090073" sldId="263"/>
            <ac:spMk id="9" creationId="{EA180A6B-9839-7B24-95B7-408279469266}"/>
          </ac:spMkLst>
        </pc:spChg>
        <pc:spChg chg="add del mod">
          <ac:chgData name="Shahbaz Chaudhary" userId="fef21e47db54da50" providerId="LiveId" clId="{A8AD3515-4619-434F-814F-FFB8E0C707FB}" dt="2025-02-18T01:59:25.653" v="1591" actId="478"/>
          <ac:spMkLst>
            <pc:docMk/>
            <pc:sldMk cId="3982090073" sldId="263"/>
            <ac:spMk id="11" creationId="{084B9A89-11B0-73C4-0CCB-B08E3C92ED52}"/>
          </ac:spMkLst>
        </pc:spChg>
        <pc:spChg chg="add mod">
          <ac:chgData name="Shahbaz Chaudhary" userId="fef21e47db54da50" providerId="LiveId" clId="{A8AD3515-4619-434F-814F-FFB8E0C707FB}" dt="2025-02-18T02:01:13.216" v="1644" actId="1038"/>
          <ac:spMkLst>
            <pc:docMk/>
            <pc:sldMk cId="3982090073" sldId="263"/>
            <ac:spMk id="13" creationId="{715A3865-BC30-8612-DB89-5DB223C8C643}"/>
          </ac:spMkLst>
        </pc:spChg>
        <pc:spChg chg="add mod ord">
          <ac:chgData name="Shahbaz Chaudhary" userId="fef21e47db54da50" providerId="LiveId" clId="{A8AD3515-4619-434F-814F-FFB8E0C707FB}" dt="2025-02-18T02:00:30.630" v="1599" actId="207"/>
          <ac:spMkLst>
            <pc:docMk/>
            <pc:sldMk cId="3982090073" sldId="263"/>
            <ac:spMk id="14" creationId="{AC6438C2-E266-D6D2-9687-6FFE69E1633B}"/>
          </ac:spMkLst>
        </pc:spChg>
        <pc:spChg chg="add mod">
          <ac:chgData name="Shahbaz Chaudhary" userId="fef21e47db54da50" providerId="LiveId" clId="{A8AD3515-4619-434F-814F-FFB8E0C707FB}" dt="2025-02-18T02:15:28.670" v="2026" actId="20577"/>
          <ac:spMkLst>
            <pc:docMk/>
            <pc:sldMk cId="3982090073" sldId="263"/>
            <ac:spMk id="15" creationId="{A1FAD786-76A1-C169-DB94-2BB365842715}"/>
          </ac:spMkLst>
        </pc:spChg>
        <pc:spChg chg="add mod">
          <ac:chgData name="Shahbaz Chaudhary" userId="fef21e47db54da50" providerId="LiveId" clId="{A8AD3515-4619-434F-814F-FFB8E0C707FB}" dt="2025-02-18T02:02:18.550" v="1699" actId="1076"/>
          <ac:spMkLst>
            <pc:docMk/>
            <pc:sldMk cId="3982090073" sldId="263"/>
            <ac:spMk id="16" creationId="{3CA2AFD9-4DBE-7B48-0378-B7AA9794AD09}"/>
          </ac:spMkLst>
        </pc:spChg>
        <pc:spChg chg="add mod">
          <ac:chgData name="Shahbaz Chaudhary" userId="fef21e47db54da50" providerId="LiveId" clId="{A8AD3515-4619-434F-814F-FFB8E0C707FB}" dt="2025-02-18T02:02:23.969" v="1711" actId="1035"/>
          <ac:spMkLst>
            <pc:docMk/>
            <pc:sldMk cId="3982090073" sldId="263"/>
            <ac:spMk id="17" creationId="{525BE3A8-B0A2-0125-E0A3-29848567E1CB}"/>
          </ac:spMkLst>
        </pc:spChg>
      </pc:sldChg>
      <pc:sldChg chg="addSp delSp modSp add mod">
        <pc:chgData name="Shahbaz Chaudhary" userId="fef21e47db54da50" providerId="LiveId" clId="{A8AD3515-4619-434F-814F-FFB8E0C707FB}" dt="2025-02-18T02:07:37.448" v="1958" actId="20577"/>
        <pc:sldMkLst>
          <pc:docMk/>
          <pc:sldMk cId="3343281569" sldId="264"/>
        </pc:sldMkLst>
        <pc:spChg chg="mod">
          <ac:chgData name="Shahbaz Chaudhary" userId="fef21e47db54da50" providerId="LiveId" clId="{A8AD3515-4619-434F-814F-FFB8E0C707FB}" dt="2025-02-18T02:07:37.448" v="1958" actId="20577"/>
          <ac:spMkLst>
            <pc:docMk/>
            <pc:sldMk cId="3343281569" sldId="264"/>
            <ac:spMk id="2" creationId="{04877CAE-D1A0-0999-20D6-8D66F36FF5A5}"/>
          </ac:spMkLst>
        </pc:spChg>
        <pc:spChg chg="add mod">
          <ac:chgData name="Shahbaz Chaudhary" userId="fef21e47db54da50" providerId="LiveId" clId="{A8AD3515-4619-434F-814F-FFB8E0C707FB}" dt="2025-02-18T02:07:00.940" v="1912" actId="1076"/>
          <ac:spMkLst>
            <pc:docMk/>
            <pc:sldMk cId="3343281569" sldId="264"/>
            <ac:spMk id="3" creationId="{57DADC2B-26D4-912A-4EC2-6E3A16440AD3}"/>
          </ac:spMkLst>
        </pc:spChg>
        <pc:spChg chg="del">
          <ac:chgData name="Shahbaz Chaudhary" userId="fef21e47db54da50" providerId="LiveId" clId="{A8AD3515-4619-434F-814F-FFB8E0C707FB}" dt="2025-02-18T02:03:04.742" v="1713" actId="478"/>
          <ac:spMkLst>
            <pc:docMk/>
            <pc:sldMk cId="3343281569" sldId="264"/>
            <ac:spMk id="7" creationId="{43D1F041-124C-FF4C-2DE6-9CF4DF365DDA}"/>
          </ac:spMkLst>
        </pc:spChg>
        <pc:spChg chg="mod">
          <ac:chgData name="Shahbaz Chaudhary" userId="fef21e47db54da50" providerId="LiveId" clId="{A8AD3515-4619-434F-814F-FFB8E0C707FB}" dt="2025-02-18T02:04:07.352" v="1738" actId="1076"/>
          <ac:spMkLst>
            <pc:docMk/>
            <pc:sldMk cId="3343281569" sldId="264"/>
            <ac:spMk id="9" creationId="{5C1F6318-9DF5-1582-3184-9C2F3BB53207}"/>
          </ac:spMkLst>
        </pc:spChg>
        <pc:spChg chg="del">
          <ac:chgData name="Shahbaz Chaudhary" userId="fef21e47db54da50" providerId="LiveId" clId="{A8AD3515-4619-434F-814F-FFB8E0C707FB}" dt="2025-02-18T02:03:07.564" v="1714" actId="478"/>
          <ac:spMkLst>
            <pc:docMk/>
            <pc:sldMk cId="3343281569" sldId="264"/>
            <ac:spMk id="13" creationId="{EF9644F2-28E3-4021-3C3F-C173BD95EB7F}"/>
          </ac:spMkLst>
        </pc:spChg>
        <pc:spChg chg="mod">
          <ac:chgData name="Shahbaz Chaudhary" userId="fef21e47db54da50" providerId="LiveId" clId="{A8AD3515-4619-434F-814F-FFB8E0C707FB}" dt="2025-02-18T02:06:56.686" v="1911" actId="1076"/>
          <ac:spMkLst>
            <pc:docMk/>
            <pc:sldMk cId="3343281569" sldId="264"/>
            <ac:spMk id="14" creationId="{987E8281-6288-245A-B8DD-48B99E32636F}"/>
          </ac:spMkLst>
        </pc:spChg>
        <pc:spChg chg="del">
          <ac:chgData name="Shahbaz Chaudhary" userId="fef21e47db54da50" providerId="LiveId" clId="{A8AD3515-4619-434F-814F-FFB8E0C707FB}" dt="2025-02-18T02:03:04.742" v="1713" actId="478"/>
          <ac:spMkLst>
            <pc:docMk/>
            <pc:sldMk cId="3343281569" sldId="264"/>
            <ac:spMk id="15" creationId="{03E17064-25DD-86EB-950F-997B8FBBBCC0}"/>
          </ac:spMkLst>
        </pc:spChg>
        <pc:spChg chg="del">
          <ac:chgData name="Shahbaz Chaudhary" userId="fef21e47db54da50" providerId="LiveId" clId="{A8AD3515-4619-434F-814F-FFB8E0C707FB}" dt="2025-02-18T02:03:12.312" v="1715" actId="478"/>
          <ac:spMkLst>
            <pc:docMk/>
            <pc:sldMk cId="3343281569" sldId="264"/>
            <ac:spMk id="16" creationId="{25461D96-AF0B-9FAA-D153-0D57697D3035}"/>
          </ac:spMkLst>
        </pc:spChg>
        <pc:spChg chg="del">
          <ac:chgData name="Shahbaz Chaudhary" userId="fef21e47db54da50" providerId="LiveId" clId="{A8AD3515-4619-434F-814F-FFB8E0C707FB}" dt="2025-02-18T02:03:07.564" v="1714" actId="478"/>
          <ac:spMkLst>
            <pc:docMk/>
            <pc:sldMk cId="3343281569" sldId="264"/>
            <ac:spMk id="17" creationId="{5A955B1A-CF99-24CE-D6D2-F8DF69BAFD2B}"/>
          </ac:spMkLst>
        </pc:spChg>
      </pc:sldChg>
      <pc:sldChg chg="addSp delSp modSp add mod ord">
        <pc:chgData name="Shahbaz Chaudhary" userId="fef21e47db54da50" providerId="LiveId" clId="{A8AD3515-4619-434F-814F-FFB8E0C707FB}" dt="2025-02-18T02:18:51.694" v="2071" actId="113"/>
        <pc:sldMkLst>
          <pc:docMk/>
          <pc:sldMk cId="2816830444" sldId="265"/>
        </pc:sldMkLst>
        <pc:spChg chg="mod">
          <ac:chgData name="Shahbaz Chaudhary" userId="fef21e47db54da50" providerId="LiveId" clId="{A8AD3515-4619-434F-814F-FFB8E0C707FB}" dt="2025-02-18T02:18:05.727" v="2068" actId="20577"/>
          <ac:spMkLst>
            <pc:docMk/>
            <pc:sldMk cId="2816830444" sldId="265"/>
            <ac:spMk id="2" creationId="{CECFE428-DBDB-25F8-92E8-AA70DC0997EC}"/>
          </ac:spMkLst>
        </pc:spChg>
        <pc:spChg chg="add mod">
          <ac:chgData name="Shahbaz Chaudhary" userId="fef21e47db54da50" providerId="LiveId" clId="{A8AD3515-4619-434F-814F-FFB8E0C707FB}" dt="2025-02-18T02:18:22.456" v="2070" actId="1076"/>
          <ac:spMkLst>
            <pc:docMk/>
            <pc:sldMk cId="2816830444" sldId="265"/>
            <ac:spMk id="4" creationId="{A98A33FA-9F41-0233-315C-04D25561854F}"/>
          </ac:spMkLst>
        </pc:spChg>
        <pc:spChg chg="add mod">
          <ac:chgData name="Shahbaz Chaudhary" userId="fef21e47db54da50" providerId="LiveId" clId="{A8AD3515-4619-434F-814F-FFB8E0C707FB}" dt="2025-02-18T02:18:51.694" v="2071" actId="113"/>
          <ac:spMkLst>
            <pc:docMk/>
            <pc:sldMk cId="2816830444" sldId="265"/>
            <ac:spMk id="6" creationId="{69CC1097-9CFD-8DCA-C95A-6779240F7171}"/>
          </ac:spMkLst>
        </pc:spChg>
        <pc:spChg chg="del">
          <ac:chgData name="Shahbaz Chaudhary" userId="fef21e47db54da50" providerId="LiveId" clId="{A8AD3515-4619-434F-814F-FFB8E0C707FB}" dt="2025-02-18T02:11:52.404" v="1962" actId="478"/>
          <ac:spMkLst>
            <pc:docMk/>
            <pc:sldMk cId="2816830444" sldId="265"/>
            <ac:spMk id="7" creationId="{F4279CC7-8A33-521C-0696-363117E17AEA}"/>
          </ac:spMkLst>
        </pc:spChg>
        <pc:spChg chg="del">
          <ac:chgData name="Shahbaz Chaudhary" userId="fef21e47db54da50" providerId="LiveId" clId="{A8AD3515-4619-434F-814F-FFB8E0C707FB}" dt="2025-02-18T02:12:12.072" v="1965" actId="478"/>
          <ac:spMkLst>
            <pc:docMk/>
            <pc:sldMk cId="2816830444" sldId="265"/>
            <ac:spMk id="9" creationId="{CA252151-6293-6357-F313-618EEDE0BFC3}"/>
          </ac:spMkLst>
        </pc:spChg>
        <pc:spChg chg="add mod">
          <ac:chgData name="Shahbaz Chaudhary" userId="fef21e47db54da50" providerId="LiveId" clId="{A8AD3515-4619-434F-814F-FFB8E0C707FB}" dt="2025-02-18T02:16:46.054" v="2047" actId="1076"/>
          <ac:spMkLst>
            <pc:docMk/>
            <pc:sldMk cId="2816830444" sldId="265"/>
            <ac:spMk id="10" creationId="{74E40870-B761-B68C-1C64-A5ED6B1CF11A}"/>
          </ac:spMkLst>
        </pc:spChg>
        <pc:spChg chg="add mod">
          <ac:chgData name="Shahbaz Chaudhary" userId="fef21e47db54da50" providerId="LiveId" clId="{A8AD3515-4619-434F-814F-FFB8E0C707FB}" dt="2025-02-18T02:15:12.663" v="2014" actId="1076"/>
          <ac:spMkLst>
            <pc:docMk/>
            <pc:sldMk cId="2816830444" sldId="265"/>
            <ac:spMk id="11" creationId="{795338E3-26F9-4BBF-BBA0-D2D2DA843DED}"/>
          </ac:spMkLst>
        </pc:spChg>
        <pc:spChg chg="del">
          <ac:chgData name="Shahbaz Chaudhary" userId="fef21e47db54da50" providerId="LiveId" clId="{A8AD3515-4619-434F-814F-FFB8E0C707FB}" dt="2025-02-18T02:12:15.115" v="1966" actId="478"/>
          <ac:spMkLst>
            <pc:docMk/>
            <pc:sldMk cId="2816830444" sldId="265"/>
            <ac:spMk id="13" creationId="{D6FE0C98-3A68-0846-E832-137F6E3AD6E3}"/>
          </ac:spMkLst>
        </pc:spChg>
        <pc:spChg chg="del mod">
          <ac:chgData name="Shahbaz Chaudhary" userId="fef21e47db54da50" providerId="LiveId" clId="{A8AD3515-4619-434F-814F-FFB8E0C707FB}" dt="2025-02-18T02:15:18.048" v="2016" actId="478"/>
          <ac:spMkLst>
            <pc:docMk/>
            <pc:sldMk cId="2816830444" sldId="265"/>
            <ac:spMk id="14" creationId="{CCA344A1-A258-A6A1-86EB-94921BC39414}"/>
          </ac:spMkLst>
        </pc:spChg>
        <pc:spChg chg="mod">
          <ac:chgData name="Shahbaz Chaudhary" userId="fef21e47db54da50" providerId="LiveId" clId="{A8AD3515-4619-434F-814F-FFB8E0C707FB}" dt="2025-02-18T02:16:29.669" v="2044" actId="20577"/>
          <ac:spMkLst>
            <pc:docMk/>
            <pc:sldMk cId="2816830444" sldId="265"/>
            <ac:spMk id="15" creationId="{B1051681-44E6-EF4A-D886-4E55D83CC7BE}"/>
          </ac:spMkLst>
        </pc:spChg>
        <pc:spChg chg="mod">
          <ac:chgData name="Shahbaz Chaudhary" userId="fef21e47db54da50" providerId="LiveId" clId="{A8AD3515-4619-434F-814F-FFB8E0C707FB}" dt="2025-02-18T02:16:15.688" v="2035" actId="1076"/>
          <ac:spMkLst>
            <pc:docMk/>
            <pc:sldMk cId="2816830444" sldId="265"/>
            <ac:spMk id="16" creationId="{C71367BB-1046-2E6B-FC51-5A350653502F}"/>
          </ac:spMkLst>
        </pc:spChg>
        <pc:spChg chg="mod">
          <ac:chgData name="Shahbaz Chaudhary" userId="fef21e47db54da50" providerId="LiveId" clId="{A8AD3515-4619-434F-814F-FFB8E0C707FB}" dt="2025-02-18T02:15:14.740" v="2015" actId="1076"/>
          <ac:spMkLst>
            <pc:docMk/>
            <pc:sldMk cId="2816830444" sldId="265"/>
            <ac:spMk id="17" creationId="{0499B6AF-E1D6-7CFC-D4D6-4A23C8CD305F}"/>
          </ac:spMkLst>
        </pc:spChg>
        <pc:spChg chg="add mod">
          <ac:chgData name="Shahbaz Chaudhary" userId="fef21e47db54da50" providerId="LiveId" clId="{A8AD3515-4619-434F-814F-FFB8E0C707FB}" dt="2025-02-18T02:17:50.559" v="2061" actId="113"/>
          <ac:spMkLst>
            <pc:docMk/>
            <pc:sldMk cId="2816830444" sldId="265"/>
            <ac:spMk id="18" creationId="{9AC40928-C3D0-3ED3-0FAD-47325B2420F7}"/>
          </ac:spMkLst>
        </pc:spChg>
      </pc:sldChg>
      <pc:sldChg chg="modSp new mod">
        <pc:chgData name="Shahbaz Chaudhary" userId="fef21e47db54da50" providerId="LiveId" clId="{A8AD3515-4619-434F-814F-FFB8E0C707FB}" dt="2025-02-18T02:25:53.411" v="2931" actId="20577"/>
        <pc:sldMkLst>
          <pc:docMk/>
          <pc:sldMk cId="692693259" sldId="266"/>
        </pc:sldMkLst>
        <pc:spChg chg="mod">
          <ac:chgData name="Shahbaz Chaudhary" userId="fef21e47db54da50" providerId="LiveId" clId="{A8AD3515-4619-434F-814F-FFB8E0C707FB}" dt="2025-02-18T02:25:53.411" v="2931" actId="20577"/>
          <ac:spMkLst>
            <pc:docMk/>
            <pc:sldMk cId="692693259" sldId="266"/>
            <ac:spMk id="2" creationId="{92827A17-55A8-A889-FC18-6CBCDDF09CB9}"/>
          </ac:spMkLst>
        </pc:spChg>
        <pc:spChg chg="mod">
          <ac:chgData name="Shahbaz Chaudhary" userId="fef21e47db54da50" providerId="LiveId" clId="{A8AD3515-4619-434F-814F-FFB8E0C707FB}" dt="2025-02-18T02:25:29.686" v="2907" actId="20577"/>
          <ac:spMkLst>
            <pc:docMk/>
            <pc:sldMk cId="692693259" sldId="266"/>
            <ac:spMk id="3" creationId="{E227966A-464E-4CEB-29B6-305DE2C019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7/23/25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7/23/25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7/23/25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Docker – an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Shahbaz Chaudhary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6656B-D2B9-7652-819C-311DE74E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“Docker run” and its many variations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51DE4-D91E-6D8A-BB92-7AE1ADF94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i="1" dirty="0"/>
              <a:t>exec</a:t>
            </a:r>
            <a:r>
              <a:rPr lang="en-US" dirty="0"/>
              <a:t> to connect to a running container</a:t>
            </a:r>
          </a:p>
        </p:txBody>
      </p:sp>
    </p:spTree>
    <p:extLst>
      <p:ext uri="{BB962C8B-B14F-4D97-AF65-F5344CB8AC3E}">
        <p14:creationId xmlns:p14="http://schemas.microsoft.com/office/powerpoint/2010/main" val="1583864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925E-47DC-F5D9-76D8-79C812B6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a container, exit when the command exits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A9C3D-685B-8116-2517-1BC6B1F96ED2}"/>
              </a:ext>
            </a:extLst>
          </p:cNvPr>
          <p:cNvSpPr txBox="1"/>
          <p:nvPr/>
        </p:nvSpPr>
        <p:spPr>
          <a:xfrm>
            <a:off x="771942" y="3683339"/>
            <a:ext cx="10637520" cy="345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3600" b="1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36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36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1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hello_app</a:t>
            </a:r>
            <a:endParaRPr lang="en-US" sz="36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86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F36AA-9673-EF54-3AA2-B572B0103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349A-6D0A-F6B1-0F5E-12BB27FE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container, connect to it interactively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DA660C-48F8-F7D0-CA6D-E3D654E9CCC7}"/>
              </a:ext>
            </a:extLst>
          </p:cNvPr>
          <p:cNvSpPr txBox="1"/>
          <p:nvPr/>
        </p:nvSpPr>
        <p:spPr>
          <a:xfrm>
            <a:off x="777240" y="3704770"/>
            <a:ext cx="10637520" cy="345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3600" b="1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36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36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–it </a:t>
            </a:r>
            <a:r>
              <a:rPr lang="en-US" sz="3600" b="1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hello_app</a:t>
            </a:r>
            <a:r>
              <a:rPr lang="en-US" sz="3600" b="1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bash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4C276D2A-8AC3-30DE-D321-12FCEC98CCFC}"/>
              </a:ext>
            </a:extLst>
          </p:cNvPr>
          <p:cNvSpPr/>
          <p:nvPr/>
        </p:nvSpPr>
        <p:spPr>
          <a:xfrm rot="1752690">
            <a:off x="3743643" y="3949859"/>
            <a:ext cx="132080" cy="3962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BC054C-4327-C909-6604-48A54D19BDB5}"/>
              </a:ext>
            </a:extLst>
          </p:cNvPr>
          <p:cNvSpPr txBox="1"/>
          <p:nvPr/>
        </p:nvSpPr>
        <p:spPr>
          <a:xfrm>
            <a:off x="2405195" y="4353133"/>
            <a:ext cx="1847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container </a:t>
            </a:r>
            <a:r>
              <a:rPr lang="en-US" i="1" dirty="0"/>
              <a:t>interactively</a:t>
            </a:r>
            <a:r>
              <a:rPr lang="en-US" dirty="0"/>
              <a:t>, accept keyboard input, etc.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22C1D6D2-6DB3-00F3-2469-6AF9C4715CD7}"/>
              </a:ext>
            </a:extLst>
          </p:cNvPr>
          <p:cNvSpPr/>
          <p:nvPr/>
        </p:nvSpPr>
        <p:spPr>
          <a:xfrm rot="13716098">
            <a:off x="4379159" y="3204023"/>
            <a:ext cx="132080" cy="3962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B4887-899D-81A3-C95E-80AADFF242E9}"/>
              </a:ext>
            </a:extLst>
          </p:cNvPr>
          <p:cNvSpPr txBox="1"/>
          <p:nvPr/>
        </p:nvSpPr>
        <p:spPr>
          <a:xfrm>
            <a:off x="4111364" y="2575258"/>
            <a:ext cx="268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 a fake ”console” to the container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E4696663-16CB-A697-7D58-B83883E79504}"/>
              </a:ext>
            </a:extLst>
          </p:cNvPr>
          <p:cNvSpPr/>
          <p:nvPr/>
        </p:nvSpPr>
        <p:spPr>
          <a:xfrm rot="19557309">
            <a:off x="7718719" y="4003701"/>
            <a:ext cx="132080" cy="3962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48BA1D-8FBD-1144-4907-ECCDB935E692}"/>
              </a:ext>
            </a:extLst>
          </p:cNvPr>
          <p:cNvSpPr txBox="1"/>
          <p:nvPr/>
        </p:nvSpPr>
        <p:spPr>
          <a:xfrm>
            <a:off x="7102082" y="4402956"/>
            <a:ext cx="2684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this command inside the container. </a:t>
            </a:r>
          </a:p>
          <a:p>
            <a:endParaRPr lang="en-US" dirty="0"/>
          </a:p>
          <a:p>
            <a:r>
              <a:rPr lang="en-US" dirty="0"/>
              <a:t>As if you </a:t>
            </a:r>
            <a:r>
              <a:rPr lang="en-US" i="1" dirty="0"/>
              <a:t>ssh</a:t>
            </a:r>
            <a:r>
              <a:rPr lang="en-US" dirty="0"/>
              <a:t> into a machine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55090-D3F8-8BCD-F706-AE7A37AC0292}"/>
              </a:ext>
            </a:extLst>
          </p:cNvPr>
          <p:cNvSpPr txBox="1"/>
          <p:nvPr/>
        </p:nvSpPr>
        <p:spPr>
          <a:xfrm>
            <a:off x="771942" y="6128342"/>
            <a:ext cx="4429786" cy="292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2000" b="1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998F2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exec</a:t>
            </a:r>
            <a:r>
              <a:rPr lang="en-US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–it </a:t>
            </a:r>
            <a:r>
              <a:rPr lang="en-US" sz="2000" b="1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hello_app</a:t>
            </a:r>
            <a:r>
              <a:rPr lang="en-US" sz="2000" b="1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bash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298A90-054E-2BD9-7B50-5EC4420CD74D}"/>
              </a:ext>
            </a:extLst>
          </p:cNvPr>
          <p:cNvSpPr txBox="1"/>
          <p:nvPr/>
        </p:nvSpPr>
        <p:spPr>
          <a:xfrm>
            <a:off x="690362" y="5291852"/>
            <a:ext cx="1568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the container is already running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14F6B5EC-FFE8-F523-BA6B-BD5D47F6AC33}"/>
              </a:ext>
            </a:extLst>
          </p:cNvPr>
          <p:cNvSpPr/>
          <p:nvPr/>
        </p:nvSpPr>
        <p:spPr>
          <a:xfrm rot="8943183">
            <a:off x="2030748" y="5673848"/>
            <a:ext cx="114813" cy="28244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6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102A7-E562-53CA-636A-95DDF9A23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4400-4524-74BF-AB6D-A66E06E7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container, run a service inside 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43ADF-F638-5823-ED97-1E490C31B128}"/>
              </a:ext>
            </a:extLst>
          </p:cNvPr>
          <p:cNvSpPr txBox="1"/>
          <p:nvPr/>
        </p:nvSpPr>
        <p:spPr>
          <a:xfrm>
            <a:off x="777240" y="3704770"/>
            <a:ext cx="10637520" cy="345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3600" b="1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36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36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–d –p </a:t>
            </a:r>
            <a:r>
              <a:rPr lang="en-US" sz="3600" b="1" dirty="0">
                <a:solidFill>
                  <a:schemeClr val="accent5"/>
                </a:solidFill>
                <a:latin typeface="Consolas" panose="020B0609020204030204" pitchFamily="49" charset="0"/>
              </a:rPr>
              <a:t>8000</a:t>
            </a:r>
            <a:r>
              <a:rPr lang="en-US" sz="3600" b="1" dirty="0">
                <a:solidFill>
                  <a:schemeClr val="tx2"/>
                </a:solidFill>
                <a:latin typeface="Consolas" panose="020B0609020204030204" pitchFamily="49" charset="0"/>
              </a:rPr>
              <a:t>:8000</a:t>
            </a:r>
            <a:r>
              <a:rPr lang="en-US" sz="36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1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minimal_server</a:t>
            </a:r>
            <a:endParaRPr lang="en-US" sz="36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412A0D2D-A523-DA95-614B-E9FDF2D7CF83}"/>
              </a:ext>
            </a:extLst>
          </p:cNvPr>
          <p:cNvSpPr/>
          <p:nvPr/>
        </p:nvSpPr>
        <p:spPr>
          <a:xfrm rot="1752690">
            <a:off x="3743643" y="3949859"/>
            <a:ext cx="132080" cy="3962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FE73B-CF83-696A-EB09-96453DED826C}"/>
              </a:ext>
            </a:extLst>
          </p:cNvPr>
          <p:cNvSpPr txBox="1"/>
          <p:nvPr/>
        </p:nvSpPr>
        <p:spPr>
          <a:xfrm>
            <a:off x="2405195" y="4353133"/>
            <a:ext cx="3145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container in “detached” mode, so you don’t have to keep the terminal window open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68BCD-D7DB-6E33-495C-599724EA4E77}"/>
              </a:ext>
            </a:extLst>
          </p:cNvPr>
          <p:cNvSpPr txBox="1"/>
          <p:nvPr/>
        </p:nvSpPr>
        <p:spPr>
          <a:xfrm>
            <a:off x="4668582" y="2575258"/>
            <a:ext cx="317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port inside </a:t>
            </a:r>
            <a:r>
              <a:rPr lang="en-US" dirty="0">
                <a:solidFill>
                  <a:schemeClr val="tx2"/>
                </a:solidFill>
              </a:rPr>
              <a:t>container</a:t>
            </a:r>
            <a:r>
              <a:rPr lang="en-US" dirty="0"/>
              <a:t> to a port on the </a:t>
            </a:r>
            <a:r>
              <a:rPr lang="en-US" dirty="0">
                <a:solidFill>
                  <a:schemeClr val="accent5"/>
                </a:solidFill>
              </a:rPr>
              <a:t>host machine</a:t>
            </a:r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CE15EC6C-12C7-A7DC-1C15-93F9F55D5A16}"/>
              </a:ext>
            </a:extLst>
          </p:cNvPr>
          <p:cNvSpPr/>
          <p:nvPr/>
        </p:nvSpPr>
        <p:spPr>
          <a:xfrm rot="19557309">
            <a:off x="7718719" y="4003701"/>
            <a:ext cx="132080" cy="3962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A970A-9388-3079-3625-6586595AE5CA}"/>
              </a:ext>
            </a:extLst>
          </p:cNvPr>
          <p:cNvSpPr txBox="1"/>
          <p:nvPr/>
        </p:nvSpPr>
        <p:spPr>
          <a:xfrm>
            <a:off x="7102082" y="4402956"/>
            <a:ext cx="2684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this command inside the container. </a:t>
            </a:r>
          </a:p>
          <a:p>
            <a:endParaRPr lang="en-US" dirty="0"/>
          </a:p>
          <a:p>
            <a:r>
              <a:rPr lang="en-US" dirty="0"/>
              <a:t>As if you </a:t>
            </a:r>
            <a:r>
              <a:rPr lang="en-US" i="1" dirty="0"/>
              <a:t>ssh</a:t>
            </a:r>
            <a:r>
              <a:rPr lang="en-US" dirty="0"/>
              <a:t> into a machine</a:t>
            </a:r>
          </a:p>
        </p:txBody>
      </p:sp>
      <p:pic>
        <p:nvPicPr>
          <p:cNvPr id="11" name="Graphic 10" descr="Laptop with solid fill">
            <a:extLst>
              <a:ext uri="{FF2B5EF4-FFF2-40B4-BE49-F238E27FC236}">
                <a16:creationId xmlns:a16="http://schemas.microsoft.com/office/drawing/2014/main" id="{8EEDB630-0539-4FB1-0665-57625AFDB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1582" y="1497021"/>
            <a:ext cx="988332" cy="988332"/>
          </a:xfrm>
          <a:prstGeom prst="rect">
            <a:avLst/>
          </a:prstGeom>
        </p:spPr>
      </p:pic>
      <p:pic>
        <p:nvPicPr>
          <p:cNvPr id="15" name="Graphic 14" descr="Laptop outline">
            <a:extLst>
              <a:ext uri="{FF2B5EF4-FFF2-40B4-BE49-F238E27FC236}">
                <a16:creationId xmlns:a16="http://schemas.microsoft.com/office/drawing/2014/main" id="{EB120499-2761-A967-DA19-CCD8A8E78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0254" y="353289"/>
            <a:ext cx="3175256" cy="3175256"/>
          </a:xfrm>
          <a:prstGeom prst="rect">
            <a:avLst/>
          </a:prstGeom>
        </p:spPr>
      </p:pic>
      <p:pic>
        <p:nvPicPr>
          <p:cNvPr id="17" name="Graphic 16" descr="Connected outline">
            <a:extLst>
              <a:ext uri="{FF2B5EF4-FFF2-40B4-BE49-F238E27FC236}">
                <a16:creationId xmlns:a16="http://schemas.microsoft.com/office/drawing/2014/main" id="{6B9CB1FA-4A67-11E0-8E9D-F63D647B41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32360" y="1218503"/>
            <a:ext cx="988332" cy="914400"/>
          </a:xfrm>
          <a:prstGeom prst="rect">
            <a:avLst/>
          </a:prstGeom>
        </p:spPr>
      </p:pic>
      <p:sp>
        <p:nvSpPr>
          <p:cNvPr id="18" name="Left Brace 17">
            <a:extLst>
              <a:ext uri="{FF2B5EF4-FFF2-40B4-BE49-F238E27FC236}">
                <a16:creationId xmlns:a16="http://schemas.microsoft.com/office/drawing/2014/main" id="{CF508E86-508F-71A1-6817-A8C7AF3E2B87}"/>
              </a:ext>
            </a:extLst>
          </p:cNvPr>
          <p:cNvSpPr/>
          <p:nvPr/>
        </p:nvSpPr>
        <p:spPr>
          <a:xfrm rot="5400000">
            <a:off x="5881807" y="2031743"/>
            <a:ext cx="265844" cy="26922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0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12E07-CDDE-9AD9-693F-75B51F19E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F541-3A45-76BC-89AB-334A911A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a folder between host and container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0CE66-37B2-5C03-7A6D-C6FFD43143E6}"/>
              </a:ext>
            </a:extLst>
          </p:cNvPr>
          <p:cNvSpPr txBox="1"/>
          <p:nvPr/>
        </p:nvSpPr>
        <p:spPr>
          <a:xfrm>
            <a:off x="777240" y="3704770"/>
            <a:ext cx="10637520" cy="319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2800" b="1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–d –v /host/path:/container/path </a:t>
            </a:r>
            <a:r>
              <a:rPr lang="en-US" sz="2800" b="1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hello_app</a:t>
            </a:r>
            <a:endParaRPr lang="en-US" sz="28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718A0-B54F-E156-2BB2-748BBB6680A0}"/>
              </a:ext>
            </a:extLst>
          </p:cNvPr>
          <p:cNvSpPr txBox="1"/>
          <p:nvPr/>
        </p:nvSpPr>
        <p:spPr>
          <a:xfrm>
            <a:off x="4734326" y="4300360"/>
            <a:ext cx="3797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volume flag shares a folder between the host and the container</a:t>
            </a:r>
          </a:p>
        </p:txBody>
      </p:sp>
      <p:pic>
        <p:nvPicPr>
          <p:cNvPr id="15" name="Graphic 14" descr="Laptop with solid fill">
            <a:extLst>
              <a:ext uri="{FF2B5EF4-FFF2-40B4-BE49-F238E27FC236}">
                <a16:creationId xmlns:a16="http://schemas.microsoft.com/office/drawing/2014/main" id="{45884F7D-B0FF-99B3-CE88-CB326108F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5816" y="1199278"/>
            <a:ext cx="988332" cy="988332"/>
          </a:xfrm>
          <a:prstGeom prst="rect">
            <a:avLst/>
          </a:prstGeom>
        </p:spPr>
      </p:pic>
      <p:pic>
        <p:nvPicPr>
          <p:cNvPr id="16" name="Graphic 15" descr="Laptop outline">
            <a:extLst>
              <a:ext uri="{FF2B5EF4-FFF2-40B4-BE49-F238E27FC236}">
                <a16:creationId xmlns:a16="http://schemas.microsoft.com/office/drawing/2014/main" id="{E7394276-A013-2AEE-02CE-743D7B5B0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0254" y="353289"/>
            <a:ext cx="3175256" cy="3175256"/>
          </a:xfrm>
          <a:prstGeom prst="rect">
            <a:avLst/>
          </a:prstGeom>
        </p:spPr>
      </p:pic>
      <p:pic>
        <p:nvPicPr>
          <p:cNvPr id="18" name="Graphic 17" descr="Database outline">
            <a:extLst>
              <a:ext uri="{FF2B5EF4-FFF2-40B4-BE49-F238E27FC236}">
                <a16:creationId xmlns:a16="http://schemas.microsoft.com/office/drawing/2014/main" id="{D114FA06-82CF-50F9-27AF-BB20E0F6CA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11692" y="2018555"/>
            <a:ext cx="914400" cy="9144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8E5743-5B98-F242-AF03-54891B78F59C}"/>
              </a:ext>
            </a:extLst>
          </p:cNvPr>
          <p:cNvCxnSpPr/>
          <p:nvPr/>
        </p:nvCxnSpPr>
        <p:spPr>
          <a:xfrm>
            <a:off x="8005313" y="2682815"/>
            <a:ext cx="424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71E1AC-968A-7948-C93B-EFFDE0D5B1DC}"/>
              </a:ext>
            </a:extLst>
          </p:cNvPr>
          <p:cNvCxnSpPr>
            <a:cxnSpLocks/>
          </p:cNvCxnSpPr>
          <p:nvPr/>
        </p:nvCxnSpPr>
        <p:spPr>
          <a:xfrm flipV="1">
            <a:off x="8005313" y="1950571"/>
            <a:ext cx="1839316" cy="64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B6DBE896-31F9-DA28-7163-E43B0006D428}"/>
              </a:ext>
            </a:extLst>
          </p:cNvPr>
          <p:cNvSpPr/>
          <p:nvPr/>
        </p:nvSpPr>
        <p:spPr>
          <a:xfrm rot="5400000">
            <a:off x="6352406" y="1318380"/>
            <a:ext cx="232914" cy="56270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6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07332-C2E3-822E-9DED-B5BB6344D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6EB0-BBFA-BC8F-A94B-2ADDBEA7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docker, even on reboot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32872-083E-A433-309C-E229181A7F33}"/>
              </a:ext>
            </a:extLst>
          </p:cNvPr>
          <p:cNvSpPr txBox="1"/>
          <p:nvPr/>
        </p:nvSpPr>
        <p:spPr>
          <a:xfrm>
            <a:off x="777240" y="3704770"/>
            <a:ext cx="10637520" cy="319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2800" b="1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28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–d –restart always </a:t>
            </a:r>
            <a:r>
              <a:rPr lang="en-US" sz="2800" b="1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hello_app</a:t>
            </a:r>
            <a:endParaRPr lang="en-US" sz="2800" b="1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45AD8-E70E-A746-AB89-5C62572FA047}"/>
              </a:ext>
            </a:extLst>
          </p:cNvPr>
          <p:cNvSpPr txBox="1"/>
          <p:nvPr/>
        </p:nvSpPr>
        <p:spPr>
          <a:xfrm>
            <a:off x="4734326" y="4300360"/>
            <a:ext cx="3797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if the computer shuts down, when it starts back up, bring up docker container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7AAE5AFE-CF2F-74D5-114F-1676579843F4}"/>
              </a:ext>
            </a:extLst>
          </p:cNvPr>
          <p:cNvSpPr/>
          <p:nvPr/>
        </p:nvSpPr>
        <p:spPr>
          <a:xfrm rot="5400000">
            <a:off x="5042996" y="2627791"/>
            <a:ext cx="119245" cy="28945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Laptop with solid fill">
            <a:extLst>
              <a:ext uri="{FF2B5EF4-FFF2-40B4-BE49-F238E27FC236}">
                <a16:creationId xmlns:a16="http://schemas.microsoft.com/office/drawing/2014/main" id="{1F40CC59-D87D-ED8A-D9B4-592062572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354" y="487412"/>
            <a:ext cx="2461156" cy="2461156"/>
          </a:xfrm>
          <a:prstGeom prst="rect">
            <a:avLst/>
          </a:prstGeom>
        </p:spPr>
      </p:pic>
      <p:pic>
        <p:nvPicPr>
          <p:cNvPr id="8" name="Graphic 7" descr="Power with solid fill">
            <a:extLst>
              <a:ext uri="{FF2B5EF4-FFF2-40B4-BE49-F238E27FC236}">
                <a16:creationId xmlns:a16="http://schemas.microsoft.com/office/drawing/2014/main" id="{7CB4768A-5308-72B3-FFB0-5DE8C6C9BA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95207" y="11291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60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D0F50-CECC-9353-87D6-41A81A2B4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A0BC9-13F5-D2FB-42E8-9876589E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“Push” your image to Docker 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634F7-8D6F-438A-6192-933CB9D0A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“pull” as well</a:t>
            </a:r>
          </a:p>
        </p:txBody>
      </p:sp>
    </p:spTree>
    <p:extLst>
      <p:ext uri="{BB962C8B-B14F-4D97-AF65-F5344CB8AC3E}">
        <p14:creationId xmlns:p14="http://schemas.microsoft.com/office/powerpoint/2010/main" val="2996435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EDA5-FB5C-220A-90C6-60F4684B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Hub.docker.com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one of many public docker repos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ADA56-BB02-728B-D61A-DDFA87EFB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110" y="2061149"/>
            <a:ext cx="7772400" cy="3392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phic 4" descr="Laptop outline">
            <a:extLst>
              <a:ext uri="{FF2B5EF4-FFF2-40B4-BE49-F238E27FC236}">
                <a16:creationId xmlns:a16="http://schemas.microsoft.com/office/drawing/2014/main" id="{10319B9F-7E89-36EF-0293-C1EF627D0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872" y="3290977"/>
            <a:ext cx="477321" cy="477321"/>
          </a:xfrm>
          <a:prstGeom prst="rect">
            <a:avLst/>
          </a:prstGeom>
        </p:spPr>
      </p:pic>
      <p:pic>
        <p:nvPicPr>
          <p:cNvPr id="7" name="Graphic 6" descr="Server outline">
            <a:extLst>
              <a:ext uri="{FF2B5EF4-FFF2-40B4-BE49-F238E27FC236}">
                <a16:creationId xmlns:a16="http://schemas.microsoft.com/office/drawing/2014/main" id="{A188CD55-4A44-7533-1014-084063434C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8752" y="2169544"/>
            <a:ext cx="914400" cy="914400"/>
          </a:xfrm>
          <a:prstGeom prst="rect">
            <a:avLst/>
          </a:prstGeom>
        </p:spPr>
      </p:pic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F15D6982-3D26-9D95-EFAD-C5F529D1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6970" y="4404182"/>
            <a:ext cx="477321" cy="477321"/>
          </a:xfrm>
          <a:prstGeom prst="rect">
            <a:avLst/>
          </a:prstGeom>
        </p:spPr>
      </p:pic>
      <p:pic>
        <p:nvPicPr>
          <p:cNvPr id="10" name="Graphic 9" descr="Laptop outline">
            <a:extLst>
              <a:ext uri="{FF2B5EF4-FFF2-40B4-BE49-F238E27FC236}">
                <a16:creationId xmlns:a16="http://schemas.microsoft.com/office/drawing/2014/main" id="{6DCD4242-2D98-E9A2-B4F5-6916E1F24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9444" y="4419690"/>
            <a:ext cx="477321" cy="477321"/>
          </a:xfrm>
          <a:prstGeom prst="rect">
            <a:avLst/>
          </a:prstGeom>
        </p:spPr>
      </p:pic>
      <p:pic>
        <p:nvPicPr>
          <p:cNvPr id="11" name="Graphic 10" descr="Laptop outline">
            <a:extLst>
              <a:ext uri="{FF2B5EF4-FFF2-40B4-BE49-F238E27FC236}">
                <a16:creationId xmlns:a16="http://schemas.microsoft.com/office/drawing/2014/main" id="{E1738949-BA23-D2E8-1CD4-3370AA75D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0784" y="3834437"/>
            <a:ext cx="477321" cy="477321"/>
          </a:xfrm>
          <a:prstGeom prst="rect">
            <a:avLst/>
          </a:prstGeom>
        </p:spPr>
      </p:pic>
      <p:pic>
        <p:nvPicPr>
          <p:cNvPr id="12" name="Graphic 11" descr="Laptop outline">
            <a:extLst>
              <a:ext uri="{FF2B5EF4-FFF2-40B4-BE49-F238E27FC236}">
                <a16:creationId xmlns:a16="http://schemas.microsoft.com/office/drawing/2014/main" id="{28168382-C34C-6C53-504D-3FA11084B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3107" y="3834437"/>
            <a:ext cx="477321" cy="477321"/>
          </a:xfrm>
          <a:prstGeom prst="rect">
            <a:avLst/>
          </a:prstGeom>
        </p:spPr>
      </p:pic>
      <p:pic>
        <p:nvPicPr>
          <p:cNvPr id="13" name="Graphic 12" descr="Laptop outline">
            <a:extLst>
              <a:ext uri="{FF2B5EF4-FFF2-40B4-BE49-F238E27FC236}">
                <a16:creationId xmlns:a16="http://schemas.microsoft.com/office/drawing/2014/main" id="{E21ECF47-4516-B78D-3FDC-D2D43F998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35430" y="3834437"/>
            <a:ext cx="477321" cy="47732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47D8C2-F9CF-B22A-3E06-C27914868025}"/>
              </a:ext>
            </a:extLst>
          </p:cNvPr>
          <p:cNvCxnSpPr>
            <a:stCxn id="5" idx="0"/>
          </p:cNvCxnSpPr>
          <p:nvPr/>
        </p:nvCxnSpPr>
        <p:spPr>
          <a:xfrm flipV="1">
            <a:off x="934533" y="2626744"/>
            <a:ext cx="715673" cy="66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9F7D14-DC83-2E87-8460-6A1CC0FD3D61}"/>
              </a:ext>
            </a:extLst>
          </p:cNvPr>
          <p:cNvCxnSpPr>
            <a:endCxn id="11" idx="0"/>
          </p:cNvCxnSpPr>
          <p:nvPr/>
        </p:nvCxnSpPr>
        <p:spPr>
          <a:xfrm flipH="1">
            <a:off x="1709445" y="3028950"/>
            <a:ext cx="238659" cy="80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3682DF-9DEA-99C8-1D64-179631984ED9}"/>
              </a:ext>
            </a:extLst>
          </p:cNvPr>
          <p:cNvCxnSpPr>
            <a:cxnSpLocks/>
          </p:cNvCxnSpPr>
          <p:nvPr/>
        </p:nvCxnSpPr>
        <p:spPr>
          <a:xfrm>
            <a:off x="2089781" y="3053736"/>
            <a:ext cx="201986" cy="78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261342-F7EF-148D-A2BF-6245F4DC29CF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220263" y="3038649"/>
            <a:ext cx="653828" cy="79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14C503-5700-40A6-9B22-677D83BB8573}"/>
              </a:ext>
            </a:extLst>
          </p:cNvPr>
          <p:cNvCxnSpPr>
            <a:cxnSpLocks/>
          </p:cNvCxnSpPr>
          <p:nvPr/>
        </p:nvCxnSpPr>
        <p:spPr>
          <a:xfrm flipH="1">
            <a:off x="1992554" y="3053736"/>
            <a:ext cx="37541" cy="136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422DBB-0388-1E3A-481E-8BE3E6F5CE17}"/>
              </a:ext>
            </a:extLst>
          </p:cNvPr>
          <p:cNvCxnSpPr>
            <a:cxnSpLocks/>
          </p:cNvCxnSpPr>
          <p:nvPr/>
        </p:nvCxnSpPr>
        <p:spPr>
          <a:xfrm>
            <a:off x="2160577" y="3053736"/>
            <a:ext cx="547509" cy="1365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DBFC8FB-9DB4-E7F7-B80B-9E8F19DCFAD8}"/>
              </a:ext>
            </a:extLst>
          </p:cNvPr>
          <p:cNvSpPr txBox="1"/>
          <p:nvPr/>
        </p:nvSpPr>
        <p:spPr>
          <a:xfrm rot="18986538">
            <a:off x="695604" y="2747711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docker push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BA792C-B0EF-56A4-92F0-AB645EDCC8D7}"/>
              </a:ext>
            </a:extLst>
          </p:cNvPr>
          <p:cNvSpPr txBox="1"/>
          <p:nvPr/>
        </p:nvSpPr>
        <p:spPr>
          <a:xfrm>
            <a:off x="1727353" y="3410949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docker pull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721EA1D1-9DD9-957A-C66A-54451CA3BD01}"/>
              </a:ext>
            </a:extLst>
          </p:cNvPr>
          <p:cNvSpPr/>
          <p:nvPr/>
        </p:nvSpPr>
        <p:spPr>
          <a:xfrm rot="1279297">
            <a:off x="11000161" y="2867522"/>
            <a:ext cx="185737" cy="428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01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9B5C-8491-5C8E-2F71-104E6AAF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create a repository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181A40-6DD9-9442-5F70-65801E395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80" y="1936043"/>
            <a:ext cx="7772400" cy="4366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FEA81A-6F28-4D03-54CD-4162992E1ED3}"/>
              </a:ext>
            </a:extLst>
          </p:cNvPr>
          <p:cNvCxnSpPr/>
          <p:nvPr/>
        </p:nvCxnSpPr>
        <p:spPr>
          <a:xfrm flipV="1">
            <a:off x="2721769" y="2778919"/>
            <a:ext cx="1428750" cy="72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359157C-A43A-73E8-B853-71A9EB2CA214}"/>
              </a:ext>
            </a:extLst>
          </p:cNvPr>
          <p:cNvSpPr txBox="1"/>
          <p:nvPr/>
        </p:nvSpPr>
        <p:spPr>
          <a:xfrm>
            <a:off x="1893094" y="3428999"/>
            <a:ext cx="162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Notice the user name</a:t>
            </a:r>
          </a:p>
        </p:txBody>
      </p:sp>
    </p:spTree>
    <p:extLst>
      <p:ext uri="{BB962C8B-B14F-4D97-AF65-F5344CB8AC3E}">
        <p14:creationId xmlns:p14="http://schemas.microsoft.com/office/powerpoint/2010/main" val="1040568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716FB-FA21-156B-0109-484045F25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7778-4C91-24E0-C591-48EC2E07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your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234FB-EDB4-F713-92E7-19F4445F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653"/>
          <a:stretch>
            <a:fillRect/>
          </a:stretch>
        </p:blipFill>
        <p:spPr>
          <a:xfrm>
            <a:off x="3976647" y="800098"/>
            <a:ext cx="6108700" cy="1458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3876D7-B842-B761-4C6F-A2E651A1C7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664"/>
          <a:stretch>
            <a:fillRect/>
          </a:stretch>
        </p:blipFill>
        <p:spPr>
          <a:xfrm>
            <a:off x="711933" y="2336168"/>
            <a:ext cx="6108700" cy="243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D5CB78-F1A5-CDFC-011A-6F1D34EB1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647" y="2637138"/>
            <a:ext cx="6248400" cy="163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2731B7F-E4DB-278E-4C16-9B5623FB30CB}"/>
              </a:ext>
            </a:extLst>
          </p:cNvPr>
          <p:cNvSpPr/>
          <p:nvPr/>
        </p:nvSpPr>
        <p:spPr>
          <a:xfrm>
            <a:off x="3982550" y="1406892"/>
            <a:ext cx="6029864" cy="226252"/>
          </a:xfrm>
          <a:prstGeom prst="roundRect">
            <a:avLst/>
          </a:prstGeom>
          <a:solidFill>
            <a:srgbClr val="1CADE4">
              <a:alpha val="1882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8B79E4B-EAC0-6DF0-430E-EF3F9AC55D1A}"/>
              </a:ext>
            </a:extLst>
          </p:cNvPr>
          <p:cNvSpPr/>
          <p:nvPr/>
        </p:nvSpPr>
        <p:spPr>
          <a:xfrm>
            <a:off x="3982549" y="3230036"/>
            <a:ext cx="6175837" cy="226252"/>
          </a:xfrm>
          <a:prstGeom prst="roundRect">
            <a:avLst/>
          </a:prstGeom>
          <a:solidFill>
            <a:srgbClr val="1CADE4">
              <a:alpha val="1882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DE3ED49-6D81-2C27-84F3-517F86F8525B}"/>
              </a:ext>
            </a:extLst>
          </p:cNvPr>
          <p:cNvSpPr/>
          <p:nvPr/>
        </p:nvSpPr>
        <p:spPr>
          <a:xfrm>
            <a:off x="3983791" y="3456288"/>
            <a:ext cx="6175837" cy="226252"/>
          </a:xfrm>
          <a:prstGeom prst="roundRect">
            <a:avLst/>
          </a:prstGeom>
          <a:solidFill>
            <a:schemeClr val="accent5">
              <a:alpha val="1882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A79B91-E9DC-54A7-E418-7604CA9D6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8594" y="4461357"/>
            <a:ext cx="7772400" cy="2007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01A559-1F26-3E65-C194-35D0CE6027F5}"/>
              </a:ext>
            </a:extLst>
          </p:cNvPr>
          <p:cNvCxnSpPr>
            <a:cxnSpLocks/>
          </p:cNvCxnSpPr>
          <p:nvPr/>
        </p:nvCxnSpPr>
        <p:spPr>
          <a:xfrm flipV="1">
            <a:off x="2721769" y="2637138"/>
            <a:ext cx="471487" cy="86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B9894A-7320-0023-2516-22FE6C1B656B}"/>
              </a:ext>
            </a:extLst>
          </p:cNvPr>
          <p:cNvSpPr txBox="1"/>
          <p:nvPr/>
        </p:nvSpPr>
        <p:spPr>
          <a:xfrm>
            <a:off x="1893094" y="3428999"/>
            <a:ext cx="162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Notice the user name</a:t>
            </a:r>
          </a:p>
        </p:txBody>
      </p:sp>
    </p:spTree>
    <p:extLst>
      <p:ext uri="{BB962C8B-B14F-4D97-AF65-F5344CB8AC3E}">
        <p14:creationId xmlns:p14="http://schemas.microsoft.com/office/powerpoint/2010/main" val="144745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60CD-65AE-9DCB-ABB6-B1ED9D14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3" y="702156"/>
            <a:ext cx="11177315" cy="1188720"/>
          </a:xfrm>
        </p:spPr>
        <p:txBody>
          <a:bodyPr/>
          <a:lstStyle/>
          <a:p>
            <a:r>
              <a:rPr lang="en-US" dirty="0"/>
              <a:t>Docker keeps laptop to prod environments identical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82BB4-0F42-C1CC-E8F8-8D8152E19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Bad environments can cause production crashes, which are very difficult to catch earlier</a:t>
            </a:r>
          </a:p>
          <a:p>
            <a:r>
              <a:rPr lang="en-US" dirty="0"/>
              <a:t>Python has </a:t>
            </a:r>
            <a:r>
              <a:rPr lang="en-US" dirty="0" err="1">
                <a:latin typeface="Consolas" panose="020B0609020204030204" pitchFamily="49" charset="0"/>
              </a:rPr>
              <a:t>conda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virtualenv</a:t>
            </a:r>
            <a:r>
              <a:rPr lang="en-US" dirty="0">
                <a:latin typeface="Consolas" panose="020B0609020204030204" pitchFamily="49" charset="0"/>
              </a:rPr>
              <a:t> or </a:t>
            </a:r>
            <a:r>
              <a:rPr lang="en-US" dirty="0" err="1">
                <a:latin typeface="Consolas" panose="020B0609020204030204" pitchFamily="49" charset="0"/>
              </a:rPr>
              <a:t>uv</a:t>
            </a:r>
            <a:r>
              <a:rPr lang="en-US" dirty="0"/>
              <a:t>, but </a:t>
            </a:r>
            <a:r>
              <a:rPr lang="en-US" dirty="0">
                <a:latin typeface="Consolas" panose="020B0609020204030204" pitchFamily="49" charset="0"/>
              </a:rPr>
              <a:t>docker</a:t>
            </a:r>
            <a:r>
              <a:rPr lang="en-US" dirty="0"/>
              <a:t> is a more general solution to freezing environments</a:t>
            </a:r>
          </a:p>
          <a:p>
            <a:r>
              <a:rPr lang="en-US" dirty="0"/>
              <a:t>Virtual machines simulate the whole machine (including hardware), docker simulates running a process on a </a:t>
            </a:r>
            <a:r>
              <a:rPr lang="en-US" dirty="0" err="1"/>
              <a:t>linux</a:t>
            </a:r>
            <a:r>
              <a:rPr lang="en-US" dirty="0"/>
              <a:t> machine – hence MUCH lighter</a:t>
            </a:r>
          </a:p>
        </p:txBody>
      </p:sp>
      <p:pic>
        <p:nvPicPr>
          <p:cNvPr id="4" name="Graphic 3" descr="Angry face with solid fill with solid fill">
            <a:extLst>
              <a:ext uri="{FF2B5EF4-FFF2-40B4-BE49-F238E27FC236}">
                <a16:creationId xmlns:a16="http://schemas.microsoft.com/office/drawing/2014/main" id="{7B308018-4916-2802-FB01-2090D7E37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274" y="5049595"/>
            <a:ext cx="373576" cy="373576"/>
          </a:xfrm>
          <a:prstGeom prst="rect">
            <a:avLst/>
          </a:prstGeom>
        </p:spPr>
      </p:pic>
      <p:pic>
        <p:nvPicPr>
          <p:cNvPr id="5" name="Graphic 4" descr="Surprised face with solid fill with solid fill">
            <a:extLst>
              <a:ext uri="{FF2B5EF4-FFF2-40B4-BE49-F238E27FC236}">
                <a16:creationId xmlns:a16="http://schemas.microsoft.com/office/drawing/2014/main" id="{06FF59E4-F94D-8ED6-2D80-0877A8E1C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274" y="4599607"/>
            <a:ext cx="373576" cy="3735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E21FDC-F6FF-732F-9BA4-324ACF97A97F}"/>
              </a:ext>
            </a:extLst>
          </p:cNvPr>
          <p:cNvSpPr txBox="1">
            <a:spLocks/>
          </p:cNvSpPr>
          <p:nvPr/>
        </p:nvSpPr>
        <p:spPr>
          <a:xfrm>
            <a:off x="1373758" y="4281862"/>
            <a:ext cx="1058587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Sorry, it worked on my laptop</a:t>
            </a:r>
            <a:br>
              <a:rPr lang="en-US"/>
            </a:br>
            <a:r>
              <a:rPr lang="en-US"/>
              <a:t>Then we’ll ship your laptop to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77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4FAF-1974-438F-BD0F-0F60249E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image is now available for others to “pull”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AD26A9-8CB4-FB29-F2F0-E0D5C3E90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92" y="1965036"/>
            <a:ext cx="7772400" cy="4013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0206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40DB-0FC7-53FF-D713-68422BF7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also use docker desktop to push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C86DA-2636-EFCD-9ABF-5B638E9E4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207" y="1907637"/>
            <a:ext cx="7772400" cy="4464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5701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A4C5-2D06-188A-B7FD-F853323A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“Deploy” docker to a remote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A225B-8C21-E517-B7F8-E1129BBFB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8183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9AF968C-76B3-5D84-9A81-2EDAF272256A}"/>
              </a:ext>
            </a:extLst>
          </p:cNvPr>
          <p:cNvSpPr/>
          <p:nvPr/>
        </p:nvSpPr>
        <p:spPr>
          <a:xfrm>
            <a:off x="-7154" y="4606124"/>
            <a:ext cx="12206618" cy="22593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94678-EE03-D542-3D53-2AF18045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“Deploy” docker container to a remote machine via ssh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18129AEC-8D9A-A520-45C1-B51BF7B7D946}"/>
              </a:ext>
            </a:extLst>
          </p:cNvPr>
          <p:cNvSpPr/>
          <p:nvPr/>
        </p:nvSpPr>
        <p:spPr>
          <a:xfrm>
            <a:off x="3060855" y="2369326"/>
            <a:ext cx="822960" cy="3657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Play with solid fill">
            <a:extLst>
              <a:ext uri="{FF2B5EF4-FFF2-40B4-BE49-F238E27FC236}">
                <a16:creationId xmlns:a16="http://schemas.microsoft.com/office/drawing/2014/main" id="{85ED708D-D442-867B-0518-1764567CE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8770" y="2095006"/>
            <a:ext cx="914400" cy="914400"/>
          </a:xfrm>
          <a:prstGeom prst="rect">
            <a:avLst/>
          </a:prstGeom>
        </p:spPr>
      </p:pic>
      <p:pic>
        <p:nvPicPr>
          <p:cNvPr id="7" name="Graphic 6" descr="Stop with solid fill">
            <a:extLst>
              <a:ext uri="{FF2B5EF4-FFF2-40B4-BE49-F238E27FC236}">
                <a16:creationId xmlns:a16="http://schemas.microsoft.com/office/drawing/2014/main" id="{C77929D7-70E0-5B94-594A-8CA3632DE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5862" y="2095006"/>
            <a:ext cx="914400" cy="914400"/>
          </a:xfrm>
          <a:prstGeom prst="rect">
            <a:avLst/>
          </a:prstGeom>
        </p:spPr>
      </p:pic>
      <p:pic>
        <p:nvPicPr>
          <p:cNvPr id="9" name="Graphic 8" descr="No sign with solid fill">
            <a:extLst>
              <a:ext uri="{FF2B5EF4-FFF2-40B4-BE49-F238E27FC236}">
                <a16:creationId xmlns:a16="http://schemas.microsoft.com/office/drawing/2014/main" id="{F13C9101-0A9F-8BA0-6542-96F81939DF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7316" y="2095006"/>
            <a:ext cx="914400" cy="914400"/>
          </a:xfrm>
          <a:prstGeom prst="rect">
            <a:avLst/>
          </a:prstGeom>
        </p:spPr>
      </p:pic>
      <p:pic>
        <p:nvPicPr>
          <p:cNvPr id="13" name="Graphic 12" descr="Download from cloud with solid fill">
            <a:extLst>
              <a:ext uri="{FF2B5EF4-FFF2-40B4-BE49-F238E27FC236}">
                <a16:creationId xmlns:a16="http://schemas.microsoft.com/office/drawing/2014/main" id="{D3414772-AFDF-BBCE-81CC-5244B4F995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44408" y="2095006"/>
            <a:ext cx="914400" cy="914400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9CE22194-985F-6013-9CF7-DABA0818C3B9}"/>
              </a:ext>
            </a:extLst>
          </p:cNvPr>
          <p:cNvSpPr/>
          <p:nvPr/>
        </p:nvSpPr>
        <p:spPr>
          <a:xfrm>
            <a:off x="5402309" y="2369326"/>
            <a:ext cx="822960" cy="3657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0397302-06CA-4FB9-F025-2F2D24BC9D5B}"/>
              </a:ext>
            </a:extLst>
          </p:cNvPr>
          <p:cNvSpPr/>
          <p:nvPr/>
        </p:nvSpPr>
        <p:spPr>
          <a:xfrm>
            <a:off x="7743763" y="2369326"/>
            <a:ext cx="822960" cy="3657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FC1C07-F7D2-6FDF-EAF5-6BF15A0EDEF5}"/>
              </a:ext>
            </a:extLst>
          </p:cNvPr>
          <p:cNvSpPr txBox="1"/>
          <p:nvPr/>
        </p:nvSpPr>
        <p:spPr>
          <a:xfrm>
            <a:off x="840737" y="3250095"/>
            <a:ext cx="3166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docker pull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image_name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:latest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755E38-FC03-D8A2-90AE-13EF5503BDE8}"/>
              </a:ext>
            </a:extLst>
          </p:cNvPr>
          <p:cNvSpPr txBox="1"/>
          <p:nvPr/>
        </p:nvSpPr>
        <p:spPr>
          <a:xfrm>
            <a:off x="3318893" y="3557872"/>
            <a:ext cx="2371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docker stop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image_name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587013-FCD2-CABC-9358-280E1A87CEEA}"/>
              </a:ext>
            </a:extLst>
          </p:cNvPr>
          <p:cNvSpPr txBox="1"/>
          <p:nvPr/>
        </p:nvSpPr>
        <p:spPr>
          <a:xfrm>
            <a:off x="5690055" y="3865649"/>
            <a:ext cx="217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docker rm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image_name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F1174F-AFD4-8090-682D-888E1A23B1D0}"/>
              </a:ext>
            </a:extLst>
          </p:cNvPr>
          <p:cNvSpPr txBox="1"/>
          <p:nvPr/>
        </p:nvSpPr>
        <p:spPr>
          <a:xfrm>
            <a:off x="7226928" y="4290883"/>
            <a:ext cx="4756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docker run –d –restart always –name </a:t>
            </a:r>
            <a:r>
              <a:rPr lang="en-US" sz="1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image_name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9CE54D-DD1D-DBF9-F8C4-FEF6C1E95C8F}"/>
              </a:ext>
            </a:extLst>
          </p:cNvPr>
          <p:cNvSpPr txBox="1"/>
          <p:nvPr/>
        </p:nvSpPr>
        <p:spPr>
          <a:xfrm>
            <a:off x="335901" y="4767612"/>
            <a:ext cx="112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Either </a:t>
            </a:r>
            <a:r>
              <a:rPr lang="en-US" i="1" dirty="0"/>
              <a:t>ssh</a:t>
            </a:r>
            <a:r>
              <a:rPr lang="en-US" dirty="0"/>
              <a:t> into the remote machine and run these commands or execute them as a remote script, executed locally: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D0B9A3-5BE4-8A26-CBEE-467736F933F1}"/>
              </a:ext>
            </a:extLst>
          </p:cNvPr>
          <p:cNvSpPr txBox="1"/>
          <p:nvPr/>
        </p:nvSpPr>
        <p:spPr>
          <a:xfrm>
            <a:off x="1342184" y="5182907"/>
            <a:ext cx="64015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ssh </a:t>
            </a:r>
            <a:r>
              <a:rPr lang="en-US" sz="1600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user@remote_host</a:t>
            </a:r>
            <a:r>
              <a:rPr lang="en-US" sz="1600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&lt;&lt; ‘EOF’</a:t>
            </a:r>
          </a:p>
          <a:p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 pull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image_name:latest</a:t>
            </a:r>
            <a:endParaRPr lang="en-US" sz="16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 stop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image_name</a:t>
            </a:r>
            <a:endParaRPr lang="en-US" sz="16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 rm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image_name</a:t>
            </a:r>
            <a:endParaRPr lang="en-US" sz="16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 run –d –restart always –name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image_name</a:t>
            </a:r>
            <a:endParaRPr lang="en-US" sz="16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EOF</a:t>
            </a:r>
          </a:p>
        </p:txBody>
      </p:sp>
    </p:spTree>
    <p:extLst>
      <p:ext uri="{BB962C8B-B14F-4D97-AF65-F5344CB8AC3E}">
        <p14:creationId xmlns:p14="http://schemas.microsoft.com/office/powerpoint/2010/main" val="3325539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D5861-4696-9760-DFA7-9A162475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Deploy </a:t>
            </a:r>
            <a:r>
              <a:rPr lang="en-US" dirty="0"/>
              <a:t>docker</a:t>
            </a:r>
            <a:r>
              <a:rPr lang="en-US" strike="sngStrike" dirty="0"/>
              <a:t> to a remote machine via </a:t>
            </a:r>
            <a:r>
              <a:rPr lang="en-US" strike="sngStrike" dirty="0" err="1"/>
              <a:t>github</a:t>
            </a:r>
            <a:r>
              <a:rPr lang="en-US" strike="sngStrike" dirty="0"/>
              <a:t> 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AD4EA0-CD9F-48B8-513D-24A5E56DB968}"/>
              </a:ext>
            </a:extLst>
          </p:cNvPr>
          <p:cNvSpPr txBox="1"/>
          <p:nvPr/>
        </p:nvSpPr>
        <p:spPr>
          <a:xfrm>
            <a:off x="307121" y="2223854"/>
            <a:ext cx="12662429" cy="4023924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Build and Push Docker Image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616E88"/>
                </a:solidFill>
                <a:effectLst/>
                <a:latin typeface="Menlo" panose="020B0609030804020204" pitchFamily="49" charset="0"/>
              </a:rPr>
              <a:t># "best practice", from </a:t>
            </a:r>
            <a:r>
              <a:rPr lang="en-US" sz="1200" b="1" dirty="0">
                <a:solidFill>
                  <a:srgbClr val="616E88"/>
                </a:solidFill>
                <a:effectLst/>
                <a:latin typeface="Menlo" panose="020B0609030804020204" pitchFamily="49" charset="0"/>
              </a:rPr>
              <a:t>https://</a:t>
            </a:r>
            <a:r>
              <a:rPr lang="en-US" sz="1200" b="1" dirty="0" err="1">
                <a:solidFill>
                  <a:srgbClr val="616E88"/>
                </a:solidFill>
                <a:effectLst/>
                <a:latin typeface="Menlo" panose="020B0609030804020204" pitchFamily="49" charset="0"/>
              </a:rPr>
              <a:t>docs.docker.com</a:t>
            </a:r>
            <a:r>
              <a:rPr lang="en-US" sz="1200" b="1" dirty="0">
                <a:solidFill>
                  <a:srgbClr val="616E88"/>
                </a:solidFill>
                <a:effectLst/>
                <a:latin typeface="Menlo" panose="020B0609030804020204" pitchFamily="49" charset="0"/>
              </a:rPr>
              <a:t>/guides/</a:t>
            </a:r>
            <a:r>
              <a:rPr lang="en-US" sz="1200" b="1" dirty="0" err="1">
                <a:solidFill>
                  <a:srgbClr val="616E88"/>
                </a:solidFill>
                <a:effectLst/>
                <a:latin typeface="Menlo" panose="020B0609030804020204" pitchFamily="49" charset="0"/>
              </a:rPr>
              <a:t>gha</a:t>
            </a:r>
            <a:r>
              <a:rPr lang="en-US" sz="1200" b="1" dirty="0">
                <a:solidFill>
                  <a:srgbClr val="616E88"/>
                </a:solidFill>
                <a:effectLst/>
                <a:latin typeface="Menlo" panose="020B0609030804020204" pitchFamily="49" charset="0"/>
              </a:rPr>
              <a:t>/</a:t>
            </a:r>
            <a:endParaRPr lang="en-US" sz="1200" b="1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push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branches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prod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br>
              <a:rPr lang="en-US" sz="12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jobs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build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runs-on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ubuntu-latest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steps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Get Git commit timestamps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echo "TIMESTAMP=$(date +%</a:t>
            </a:r>
            <a:r>
              <a:rPr lang="en-US" sz="1200" b="0" dirty="0" err="1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Y%m%d%H%M%S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)" &gt;&gt; $GITHUB_ENV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br>
              <a:rPr lang="en-US" sz="12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Checkout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uses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actions/checkout@v4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br>
              <a:rPr lang="en-US" sz="12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Extract Docker image metadata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meta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uses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docker/metadata-action@v5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with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images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${{ </a:t>
            </a:r>
            <a:r>
              <a:rPr lang="en-US" sz="1200" b="0" dirty="0" err="1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vars.DOCKER_USERNAME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 }}/</a:t>
            </a:r>
            <a:r>
              <a:rPr lang="en-US" sz="1200" b="0" dirty="0" err="1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mleng_sayhi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br>
              <a:rPr lang="en-US" sz="12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Log in to Docker Hub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uses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docker/login-action@v3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with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username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${{ </a:t>
            </a:r>
            <a:r>
              <a:rPr lang="en-US" sz="1200" b="0" dirty="0" err="1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vars.DOCKER_USERNAME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 }}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password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${{ </a:t>
            </a:r>
            <a:r>
              <a:rPr lang="en-US" sz="1200" b="0" dirty="0" err="1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vars.DOCKER_PASSWORD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 }}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br>
              <a:rPr lang="en-US" sz="12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Set up Docker </a:t>
            </a:r>
            <a:r>
              <a:rPr lang="en-US" sz="1200" b="0" dirty="0" err="1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Buildx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uses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docker/setup-buildx-action@v3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Build and push Docker image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uses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docker/build-push-action@v6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with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push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${{ </a:t>
            </a:r>
            <a:r>
              <a:rPr lang="en-US" sz="1200" b="0" dirty="0" err="1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github.event_name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 != '</a:t>
            </a:r>
            <a:r>
              <a:rPr lang="en-US" sz="1200" b="0" dirty="0" err="1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pull_request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' }}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tags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81A1C1"/>
                </a:solidFill>
                <a:effectLst/>
                <a:latin typeface="Menlo" panose="020B0609030804020204" pitchFamily="49" charset="0"/>
              </a:rPr>
              <a:t>|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${{ </a:t>
            </a:r>
            <a:r>
              <a:rPr lang="en-US" sz="1200" b="0" dirty="0" err="1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vars.DOCKER_USERNAME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 }}/</a:t>
            </a:r>
            <a:r>
              <a:rPr lang="en-US" sz="1200" b="0" dirty="0" err="1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mleng_sayhi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:${{ </a:t>
            </a:r>
            <a:r>
              <a:rPr lang="en-US" sz="1200" b="0" dirty="0" err="1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env.TIMESTAMP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 }}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${{ </a:t>
            </a:r>
            <a:r>
              <a:rPr lang="en-US" sz="1200" b="0" dirty="0" err="1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vars.DOCKER_USERNAME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 }}/</a:t>
            </a:r>
            <a:r>
              <a:rPr lang="en-US" sz="1200" b="0" dirty="0" err="1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mleng_sayhi:latest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annotations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${{ </a:t>
            </a:r>
            <a:r>
              <a:rPr lang="en-US" sz="1200" b="0" dirty="0" err="1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steps.meta.outputs.annotations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 }}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provenance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81A1C1"/>
                </a:solidFill>
                <a:effectLst/>
                <a:latin typeface="Menlo" panose="020B0609030804020204" pitchFamily="49" charset="0"/>
              </a:rPr>
              <a:t>true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sz="1200" b="0" dirty="0" err="1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sbom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81A1C1"/>
                </a:solidFill>
                <a:effectLst/>
                <a:latin typeface="Menlo" panose="020B0609030804020204" pitchFamily="49" charset="0"/>
              </a:rPr>
              <a:t>true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1C48F5-4B65-D97A-183A-327D042C32EC}"/>
              </a:ext>
            </a:extLst>
          </p:cNvPr>
          <p:cNvSpPr/>
          <p:nvPr/>
        </p:nvSpPr>
        <p:spPr>
          <a:xfrm>
            <a:off x="307122" y="2615184"/>
            <a:ext cx="6185118" cy="813816"/>
          </a:xfrm>
          <a:prstGeom prst="rect">
            <a:avLst/>
          </a:prstGeom>
          <a:solidFill>
            <a:srgbClr val="1CADE4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2EC74-C2D2-064D-ABDB-DE9695A342A2}"/>
              </a:ext>
            </a:extLst>
          </p:cNvPr>
          <p:cNvSpPr/>
          <p:nvPr/>
        </p:nvSpPr>
        <p:spPr>
          <a:xfrm>
            <a:off x="307122" y="3429000"/>
            <a:ext cx="6185118" cy="640080"/>
          </a:xfrm>
          <a:prstGeom prst="rect">
            <a:avLst/>
          </a:prstGeom>
          <a:solidFill>
            <a:srgbClr val="FFFF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7455A5-12CE-D434-94EC-5E76B7305BF8}"/>
              </a:ext>
            </a:extLst>
          </p:cNvPr>
          <p:cNvSpPr/>
          <p:nvPr/>
        </p:nvSpPr>
        <p:spPr>
          <a:xfrm>
            <a:off x="307122" y="4233672"/>
            <a:ext cx="6185118" cy="512064"/>
          </a:xfrm>
          <a:prstGeom prst="rect">
            <a:avLst/>
          </a:prstGeom>
          <a:solidFill>
            <a:srgbClr val="1CADE4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5736A8-8B52-8613-1DF8-90C42083AE3C}"/>
              </a:ext>
            </a:extLst>
          </p:cNvPr>
          <p:cNvSpPr/>
          <p:nvPr/>
        </p:nvSpPr>
        <p:spPr>
          <a:xfrm>
            <a:off x="307122" y="4745736"/>
            <a:ext cx="6185118" cy="505864"/>
          </a:xfrm>
          <a:prstGeom prst="rect">
            <a:avLst/>
          </a:prstGeom>
          <a:solidFill>
            <a:srgbClr val="FFFF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2DEB32-9358-2172-2FAF-91CA1E38BFC2}"/>
              </a:ext>
            </a:extLst>
          </p:cNvPr>
          <p:cNvSpPr/>
          <p:nvPr/>
        </p:nvSpPr>
        <p:spPr>
          <a:xfrm>
            <a:off x="307122" y="5251599"/>
            <a:ext cx="6185118" cy="996179"/>
          </a:xfrm>
          <a:prstGeom prst="rect">
            <a:avLst/>
          </a:prstGeom>
          <a:solidFill>
            <a:srgbClr val="1CADE4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E8CE1A-6ADA-F642-EC83-2B48A7225D93}"/>
              </a:ext>
            </a:extLst>
          </p:cNvPr>
          <p:cNvSpPr/>
          <p:nvPr/>
        </p:nvSpPr>
        <p:spPr>
          <a:xfrm>
            <a:off x="6543081" y="2412461"/>
            <a:ext cx="5601644" cy="1110252"/>
          </a:xfrm>
          <a:prstGeom prst="rect">
            <a:avLst/>
          </a:prstGeom>
          <a:solidFill>
            <a:srgbClr val="FFFF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77FD56-F2F5-7843-7068-9331E0CFD2EA}"/>
              </a:ext>
            </a:extLst>
          </p:cNvPr>
          <p:cNvSpPr/>
          <p:nvPr/>
        </p:nvSpPr>
        <p:spPr>
          <a:xfrm>
            <a:off x="6543081" y="3538541"/>
            <a:ext cx="5648919" cy="2690949"/>
          </a:xfrm>
          <a:prstGeom prst="rect">
            <a:avLst/>
          </a:prstGeom>
          <a:solidFill>
            <a:srgbClr val="1CADE4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AE5562-81D2-C254-85D9-E493875A2114}"/>
              </a:ext>
            </a:extLst>
          </p:cNvPr>
          <p:cNvSpPr txBox="1"/>
          <p:nvPr/>
        </p:nvSpPr>
        <p:spPr>
          <a:xfrm>
            <a:off x="2967136" y="2964900"/>
            <a:ext cx="3497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When code is pushed to the prod branch, execute the following steps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4262AD-C275-3931-CD95-71E5C5D1430F}"/>
              </a:ext>
            </a:extLst>
          </p:cNvPr>
          <p:cNvSpPr txBox="1"/>
          <p:nvPr/>
        </p:nvSpPr>
        <p:spPr>
          <a:xfrm>
            <a:off x="3045968" y="3757965"/>
            <a:ext cx="3497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…in an Ubuntu virtual machine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4CF6A3-D160-2BCF-3A48-DEF6285354AC}"/>
              </a:ext>
            </a:extLst>
          </p:cNvPr>
          <p:cNvSpPr txBox="1"/>
          <p:nvPr/>
        </p:nvSpPr>
        <p:spPr>
          <a:xfrm>
            <a:off x="3018767" y="4547028"/>
            <a:ext cx="3497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 the current date and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96536A-F02C-790F-3511-619F0004BFC8}"/>
              </a:ext>
            </a:extLst>
          </p:cNvPr>
          <p:cNvSpPr txBox="1"/>
          <p:nvPr/>
        </p:nvSpPr>
        <p:spPr>
          <a:xfrm>
            <a:off x="2995129" y="5022735"/>
            <a:ext cx="3497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Check out the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github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repository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9B3E34-457C-7B24-3AC4-CB4B5F34FE14}"/>
              </a:ext>
            </a:extLst>
          </p:cNvPr>
          <p:cNvSpPr txBox="1"/>
          <p:nvPr/>
        </p:nvSpPr>
        <p:spPr>
          <a:xfrm rot="20892388">
            <a:off x="1533951" y="765300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BUILD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E057FF-3158-8B98-A04A-1E38F3BB4C0E}"/>
              </a:ext>
            </a:extLst>
          </p:cNvPr>
          <p:cNvSpPr txBox="1"/>
          <p:nvPr/>
        </p:nvSpPr>
        <p:spPr>
          <a:xfrm>
            <a:off x="525055" y="6253577"/>
            <a:ext cx="5967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“GitHub Action to extract metadata (tags, labels) from Git reference and GitHub events for Docker” (??) from Docker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0875F-B8DE-5D14-0B20-EA13B0694FE4}"/>
              </a:ext>
            </a:extLst>
          </p:cNvPr>
          <p:cNvSpPr txBox="1"/>
          <p:nvPr/>
        </p:nvSpPr>
        <p:spPr>
          <a:xfrm>
            <a:off x="9900300" y="3301171"/>
            <a:ext cx="2342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 in to docker hub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2C2EA5-64FE-309B-127F-6AE04B0ACB87}"/>
              </a:ext>
            </a:extLst>
          </p:cNvPr>
          <p:cNvSpPr txBox="1"/>
          <p:nvPr/>
        </p:nvSpPr>
        <p:spPr>
          <a:xfrm>
            <a:off x="8387767" y="5791912"/>
            <a:ext cx="3497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Build docker image and push to docker hub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DFBC46-F1CD-6871-A712-FB5CE40604F1}"/>
              </a:ext>
            </a:extLst>
          </p:cNvPr>
          <p:cNvSpPr txBox="1"/>
          <p:nvPr/>
        </p:nvSpPr>
        <p:spPr>
          <a:xfrm>
            <a:off x="5147743" y="1928567"/>
            <a:ext cx="3497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See this for an up-to-date template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D4342C66-D993-13EC-B01D-2F4A5F128A4D}"/>
              </a:ext>
            </a:extLst>
          </p:cNvPr>
          <p:cNvSpPr/>
          <p:nvPr/>
        </p:nvSpPr>
        <p:spPr>
          <a:xfrm rot="7682492">
            <a:off x="5030450" y="2162201"/>
            <a:ext cx="234583" cy="1650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8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5234F-593A-0044-862F-B36FFB9B4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95C6E14-9D71-3E63-1051-FEBD6F0938BA}"/>
              </a:ext>
            </a:extLst>
          </p:cNvPr>
          <p:cNvSpPr txBox="1"/>
          <p:nvPr/>
        </p:nvSpPr>
        <p:spPr>
          <a:xfrm>
            <a:off x="624813" y="1749361"/>
            <a:ext cx="10394769" cy="4760278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Deploy Docker Image to Server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on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 err="1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workflow_run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616E88"/>
                </a:solidFill>
                <a:effectLst/>
                <a:latin typeface="Menlo" panose="020B0609030804020204" pitchFamily="49" charset="0"/>
              </a:rPr>
              <a:t># This GitHub Action depends on another, which package up docker and pushes it to a docker repo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workflows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["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Build and Push Docker Image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"]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types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completed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br>
              <a:rPr lang="en-US" sz="12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</a:b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jobs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deploy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runs-on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ubuntu-latest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616E88"/>
                </a:solidFill>
                <a:effectLst/>
                <a:latin typeface="Menlo" panose="020B0609030804020204" pitchFamily="49" charset="0"/>
              </a:rPr>
              <a:t># If the docker build went ok and the image was pushed to the docker repo, then deploy it to the server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${{ </a:t>
            </a:r>
            <a:r>
              <a:rPr lang="en-US" sz="1200" b="0" dirty="0" err="1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github.event.workflow_run.conclusion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 == 'success' }}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steps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Deploy to Linux server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uses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 err="1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appleboy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/ssh-action@v1.0.3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with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host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${{ </a:t>
            </a:r>
            <a:r>
              <a:rPr lang="en-US" sz="1200" b="0" dirty="0" err="1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secrets.SERVER_HOST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 }}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username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${{ </a:t>
            </a:r>
            <a:r>
              <a:rPr lang="en-US" sz="1200" b="0" dirty="0" err="1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secrets.SERVER_USER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 }}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${{ </a:t>
            </a:r>
            <a:r>
              <a:rPr lang="en-US" sz="1200" b="0" dirty="0" err="1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secrets.SERVER_SSH_KEY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 }}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8FBCBB"/>
                </a:solidFill>
                <a:effectLst/>
                <a:latin typeface="Menlo" panose="020B0609030804020204" pitchFamily="49" charset="0"/>
              </a:rPr>
              <a:t>script</a:t>
            </a:r>
            <a:r>
              <a:rPr lang="en-US" sz="1200" b="0" dirty="0">
                <a:solidFill>
                  <a:srgbClr val="ECEFF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81A1C1"/>
                </a:solidFill>
                <a:effectLst/>
                <a:latin typeface="Menlo" panose="020B0609030804020204" pitchFamily="49" charset="0"/>
              </a:rPr>
              <a:t>|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docker pull ${{ </a:t>
            </a:r>
            <a:r>
              <a:rPr lang="en-US" sz="1200" b="0" dirty="0" err="1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vars.DOCKER_USERNAME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 }}/</a:t>
            </a:r>
            <a:r>
              <a:rPr lang="en-US" sz="1200" b="0" dirty="0" err="1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mleng_sayhi:latest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docker stop ${{ </a:t>
            </a:r>
            <a:r>
              <a:rPr lang="en-US" sz="1200" b="0" dirty="0" err="1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vars.DOCKER_USERNAME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 }}/</a:t>
            </a:r>
            <a:r>
              <a:rPr lang="en-US" sz="1200" b="0" dirty="0" err="1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mleng_sayhi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 || true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docker rm ${{ </a:t>
            </a:r>
            <a:r>
              <a:rPr lang="en-US" sz="1200" b="0" dirty="0" err="1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vars.DOCKER_USERNAME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 }}/</a:t>
            </a:r>
            <a:r>
              <a:rPr lang="en-US" sz="1200" b="0" dirty="0" err="1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mleng_sayhi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 || true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docker run -d --name ${{ </a:t>
            </a:r>
            <a:r>
              <a:rPr lang="en-US" sz="1200" b="0" dirty="0" err="1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vars.DOCKER_USERNAME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 }}/</a:t>
            </a:r>
            <a:r>
              <a:rPr lang="en-US" sz="1200" b="0" dirty="0" err="1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mleng_sayhi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>
              <a:lnSpc>
                <a:spcPts val="1350"/>
              </a:lnSpc>
            </a:pPr>
            <a:r>
              <a:rPr lang="en-US" sz="1200" dirty="0">
                <a:solidFill>
                  <a:srgbClr val="A3BE8C"/>
                </a:solidFill>
                <a:latin typeface="Menlo" panose="020B0609030804020204" pitchFamily="49" charset="0"/>
              </a:rPr>
              <a:t>	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-v /opt/</a:t>
            </a:r>
            <a:r>
              <a:rPr lang="en-US" sz="1200" b="0" dirty="0" err="1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assignment_outputs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:/app/data ${{ </a:t>
            </a:r>
            <a:r>
              <a:rPr lang="en-US" sz="1200" b="0" dirty="0" err="1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vars.DOCKER_USERNAME</a:t>
            </a:r>
            <a:r>
              <a:rPr lang="en-US" sz="1200" b="0" dirty="0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 }}/</a:t>
            </a:r>
            <a:r>
              <a:rPr lang="en-US" sz="1200" b="0" dirty="0" err="1">
                <a:solidFill>
                  <a:srgbClr val="A3BE8C"/>
                </a:solidFill>
                <a:effectLst/>
                <a:latin typeface="Menlo" panose="020B0609030804020204" pitchFamily="49" charset="0"/>
              </a:rPr>
              <a:t>mleng_sayhi:latest</a:t>
            </a:r>
            <a:endParaRPr lang="en-US" sz="12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85896C-2729-F779-8FDA-594C86B41554}"/>
              </a:ext>
            </a:extLst>
          </p:cNvPr>
          <p:cNvSpPr/>
          <p:nvPr/>
        </p:nvSpPr>
        <p:spPr>
          <a:xfrm>
            <a:off x="575893" y="4274823"/>
            <a:ext cx="11616106" cy="2234815"/>
          </a:xfrm>
          <a:prstGeom prst="rect">
            <a:avLst/>
          </a:prstGeom>
          <a:solidFill>
            <a:srgbClr val="FFFF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EAEB3-2068-0B23-F233-CA16C1FE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docker to a remote machine via </a:t>
            </a:r>
            <a:r>
              <a:rPr lang="en-US" dirty="0" err="1"/>
              <a:t>github</a:t>
            </a:r>
            <a:r>
              <a:rPr lang="en-US" dirty="0"/>
              <a:t> actions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D1F173-8322-9028-3855-1B47DC43B7D0}"/>
              </a:ext>
            </a:extLst>
          </p:cNvPr>
          <p:cNvSpPr/>
          <p:nvPr/>
        </p:nvSpPr>
        <p:spPr>
          <a:xfrm>
            <a:off x="624812" y="3206848"/>
            <a:ext cx="11567187" cy="926240"/>
          </a:xfrm>
          <a:prstGeom prst="rect">
            <a:avLst/>
          </a:prstGeom>
          <a:solidFill>
            <a:srgbClr val="1CADE4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C4E50A-2ED7-A40F-EF37-31CD4C307A21}"/>
              </a:ext>
            </a:extLst>
          </p:cNvPr>
          <p:cNvSpPr/>
          <p:nvPr/>
        </p:nvSpPr>
        <p:spPr>
          <a:xfrm>
            <a:off x="575894" y="2065225"/>
            <a:ext cx="11616106" cy="1110252"/>
          </a:xfrm>
          <a:prstGeom prst="rect">
            <a:avLst/>
          </a:prstGeom>
          <a:solidFill>
            <a:srgbClr val="FFFF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C06C38-FCB7-5C31-85DA-8E33B87656A2}"/>
              </a:ext>
            </a:extLst>
          </p:cNvPr>
          <p:cNvSpPr txBox="1"/>
          <p:nvPr/>
        </p:nvSpPr>
        <p:spPr>
          <a:xfrm>
            <a:off x="7091080" y="4884398"/>
            <a:ext cx="34971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ssh into the remote server, 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update the docker image, 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stop the previous one, 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remove the previous one 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run the latest</a:t>
            </a:r>
          </a:p>
        </p:txBody>
      </p:sp>
    </p:spTree>
    <p:extLst>
      <p:ext uri="{BB962C8B-B14F-4D97-AF65-F5344CB8AC3E}">
        <p14:creationId xmlns:p14="http://schemas.microsoft.com/office/powerpoint/2010/main" val="638263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60C9C-C9F3-BA66-F7FB-A2290ECE4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CF38-7CBF-97C6-017D-84B93455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docker to a remote machine via </a:t>
            </a:r>
            <a:r>
              <a:rPr lang="en-US" dirty="0" err="1"/>
              <a:t>github</a:t>
            </a:r>
            <a:r>
              <a:rPr lang="en-US" dirty="0"/>
              <a:t> actions</a:t>
            </a:r>
          </a:p>
        </p:txBody>
      </p:sp>
    </p:spTree>
    <p:extLst>
      <p:ext uri="{BB962C8B-B14F-4D97-AF65-F5344CB8AC3E}">
        <p14:creationId xmlns:p14="http://schemas.microsoft.com/office/powerpoint/2010/main" val="576391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7A17-55A8-A889-FC18-6CBCDDF0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and abusing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7966A-464E-4CEB-29B6-305DE2C01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Docker is based on a set of </a:t>
            </a:r>
            <a:r>
              <a:rPr lang="en-US" dirty="0" err="1"/>
              <a:t>linux</a:t>
            </a:r>
            <a:r>
              <a:rPr lang="en-US" dirty="0"/>
              <a:t> technologies which allow the operating system to isolate processes and make them believe they are the only ones running.</a:t>
            </a:r>
          </a:p>
          <a:p>
            <a:pPr lvl="1"/>
            <a:r>
              <a:rPr lang="en-US" dirty="0"/>
              <a:t>Compare this with normal </a:t>
            </a:r>
            <a:r>
              <a:rPr lang="en-US" dirty="0" err="1"/>
              <a:t>linux</a:t>
            </a:r>
            <a:r>
              <a:rPr lang="en-US" dirty="0"/>
              <a:t> accounts where you can see that there are other user on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/home</a:t>
            </a:r>
            <a:r>
              <a:rPr lang="en-US" dirty="0"/>
              <a:t> and other processes running via </a:t>
            </a:r>
            <a:r>
              <a:rPr lang="en-US" b="0" dirty="0" err="1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 err="1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ef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1" dirty="0"/>
              <a:t>When we run Docker on Windows or Mac, </a:t>
            </a:r>
            <a:r>
              <a:rPr lang="en-US" b="1" dirty="0" err="1"/>
              <a:t>linux</a:t>
            </a:r>
            <a:r>
              <a:rPr lang="en-US" b="1" dirty="0"/>
              <a:t> is being virtualized first, then docker is being run inside it!</a:t>
            </a:r>
          </a:p>
          <a:p>
            <a:pPr lvl="1"/>
            <a:endParaRPr lang="en-US" dirty="0"/>
          </a:p>
          <a:p>
            <a:r>
              <a:rPr lang="en-US" dirty="0"/>
              <a:t>Docker environment </a:t>
            </a:r>
            <a:r>
              <a:rPr lang="en-US" b="1" dirty="0"/>
              <a:t>should be set up entirely via </a:t>
            </a:r>
            <a:r>
              <a:rPr lang="en-US" b="1" dirty="0" err="1"/>
              <a:t>Dockerfile</a:t>
            </a:r>
            <a:r>
              <a:rPr lang="en-US" dirty="0"/>
              <a:t>. Do NOT execute commands on the shell to update the environment. That defeats the purpose of docker. I have seen this in online tutorials</a:t>
            </a:r>
          </a:p>
          <a:p>
            <a:pPr lvl="1"/>
            <a:r>
              <a:rPr lang="en-US" dirty="0"/>
              <a:t>But you can enter the shell, as if you were ssh into a remote machine: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-it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sh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93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E4A2-B369-E243-AC44-BC180708B9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 to </a:t>
            </a:r>
            <a:r>
              <a:rPr lang="en-US" dirty="0" err="1"/>
              <a:t>kubernetes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B03AB-38E0-9F93-30F5-5D823F091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Run docker across a cluster</a:t>
            </a:r>
          </a:p>
        </p:txBody>
      </p:sp>
    </p:spTree>
    <p:extLst>
      <p:ext uri="{BB962C8B-B14F-4D97-AF65-F5344CB8AC3E}">
        <p14:creationId xmlns:p14="http://schemas.microsoft.com/office/powerpoint/2010/main" val="2848600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7490-76C9-9FCB-876D-A6C07A56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</a:t>
            </a:r>
            <a:r>
              <a:rPr lang="en-US" dirty="0" err="1"/>
              <a:t>kubernetes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51F4D6-6136-4528-07C5-B53C76DB3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442" y="1870390"/>
            <a:ext cx="7208520" cy="4717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372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D3EE-5B95-D83E-325F-8733DC6E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Since we have a couple of minutes</a:t>
            </a:r>
            <a:br>
              <a:rPr lang="en-US" dirty="0"/>
            </a:br>
            <a:r>
              <a:rPr lang="en-US" dirty="0"/>
              <a:t>Please download, install and test spark (the big data env)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395C-3DDB-A8A2-D020-6AD044057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Open Docker Desktop (and keep an eye on it) and the terminal app</a:t>
            </a:r>
          </a:p>
          <a:p>
            <a:r>
              <a:rPr lang="en-US" dirty="0"/>
              <a:t>Run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dirty="0"/>
              <a:t> and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–all </a:t>
            </a:r>
            <a:r>
              <a:rPr lang="en-US" dirty="0"/>
              <a:t>to make sure nothing is running</a:t>
            </a:r>
          </a:p>
          <a:p>
            <a:r>
              <a:rPr lang="en-US" dirty="0"/>
              <a:t>Run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 pull spark </a:t>
            </a:r>
            <a:r>
              <a:rPr lang="en-US" dirty="0"/>
              <a:t>and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 run </a:t>
            </a:r>
            <a:r>
              <a:rPr lang="en-US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-it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 spark /opt/spark/bin/spark-shell </a:t>
            </a:r>
            <a:r>
              <a:rPr lang="en-US" dirty="0"/>
              <a:t>to run spark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actually, you can skip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 pull </a:t>
            </a:r>
          </a:p>
          <a:p>
            <a:r>
              <a:rPr lang="en-US" dirty="0"/>
              <a:t>Run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dirty="0"/>
              <a:t> and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–all </a:t>
            </a:r>
            <a:r>
              <a:rPr lang="en-US" dirty="0"/>
              <a:t>to see what </a:t>
            </a:r>
            <a:br>
              <a:rPr lang="en-US" dirty="0"/>
            </a:br>
            <a:r>
              <a:rPr lang="en-US" dirty="0"/>
              <a:t>you downloaded and ran</a:t>
            </a:r>
          </a:p>
          <a:p>
            <a:r>
              <a:rPr lang="en-US" dirty="0"/>
              <a:t>How does this compare to: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https://phoenixnap.com/kb/install-spark-on-ubuntu</a:t>
            </a:r>
          </a:p>
          <a:p>
            <a:endParaRPr lang="en-US" dirty="0"/>
          </a:p>
          <a:p>
            <a:endParaRPr lang="en-US" dirty="0"/>
          </a:p>
          <a:p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9F885-DA69-4029-AA42-8B6D187FE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279" y="3625890"/>
            <a:ext cx="3974883" cy="269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5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3F69-33C7-911D-9C4B-8CC58C70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 a step back</a:t>
            </a:r>
            <a:br>
              <a:rPr lang="en-US" dirty="0"/>
            </a:br>
            <a:r>
              <a:rPr lang="en-US" dirty="0"/>
              <a:t>Images are the package; containers Are what is running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AC902-6791-C794-EED8-816822DF6AE8}"/>
              </a:ext>
            </a:extLst>
          </p:cNvPr>
          <p:cNvSpPr txBox="1"/>
          <p:nvPr/>
        </p:nvSpPr>
        <p:spPr>
          <a:xfrm>
            <a:off x="581192" y="224197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Docker provides an interface for two main objects: images and containers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C5CE6-7652-002C-0F47-26BAA07DD17D}"/>
              </a:ext>
            </a:extLst>
          </p:cNvPr>
          <p:cNvSpPr txBox="1"/>
          <p:nvPr/>
        </p:nvSpPr>
        <p:spPr>
          <a:xfrm>
            <a:off x="819574" y="3429000"/>
            <a:ext cx="4714239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Images</a:t>
            </a:r>
            <a:r>
              <a:rPr lang="en-US" sz="2400" dirty="0"/>
              <a:t> are the files, executables, configurations that we build, upload, download or deploy</a:t>
            </a:r>
          </a:p>
          <a:p>
            <a:endParaRPr lang="en-US" sz="2400" dirty="0"/>
          </a:p>
          <a:p>
            <a:r>
              <a:rPr lang="en-US" sz="2400" dirty="0"/>
              <a:t>search | pull | </a:t>
            </a:r>
            <a:r>
              <a:rPr lang="en-US" sz="2400" i="1" dirty="0"/>
              <a:t>list</a:t>
            </a:r>
            <a:r>
              <a:rPr lang="en-US" sz="2400" dirty="0"/>
              <a:t> | build | remove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74561-E3B5-6D49-2558-9ECEA642990E}"/>
              </a:ext>
            </a:extLst>
          </p:cNvPr>
          <p:cNvSpPr txBox="1"/>
          <p:nvPr/>
        </p:nvSpPr>
        <p:spPr>
          <a:xfrm>
            <a:off x="6096000" y="3429000"/>
            <a:ext cx="5514808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Containers</a:t>
            </a:r>
            <a:r>
              <a:rPr lang="en-US" sz="2400" b="1" dirty="0"/>
              <a:t> </a:t>
            </a:r>
            <a:r>
              <a:rPr lang="en-US" sz="2400" dirty="0"/>
              <a:t>are the actual running instances of those images, the programs, the servers and the processes</a:t>
            </a:r>
          </a:p>
          <a:p>
            <a:endParaRPr lang="en-US" sz="2400" b="1" dirty="0"/>
          </a:p>
          <a:p>
            <a:r>
              <a:rPr lang="en-US" sz="2400" dirty="0"/>
              <a:t>run | exec | </a:t>
            </a:r>
            <a:r>
              <a:rPr lang="en-US" sz="2400" dirty="0" err="1"/>
              <a:t>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503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755D-CD3D-19C0-DF60-DA46A656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0EE1E6-FA54-C038-71F8-E87DFEDB2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16258"/>
              </p:ext>
            </p:extLst>
          </p:nvPr>
        </p:nvGraphicFramePr>
        <p:xfrm>
          <a:off x="745066" y="2572173"/>
          <a:ext cx="10410613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3787">
                  <a:extLst>
                    <a:ext uri="{9D8B030D-6E8A-4147-A177-3AD203B41FA5}">
                      <a16:colId xmlns:a16="http://schemas.microsoft.com/office/drawing/2014/main" val="2599361820"/>
                    </a:ext>
                  </a:extLst>
                </a:gridCol>
                <a:gridCol w="4666826">
                  <a:extLst>
                    <a:ext uri="{9D8B030D-6E8A-4147-A177-3AD203B41FA5}">
                      <a16:colId xmlns:a16="http://schemas.microsoft.com/office/drawing/2014/main" val="1277741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Search Docker for an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err="1">
                          <a:solidFill>
                            <a:srgbClr val="679C00"/>
                          </a:solidFill>
                          <a:effectLst/>
                        </a:rPr>
                        <a:t>docker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 err="1">
                          <a:solidFill>
                            <a:srgbClr val="998F2F"/>
                          </a:solidFill>
                          <a:effectLst/>
                        </a:rPr>
                        <a:t>search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>
                          <a:solidFill>
                            <a:srgbClr val="F9005A"/>
                          </a:solidFill>
                          <a:effectLst/>
                        </a:rPr>
                        <a:t>&lt;</a:t>
                      </a:r>
                      <a:r>
                        <a:rPr lang="de-DE" sz="2800" b="0" dirty="0" err="1">
                          <a:solidFill>
                            <a:srgbClr val="998F2F"/>
                          </a:solidFill>
                          <a:effectLst/>
                        </a:rPr>
                        <a:t>image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 err="1">
                          <a:solidFill>
                            <a:srgbClr val="998F2F"/>
                          </a:solidFill>
                          <a:effectLst/>
                        </a:rPr>
                        <a:t>name</a:t>
                      </a:r>
                      <a:r>
                        <a:rPr lang="de-DE" sz="2800" b="0" dirty="0">
                          <a:solidFill>
                            <a:srgbClr val="F9005A"/>
                          </a:solidFill>
                          <a:effectLst/>
                        </a:rPr>
                        <a:t>&gt;</a:t>
                      </a:r>
                      <a:endParaRPr lang="de-DE" sz="2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9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Download an image to local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err="1">
                          <a:solidFill>
                            <a:srgbClr val="679C00"/>
                          </a:solidFill>
                          <a:effectLst/>
                        </a:rPr>
                        <a:t>docker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>
                          <a:solidFill>
                            <a:srgbClr val="998F2F"/>
                          </a:solidFill>
                          <a:effectLst/>
                        </a:rPr>
                        <a:t>pull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>
                          <a:solidFill>
                            <a:srgbClr val="F9005A"/>
                          </a:solidFill>
                          <a:effectLst/>
                        </a:rPr>
                        <a:t>&lt;</a:t>
                      </a:r>
                      <a:r>
                        <a:rPr lang="de-DE" sz="2800" b="0" dirty="0" err="1">
                          <a:solidFill>
                            <a:srgbClr val="998F2F"/>
                          </a:solidFill>
                          <a:effectLst/>
                        </a:rPr>
                        <a:t>image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 err="1">
                          <a:solidFill>
                            <a:srgbClr val="998F2F"/>
                          </a:solidFill>
                          <a:effectLst/>
                        </a:rPr>
                        <a:t>name</a:t>
                      </a:r>
                      <a:r>
                        <a:rPr lang="de-DE" sz="2800" b="0" dirty="0">
                          <a:solidFill>
                            <a:srgbClr val="F9005A"/>
                          </a:solidFill>
                          <a:effectLst/>
                        </a:rPr>
                        <a:t>&gt;</a:t>
                      </a:r>
                      <a:endParaRPr lang="de-DE" sz="2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77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List downloaded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err="1">
                          <a:solidFill>
                            <a:srgbClr val="679C00"/>
                          </a:solidFill>
                          <a:effectLst/>
                        </a:rPr>
                        <a:t>docker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 err="1">
                          <a:solidFill>
                            <a:srgbClr val="998F2F"/>
                          </a:solidFill>
                          <a:effectLst/>
                        </a:rPr>
                        <a:t>images</a:t>
                      </a:r>
                      <a:endParaRPr lang="de-DE" sz="2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1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Remove downloaded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err="1">
                          <a:solidFill>
                            <a:srgbClr val="679C00"/>
                          </a:solidFill>
                          <a:effectLst/>
                        </a:rPr>
                        <a:t>docker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 err="1">
                          <a:solidFill>
                            <a:srgbClr val="998F2F"/>
                          </a:solidFill>
                          <a:effectLst/>
                        </a:rPr>
                        <a:t>rmi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>
                          <a:solidFill>
                            <a:srgbClr val="F9005A"/>
                          </a:solidFill>
                          <a:effectLst/>
                        </a:rPr>
                        <a:t>&lt;</a:t>
                      </a:r>
                      <a:r>
                        <a:rPr lang="de-DE" sz="2800" b="0" dirty="0" err="1">
                          <a:solidFill>
                            <a:srgbClr val="998F2F"/>
                          </a:solidFill>
                          <a:effectLst/>
                        </a:rPr>
                        <a:t>img</a:t>
                      </a:r>
                      <a:r>
                        <a:rPr lang="de-DE" sz="2800" b="0" dirty="0">
                          <a:solidFill>
                            <a:srgbClr val="F9005A"/>
                          </a:solidFill>
                          <a:effectLst/>
                        </a:rPr>
                        <a:t>&gt;</a:t>
                      </a:r>
                      <a:endParaRPr lang="de-DE" sz="2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9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6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7E92E-EE3E-8263-FBC7-04CEC3178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FBD3-A0F5-04FD-6D29-D4B51B56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8926FC-11A3-858D-F21B-B29BBEBC3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34754"/>
              </p:ext>
            </p:extLst>
          </p:nvPr>
        </p:nvGraphicFramePr>
        <p:xfrm>
          <a:off x="699128" y="2532155"/>
          <a:ext cx="10783148" cy="298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0668">
                  <a:extLst>
                    <a:ext uri="{9D8B030D-6E8A-4147-A177-3AD203B41FA5}">
                      <a16:colId xmlns:a16="http://schemas.microsoft.com/office/drawing/2014/main" val="2599361820"/>
                    </a:ext>
                  </a:extLst>
                </a:gridCol>
                <a:gridCol w="7712480">
                  <a:extLst>
                    <a:ext uri="{9D8B030D-6E8A-4147-A177-3AD203B41FA5}">
                      <a16:colId xmlns:a16="http://schemas.microsoft.com/office/drawing/2014/main" val="1277741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Run an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679C00"/>
                          </a:solidFill>
                          <a:effectLst/>
                          <a:latin typeface="Consolas" panose="020B0609020204030204" pitchFamily="49" charset="0"/>
                        </a:rPr>
                        <a:t>docker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run </a:t>
                      </a:r>
                      <a:r>
                        <a:rPr lang="en-US" sz="2000" b="0" dirty="0">
                          <a:solidFill>
                            <a:srgbClr val="684D99"/>
                          </a:solidFill>
                          <a:effectLst/>
                          <a:latin typeface="Consolas" panose="020B0609020204030204" pitchFamily="49" charset="0"/>
                        </a:rPr>
                        <a:t>--name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container_name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image_name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de-DE" sz="20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9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Run, but map hosts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679C00"/>
                          </a:solidFill>
                          <a:effectLst/>
                          <a:latin typeface="Consolas" panose="020B0609020204030204" pitchFamily="49" charset="0"/>
                        </a:rPr>
                        <a:t>docker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run </a:t>
                      </a:r>
                      <a:r>
                        <a:rPr lang="en-US" sz="2000" b="0" dirty="0">
                          <a:solidFill>
                            <a:srgbClr val="684D99"/>
                          </a:solidFill>
                          <a:effectLst/>
                          <a:latin typeface="Consolas" panose="020B0609020204030204" pitchFamily="49" charset="0"/>
                        </a:rPr>
                        <a:t>-p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host_port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container_port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image_name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de-DE" sz="20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77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679C00"/>
                          </a:solidFill>
                          <a:effectLst/>
                          <a:latin typeface="Consolas" panose="020B0609020204030204" pitchFamily="49" charset="0"/>
                        </a:rPr>
                        <a:t>docker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run –d –restart 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always|unless-stopped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|.. …</a:t>
                      </a:r>
                      <a:endParaRPr lang="de-DE" sz="20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95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Start or stop a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679C00"/>
                          </a:solidFill>
                          <a:effectLst/>
                          <a:latin typeface="Consolas" panose="020B0609020204030204" pitchFamily="49" charset="0"/>
                        </a:rPr>
                        <a:t>docker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 err="1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sz="2000" b="0" dirty="0" err="1">
                          <a:solidFill>
                            <a:srgbClr val="679C00"/>
                          </a:solidFill>
                          <a:effectLst/>
                          <a:latin typeface="Consolas" panose="020B0609020204030204" pitchFamily="49" charset="0"/>
                        </a:rPr>
                        <a:t>stop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container 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 err="1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sz="2000" b="0" dirty="0" err="1">
                          <a:solidFill>
                            <a:srgbClr val="679C00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de-DE" sz="20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1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Which containers are running (or have run)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679C00"/>
                          </a:solidFill>
                          <a:effectLst/>
                          <a:latin typeface="Consolas" panose="020B0609020204030204" pitchFamily="49" charset="0"/>
                        </a:rPr>
                        <a:t>docker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ps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684D99"/>
                          </a:solidFill>
                          <a:effectLst/>
                          <a:latin typeface="Consolas" panose="020B0609020204030204" pitchFamily="49" charset="0"/>
                        </a:rPr>
                        <a:t>--all</a:t>
                      </a:r>
                      <a:endParaRPr lang="de-DE" sz="20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9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“ssh” into </a:t>
                      </a:r>
                      <a:r>
                        <a:rPr lang="en-US" sz="2000"/>
                        <a:t>the container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679C00"/>
                          </a:solidFill>
                          <a:effectLst/>
                          <a:latin typeface="Consolas" panose="020B0609020204030204" pitchFamily="49" charset="0"/>
                        </a:rPr>
                        <a:t>docker</a:t>
                      </a:r>
                      <a:r>
                        <a:rPr lang="en-US" sz="2000" b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exec</a:t>
                      </a:r>
                      <a:r>
                        <a:rPr lang="en-US" sz="2000" b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684D99"/>
                          </a:solidFill>
                          <a:effectLst/>
                          <a:latin typeface="Consolas" panose="020B0609020204030204" pitchFamily="49" charset="0"/>
                        </a:rPr>
                        <a:t>-it</a:t>
                      </a:r>
                      <a:r>
                        <a:rPr lang="en-US" sz="2000" b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container_name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b="0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sh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44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91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C6438C2-E266-D6D2-9687-6FFE69E1633B}"/>
              </a:ext>
            </a:extLst>
          </p:cNvPr>
          <p:cNvSpPr/>
          <p:nvPr/>
        </p:nvSpPr>
        <p:spPr>
          <a:xfrm>
            <a:off x="0" y="2722880"/>
            <a:ext cx="12192000" cy="24722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50A75-96C1-263B-7E3E-E905EEAA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Lectures/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dockerize_python_app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/100_minimal_27</a:t>
            </a:r>
            <a:br>
              <a:rPr lang="en-US" dirty="0"/>
            </a:br>
            <a:r>
              <a:rPr lang="en-US" dirty="0"/>
              <a:t>Build your own docker image (for deployment)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957CF-CD10-C5F0-0EC5-921ACC68175A}"/>
              </a:ext>
            </a:extLst>
          </p:cNvPr>
          <p:cNvSpPr txBox="1"/>
          <p:nvPr/>
        </p:nvSpPr>
        <p:spPr>
          <a:xfrm>
            <a:off x="2553544" y="2285060"/>
            <a:ext cx="4362026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"Hi from many years ago :)"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180A6B-9839-7B24-95B7-408279469266}"/>
              </a:ext>
            </a:extLst>
          </p:cNvPr>
          <p:cNvSpPr txBox="1"/>
          <p:nvPr/>
        </p:nvSpPr>
        <p:spPr>
          <a:xfrm>
            <a:off x="2553544" y="2989764"/>
            <a:ext cx="6096000" cy="2081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Use a small base image .... dangerously old!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python:2.7-slim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Set the working directory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/app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Copy the application code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app.py .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Run the application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"app.py"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A3865-BC30-8612-DB89-5DB223C8C643}"/>
              </a:ext>
            </a:extLst>
          </p:cNvPr>
          <p:cNvSpPr txBox="1"/>
          <p:nvPr/>
        </p:nvSpPr>
        <p:spPr>
          <a:xfrm>
            <a:off x="2553544" y="5489832"/>
            <a:ext cx="6096000" cy="4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-t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hello_app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hello_app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D786-76A1-C169-DB94-2BB365842715}"/>
              </a:ext>
            </a:extLst>
          </p:cNvPr>
          <p:cNvSpPr txBox="1"/>
          <p:nvPr/>
        </p:nvSpPr>
        <p:spPr>
          <a:xfrm>
            <a:off x="1446575" y="2195315"/>
            <a:ext cx="82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app.py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A2AFD9-4DBE-7B48-0378-B7AA9794AD09}"/>
              </a:ext>
            </a:extLst>
          </p:cNvPr>
          <p:cNvSpPr txBox="1"/>
          <p:nvPr/>
        </p:nvSpPr>
        <p:spPr>
          <a:xfrm>
            <a:off x="1103212" y="3663741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/>
              <a:t>Dockerfile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5BE3A8-B0A2-0125-E0A3-29848567E1CB}"/>
              </a:ext>
            </a:extLst>
          </p:cNvPr>
          <p:cNvSpPr txBox="1"/>
          <p:nvPr/>
        </p:nvSpPr>
        <p:spPr>
          <a:xfrm>
            <a:off x="873760" y="5347593"/>
            <a:ext cx="1402081" cy="646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Commands to run</a:t>
            </a:r>
          </a:p>
        </p:txBody>
      </p:sp>
    </p:spTree>
    <p:extLst>
      <p:ext uri="{BB962C8B-B14F-4D97-AF65-F5344CB8AC3E}">
        <p14:creationId xmlns:p14="http://schemas.microsoft.com/office/powerpoint/2010/main" val="398209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ECBE1-1D91-BD72-2AB0-7E0ABFE71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87E8281-6288-245A-B8DD-48B99E32636F}"/>
              </a:ext>
            </a:extLst>
          </p:cNvPr>
          <p:cNvSpPr/>
          <p:nvPr/>
        </p:nvSpPr>
        <p:spPr>
          <a:xfrm>
            <a:off x="0" y="2722880"/>
            <a:ext cx="12192000" cy="24722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77CAE-D1A0-0999-20D6-8D66F36F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Docker creates “layers” and caches them</a:t>
            </a:r>
            <a:br>
              <a:rPr lang="en-US" dirty="0"/>
            </a:b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1F6318-9DF5-1582-3184-9C2F3BB53207}"/>
              </a:ext>
            </a:extLst>
          </p:cNvPr>
          <p:cNvSpPr txBox="1"/>
          <p:nvPr/>
        </p:nvSpPr>
        <p:spPr>
          <a:xfrm>
            <a:off x="2553544" y="2989764"/>
            <a:ext cx="6096000" cy="2081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Use a small base image .... dangerously old!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python:2.7-slim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Set the working directory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/app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Copy the application code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app.py .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Run the application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"app.py"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ADC2B-26D4-912A-4EC2-6E3A16440AD3}"/>
              </a:ext>
            </a:extLst>
          </p:cNvPr>
          <p:cNvSpPr txBox="1"/>
          <p:nvPr/>
        </p:nvSpPr>
        <p:spPr>
          <a:xfrm>
            <a:off x="419945" y="2907241"/>
            <a:ext cx="2194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Base image, starting point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“Current” directory, no need to ‘cd’</a:t>
            </a:r>
          </a:p>
          <a:p>
            <a:pPr algn="r"/>
            <a:endParaRPr lang="en-US" sz="1400" dirty="0">
              <a:solidFill>
                <a:schemeClr val="bg1"/>
              </a:solidFill>
            </a:endParaRP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Copy code from local machine to docker</a:t>
            </a:r>
          </a:p>
          <a:p>
            <a:pPr algn="r"/>
            <a:endParaRPr lang="en-US" sz="1400" dirty="0">
              <a:solidFill>
                <a:schemeClr val="bg1"/>
              </a:solidFill>
            </a:endParaRP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Run this command when docker “runs”</a:t>
            </a:r>
          </a:p>
        </p:txBody>
      </p:sp>
    </p:spTree>
    <p:extLst>
      <p:ext uri="{BB962C8B-B14F-4D97-AF65-F5344CB8AC3E}">
        <p14:creationId xmlns:p14="http://schemas.microsoft.com/office/powerpoint/2010/main" val="334328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9AEF5-296E-205C-BCC8-448F8615A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E428-DBDB-25F8-92E8-AA70DC099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Lectures/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dockerize_python_app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/110_minimal_server</a:t>
            </a:r>
            <a:br>
              <a:rPr lang="en-US" dirty="0"/>
            </a:br>
            <a:r>
              <a:rPr lang="en-US" dirty="0"/>
              <a:t>Build your own docker image (for deployment)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051681-44E6-EF4A-D886-4E55D83CC7BE}"/>
              </a:ext>
            </a:extLst>
          </p:cNvPr>
          <p:cNvSpPr txBox="1"/>
          <p:nvPr/>
        </p:nvSpPr>
        <p:spPr>
          <a:xfrm>
            <a:off x="578623" y="1989503"/>
            <a:ext cx="82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app.py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1367BB-1046-2E6B-FC51-5A350653502F}"/>
              </a:ext>
            </a:extLst>
          </p:cNvPr>
          <p:cNvSpPr txBox="1"/>
          <p:nvPr/>
        </p:nvSpPr>
        <p:spPr>
          <a:xfrm>
            <a:off x="3509900" y="1933219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/>
              <a:t>Dockerfile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99B6AF-E1D6-7CFC-D4D6-4A23C8CD305F}"/>
              </a:ext>
            </a:extLst>
          </p:cNvPr>
          <p:cNvSpPr txBox="1"/>
          <p:nvPr/>
        </p:nvSpPr>
        <p:spPr>
          <a:xfrm>
            <a:off x="9621520" y="3555772"/>
            <a:ext cx="1410169" cy="646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Commands to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A33FA-9F41-0233-315C-04D25561854F}"/>
              </a:ext>
            </a:extLst>
          </p:cNvPr>
          <p:cNvSpPr txBox="1"/>
          <p:nvPr/>
        </p:nvSpPr>
        <p:spPr>
          <a:xfrm>
            <a:off x="578623" y="2428368"/>
            <a:ext cx="28799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read_root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"message"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"Hello, </a:t>
            </a:r>
            <a:r>
              <a:rPr lang="en-US" sz="1200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 in Docker!"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C1097-9CFD-8DCA-C95A-6779240F7171}"/>
              </a:ext>
            </a:extLst>
          </p:cNvPr>
          <p:cNvSpPr txBox="1"/>
          <p:nvPr/>
        </p:nvSpPr>
        <p:spPr>
          <a:xfrm>
            <a:off x="3509900" y="2336035"/>
            <a:ext cx="622469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Use the official Python image as a base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python:3.11-slim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Set the working directory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/app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Copy the requirements file and install dependencies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requirements.txt .</a:t>
            </a:r>
          </a:p>
          <a:p>
            <a:pPr>
              <a:lnSpc>
                <a:spcPts val="1425"/>
              </a:lnSpc>
            </a:pPr>
            <a:r>
              <a:rPr lang="en-US" sz="1200" b="1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pip install --no-cache-</a:t>
            </a:r>
            <a:r>
              <a:rPr lang="en-US" sz="1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-r requirements.txt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Copy the application code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. .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Expose the </a:t>
            </a:r>
            <a:r>
              <a:rPr lang="en-US" sz="1200" b="0" dirty="0" err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2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default port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EXPOSE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8000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Command to run the application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"run"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"app.py"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"--host"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"0.0.0.0"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"--port"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"8000"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40870-B761-B68C-1C64-A5ED6B1CF11A}"/>
              </a:ext>
            </a:extLst>
          </p:cNvPr>
          <p:cNvSpPr txBox="1"/>
          <p:nvPr/>
        </p:nvSpPr>
        <p:spPr>
          <a:xfrm>
            <a:off x="9455041" y="2433498"/>
            <a:ext cx="1664084" cy="271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200" b="0" u="sng" dirty="0" err="1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standard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5338E3-26F9-4BBF-BBA0-D2D2DA843DED}"/>
              </a:ext>
            </a:extLst>
          </p:cNvPr>
          <p:cNvSpPr txBox="1"/>
          <p:nvPr/>
        </p:nvSpPr>
        <p:spPr>
          <a:xfrm>
            <a:off x="9364298" y="1990509"/>
            <a:ext cx="18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requirements.txt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C40928-C3D0-3ED3-0FAD-47325B2420F7}"/>
              </a:ext>
            </a:extLst>
          </p:cNvPr>
          <p:cNvSpPr txBox="1"/>
          <p:nvPr/>
        </p:nvSpPr>
        <p:spPr>
          <a:xfrm>
            <a:off x="8168640" y="4331636"/>
            <a:ext cx="371856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-t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minimal_server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1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1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-d</a:t>
            </a:r>
            <a:r>
              <a:rPr lang="en-US" sz="1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-p</a:t>
            </a:r>
            <a:r>
              <a:rPr lang="en-US" sz="1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8000:8000</a:t>
            </a:r>
            <a:r>
              <a:rPr lang="en-US" sz="1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minimal_server</a:t>
            </a:r>
            <a:endParaRPr lang="en-US" sz="1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http://localhost:8000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304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7315</TotalTime>
  <Words>1932</Words>
  <Application>Microsoft Macintosh PowerPoint</Application>
  <PresentationFormat>Widescreen</PresentationFormat>
  <Paragraphs>243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Consolas</vt:lpstr>
      <vt:lpstr>Franklin Gothic Book</vt:lpstr>
      <vt:lpstr>Franklin Gothic Demi</vt:lpstr>
      <vt:lpstr>Menlo</vt:lpstr>
      <vt:lpstr>Wingdings 2</vt:lpstr>
      <vt:lpstr>DividendVTI</vt:lpstr>
      <vt:lpstr>Docker – an introduction</vt:lpstr>
      <vt:lpstr>Docker keeps laptop to prod environments identical</vt:lpstr>
      <vt:lpstr>Since we have a couple of minutes Please download, install and test spark (the big data env)</vt:lpstr>
      <vt:lpstr>Take a step back Images are the package; containers Are what is running</vt:lpstr>
      <vt:lpstr>Images</vt:lpstr>
      <vt:lpstr>Containers</vt:lpstr>
      <vt:lpstr>Lectures/dockerize_python_app/100_minimal_27 Build your own docker image (for deployment)</vt:lpstr>
      <vt:lpstr>Docker creates “layers” and caches them Dockerfile</vt:lpstr>
      <vt:lpstr>Lectures/dockerize_python_app/110_minimal_server Build your own docker image (for deployment)</vt:lpstr>
      <vt:lpstr>Use “Docker run” and its many variations</vt:lpstr>
      <vt:lpstr>Run a container, exit when the command exits</vt:lpstr>
      <vt:lpstr>Start a container, connect to it interactively</vt:lpstr>
      <vt:lpstr>Start a container, run a service inside it</vt:lpstr>
      <vt:lpstr>Share a folder between host and container</vt:lpstr>
      <vt:lpstr>Start docker, even on reboot</vt:lpstr>
      <vt:lpstr>“Push” your image to Docker Hub</vt:lpstr>
      <vt:lpstr>Hub.docker.com is one of many public docker repos</vt:lpstr>
      <vt:lpstr>First, create a repository</vt:lpstr>
      <vt:lpstr>Tag your image</vt:lpstr>
      <vt:lpstr>Your image is now available for others to “pull”</vt:lpstr>
      <vt:lpstr>You can also use docker desktop to push</vt:lpstr>
      <vt:lpstr>“Deploy” docker to a remote server</vt:lpstr>
      <vt:lpstr>“Deploy” docker container to a remote machine via ssh</vt:lpstr>
      <vt:lpstr>Deploy docker to a remote machine via github actions</vt:lpstr>
      <vt:lpstr>Deploy docker to a remote machine via github actions</vt:lpstr>
      <vt:lpstr>Deploy docker to a remote machine via github actions</vt:lpstr>
      <vt:lpstr>Using and abusing Docker</vt:lpstr>
      <vt:lpstr>On to kubernetes</vt:lpstr>
      <vt:lpstr>Enable kubernetes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Shahbaz Chaudhary</dc:creator>
  <cp:lastModifiedBy>Shahbaz Chaudhary</cp:lastModifiedBy>
  <cp:revision>20</cp:revision>
  <dcterms:created xsi:type="dcterms:W3CDTF">2025-02-18T01:15:07Z</dcterms:created>
  <dcterms:modified xsi:type="dcterms:W3CDTF">2025-07-28T01:59:27Z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