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4" r:id="rId9"/>
    <p:sldId id="262" r:id="rId10"/>
    <p:sldId id="265" r:id="rId11"/>
    <p:sldId id="266" r:id="rId12"/>
    <p:sldId id="273" r:id="rId13"/>
    <p:sldId id="267" r:id="rId14"/>
    <p:sldId id="274" r:id="rId15"/>
    <p:sldId id="269" r:id="rId16"/>
    <p:sldId id="275" r:id="rId17"/>
    <p:sldId id="276" r:id="rId18"/>
    <p:sldId id="270" r:id="rId19"/>
    <p:sldId id="277" r:id="rId20"/>
    <p:sldId id="278" r:id="rId21"/>
    <p:sldId id="271" r:id="rId22"/>
    <p:sldId id="279" r:id="rId23"/>
    <p:sldId id="280" r:id="rId24"/>
    <p:sldId id="285" r:id="rId25"/>
    <p:sldId id="284" r:id="rId26"/>
    <p:sldId id="287" r:id="rId27"/>
    <p:sldId id="288" r:id="rId28"/>
    <p:sldId id="305" r:id="rId29"/>
    <p:sldId id="289" r:id="rId30"/>
    <p:sldId id="290" r:id="rId31"/>
    <p:sldId id="291" r:id="rId32"/>
    <p:sldId id="292" r:id="rId33"/>
    <p:sldId id="302" r:id="rId34"/>
    <p:sldId id="293" r:id="rId35"/>
    <p:sldId id="294" r:id="rId36"/>
    <p:sldId id="295" r:id="rId37"/>
    <p:sldId id="296" r:id="rId38"/>
    <p:sldId id="298" r:id="rId39"/>
    <p:sldId id="297" r:id="rId40"/>
    <p:sldId id="300" r:id="rId41"/>
    <p:sldId id="301" r:id="rId42"/>
    <p:sldId id="303" r:id="rId43"/>
    <p:sldId id="304" r:id="rId44"/>
    <p:sldId id="306" r:id="rId45"/>
    <p:sldId id="286" r:id="rId46"/>
    <p:sldId id="260" r:id="rId47"/>
    <p:sldId id="281" r:id="rId48"/>
    <p:sldId id="27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73F"/>
    <a:srgbClr val="E4F5FF"/>
    <a:srgbClr val="236356"/>
    <a:srgbClr val="FFC000"/>
    <a:srgbClr val="FDF8EC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C15ECEE5-C388-4A60-B2AC-11301F40A6E8}"/>
    <pc:docChg chg="undo custSel addSld delSld modSld sldOrd">
      <pc:chgData name="Shahbaz Chaudhary" userId="fef21e47db54da50" providerId="LiveId" clId="{C15ECEE5-C388-4A60-B2AC-11301F40A6E8}" dt="2024-02-24T03:28:52.394" v="10179" actId="2696"/>
      <pc:docMkLst>
        <pc:docMk/>
      </pc:docMkLst>
      <pc:sldChg chg="modSp mod">
        <pc:chgData name="Shahbaz Chaudhary" userId="fef21e47db54da50" providerId="LiveId" clId="{C15ECEE5-C388-4A60-B2AC-11301F40A6E8}" dt="2024-02-19T20:41:31.911" v="5" actId="20577"/>
        <pc:sldMkLst>
          <pc:docMk/>
          <pc:sldMk cId="445803403" sldId="263"/>
        </pc:sldMkLst>
      </pc:sldChg>
      <pc:sldChg chg="modSp mod">
        <pc:chgData name="Shahbaz Chaudhary" userId="fef21e47db54da50" providerId="LiveId" clId="{C15ECEE5-C388-4A60-B2AC-11301F40A6E8}" dt="2024-02-19T20:54:14.969" v="63" actId="1035"/>
        <pc:sldMkLst>
          <pc:docMk/>
          <pc:sldMk cId="2498650543" sldId="265"/>
        </pc:sldMkLst>
      </pc:sldChg>
      <pc:sldChg chg="modSp mod ord">
        <pc:chgData name="Shahbaz Chaudhary" userId="fef21e47db54da50" providerId="LiveId" clId="{C15ECEE5-C388-4A60-B2AC-11301F40A6E8}" dt="2024-02-19T21:48:15.239" v="498"/>
        <pc:sldMkLst>
          <pc:docMk/>
          <pc:sldMk cId="1022394894" sldId="267"/>
        </pc:sldMkLst>
      </pc:sldChg>
      <pc:sldChg chg="modSp mod">
        <pc:chgData name="Shahbaz Chaudhary" userId="fef21e47db54da50" providerId="LiveId" clId="{C15ECEE5-C388-4A60-B2AC-11301F40A6E8}" dt="2024-02-19T21:40:55.018" v="260" actId="20577"/>
        <pc:sldMkLst>
          <pc:docMk/>
          <pc:sldMk cId="4285996834" sldId="268"/>
        </pc:sldMkLst>
      </pc:sldChg>
      <pc:sldChg chg="addSp modSp mod">
        <pc:chgData name="Shahbaz Chaudhary" userId="fef21e47db54da50" providerId="LiveId" clId="{C15ECEE5-C388-4A60-B2AC-11301F40A6E8}" dt="2024-02-21T03:37:19.347" v="2753" actId="2085"/>
        <pc:sldMkLst>
          <pc:docMk/>
          <pc:sldMk cId="1820473947" sldId="271"/>
        </pc:sldMkLst>
      </pc:sldChg>
      <pc:sldChg chg="addSp modSp new mod">
        <pc:chgData name="Shahbaz Chaudhary" userId="fef21e47db54da50" providerId="LiveId" clId="{C15ECEE5-C388-4A60-B2AC-11301F40A6E8}" dt="2024-02-19T20:53:10.121" v="47" actId="20577"/>
        <pc:sldMkLst>
          <pc:docMk/>
          <pc:sldMk cId="790101199" sldId="272"/>
        </pc:sldMkLst>
      </pc:sldChg>
      <pc:sldChg chg="addSp delSp modSp new mod">
        <pc:chgData name="Shahbaz Chaudhary" userId="fef21e47db54da50" providerId="LiveId" clId="{C15ECEE5-C388-4A60-B2AC-11301F40A6E8}" dt="2024-02-19T21:56:11.029" v="557" actId="14100"/>
        <pc:sldMkLst>
          <pc:docMk/>
          <pc:sldMk cId="360629830" sldId="273"/>
        </pc:sldMkLst>
      </pc:sldChg>
      <pc:sldChg chg="addSp modSp new mod">
        <pc:chgData name="Shahbaz Chaudhary" userId="fef21e47db54da50" providerId="LiveId" clId="{C15ECEE5-C388-4A60-B2AC-11301F40A6E8}" dt="2024-02-21T18:20:55.133" v="4143" actId="20577"/>
        <pc:sldMkLst>
          <pc:docMk/>
          <pc:sldMk cId="2040755351" sldId="274"/>
        </pc:sldMkLst>
      </pc:sldChg>
      <pc:sldChg chg="modSp add mod ord">
        <pc:chgData name="Shahbaz Chaudhary" userId="fef21e47db54da50" providerId="LiveId" clId="{C15ECEE5-C388-4A60-B2AC-11301F40A6E8}" dt="2024-02-20T04:08:25.592" v="1293" actId="113"/>
        <pc:sldMkLst>
          <pc:docMk/>
          <pc:sldMk cId="3531256567" sldId="275"/>
        </pc:sldMkLst>
      </pc:sldChg>
      <pc:sldChg chg="addSp delSp modSp new mod ord">
        <pc:chgData name="Shahbaz Chaudhary" userId="fef21e47db54da50" providerId="LiveId" clId="{C15ECEE5-C388-4A60-B2AC-11301F40A6E8}" dt="2024-02-21T14:58:00.192" v="3932" actId="20577"/>
        <pc:sldMkLst>
          <pc:docMk/>
          <pc:sldMk cId="303932292" sldId="276"/>
        </pc:sldMkLst>
      </pc:sldChg>
      <pc:sldChg chg="addSp delSp modSp add mod">
        <pc:chgData name="Shahbaz Chaudhary" userId="fef21e47db54da50" providerId="LiveId" clId="{C15ECEE5-C388-4A60-B2AC-11301F40A6E8}" dt="2024-02-21T14:59:55.761" v="4007" actId="14100"/>
        <pc:sldMkLst>
          <pc:docMk/>
          <pc:sldMk cId="620010762" sldId="277"/>
        </pc:sldMkLst>
      </pc:sldChg>
      <pc:sldChg chg="addSp delSp modSp add mod">
        <pc:chgData name="Shahbaz Chaudhary" userId="fef21e47db54da50" providerId="LiveId" clId="{C15ECEE5-C388-4A60-B2AC-11301F40A6E8}" dt="2024-02-21T15:00:37.733" v="4015" actId="20577"/>
        <pc:sldMkLst>
          <pc:docMk/>
          <pc:sldMk cId="1683917936" sldId="278"/>
        </pc:sldMkLst>
      </pc:sldChg>
      <pc:sldChg chg="addSp modSp new mod">
        <pc:chgData name="Shahbaz Chaudhary" userId="fef21e47db54da50" providerId="LiveId" clId="{C15ECEE5-C388-4A60-B2AC-11301F40A6E8}" dt="2024-02-21T18:26:15.054" v="4148" actId="20577"/>
        <pc:sldMkLst>
          <pc:docMk/>
          <pc:sldMk cId="3032281583" sldId="279"/>
        </pc:sldMkLst>
      </pc:sldChg>
      <pc:sldChg chg="add del">
        <pc:chgData name="Shahbaz Chaudhary" userId="fef21e47db54da50" providerId="LiveId" clId="{C15ECEE5-C388-4A60-B2AC-11301F40A6E8}" dt="2024-02-20T05:01:50.284" v="1873" actId="2890"/>
        <pc:sldMkLst>
          <pc:docMk/>
          <pc:sldMk cId="4001819567" sldId="280"/>
        </pc:sldMkLst>
      </pc:sldChg>
      <pc:sldChg chg="addSp delSp modSp add mod">
        <pc:chgData name="Shahbaz Chaudhary" userId="fef21e47db54da50" providerId="LiveId" clId="{C15ECEE5-C388-4A60-B2AC-11301F40A6E8}" dt="2024-02-21T04:55:50.157" v="3119"/>
        <pc:sldMkLst>
          <pc:docMk/>
          <pc:sldMk cId="4182826658" sldId="280"/>
        </pc:sldMkLst>
      </pc:sldChg>
      <pc:sldChg chg="addSp modSp new mod">
        <pc:chgData name="Shahbaz Chaudhary" userId="fef21e47db54da50" providerId="LiveId" clId="{C15ECEE5-C388-4A60-B2AC-11301F40A6E8}" dt="2024-02-20T05:14:08.334" v="2422" actId="14100"/>
        <pc:sldMkLst>
          <pc:docMk/>
          <pc:sldMk cId="3729847042" sldId="281"/>
        </pc:sldMkLst>
      </pc:sldChg>
      <pc:sldChg chg="modSp new del mod">
        <pc:chgData name="Shahbaz Chaudhary" userId="fef21e47db54da50" providerId="LiveId" clId="{C15ECEE5-C388-4A60-B2AC-11301F40A6E8}" dt="2024-02-20T05:24:25.796" v="2461" actId="2696"/>
        <pc:sldMkLst>
          <pc:docMk/>
          <pc:sldMk cId="2826084103" sldId="282"/>
        </pc:sldMkLst>
      </pc:sldChg>
      <pc:sldChg chg="modSp new del mod ord">
        <pc:chgData name="Shahbaz Chaudhary" userId="fef21e47db54da50" providerId="LiveId" clId="{C15ECEE5-C388-4A60-B2AC-11301F40A6E8}" dt="2024-02-24T03:28:52.394" v="10179" actId="2696"/>
        <pc:sldMkLst>
          <pc:docMk/>
          <pc:sldMk cId="3446569778" sldId="283"/>
        </pc:sldMkLst>
      </pc:sldChg>
      <pc:sldChg chg="addSp delSp modSp add mod">
        <pc:chgData name="Shahbaz Chaudhary" userId="fef21e47db54da50" providerId="LiveId" clId="{C15ECEE5-C388-4A60-B2AC-11301F40A6E8}" dt="2024-02-21T15:03:50.675" v="4117" actId="14100"/>
        <pc:sldMkLst>
          <pc:docMk/>
          <pc:sldMk cId="648334358" sldId="284"/>
        </pc:sldMkLst>
      </pc:sldChg>
      <pc:sldChg chg="addSp delSp modSp add mod ord">
        <pc:chgData name="Shahbaz Chaudhary" userId="fef21e47db54da50" providerId="LiveId" clId="{C15ECEE5-C388-4A60-B2AC-11301F40A6E8}" dt="2024-02-21T18:28:41.699" v="4149" actId="478"/>
        <pc:sldMkLst>
          <pc:docMk/>
          <pc:sldMk cId="3702047589" sldId="285"/>
        </pc:sldMkLst>
      </pc:sldChg>
      <pc:sldChg chg="addSp delSp modSp add mod">
        <pc:chgData name="Shahbaz Chaudhary" userId="fef21e47db54da50" providerId="LiveId" clId="{C15ECEE5-C388-4A60-B2AC-11301F40A6E8}" dt="2024-02-23T03:55:16.675" v="9006" actId="207"/>
        <pc:sldMkLst>
          <pc:docMk/>
          <pc:sldMk cId="970838891" sldId="286"/>
        </pc:sldMkLst>
      </pc:sldChg>
      <pc:sldChg chg="addSp delSp modSp add mod">
        <pc:chgData name="Shahbaz Chaudhary" userId="fef21e47db54da50" providerId="LiveId" clId="{C15ECEE5-C388-4A60-B2AC-11301F40A6E8}" dt="2024-02-21T18:29:43.249" v="4150" actId="207"/>
        <pc:sldMkLst>
          <pc:docMk/>
          <pc:sldMk cId="2170564340" sldId="287"/>
        </pc:sldMkLst>
      </pc:sldChg>
      <pc:sldChg chg="add del">
        <pc:chgData name="Shahbaz Chaudhary" userId="fef21e47db54da50" providerId="LiveId" clId="{C15ECEE5-C388-4A60-B2AC-11301F40A6E8}" dt="2024-02-21T05:03:12.758" v="3228" actId="2696"/>
        <pc:sldMkLst>
          <pc:docMk/>
          <pc:sldMk cId="1731607516" sldId="288"/>
        </pc:sldMkLst>
      </pc:sldChg>
      <pc:sldChg chg="addSp delSp modSp add mod">
        <pc:chgData name="Shahbaz Chaudhary" userId="fef21e47db54da50" providerId="LiveId" clId="{C15ECEE5-C388-4A60-B2AC-11301F40A6E8}" dt="2024-02-21T05:22:17.788" v="3892" actId="1035"/>
        <pc:sldMkLst>
          <pc:docMk/>
          <pc:sldMk cId="3694012452" sldId="288"/>
        </pc:sldMkLst>
      </pc:sldChg>
      <pc:sldChg chg="modSp add mod ord">
        <pc:chgData name="Shahbaz Chaudhary" userId="fef21e47db54da50" providerId="LiveId" clId="{C15ECEE5-C388-4A60-B2AC-11301F40A6E8}" dt="2024-02-21T18:37:02.616" v="4188" actId="20577"/>
        <pc:sldMkLst>
          <pc:docMk/>
          <pc:sldMk cId="3679504655" sldId="289"/>
        </pc:sldMkLst>
      </pc:sldChg>
      <pc:sldChg chg="addSp modSp new mod">
        <pc:chgData name="Shahbaz Chaudhary" userId="fef21e47db54da50" providerId="LiveId" clId="{C15ECEE5-C388-4A60-B2AC-11301F40A6E8}" dt="2024-02-21T18:50:08.810" v="5319" actId="1076"/>
        <pc:sldMkLst>
          <pc:docMk/>
          <pc:sldMk cId="2497241796" sldId="290"/>
        </pc:sldMkLst>
      </pc:sldChg>
      <pc:sldChg chg="addSp delSp modSp add mod">
        <pc:chgData name="Shahbaz Chaudhary" userId="fef21e47db54da50" providerId="LiveId" clId="{C15ECEE5-C388-4A60-B2AC-11301F40A6E8}" dt="2024-02-21T18:52:37.195" v="5328" actId="14100"/>
        <pc:sldMkLst>
          <pc:docMk/>
          <pc:sldMk cId="1983410026" sldId="291"/>
        </pc:sldMkLst>
      </pc:sldChg>
      <pc:sldChg chg="addSp delSp modSp add mod">
        <pc:chgData name="Shahbaz Chaudhary" userId="fef21e47db54da50" providerId="LiveId" clId="{C15ECEE5-C388-4A60-B2AC-11301F40A6E8}" dt="2024-02-23T03:19:29.353" v="8145" actId="478"/>
        <pc:sldMkLst>
          <pc:docMk/>
          <pc:sldMk cId="4276570882" sldId="292"/>
        </pc:sldMkLst>
      </pc:sldChg>
      <pc:sldChg chg="addSp delSp modSp add mod">
        <pc:chgData name="Shahbaz Chaudhary" userId="fef21e47db54da50" providerId="LiveId" clId="{C15ECEE5-C388-4A60-B2AC-11301F40A6E8}" dt="2024-02-23T03:21:29.557" v="8359" actId="20577"/>
        <pc:sldMkLst>
          <pc:docMk/>
          <pc:sldMk cId="3336208690" sldId="293"/>
        </pc:sldMkLst>
      </pc:sldChg>
      <pc:sldChg chg="addSp delSp modSp add mod">
        <pc:chgData name="Shahbaz Chaudhary" userId="fef21e47db54da50" providerId="LiveId" clId="{C15ECEE5-C388-4A60-B2AC-11301F40A6E8}" dt="2024-02-23T03:21:38.251" v="8360"/>
        <pc:sldMkLst>
          <pc:docMk/>
          <pc:sldMk cId="3096362217" sldId="294"/>
        </pc:sldMkLst>
      </pc:sldChg>
      <pc:sldChg chg="addSp delSp modSp add mod">
        <pc:chgData name="Shahbaz Chaudhary" userId="fef21e47db54da50" providerId="LiveId" clId="{C15ECEE5-C388-4A60-B2AC-11301F40A6E8}" dt="2024-02-23T01:50:50.189" v="6183" actId="478"/>
        <pc:sldMkLst>
          <pc:docMk/>
          <pc:sldMk cId="2774312969" sldId="295"/>
        </pc:sldMkLst>
      </pc:sldChg>
      <pc:sldChg chg="addSp delSp modSp add mod">
        <pc:chgData name="Shahbaz Chaudhary" userId="fef21e47db54da50" providerId="LiveId" clId="{C15ECEE5-C388-4A60-B2AC-11301F40A6E8}" dt="2024-02-23T02:02:18.157" v="6495" actId="1035"/>
        <pc:sldMkLst>
          <pc:docMk/>
          <pc:sldMk cId="2468043768" sldId="296"/>
        </pc:sldMkLst>
      </pc:sldChg>
      <pc:sldChg chg="addSp delSp modSp add mod ord">
        <pc:chgData name="Shahbaz Chaudhary" userId="fef21e47db54da50" providerId="LiveId" clId="{C15ECEE5-C388-4A60-B2AC-11301F40A6E8}" dt="2024-02-23T02:53:03.227" v="7014" actId="20577"/>
        <pc:sldMkLst>
          <pc:docMk/>
          <pc:sldMk cId="2822000121" sldId="297"/>
        </pc:sldMkLst>
      </pc:sldChg>
      <pc:sldChg chg="delSp modSp add mod">
        <pc:chgData name="Shahbaz Chaudhary" userId="fef21e47db54da50" providerId="LiveId" clId="{C15ECEE5-C388-4A60-B2AC-11301F40A6E8}" dt="2024-02-23T02:01:46.304" v="6485" actId="1035"/>
        <pc:sldMkLst>
          <pc:docMk/>
          <pc:sldMk cId="4135973341" sldId="298"/>
        </pc:sldMkLst>
      </pc:sldChg>
      <pc:sldChg chg="modSp add del mod">
        <pc:chgData name="Shahbaz Chaudhary" userId="fef21e47db54da50" providerId="LiveId" clId="{C15ECEE5-C388-4A60-B2AC-11301F40A6E8}" dt="2024-02-23T03:36:32.764" v="8545" actId="2696"/>
        <pc:sldMkLst>
          <pc:docMk/>
          <pc:sldMk cId="636517246" sldId="299"/>
        </pc:sldMkLst>
      </pc:sldChg>
      <pc:sldChg chg="addSp delSp modSp add mod ord">
        <pc:chgData name="Shahbaz Chaudhary" userId="fef21e47db54da50" providerId="LiveId" clId="{C15ECEE5-C388-4A60-B2AC-11301F40A6E8}" dt="2024-02-23T03:00:31.987" v="7195" actId="1076"/>
        <pc:sldMkLst>
          <pc:docMk/>
          <pc:sldMk cId="1769596272" sldId="300"/>
        </pc:sldMkLst>
      </pc:sldChg>
      <pc:sldChg chg="delSp modSp add mod">
        <pc:chgData name="Shahbaz Chaudhary" userId="fef21e47db54da50" providerId="LiveId" clId="{C15ECEE5-C388-4A60-B2AC-11301F40A6E8}" dt="2024-02-23T03:11:48.457" v="8143" actId="255"/>
        <pc:sldMkLst>
          <pc:docMk/>
          <pc:sldMk cId="2870562491" sldId="301"/>
        </pc:sldMkLst>
      </pc:sldChg>
      <pc:sldChg chg="delSp modSp add mod">
        <pc:chgData name="Shahbaz Chaudhary" userId="fef21e47db54da50" providerId="LiveId" clId="{C15ECEE5-C388-4A60-B2AC-11301F40A6E8}" dt="2024-02-23T03:21:15.633" v="8349" actId="1076"/>
        <pc:sldMkLst>
          <pc:docMk/>
          <pc:sldMk cId="2631445205" sldId="302"/>
        </pc:sldMkLst>
      </pc:sldChg>
      <pc:sldChg chg="addSp delSp modSp add mod">
        <pc:chgData name="Shahbaz Chaudhary" userId="fef21e47db54da50" providerId="LiveId" clId="{C15ECEE5-C388-4A60-B2AC-11301F40A6E8}" dt="2024-02-24T02:44:50.537" v="9014" actId="255"/>
        <pc:sldMkLst>
          <pc:docMk/>
          <pc:sldMk cId="2145370578" sldId="303"/>
        </pc:sldMkLst>
      </pc:sldChg>
      <pc:sldChg chg="delSp modSp add mod">
        <pc:chgData name="Shahbaz Chaudhary" userId="fef21e47db54da50" providerId="LiveId" clId="{C15ECEE5-C388-4A60-B2AC-11301F40A6E8}" dt="2024-02-24T02:46:42.319" v="9219" actId="20577"/>
        <pc:sldMkLst>
          <pc:docMk/>
          <pc:sldMk cId="3634487601" sldId="304"/>
        </pc:sldMkLst>
      </pc:sldChg>
      <pc:sldChg chg="addSp delSp modSp add mod ord">
        <pc:chgData name="Shahbaz Chaudhary" userId="fef21e47db54da50" providerId="LiveId" clId="{C15ECEE5-C388-4A60-B2AC-11301F40A6E8}" dt="2024-02-24T03:28:46.751" v="10178"/>
        <pc:sldMkLst>
          <pc:docMk/>
          <pc:sldMk cId="3317459950" sldId="305"/>
        </pc:sldMkLst>
      </pc:sldChg>
      <pc:sldChg chg="addSp modSp add mod">
        <pc:chgData name="Shahbaz Chaudhary" userId="fef21e47db54da50" providerId="LiveId" clId="{C15ECEE5-C388-4A60-B2AC-11301F40A6E8}" dt="2024-02-24T03:28:03.739" v="10175" actId="1076"/>
        <pc:sldMkLst>
          <pc:docMk/>
          <pc:sldMk cId="3145748476" sldId="306"/>
        </pc:sldMkLst>
      </pc:sldChg>
    </pc:docChg>
  </pc:docChgLst>
  <pc:docChgLst>
    <pc:chgData name="Shahbaz Chaudhary" userId="fef21e47db54da50" providerId="LiveId" clId="{A75ED070-6719-46D4-8B1D-A73786D9E8CA}"/>
    <pc:docChg chg="undo custSel addSld modSld">
      <pc:chgData name="Shahbaz Chaudhary" userId="fef21e47db54da50" providerId="LiveId" clId="{A75ED070-6719-46D4-8B1D-A73786D9E8CA}" dt="2024-01-20T04:08:29.589" v="3179" actId="255"/>
      <pc:docMkLst>
        <pc:docMk/>
      </pc:docMkLst>
      <pc:sldChg chg="addSp modSp mod">
        <pc:chgData name="Shahbaz Chaudhary" userId="fef21e47db54da50" providerId="LiveId" clId="{A75ED070-6719-46D4-8B1D-A73786D9E8CA}" dt="2024-01-19T23:46:10.586" v="199" actId="1076"/>
        <pc:sldMkLst>
          <pc:docMk/>
          <pc:sldMk cId="3173268950" sldId="257"/>
        </pc:sldMkLst>
      </pc:sldChg>
      <pc:sldChg chg="modSp new mod">
        <pc:chgData name="Shahbaz Chaudhary" userId="fef21e47db54da50" providerId="LiveId" clId="{A75ED070-6719-46D4-8B1D-A73786D9E8CA}" dt="2024-01-19T23:43:38.359" v="113" actId="207"/>
        <pc:sldMkLst>
          <pc:docMk/>
          <pc:sldMk cId="670833904" sldId="260"/>
        </pc:sldMkLst>
      </pc:sldChg>
      <pc:sldChg chg="addSp delSp modSp new mod">
        <pc:chgData name="Shahbaz Chaudhary" userId="fef21e47db54da50" providerId="LiveId" clId="{A75ED070-6719-46D4-8B1D-A73786D9E8CA}" dt="2024-01-19T23:52:02.410" v="368" actId="1076"/>
        <pc:sldMkLst>
          <pc:docMk/>
          <pc:sldMk cId="3014355699" sldId="261"/>
        </pc:sldMkLst>
      </pc:sldChg>
      <pc:sldChg chg="addSp delSp modSp new mod">
        <pc:chgData name="Shahbaz Chaudhary" userId="fef21e47db54da50" providerId="LiveId" clId="{A75ED070-6719-46D4-8B1D-A73786D9E8CA}" dt="2024-01-20T02:49:39.234" v="1441" actId="20577"/>
        <pc:sldMkLst>
          <pc:docMk/>
          <pc:sldMk cId="2095729538" sldId="262"/>
        </pc:sldMkLst>
      </pc:sldChg>
      <pc:sldChg chg="modSp new mod">
        <pc:chgData name="Shahbaz Chaudhary" userId="fef21e47db54da50" providerId="LiveId" clId="{A75ED070-6719-46D4-8B1D-A73786D9E8CA}" dt="2024-01-20T02:44:16.733" v="1218" actId="20577"/>
        <pc:sldMkLst>
          <pc:docMk/>
          <pc:sldMk cId="445803403" sldId="263"/>
        </pc:sldMkLst>
      </pc:sldChg>
      <pc:sldChg chg="addSp delSp modSp new mod">
        <pc:chgData name="Shahbaz Chaudhary" userId="fef21e47db54da50" providerId="LiveId" clId="{A75ED070-6719-46D4-8B1D-A73786D9E8CA}" dt="2024-01-20T02:49:18.150" v="1417" actId="20577"/>
        <pc:sldMkLst>
          <pc:docMk/>
          <pc:sldMk cId="2694606823" sldId="264"/>
        </pc:sldMkLst>
      </pc:sldChg>
      <pc:sldChg chg="addSp modSp new mod">
        <pc:chgData name="Shahbaz Chaudhary" userId="fef21e47db54da50" providerId="LiveId" clId="{A75ED070-6719-46D4-8B1D-A73786D9E8CA}" dt="2024-01-20T01:40:27.504" v="955" actId="1076"/>
        <pc:sldMkLst>
          <pc:docMk/>
          <pc:sldMk cId="2498650543" sldId="265"/>
        </pc:sldMkLst>
      </pc:sldChg>
      <pc:sldChg chg="addSp modSp new mod">
        <pc:chgData name="Shahbaz Chaudhary" userId="fef21e47db54da50" providerId="LiveId" clId="{A75ED070-6719-46D4-8B1D-A73786D9E8CA}" dt="2024-01-20T02:50:38.234" v="1443" actId="1076"/>
        <pc:sldMkLst>
          <pc:docMk/>
          <pc:sldMk cId="3335435019" sldId="266"/>
        </pc:sldMkLst>
      </pc:sldChg>
      <pc:sldChg chg="addSp delSp modSp new mod">
        <pc:chgData name="Shahbaz Chaudhary" userId="fef21e47db54da50" providerId="LiveId" clId="{A75ED070-6719-46D4-8B1D-A73786D9E8CA}" dt="2024-01-20T02:57:04.720" v="1769" actId="1076"/>
        <pc:sldMkLst>
          <pc:docMk/>
          <pc:sldMk cId="1022394894" sldId="267"/>
        </pc:sldMkLst>
      </pc:sldChg>
      <pc:sldChg chg="addSp delSp modSp new mod">
        <pc:chgData name="Shahbaz Chaudhary" userId="fef21e47db54da50" providerId="LiveId" clId="{A75ED070-6719-46D4-8B1D-A73786D9E8CA}" dt="2024-01-20T02:48:01.070" v="1325" actId="1076"/>
        <pc:sldMkLst>
          <pc:docMk/>
          <pc:sldMk cId="4285996834" sldId="268"/>
        </pc:sldMkLst>
      </pc:sldChg>
      <pc:sldChg chg="addSp modSp new mod">
        <pc:chgData name="Shahbaz Chaudhary" userId="fef21e47db54da50" providerId="LiveId" clId="{A75ED070-6719-46D4-8B1D-A73786D9E8CA}" dt="2024-01-20T03:46:46.702" v="2874" actId="20577"/>
        <pc:sldMkLst>
          <pc:docMk/>
          <pc:sldMk cId="4255297391" sldId="269"/>
        </pc:sldMkLst>
      </pc:sldChg>
      <pc:sldChg chg="addSp modSp new mod">
        <pc:chgData name="Shahbaz Chaudhary" userId="fef21e47db54da50" providerId="LiveId" clId="{A75ED070-6719-46D4-8B1D-A73786D9E8CA}" dt="2024-01-20T04:08:29.589" v="3179" actId="255"/>
        <pc:sldMkLst>
          <pc:docMk/>
          <pc:sldMk cId="3783239014" sldId="270"/>
        </pc:sldMkLst>
      </pc:sldChg>
      <pc:sldChg chg="addSp delSp modSp add mod">
        <pc:chgData name="Shahbaz Chaudhary" userId="fef21e47db54da50" providerId="LiveId" clId="{A75ED070-6719-46D4-8B1D-A73786D9E8CA}" dt="2024-01-20T04:07:52.021" v="3178" actId="1076"/>
        <pc:sldMkLst>
          <pc:docMk/>
          <pc:sldMk cId="1820473947" sldId="271"/>
        </pc:sldMkLst>
      </pc:sldChg>
    </pc:docChg>
  </pc:docChgLst>
  <pc:docChgLst>
    <pc:chgData name="Shahbaz Chaudhary" userId="fef21e47db54da50" providerId="LiveId" clId="{7921C1B7-FF6D-414A-B06C-EFF7B66D8B00}"/>
    <pc:docChg chg="modSld">
      <pc:chgData name="Shahbaz Chaudhary" userId="fef21e47db54da50" providerId="LiveId" clId="{7921C1B7-FF6D-414A-B06C-EFF7B66D8B00}" dt="2025-04-10T00:25:21.494" v="2" actId="14100"/>
      <pc:docMkLst>
        <pc:docMk/>
      </pc:docMkLst>
      <pc:sldChg chg="modSp mod">
        <pc:chgData name="Shahbaz Chaudhary" userId="fef21e47db54da50" providerId="LiveId" clId="{7921C1B7-FF6D-414A-B06C-EFF7B66D8B00}" dt="2025-04-10T00:25:21.494" v="2" actId="14100"/>
        <pc:sldMkLst>
          <pc:docMk/>
          <pc:sldMk cId="3942806893" sldId="258"/>
        </pc:sldMkLst>
        <pc:picChg chg="mod">
          <ac:chgData name="Shahbaz Chaudhary" userId="fef21e47db54da50" providerId="LiveId" clId="{7921C1B7-FF6D-414A-B06C-EFF7B66D8B00}" dt="2025-04-10T00:25:21.494" v="2" actId="14100"/>
          <ac:picMkLst>
            <pc:docMk/>
            <pc:sldMk cId="3942806893" sldId="258"/>
            <ac:picMk id="10" creationId="{86352290-B899-4D9C-40FB-1C13F4038C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4F05-4EAE-1578-B2E4-7882ADFC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AE5-3FF4-7DBC-1FA6-3EFFB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753EC-07F4-3ACA-C407-BEB9CB1B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68E14-9253-6880-74CF-0CB55704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68B7D-C2F3-4DDC-53B2-F882AE0A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B20E-E9E7-63D7-5BE6-6380844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AA35A-8969-5487-3AE8-CE4A83079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97E2-E06C-171C-7E24-B78ABC3B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A4DF1-ECBF-A741-7731-66D35D29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7DA6-50AD-3780-F0B3-C94205B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4359A-A046-41B1-5DDA-0E64B4C1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81D48-AF4F-6A21-01F4-03744F28B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4E23-6F0C-99FA-84FC-ADE6C2CB1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B8E1-2A16-15E3-BDEB-257E9344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E265-8235-0DC3-FD6E-33DCB353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3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7254-D0D1-EF45-1324-D67272ED3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15FF-5266-84F7-AFF5-904A5736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41F-3812-FD16-ACF3-DC94EBD9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2801-28CF-563B-1039-5A90A3FE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A205-7175-B1E3-E592-7CD9C08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35B-5DE2-8E75-B14E-00CD5CE2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C0E5E-C6F5-DC58-905A-73D83346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D40E-466D-B02C-34A2-7DEED98E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A026F-C978-7188-2D39-83213F91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5EEC-E270-8C43-6423-AE086DBE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7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F68F-B0F9-F58D-F7D3-5A9F4655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0C4C-A409-B98A-B49A-12C559A0D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3946-AACD-6E31-4007-153A9B71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C835E-E52D-90CF-5229-72A922BE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C73F-C1B2-28BA-B287-1A5949CA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E9D0D-78A1-FE74-8C4F-D91A3C77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66B-717E-7168-0B8B-8214063EC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818F-0FF5-1F5E-D678-BCCE09FE6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55330-8518-C711-67B4-BBAF60D5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D6AE50-AE3C-F6F8-D6C7-94F8079F9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F832A-4B28-4B24-B5CD-E4B8591C4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30B5-8FD5-0E9E-2DE3-65761FC4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CE87-B928-78F0-0993-EC44B5267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D00C20-D8AD-5619-569C-3F7FDC16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1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6E4C-8384-F4A0-A283-741853DA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C8F9E-9868-5898-43E4-FB0FCC1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FE7A9-B331-2D45-515C-32B22A7B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50BEF-C89B-9A94-C3C9-8A261EB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E58BB-031D-182C-09EB-7ED7E363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4D73-A312-97D0-12B4-20D7FB4E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C2E9-DEE4-F52A-DF30-BDB74C26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8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C637-3546-9984-624F-BF5C0DA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F093-1B96-AEC0-FE7C-631932687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16C94-D935-C382-97EE-F03BFEE1C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9CDA5-01D1-303C-8B0A-1032820F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CDCB2-8F74-C0E2-8EF3-87619A83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F5F8-AA22-A5EC-95E7-2A8D9A13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2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CD98-79FF-EB18-E076-86D02781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2E58B-E0F4-D5F0-5164-9CCC0DCE4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FA634-F9C5-C9CD-3E6C-7CB42C6AC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680BD-491F-2356-54D5-15823A91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080D-3118-1E67-5BE3-3DC4DB2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16FCC-0B9B-DF75-B70E-AF900460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DB3A3-9AA5-C1B3-9F6E-45A3D166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7EA1-4181-D70F-E42B-990EA5B1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9801-5EDF-A2BF-1B8B-03092FEFF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500E6-8F8D-4B6B-B486-11D197ACE9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F33A-A310-B599-581E-563EB4901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520C-FE8F-D4E6-CFD3-A6D28E195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A2BD-B005-4178-B40C-DE15A3134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6356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6356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conda.org/anacond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naconda.org/conda-forg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mba-org/mamba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amba.readthedocs.io/" TargetMode="External"/><Relationship Id="rId2" Type="http://schemas.openxmlformats.org/officeDocument/2006/relationships/hyperlink" Target="https://www.anaconda.com/blog/a-faster-conda-for-a-growing-community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64C0-02DE-C79A-058C-AA031346A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environment and package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B1D3-7E36-1E35-E1B8-82545BBF8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70972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EC1A-8381-02A9-CAE3-9C2DB48D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are only downloaded once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1F217-C90B-18A6-9A12-D9ECE18FEC4D}"/>
              </a:ext>
            </a:extLst>
          </p:cNvPr>
          <p:cNvSpPr txBox="1"/>
          <p:nvPr/>
        </p:nvSpPr>
        <p:spPr>
          <a:xfrm>
            <a:off x="838200" y="1724439"/>
            <a:ext cx="59795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 recreated the environment and re-installed the package</a:t>
            </a: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F5357-6F67-12E0-349B-E185AA382788}"/>
              </a:ext>
            </a:extLst>
          </p:cNvPr>
          <p:cNvSpPr txBox="1"/>
          <p:nvPr/>
        </p:nvSpPr>
        <p:spPr>
          <a:xfrm>
            <a:off x="1132686" y="3244489"/>
            <a:ext cx="84743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Using cached colorama-0.4.6-py2.py3-none-any.whl (25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Using cached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colorama-0.4.6 tqdm-4.66.1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123D0-7EB4-34D6-A197-5F81784945E8}"/>
              </a:ext>
            </a:extLst>
          </p:cNvPr>
          <p:cNvSpPr txBox="1"/>
          <p:nvPr/>
        </p:nvSpPr>
        <p:spPr>
          <a:xfrm>
            <a:off x="1132686" y="4925063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8A7E0-5143-91AA-0A3A-EBF028E9FF83}"/>
              </a:ext>
            </a:extLst>
          </p:cNvPr>
          <p:cNvCxnSpPr/>
          <p:nvPr/>
        </p:nvCxnSpPr>
        <p:spPr>
          <a:xfrm>
            <a:off x="1132686" y="3244489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54D635-6374-CB7F-22BA-81B3CDE9CE20}"/>
              </a:ext>
            </a:extLst>
          </p:cNvPr>
          <p:cNvCxnSpPr/>
          <p:nvPr/>
        </p:nvCxnSpPr>
        <p:spPr>
          <a:xfrm>
            <a:off x="1132686" y="5017395"/>
            <a:ext cx="0" cy="138499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ACAD9D4-17B3-57DC-86B8-D2FCDD682758}"/>
              </a:ext>
            </a:extLst>
          </p:cNvPr>
          <p:cNvSpPr txBox="1"/>
          <p:nvPr/>
        </p:nvSpPr>
        <p:spPr>
          <a:xfrm rot="16200000">
            <a:off x="434577" y="385195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New install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947D9-14ED-1B73-3232-34AB4DC63217}"/>
              </a:ext>
            </a:extLst>
          </p:cNvPr>
          <p:cNvSpPr txBox="1"/>
          <p:nvPr/>
        </p:nvSpPr>
        <p:spPr>
          <a:xfrm rot="16200000">
            <a:off x="417091" y="5610604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Old install</a:t>
            </a:r>
          </a:p>
        </p:txBody>
      </p:sp>
    </p:spTree>
    <p:extLst>
      <p:ext uri="{BB962C8B-B14F-4D97-AF65-F5344CB8AC3E}">
        <p14:creationId xmlns:p14="http://schemas.microsoft.com/office/powerpoint/2010/main" val="249865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955-B6C0-6D52-772D-2498F1A4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i="1" dirty="0" err="1"/>
              <a:t>colorama</a:t>
            </a:r>
            <a:r>
              <a:rPr lang="en-US" dirty="0"/>
              <a:t> installed?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AE45C-EBF2-D16E-6070-866786C1F4A9}"/>
              </a:ext>
            </a:extLst>
          </p:cNvPr>
          <p:cNvSpPr txBox="1"/>
          <p:nvPr/>
        </p:nvSpPr>
        <p:spPr>
          <a:xfrm>
            <a:off x="838200" y="1827802"/>
            <a:ext cx="6450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Because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tqdm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lists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colorama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as a dependency in </a:t>
            </a: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https://github.com/tqdm/tqdm/blob/master/pyproject.toml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E8E04-9B31-72E4-3E68-54F0070EB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98" y="2955491"/>
            <a:ext cx="9638512" cy="22512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43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pip</a:t>
            </a:r>
            <a:r>
              <a:rPr lang="en-US" dirty="0"/>
              <a:t> downloads a </a:t>
            </a:r>
            <a:r>
              <a:rPr lang="en-US" i="1" dirty="0"/>
              <a:t>wheel</a:t>
            </a:r>
            <a:r>
              <a:rPr lang="en-US" dirty="0"/>
              <a:t> (.</a:t>
            </a:r>
            <a:r>
              <a:rPr lang="en-US" dirty="0" err="1"/>
              <a:t>whl</a:t>
            </a:r>
            <a:r>
              <a:rPr lang="en-US" dirty="0"/>
              <a:t>)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5216056" y="1783894"/>
            <a:ext cx="6488264" cy="470898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38200" y="1891615"/>
            <a:ext cx="40279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WHEEL</a:t>
            </a:r>
            <a:endParaRPr lang="en-US" sz="1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2BA8-6998-7F45-56E3-CD40834F0D9C}"/>
              </a:ext>
            </a:extLst>
          </p:cNvPr>
          <p:cNvSpPr txBox="1"/>
          <p:nvPr/>
        </p:nvSpPr>
        <p:spPr>
          <a:xfrm>
            <a:off x="524942" y="1012954"/>
            <a:ext cx="1114211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94573F"/>
                </a:solidFill>
                <a:latin typeface="Georgia" panose="02040502050405020303" pitchFamily="18" charset="0"/>
              </a:rPr>
              <a:t>Definition</a:t>
            </a: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downloads, caches and installs python packages and </a:t>
            </a:r>
            <a:r>
              <a:rPr lang="en-US" sz="3200" b="1" dirty="0">
                <a:solidFill>
                  <a:srgbClr val="236356"/>
                </a:solidFill>
                <a:latin typeface="Georgia" panose="02040502050405020303" pitchFamily="18" charset="0"/>
              </a:rPr>
              <a:t>their dependencies</a:t>
            </a: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b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</a:p>
          <a:p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For many years, </a:t>
            </a:r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was not able to install packages with binary dependencies, such as </a:t>
            </a:r>
            <a:r>
              <a:rPr lang="en-US" sz="3200" i="1" dirty="0" err="1">
                <a:solidFill>
                  <a:srgbClr val="236356"/>
                </a:solidFill>
                <a:latin typeface="Georgia" panose="02040502050405020303" pitchFamily="18" charset="0"/>
              </a:rPr>
              <a:t>numpy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3200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sz="3200" dirty="0">
                <a:solidFill>
                  <a:srgbClr val="236356"/>
                </a:solidFill>
                <a:latin typeface="Georgia" panose="02040502050405020303" pitchFamily="18" charset="0"/>
              </a:rPr>
              <a:t> also doesn’t do a thorough job of making sure all packages and their dependencies will work well together</a:t>
            </a:r>
            <a:endParaRPr lang="en-US" sz="3200" i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E2D43-0A69-3C60-90B9-ED36B2DA9511}"/>
              </a:ext>
            </a:extLst>
          </p:cNvPr>
          <p:cNvSpPr txBox="1"/>
          <p:nvPr/>
        </p:nvSpPr>
        <p:spPr>
          <a:xfrm>
            <a:off x="3847289" y="6311591"/>
            <a:ext cx="7819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Great resource: https://jakevdp.github.io/blog/</a:t>
            </a:r>
            <a:r>
              <a:rPr lang="en-US" sz="1400" b="1" dirty="0">
                <a:solidFill>
                  <a:srgbClr val="236356"/>
                </a:solidFill>
                <a:latin typeface="Georgia" panose="02040502050405020303" pitchFamily="18" charset="0"/>
              </a:rPr>
              <a:t>2016</a:t>
            </a:r>
            <a:r>
              <a:rPr lang="en-US" sz="1400" dirty="0">
                <a:solidFill>
                  <a:srgbClr val="236356"/>
                </a:solidFill>
                <a:latin typeface="Georgia" panose="02040502050405020303" pitchFamily="18" charset="0"/>
              </a:rPr>
              <a:t>/08/25/conda-myths-and-misconceptions/</a:t>
            </a:r>
          </a:p>
        </p:txBody>
      </p:sp>
    </p:spTree>
    <p:extLst>
      <p:ext uri="{BB962C8B-B14F-4D97-AF65-F5344CB8AC3E}">
        <p14:creationId xmlns:p14="http://schemas.microsoft.com/office/powerpoint/2010/main" val="1022394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2E1A-1620-6996-68FB-8FDAC729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 generally use </a:t>
            </a:r>
            <a:r>
              <a:rPr lang="en-US" i="1" dirty="0" err="1"/>
              <a:t>conda</a:t>
            </a:r>
            <a:r>
              <a:rPr lang="en-US" dirty="0"/>
              <a:t> as their package manager*, along with </a:t>
            </a:r>
            <a:r>
              <a:rPr lang="en-US" i="1" dirty="0"/>
              <a:t>pip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06D39-7DB8-F68F-63CE-AB22CF82028E}"/>
              </a:ext>
            </a:extLst>
          </p:cNvPr>
          <p:cNvSpPr txBox="1"/>
          <p:nvPr/>
        </p:nvSpPr>
        <p:spPr>
          <a:xfrm>
            <a:off x="569537" y="6287827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</a:t>
            </a:r>
            <a:r>
              <a:rPr lang="en-US" sz="1200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 is also an env manager, as we will see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A47ED-6C3F-7CC0-DF7A-B6B547A4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874" y="1862101"/>
            <a:ext cx="5288823" cy="43685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610ABD-768E-7CAD-8302-CC9AE85CA7FB}"/>
              </a:ext>
            </a:extLst>
          </p:cNvPr>
          <p:cNvSpPr txBox="1"/>
          <p:nvPr/>
        </p:nvSpPr>
        <p:spPr>
          <a:xfrm>
            <a:off x="888610" y="1862101"/>
            <a:ext cx="46722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Anaonda’s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sz="2800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-forge 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repos host around 28k packages</a:t>
            </a:r>
          </a:p>
          <a:p>
            <a:endParaRPr lang="en-US" sz="2800" i="1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https://anaconda.org/anaconda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   :   3,399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hlinkClick r:id="rId4"/>
              </a:rPr>
              <a:t>https://anaconda.org/conda-forge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: 24,421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567F-B26D-0564-EDA8-9A47C2CF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err="1"/>
              <a:t>conda</a:t>
            </a:r>
            <a:r>
              <a:rPr lang="en-US" dirty="0"/>
              <a:t> is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(currently) </a:t>
            </a:r>
            <a:r>
              <a:rPr lang="en-US" dirty="0"/>
              <a:t>the premier package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(and environment)</a:t>
            </a:r>
            <a:r>
              <a:rPr lang="en-US" dirty="0"/>
              <a:t> manager for data scientists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278B8-6EAB-0D7C-60D4-27ADEE0B7104}"/>
              </a:ext>
            </a:extLst>
          </p:cNvPr>
          <p:cNvSpPr txBox="1"/>
          <p:nvPr/>
        </p:nvSpPr>
        <p:spPr>
          <a:xfrm>
            <a:off x="838200" y="1827801"/>
            <a:ext cx="10825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Unlike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, it can install packages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any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language. In that sense, it is closer to 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apt/brew/chocolatey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can manage non-python dependencies, such as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numpy’s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c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based libraries (although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pip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can also do this now)</a:t>
            </a:r>
          </a:p>
          <a:p>
            <a:endParaRPr lang="en-US" b="0" dirty="0">
              <a:solidFill>
                <a:srgbClr val="236356"/>
              </a:solidFill>
              <a:effectLst/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has a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very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powerful solver. When you install packages </a:t>
            </a:r>
          </a:p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install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package_b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package_c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It will make sure all three packages can work with existing libraries in the environment, they can work with each other and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all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dependencies can work with all other dependencies! You are less likely to have version mismatch issues.</a:t>
            </a:r>
          </a:p>
          <a:p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sz="1800" dirty="0">
                <a:solidFill>
                  <a:srgbClr val="94573F"/>
                </a:solidFill>
                <a:latin typeface="Georgia" panose="02040502050405020303" pitchFamily="18" charset="0"/>
              </a:rPr>
              <a:t>Caveats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  <a:p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Sometimes dependency resolution can result in 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extremely</a:t>
            </a:r>
            <a:r>
              <a:rPr lang="en-US" b="1" dirty="0">
                <a:solidFill>
                  <a:srgbClr val="236356"/>
                </a:solidFill>
                <a:latin typeface="Georgia" panose="02040502050405020303" pitchFamily="18" charset="0"/>
              </a:rPr>
              <a:t> (unbearably) long wait times to install packages</a:t>
            </a:r>
            <a:r>
              <a:rPr lang="en-US" b="1" i="1" dirty="0">
                <a:solidFill>
                  <a:srgbClr val="236356"/>
                </a:solidFill>
                <a:latin typeface="Georgia" panose="02040502050405020303" pitchFamily="18" charset="0"/>
              </a:rPr>
              <a:t>. 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So much so that a new project has started up: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(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  <a:hlinkClick r:id="rId2"/>
              </a:rPr>
              <a:t>https://github.com/mamba-org/mamba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). As of late 2023, some features of </a:t>
            </a:r>
            <a:r>
              <a:rPr lang="en-US" i="1" dirty="0">
                <a:solidFill>
                  <a:srgbClr val="236356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have been included in </a:t>
            </a:r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.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297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AAD5-C0C4-B5A9-281E-17536C01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conda</a:t>
            </a:r>
            <a:r>
              <a:rPr lang="en-US" dirty="0"/>
              <a:t> downloads a  .</a:t>
            </a:r>
            <a:r>
              <a:rPr lang="en-US" dirty="0" err="1"/>
              <a:t>conda</a:t>
            </a:r>
            <a:r>
              <a:rPr lang="en-US" dirty="0"/>
              <a:t> file, which contains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5F9CE-952C-3038-6BD2-CC3EA9833001}"/>
              </a:ext>
            </a:extLst>
          </p:cNvPr>
          <p:cNvSpPr txBox="1"/>
          <p:nvPr/>
        </p:nvSpPr>
        <p:spPr>
          <a:xfrm>
            <a:off x="901478" y="1786628"/>
            <a:ext cx="10389043" cy="200887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Actual code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cli.py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config.py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ctx.py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debughelpers.py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globals.py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helpers.py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provider.py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tag.py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logging.py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py.typed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app.py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blueprints.py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README.md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sansio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scaffold.py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sessions.py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signals.py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templating.py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typing.py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views.py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wrappers.py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__init__.py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__main__.py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CC6C0-2A54-2D45-B61E-55E3A447A177}"/>
              </a:ext>
            </a:extLst>
          </p:cNvPr>
          <p:cNvSpPr txBox="1"/>
          <p:nvPr/>
        </p:nvSpPr>
        <p:spPr>
          <a:xfrm>
            <a:off x="898497" y="4066933"/>
            <a:ext cx="11469093" cy="230832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Meta-data</a:t>
            </a: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about.json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files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git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hash_input.json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index.json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link.json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paths.json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conda_build_config.yaml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meta.yaml.template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recipe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scripts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run_test.bat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run_test.py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run_test.sh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test_time_dependencies.json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1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1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pyhd8ed1ab_0.tar.zst</a:t>
            </a:r>
            <a:endParaRPr lang="en-US" sz="800" b="1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direct_url.json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entry_points.txt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INSTALLER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LICENSE.rst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METADATA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RECORD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pkg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pyhd8ed1ab_0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packages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8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REQUESTED</a:t>
            </a:r>
            <a:endParaRPr lang="en-US" sz="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800" b="1" dirty="0">
              <a:solidFill>
                <a:srgbClr val="FF579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56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DE3-A41E-42BF-B9A8-59A2761D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conda</a:t>
            </a:r>
            <a:r>
              <a:rPr lang="en-US" dirty="0"/>
              <a:t> vs pip’s .</a:t>
            </a:r>
            <a:r>
              <a:rPr lang="en-US" dirty="0" err="1"/>
              <a:t>whl</a:t>
            </a:r>
            <a:r>
              <a:rPr lang="en-US" dirty="0"/>
              <a:t> file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0DF6660-5365-3CE2-4578-4B98C83C2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21978"/>
              </p:ext>
            </p:extLst>
          </p:nvPr>
        </p:nvGraphicFramePr>
        <p:xfrm>
          <a:off x="4750420" y="1357583"/>
          <a:ext cx="6927230" cy="5133856"/>
        </p:xfrm>
        <a:graphic>
          <a:graphicData uri="http://schemas.openxmlformats.org/drawingml/2006/table">
            <a:tbl>
              <a:tblPr/>
              <a:tblGrid>
                <a:gridCol w="4682041">
                  <a:extLst>
                    <a:ext uri="{9D8B030D-6E8A-4147-A177-3AD203B41FA5}">
                      <a16:colId xmlns:a16="http://schemas.microsoft.com/office/drawing/2014/main" val="386791014"/>
                    </a:ext>
                  </a:extLst>
                </a:gridCol>
                <a:gridCol w="2245189">
                  <a:extLst>
                    <a:ext uri="{9D8B030D-6E8A-4147-A177-3AD203B41FA5}">
                      <a16:colId xmlns:a16="http://schemas.microsoft.com/office/drawing/2014/main" val="854708725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code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62982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9693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1417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/flask/__main__.py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972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0823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/pkg-flask-3.0.2-pyhd8ed1ab_0/site-packages/flask/__main__.py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56986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/flask/cli.py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764206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/flask/config.py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467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/pkg-flask-3.0.2-pyhd8ed1ab_0/site-packages/flask/cli.py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/flask/ctx.py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1050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/pkg-flask-3.0.2-pyhd8ed1ab_0/site-packages/flask/config.py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/flask/debughelpers.py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30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/pkg-flask-3.0.2-pyhd8ed1ab_0/site-packages/flask/ctx.py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/flask/globals.py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417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/pkg-flask-3.0.2-pyhd8ed1ab_0/site-packages/flask/debughelpers.py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/flask/helpers.py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02229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/pkg-flask-3.0.2-pyhd8ed1ab_0/site-packages/flask/globals.py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json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722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/pkg-flask-3.0.2-pyhd8ed1ab_0/site-packages/flask/helpers.py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/flask/json/__init__.py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358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/flask/json/provider.py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14964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/pkg-flask-3.0.2-pyhd8ed1ab_0/site-packages/flask/json/__init__.py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/flask/json/tag.py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83516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/pkg-flask-3.0.2-pyhd8ed1ab_0/site-packages/flask/json/provider.py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/flask/logging.py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5838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/pkg-flask-3.0.2-pyhd8ed1ab_0/site-packages/flask/json/tag.py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py.typed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19852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/pkg-flask-3.0.2-pyhd8ed1ab_0/site-packages/flask/logging.py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18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/pkg-flask-3.0.2-pyhd8ed1ab_0/site-packages/flask/py.typed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/flask/sansio/app.py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43006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/flask/sansio/blueprints.py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919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/pkg-flask-3.0.2-pyhd8ed1ab_0/site-packages/flask/sansio/app.py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/flask/sansio/README.md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9900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/pkg-flask-3.0.2-pyhd8ed1ab_0/site-packages/flask/sansio/blueprints.py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/flask/sansio/scaffold.py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1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/pkg-flask-3.0.2-pyhd8ed1ab_0/site-packages/flask/sansio/README.md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/flask/sessions.py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52515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/pkg-flask-3.0.2-pyhd8ed1ab_0/site-packages/flask/sansio/scaffold.py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/flask/signals.py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2924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/pkg-flask-3.0.2-pyhd8ed1ab_0/site-packages/flask/sessions.py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/flask/templating.py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9817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/pkg-flask-3.0.2-pyhd8ed1ab_0/site-packages/flask/signals.py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/flask/testing.py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51968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/pkg-flask-3.0.2-pyhd8ed1ab_0/site-packages/flask/templating.py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/flask/typing.py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8548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/pkg-flask-3.0.2-pyhd8ed1ab_0/site-packages/flask/testing.py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/flask/views.py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89338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/pkg-flask-3.0.2-pyhd8ed1ab_0/site-packages/flask/typing.py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/flask/wrappers.py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8885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/pkg-flask-3.0.2-pyhd8ed1ab_0/site-packages/flask/views.py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PIP metadata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136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/pkg-flask-3.0.2-pyhd8ed1ab_0/site-packages/flask/wrappers.py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8232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/flask-3.0.2.dist-info/entry_points.txt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787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da-DK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/pkg-flask-3.0.2-pyhd8ed1ab_0/site-packages/flask-3.0.2.dist-info/direct_url.json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3678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/pkg-flask-3.0.2-pyhd8ed1ab_0/site-packages/flask-3.0.2.dist-info/entry_points.txt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</a:t>
                      </a:r>
                      <a:r>
                        <a:rPr lang="en-US" sz="8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4690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/pkg-flask-3.0.2-pyhd8ed1ab_0/site-packages/flask-3.0.2.dist-info/INSTALLER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/flask-3.0.2.dist-info/METADATA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17050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/pkg-flask-3.0.2-pyhd8ed1ab_0/site-packages/flask-3.0.2.dist-info/LICENSE.rst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/flask-3.0.2.dist-info/RECORD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20706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9958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/pkg-flask-3.0.2-pyhd8ed1ab_0/site-packages/flask-3.0.2.dist-info/RECORD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</a:rPr>
                        <a:t>/flask-3.0.2.dist-info/WHEEL</a:t>
                      </a: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33503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/pkg-flask-3.0.2-pyhd8ed1ab_0/site-packages/flask-3.0.2.dist-info/REQUESTED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57737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FA89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1" i="0" u="none" strike="noStrike" dirty="0">
                        <a:solidFill>
                          <a:srgbClr val="00B05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9999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22CA34B-5D9D-005D-4875-63F5F788E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162314"/>
              </p:ext>
            </p:extLst>
          </p:nvPr>
        </p:nvGraphicFramePr>
        <p:xfrm>
          <a:off x="514350" y="3182620"/>
          <a:ext cx="4097991" cy="3255616"/>
        </p:xfrm>
        <a:graphic>
          <a:graphicData uri="http://schemas.openxmlformats.org/drawingml/2006/table">
            <a:tbl>
              <a:tblPr/>
              <a:tblGrid>
                <a:gridCol w="4097991">
                  <a:extLst>
                    <a:ext uri="{9D8B030D-6E8A-4147-A177-3AD203B41FA5}">
                      <a16:colId xmlns:a16="http://schemas.microsoft.com/office/drawing/2014/main" val="1897972863"/>
                    </a:ext>
                  </a:extLst>
                </a:gridCol>
              </a:tblGrid>
              <a:tr h="6592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CONDA metadata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62960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7660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/info-flask-3.0.2-pyhd8ed1ab_0.tar.zst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40365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14199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about.json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7777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/info-flask-3.0.2-pyhd8ed1ab_0/info/files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027951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/info-flask-3.0.2-pyhd8ed1ab_0/info/git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49968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hash_input.json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7657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index.json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566543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link.json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03684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paths.json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765995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5442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/info-flask-3.0.2-pyhd8ed1ab_0/info/recipe/conda_build_config.yaml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00807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7686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/info-flask-3.0.2-pyhd8ed1ab_0/info/recipe/meta.yaml.template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516539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/info-flask-3.0.2-pyhd8ed1ab_0/info/recipe/recipe-scripts-license.txt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55764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009239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/info-flask-3.0.2-pyhd8ed1ab_0/info/test/run_test.bat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361007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/info-flask-3.0.2-pyhd8ed1ab_0/info/test/run_test.py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357310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/info-flask-3.0.2-pyhd8ed1ab_0/info/test/run_test.sh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0538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/info-flask-3.0.2-pyhd8ed1ab_0/info/test/test_time_dependencies.json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89572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/metadata.json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14746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31834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39618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</a:t>
                      </a: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157134"/>
                  </a:ext>
                </a:extLst>
              </a:tr>
              <a:tr h="65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i="0" u="none" strike="noStrike" dirty="0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/pkg-flask-3.0.2-pyhd8ed1ab_0/info/licenses/</a:t>
                      </a:r>
                      <a:r>
                        <a:rPr lang="en-US" sz="800" b="1" i="0" u="none" strike="noStrike" dirty="0" err="1">
                          <a:solidFill>
                            <a:srgbClr val="FF5792"/>
                          </a:solidFill>
                          <a:effectLst/>
                          <a:latin typeface="Consolas" panose="020B0609020204030204" pitchFamily="49" charset="0"/>
                        </a:rPr>
                        <a:t>LICENSE.rst</a:t>
                      </a:r>
                      <a:endParaRPr lang="en-US" sz="800" b="1" i="0" u="none" strike="noStrike" dirty="0">
                        <a:solidFill>
                          <a:srgbClr val="FF579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296" marR="3296" marT="3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509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ADC48A-1CE9-6530-D166-B734C05D8142}"/>
              </a:ext>
            </a:extLst>
          </p:cNvPr>
          <p:cNvSpPr txBox="1"/>
          <p:nvPr/>
        </p:nvSpPr>
        <p:spPr>
          <a:xfrm>
            <a:off x="1430375" y="2691063"/>
            <a:ext cx="198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Meta data files</a:t>
            </a:r>
          </a:p>
        </p:txBody>
      </p:sp>
    </p:spTree>
    <p:extLst>
      <p:ext uri="{BB962C8B-B14F-4D97-AF65-F5344CB8AC3E}">
        <p14:creationId xmlns:p14="http://schemas.microsoft.com/office/powerpoint/2010/main" val="303932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F53963-4826-1046-D1F2-D692D7948C3B}"/>
              </a:ext>
            </a:extLst>
          </p:cNvPr>
          <p:cNvSpPr txBox="1"/>
          <p:nvPr/>
        </p:nvSpPr>
        <p:spPr>
          <a:xfrm>
            <a:off x="838200" y="1827802"/>
            <a:ext cx="39308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sz="2800" b="0" dirty="0">
              <a:solidFill>
                <a:srgbClr val="00B36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B0529-1EC0-873A-31B1-B0685AE3CF66}"/>
              </a:ext>
            </a:extLst>
          </p:cNvPr>
          <p:cNvSpPr txBox="1"/>
          <p:nvPr/>
        </p:nvSpPr>
        <p:spPr>
          <a:xfrm>
            <a:off x="838200" y="3168151"/>
            <a:ext cx="11149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(adv_python2) C:\Users\shahb&gt;python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Python 3.12.1 | packaged by Anaconda, Inc. | (main, Jan 19 2024, 15:44:08) [MSC v.1916 64 bit (AMD64)] on win32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Type "help", "copyright", "credits" or "license" for more information.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import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, flask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.__file__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 err="1">
                <a:solidFill>
                  <a:srgbClr val="94573F"/>
                </a:solidFill>
                <a:latin typeface="Consolas" panose="020B0609020204030204" pitchFamily="49" charset="0"/>
              </a:rPr>
              <a:t>flask.__file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__</a:t>
            </a:r>
          </a:p>
          <a:p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'C:\\Users\\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shahb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\\anaconda3\\</a:t>
            </a:r>
            <a:r>
              <a:rPr lang="en-US" sz="16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envs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\\adv_python2\\Lib\\site-packages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</a:t>
            </a:r>
            <a:r>
              <a:rPr lang="en-US" sz="1600" b="1" dirty="0">
                <a:solidFill>
                  <a:srgbClr val="94573F"/>
                </a:solidFill>
                <a:latin typeface="Consolas" panose="020B0609020204030204" pitchFamily="49" charset="0"/>
              </a:rPr>
              <a:t>flask</a:t>
            </a:r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\\__init__.py'</a:t>
            </a:r>
          </a:p>
        </p:txBody>
      </p:sp>
    </p:spTree>
    <p:extLst>
      <p:ext uri="{BB962C8B-B14F-4D97-AF65-F5344CB8AC3E}">
        <p14:creationId xmlns:p14="http://schemas.microsoft.com/office/powerpoint/2010/main" val="3783239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E147054-FDCC-9F8F-A1C7-1E8718443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07855"/>
              </p:ext>
            </p:extLst>
          </p:nvPr>
        </p:nvGraphicFramePr>
        <p:xfrm>
          <a:off x="838201" y="1529780"/>
          <a:ext cx="10515599" cy="4697321"/>
        </p:xfrm>
        <a:graphic>
          <a:graphicData uri="http://schemas.openxmlformats.org/drawingml/2006/table">
            <a:tbl>
              <a:tblPr/>
              <a:tblGrid>
                <a:gridCol w="3627473">
                  <a:extLst>
                    <a:ext uri="{9D8B030D-6E8A-4147-A177-3AD203B41FA5}">
                      <a16:colId xmlns:a16="http://schemas.microsoft.com/office/drawing/2014/main" val="2743210805"/>
                    </a:ext>
                  </a:extLst>
                </a:gridCol>
                <a:gridCol w="2289863">
                  <a:extLst>
                    <a:ext uri="{9D8B030D-6E8A-4147-A177-3AD203B41FA5}">
                      <a16:colId xmlns:a16="http://schemas.microsoft.com/office/drawing/2014/main" val="3067563334"/>
                    </a:ext>
                  </a:extLst>
                </a:gridCol>
                <a:gridCol w="42136">
                  <a:extLst>
                    <a:ext uri="{9D8B030D-6E8A-4147-A177-3AD203B41FA5}">
                      <a16:colId xmlns:a16="http://schemas.microsoft.com/office/drawing/2014/main" val="2963384100"/>
                    </a:ext>
                  </a:extLst>
                </a:gridCol>
                <a:gridCol w="2867220">
                  <a:extLst>
                    <a:ext uri="{9D8B030D-6E8A-4147-A177-3AD203B41FA5}">
                      <a16:colId xmlns:a16="http://schemas.microsoft.com/office/drawing/2014/main" val="151943830"/>
                    </a:ext>
                  </a:extLst>
                </a:gridCol>
                <a:gridCol w="1688907">
                  <a:extLst>
                    <a:ext uri="{9D8B030D-6E8A-4147-A177-3AD203B41FA5}">
                      <a16:colId xmlns:a16="http://schemas.microsoft.com/office/drawing/2014/main" val="1312733690"/>
                    </a:ext>
                  </a:extLst>
                </a:gridCol>
              </a:tblGrid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16343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/Lib/site-packages/Jinja2-3.1.3.dist-info: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30973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58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/Lib/site-packages/click-8.1.7.dist-info: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119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REQUESTED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56479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/Lib/site-packages/colorama-0.4.6.dist-info: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direct_url.json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5658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/Lib/site-packages/flask/__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834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scaffold.py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98467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/Lib/site-packages/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/__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pycache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__: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jws.cpython-310.pyc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70142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flask_conda/Lib/site-packages/itsdangerous: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jws.py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42600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Flask-2.2.5.dist-info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flask-3.0.2.dist-info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921568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MarkupSafe-2.1.3.dist-info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MarkupSafe-2.1.5.dist-info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67753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itsdangerous-2.1.2.dist-info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64857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flask_conda/Lib/site-packages: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werkzeug-2.3.8.dist-info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werkzeug-3.0.1.dist-info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1819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/Scripts: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flask-script.py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191764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click-8.1.7-py310haa95532_0.json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28991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colorama-0.4.6-py310haa95532_0.json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280552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flask-2.2.5-py310haa95532_0.json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2321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itsdangerous-2.0.1-pyhd3eb1b0_0.json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16890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jinja2-3.1.3-py310haa95532_0.json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51361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markupsafe-2.1.3-py310h2bbff1b_0.json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523649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flask_conda/conda-meta: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werkzeug-2.3.8-py310haa95532_0.json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110985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flask_pip/Lib/site-packages/colorama: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tests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79085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flask_pip/Lib/site-packages/flask: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sansio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78726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518067"/>
                  </a:ext>
                </a:extLst>
              </a:tr>
              <a:tr h="167359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flask_pip/Lib/site-packages: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blinker-1.7.0.dist-info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04534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</a:t>
            </a:r>
            <a:r>
              <a:rPr lang="en-US" sz="1100" dirty="0" err="1">
                <a:latin typeface="Georgia" panose="02040502050405020303" pitchFamily="18" charset="0"/>
              </a:rPr>
              <a:t>conda</a:t>
            </a:r>
            <a:endParaRPr lang="en-US" sz="1100" dirty="0">
              <a:latin typeface="Georgia" panose="02040502050405020303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Only in pip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7596231" y="1618142"/>
            <a:ext cx="1925959" cy="5232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Out of about 6.7k lines, only these differ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F1599F-FD96-908A-1025-3CF76A299DAB}"/>
              </a:ext>
            </a:extLst>
          </p:cNvPr>
          <p:cNvCxnSpPr>
            <a:cxnSpLocks/>
          </p:cNvCxnSpPr>
          <p:nvPr/>
        </p:nvCxnSpPr>
        <p:spPr>
          <a:xfrm flipH="1">
            <a:off x="6096000" y="1879752"/>
            <a:ext cx="1389321" cy="17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89FF5-5D55-1400-BA85-8EB2D395A2CD}"/>
              </a:ext>
            </a:extLst>
          </p:cNvPr>
          <p:cNvCxnSpPr>
            <a:cxnSpLocks/>
          </p:cNvCxnSpPr>
          <p:nvPr/>
        </p:nvCxnSpPr>
        <p:spPr>
          <a:xfrm>
            <a:off x="8559210" y="2229724"/>
            <a:ext cx="381590" cy="615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CA7CC6-5CA6-5218-DB33-84B8296F2325}"/>
              </a:ext>
            </a:extLst>
          </p:cNvPr>
          <p:cNvSpPr txBox="1"/>
          <p:nvPr/>
        </p:nvSpPr>
        <p:spPr>
          <a:xfrm>
            <a:off x="9104156" y="4500572"/>
            <a:ext cx="1925959" cy="738664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eorgia" panose="02040502050405020303" pitchFamily="18" charset="0"/>
              </a:rPr>
              <a:t>These lines only differ due to capitalization or version numbers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FB07EE-0428-C523-DECB-B56642702B71}"/>
              </a:ext>
            </a:extLst>
          </p:cNvPr>
          <p:cNvCxnSpPr>
            <a:cxnSpLocks/>
          </p:cNvCxnSpPr>
          <p:nvPr/>
        </p:nvCxnSpPr>
        <p:spPr>
          <a:xfrm flipH="1" flipV="1">
            <a:off x="8201891" y="4174836"/>
            <a:ext cx="891309" cy="766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F042C0-5A3E-75BE-9A2B-42397BFC4624}"/>
              </a:ext>
            </a:extLst>
          </p:cNvPr>
          <p:cNvCxnSpPr>
            <a:cxnSpLocks/>
          </p:cNvCxnSpPr>
          <p:nvPr/>
        </p:nvCxnSpPr>
        <p:spPr>
          <a:xfrm flipH="1" flipV="1">
            <a:off x="2955636" y="3878440"/>
            <a:ext cx="6078835" cy="11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10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40FE-D783-D2E9-242B-93106C6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 download and install packages, and their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8D17-8099-39F1-08C1-073C2FDB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Python has two main package managers: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(the official package manager)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/>
              <a:t> (the one most data scientists use)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14F0D-FFB5-CA2D-89E3-D853DB12B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04" y="3697223"/>
            <a:ext cx="325810" cy="325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77D9D-8FC1-BEEA-434D-33DB532E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04" y="3371413"/>
            <a:ext cx="325810" cy="32581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26A56975-A573-0B80-3BFF-60A11E05E315}"/>
              </a:ext>
            </a:extLst>
          </p:cNvPr>
          <p:cNvSpPr/>
          <p:nvPr/>
        </p:nvSpPr>
        <p:spPr>
          <a:xfrm rot="2848139">
            <a:off x="1972952" y="4150864"/>
            <a:ext cx="677731" cy="451821"/>
          </a:xfrm>
          <a:prstGeom prst="leftArrow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FE3BA-E81D-7C94-E551-7B5C91041023}"/>
              </a:ext>
            </a:extLst>
          </p:cNvPr>
          <p:cNvSpPr txBox="1"/>
          <p:nvPr/>
        </p:nvSpPr>
        <p:spPr>
          <a:xfrm>
            <a:off x="1377914" y="4779202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is what you should use</a:t>
            </a:r>
          </a:p>
        </p:txBody>
      </p:sp>
    </p:spTree>
    <p:extLst>
      <p:ext uri="{BB962C8B-B14F-4D97-AF65-F5344CB8AC3E}">
        <p14:creationId xmlns:p14="http://schemas.microsoft.com/office/powerpoint/2010/main" val="3173268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effectLst/>
                <a:latin typeface="Consolas" panose="020B0609020204030204" pitchFamily="49" charset="0"/>
              </a:rPr>
              <a:t>vs</a:t>
            </a:r>
            <a:r>
              <a:rPr lang="en-US" sz="36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pip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36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36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C38889-8A82-AE30-8AA2-213A295B36CF}"/>
              </a:ext>
            </a:extLst>
          </p:cNvPr>
          <p:cNvSpPr/>
          <p:nvPr/>
        </p:nvSpPr>
        <p:spPr>
          <a:xfrm>
            <a:off x="914400" y="6453963"/>
            <a:ext cx="5699051" cy="223284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env’s export 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6FFC0C-CED1-BB28-2FEF-715B27591A5A}"/>
              </a:ext>
            </a:extLst>
          </p:cNvPr>
          <p:cNvSpPr/>
          <p:nvPr/>
        </p:nvSpPr>
        <p:spPr>
          <a:xfrm>
            <a:off x="6783573" y="6453963"/>
            <a:ext cx="4905154" cy="223284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env’s export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8BDFB-D469-F2C0-86A4-98C94E4837DC}"/>
              </a:ext>
            </a:extLst>
          </p:cNvPr>
          <p:cNvSpPr txBox="1"/>
          <p:nvPr/>
        </p:nvSpPr>
        <p:spPr>
          <a:xfrm>
            <a:off x="4263808" y="1506022"/>
            <a:ext cx="2332075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env export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6959E-C14C-3D0B-30E9-143DA83163B2}"/>
              </a:ext>
            </a:extLst>
          </p:cNvPr>
          <p:cNvSpPr txBox="1"/>
          <p:nvPr/>
        </p:nvSpPr>
        <p:spPr>
          <a:xfrm>
            <a:off x="1624123" y="1755972"/>
            <a:ext cx="405366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click=8.1.7=py310haa95532_0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=0.4.6=py310haa95532_0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flask=2.2.5=py310haa95532_0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=2.0.1=pyhd3eb1b0_0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jinja2=3.1.3=py310haa95532_0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=2.1.3=py310h2bbff1b_0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=2.3.8=py310haa95532_0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C:\Users\shahb\anaconda3\envs\flask_conda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EA380-16BA-9D5E-0E6F-427DB626446C}"/>
              </a:ext>
            </a:extLst>
          </p:cNvPr>
          <p:cNvSpPr txBox="1"/>
          <p:nvPr/>
        </p:nvSpPr>
        <p:spPr>
          <a:xfrm>
            <a:off x="7107498" y="1602083"/>
            <a:ext cx="373468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bzip2=1.0.8=he774522_0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ca-certificates=2023.12.12=haa95532_0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libffi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=3.4.4=hd77b12b_0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openssl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=3.0.13=h2bbff1b_0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pip=23.3.1=py310haa95532_0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python=3.10.13=he1021f5_0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setuptools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=68.2.2=py310haa95532_0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sqlite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=3.41.2=h2bbff1b_0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=8.6.12=h2bbff1b_0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tzdata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=2023d=h04d1e81_0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vc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=14.2=h21ff451_1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vs2015_runtime=14.27.29016=h5e58377_2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wheel=0.41.2=py310haa95532_0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xz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=5.4.5=h8cc25b3_0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zlib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=1.2.13=h8cc25b3_0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blinker==1.7.0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click==8.1.7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colorama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==0.4.6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flask==3.0.2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itsdangerous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jinja2==3.1.3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markupsafe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==2.1.5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werkzeug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==3.0.1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C:\Users\shahb\anaconda3\envs\flask_pip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17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D2E6-6C0B-FA9E-5431-D846AED5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</a:t>
            </a:r>
            <a:r>
              <a:rPr lang="en-US" i="1" dirty="0" err="1"/>
              <a:t>conda</a:t>
            </a:r>
            <a:r>
              <a:rPr lang="en-US" dirty="0"/>
              <a:t> and </a:t>
            </a:r>
            <a:r>
              <a:rPr lang="en-US" i="1" dirty="0"/>
              <a:t>pip</a:t>
            </a:r>
            <a:r>
              <a:rPr lang="en-US" dirty="0"/>
              <a:t> work well together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62FAC-576C-262C-9E1A-4989081E2A05}"/>
              </a:ext>
            </a:extLst>
          </p:cNvPr>
          <p:cNvSpPr txBox="1"/>
          <p:nvPr/>
        </p:nvSpPr>
        <p:spPr>
          <a:xfrm>
            <a:off x="8031665" y="1968560"/>
            <a:ext cx="367711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-forge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pandas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pip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sz="24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pytorch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C87717-0061-AE69-A0F1-3F3ED1FC3CDB}"/>
              </a:ext>
            </a:extLst>
          </p:cNvPr>
          <p:cNvSpPr txBox="1"/>
          <p:nvPr/>
        </p:nvSpPr>
        <p:spPr>
          <a:xfrm>
            <a:off x="8031665" y="1629509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adv_python.yml</a:t>
            </a:r>
            <a:endParaRPr lang="en-US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4D3221-44A3-0228-6A31-7E8CF4E6E3DA}"/>
              </a:ext>
            </a:extLst>
          </p:cNvPr>
          <p:cNvSpPr txBox="1"/>
          <p:nvPr/>
        </p:nvSpPr>
        <p:spPr>
          <a:xfrm>
            <a:off x="838200" y="2489656"/>
            <a:ext cx="6542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Generate an environment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fr-FR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fr-FR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Create an environment based on the </a:t>
            </a:r>
            <a:r>
              <a:rPr lang="en-US" sz="2400" dirty="0" err="1">
                <a:solidFill>
                  <a:srgbClr val="236356"/>
                </a:solidFill>
                <a:latin typeface="Georgia" panose="02040502050405020303" pitchFamily="18" charset="0"/>
              </a:rPr>
              <a:t>yaml</a:t>
            </a:r>
            <a:r>
              <a:rPr lang="en-US" sz="2400" dirty="0">
                <a:solidFill>
                  <a:srgbClr val="236356"/>
                </a:solidFill>
                <a:latin typeface="Georgia" panose="02040502050405020303" pitchFamily="18" charset="0"/>
              </a:rPr>
              <a:t> file</a:t>
            </a:r>
          </a:p>
          <a:p>
            <a:r>
              <a:rPr lang="en-US" sz="24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sz="24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adv_python.yml</a:t>
            </a:r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sz="24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C1AB2-FEAC-D2BB-27DD-02F57BDFE3B9}"/>
              </a:ext>
            </a:extLst>
          </p:cNvPr>
          <p:cNvSpPr txBox="1"/>
          <p:nvPr/>
        </p:nvSpPr>
        <p:spPr>
          <a:xfrm>
            <a:off x="5557962" y="5303521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Notice that you can have </a:t>
            </a:r>
            <a:r>
              <a:rPr lang="en-US" i="1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manage pip dependencies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6D14B3F-DB1F-8DBE-0211-81BCA60FC7A2}"/>
              </a:ext>
            </a:extLst>
          </p:cNvPr>
          <p:cNvSpPr/>
          <p:nvPr/>
        </p:nvSpPr>
        <p:spPr>
          <a:xfrm rot="20386822">
            <a:off x="7869850" y="516731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73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0315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BDD6"/>
                </a:solidFill>
                <a:latin typeface="Consolas" panose="020B0609020204030204" pitchFamily="49" charset="0"/>
              </a:rPr>
              <a:t>pip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8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result in the following package installations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9A7A6-F8CE-9CA1-C9F3-CCCF961A3481}"/>
              </a:ext>
            </a:extLst>
          </p:cNvPr>
          <p:cNvSpPr txBox="1"/>
          <p:nvPr/>
        </p:nvSpPr>
        <p:spPr>
          <a:xfrm>
            <a:off x="838200" y="2999374"/>
            <a:ext cx="78698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The following NEW packages will be INSTALLED: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blas</a:t>
            </a:r>
            <a:r>
              <a:rPr lang="en-US" sz="1400" dirty="0">
                <a:latin typeface="Consolas" panose="020B0609020204030204" pitchFamily="49" charset="0"/>
              </a:rPr>
              <a:t>               pkgs/main/win-64::blas-1.0-mkl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intel-</a:t>
            </a:r>
            <a:r>
              <a:rPr lang="en-US" sz="1400" dirty="0" err="1">
                <a:latin typeface="Consolas" panose="020B0609020204030204" pitchFamily="49" charset="0"/>
              </a:rPr>
              <a:t>openmp</a:t>
            </a:r>
            <a:r>
              <a:rPr lang="en-US" sz="1400" dirty="0">
                <a:latin typeface="Consolas" panose="020B0609020204030204" pitchFamily="49" charset="0"/>
              </a:rPr>
              <a:t>       pkgs/main/win-64::intel-openmp-2023.1.0-h59b6b97_46320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pkgs/main/win-64::mkl-2023.1.0-h6b88ed4_46358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</a:t>
            </a:r>
            <a:r>
              <a:rPr lang="en-US" sz="1400" dirty="0">
                <a:latin typeface="Consolas" panose="020B0609020204030204" pitchFamily="49" charset="0"/>
              </a:rPr>
              <a:t>-service        pkgs/main/win-64::mkl-service-2.4.0-py310h2bbff1b_1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mkl_fft</a:t>
            </a:r>
            <a:r>
              <a:rPr lang="en-US" sz="1400" dirty="0">
                <a:latin typeface="Consolas" panose="020B0609020204030204" pitchFamily="49" charset="0"/>
              </a:rPr>
              <a:t>            pkgs/main/win-64::mkl_fft-1.3.8-py310h2bbff1b_0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mkl_random</a:t>
            </a:r>
            <a:r>
              <a:rPr lang="en-US" sz="1400" dirty="0">
                <a:latin typeface="Consolas" panose="020B0609020204030204" pitchFamily="49" charset="0"/>
              </a:rPr>
              <a:t>         pkgs/main/win-64::mkl_random-1.2.4-py310h59b6b97_0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              pkgs/main/win-64::numpy-1.26.3-py310h055cbcc_0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r>
              <a:rPr lang="en-US" sz="1400" dirty="0">
                <a:latin typeface="Consolas" panose="020B0609020204030204" pitchFamily="49" charset="0"/>
              </a:rPr>
              <a:t>-base         pkgs/main/win-64::numpy-base-1.26.3-py310h65a83cf_0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tbb</a:t>
            </a:r>
            <a:r>
              <a:rPr lang="en-US" sz="1400" dirty="0">
                <a:latin typeface="Consolas" panose="020B0609020204030204" pitchFamily="49" charset="0"/>
              </a:rPr>
              <a:t>                pkgs/main/win-64::tbb-2021.8.0-h59b6b97_0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96037-BD85-8AF5-C348-F6AE02924DC6}"/>
              </a:ext>
            </a:extLst>
          </p:cNvPr>
          <p:cNvSpPr txBox="1"/>
          <p:nvPr/>
        </p:nvSpPr>
        <p:spPr>
          <a:xfrm>
            <a:off x="1040219" y="5544641"/>
            <a:ext cx="10974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Collecting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Downloading numpy-1.26.4-cp310-cp310-win_amd64.whl (15.8 MB)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━━━━━━━━━━━━━━━━━━━━━━━━━━━━━━━━━━━━━━━━ 15.8/15.8 MB 7.8 MB/s eta 0:00:00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Installing collected packages: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Successfully installed numpy-1.26.4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BEA06B-B91C-DA02-D3E5-BB9AC66AB2B8}"/>
              </a:ext>
            </a:extLst>
          </p:cNvPr>
          <p:cNvSpPr/>
          <p:nvPr/>
        </p:nvSpPr>
        <p:spPr>
          <a:xfrm rot="16200000">
            <a:off x="-450470" y="4080773"/>
            <a:ext cx="2370007" cy="20733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DFE3FB-75B7-A2CE-3A52-29CC24A7B3DC}"/>
              </a:ext>
            </a:extLst>
          </p:cNvPr>
          <p:cNvSpPr/>
          <p:nvPr/>
        </p:nvSpPr>
        <p:spPr>
          <a:xfrm rot="16200000">
            <a:off x="174758" y="6016518"/>
            <a:ext cx="1116007" cy="20733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7FC4B-8EEF-F885-47C0-1E40F9727D8D}"/>
              </a:ext>
            </a:extLst>
          </p:cNvPr>
          <p:cNvSpPr txBox="1"/>
          <p:nvPr/>
        </p:nvSpPr>
        <p:spPr>
          <a:xfrm>
            <a:off x="9065064" y="4123963"/>
            <a:ext cx="227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 downloads many more dependencies!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0C9D29-0D24-CCB3-02C4-993D5D5C9C21}"/>
              </a:ext>
            </a:extLst>
          </p:cNvPr>
          <p:cNvSpPr/>
          <p:nvPr/>
        </p:nvSpPr>
        <p:spPr>
          <a:xfrm rot="12190949">
            <a:off x="8595730" y="4036822"/>
            <a:ext cx="428523" cy="29523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81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Some packages are much better optimized (because of non-python dependencies) 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58A72-FE94-96FC-352D-2ACC55664C0C}"/>
              </a:ext>
            </a:extLst>
          </p:cNvPr>
          <p:cNvSpPr txBox="1"/>
          <p:nvPr/>
        </p:nvSpPr>
        <p:spPr>
          <a:xfrm>
            <a:off x="8946483" y="6401189"/>
            <a:ext cx="2616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*Not all claims are true (any longer)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2BBF75-964B-7C2C-427B-2AF2948D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22662"/>
              </p:ext>
            </p:extLst>
          </p:nvPr>
        </p:nvGraphicFramePr>
        <p:xfrm>
          <a:off x="987055" y="3339492"/>
          <a:ext cx="10217889" cy="22250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945912">
                  <a:extLst>
                    <a:ext uri="{9D8B030D-6E8A-4147-A177-3AD203B41FA5}">
                      <a16:colId xmlns:a16="http://schemas.microsoft.com/office/drawing/2014/main" val="14812216"/>
                    </a:ext>
                  </a:extLst>
                </a:gridCol>
                <a:gridCol w="2828261">
                  <a:extLst>
                    <a:ext uri="{9D8B030D-6E8A-4147-A177-3AD203B41FA5}">
                      <a16:colId xmlns:a16="http://schemas.microsoft.com/office/drawing/2014/main" val="303998843"/>
                    </a:ext>
                  </a:extLst>
                </a:gridCol>
                <a:gridCol w="2443716">
                  <a:extLst>
                    <a:ext uri="{9D8B030D-6E8A-4147-A177-3AD203B41FA5}">
                      <a16:colId xmlns:a16="http://schemas.microsoft.com/office/drawing/2014/main" val="3303432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conda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22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2 1024x1024 matrices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77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Dotted two 131,072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0.05 </a:t>
                      </a:r>
                      <a:r>
                        <a:rPr lang="en-US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0.16 </a:t>
                      </a:r>
                      <a:r>
                        <a:rPr lang="en-US" b="1" dirty="0" err="1">
                          <a:solidFill>
                            <a:srgbClr val="236356"/>
                          </a:solidFill>
                        </a:rPr>
                        <a:t>ms</a:t>
                      </a:r>
                      <a:endParaRPr lang="en-US" b="1" dirty="0">
                        <a:solidFill>
                          <a:srgbClr val="23635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48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SVD of a 512x256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0.25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029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Cholesky decomposition of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0.01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3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Eigen decomposition of a 512x512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236356"/>
                          </a:solidFill>
                        </a:rPr>
                        <a:t>0.47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236356"/>
                          </a:solidFill>
                        </a:rPr>
                        <a:t>0.71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113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010B28-7868-B35C-F30A-0CC7B627C6E7}"/>
              </a:ext>
            </a:extLst>
          </p:cNvPr>
          <p:cNvSpPr txBox="1"/>
          <p:nvPr/>
        </p:nvSpPr>
        <p:spPr>
          <a:xfrm>
            <a:off x="838199" y="5759141"/>
            <a:ext cx="111765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Georgia" panose="02040502050405020303" pitchFamily="18" charset="0"/>
              </a:rPr>
              <a:t>See appendix for test code</a:t>
            </a:r>
          </a:p>
        </p:txBody>
      </p:sp>
    </p:spTree>
    <p:extLst>
      <p:ext uri="{BB962C8B-B14F-4D97-AF65-F5344CB8AC3E}">
        <p14:creationId xmlns:p14="http://schemas.microsoft.com/office/powerpoint/2010/main" val="418282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non-python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838199" y="1883366"/>
            <a:ext cx="11176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is NOT just about Python. You can create an empty environment with NO python!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15EBD5-0A7C-3E9F-C4E8-7697AD99D248}"/>
              </a:ext>
            </a:extLst>
          </p:cNvPr>
          <p:cNvSpPr txBox="1">
            <a:spLocks/>
          </p:cNvSpPr>
          <p:nvPr/>
        </p:nvSpPr>
        <p:spPr>
          <a:xfrm>
            <a:off x="5736083" y="2360419"/>
            <a:ext cx="6278708" cy="47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0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0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16C2D-67D3-14CA-5A80-3DC3C00C6869}"/>
              </a:ext>
            </a:extLst>
          </p:cNvPr>
          <p:cNvSpPr txBox="1"/>
          <p:nvPr/>
        </p:nvSpPr>
        <p:spPr>
          <a:xfrm>
            <a:off x="838199" y="2892536"/>
            <a:ext cx="10829926" cy="3785652"/>
          </a:xfrm>
          <a:prstGeom prst="rect">
            <a:avLst/>
          </a:prstGeom>
          <a:noFill/>
        </p:spPr>
        <p:txBody>
          <a:bodyPr wrap="square" numCol="7">
            <a:spAutoFit/>
          </a:bodyPr>
          <a:lstStyle/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_r-mutex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jedi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jinja2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json5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jsonschema-specif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jupyter-lsp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jupyter_client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jupyter_core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jupyter_events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jupyter_server_te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jupyterlab_pygmen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~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jupyterlab_server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libffi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askpass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assertthat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r-backports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r-base64enc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bh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r-boot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r-broom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callr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r-caret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cellranger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clipr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r-cluster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codetools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colorspace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r-crayon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r-curl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data.table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dbplyr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r-dichromat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r-digest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dplyr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r-ellipsis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r-essentials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r-evaluate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fansi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forcats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r-foreach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r-foreign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formatr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r-fs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r-generics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r-ggplot2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glmnet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r-glue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gower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gtable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r-haven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hexbin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highr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hms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htmlwidgets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httpuv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httr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ipred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irdisplay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irkernel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r-iterators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jsonlite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kernsmooth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knitr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r-labeling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r-lattice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r-lava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lazyeval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lubridate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magrittr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r-matrix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mgcv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r-mime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modelmetrics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modelr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munsell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nlme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nnet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numderiv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openssl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pbdzmq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r-pillar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pkgconfig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plogr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plyr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prettyunits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processx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prodlim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r-progress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r-promises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purrr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quantmod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r-r6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randomforest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rbokeh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rcolorbrewer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rcpproll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readxl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r-recipes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r-recommended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r-rematch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reprex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r-reshape2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rlang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rmarkdown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rpart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rstudioapi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rvest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r-scales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selectr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r-shiny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sourcetools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r-spatial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squarem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stringi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stringr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r-survival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r-sys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tibble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tidyselect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tidyverse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timedate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tinytex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ttr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r-utf8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uuid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viridislite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r-whisker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withr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xfun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r-xml2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xtable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xts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</a:t>
            </a:r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yaml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r-zoo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…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47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58236" cy="1325563"/>
          </a:xfrm>
        </p:spPr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i="1" dirty="0"/>
              <a:t> </a:t>
            </a:r>
            <a:r>
              <a:rPr lang="en-US" dirty="0"/>
              <a:t>is better at dependency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090AE-E97F-A7B0-EB0A-A290504AB363}"/>
              </a:ext>
            </a:extLst>
          </p:cNvPr>
          <p:cNvSpPr txBox="1"/>
          <p:nvPr/>
        </p:nvSpPr>
        <p:spPr>
          <a:xfrm>
            <a:off x="720436" y="4698758"/>
            <a:ext cx="202276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94573F"/>
                </a:solidFill>
                <a:latin typeface="Georgia" panose="02040502050405020303" pitchFamily="18" charset="0"/>
              </a:rPr>
              <a:t>conda’s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constraint solver takes </a:t>
            </a:r>
            <a:r>
              <a:rPr lang="en-US" sz="2000" i="1" dirty="0">
                <a:solidFill>
                  <a:srgbClr val="94573F"/>
                </a:solidFill>
                <a:latin typeface="Georgia" panose="02040502050405020303" pitchFamily="18" charset="0"/>
              </a:rPr>
              <a:t>all</a:t>
            </a:r>
            <a:r>
              <a:rPr lang="en-US" sz="2000" dirty="0">
                <a:solidFill>
                  <a:srgbClr val="94573F"/>
                </a:solidFill>
                <a:latin typeface="Georgia" panose="02040502050405020303" pitchFamily="18" charset="0"/>
              </a:rPr>
              <a:t> dependencies into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732EA-E6BD-4B6B-1780-E24EDFFA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31"/>
          <a:stretch/>
        </p:blipFill>
        <p:spPr>
          <a:xfrm>
            <a:off x="2835538" y="1503273"/>
            <a:ext cx="8497486" cy="1750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BD9900-B390-3127-0FDC-D85342939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213"/>
          <a:stretch/>
        </p:blipFill>
        <p:spPr>
          <a:xfrm>
            <a:off x="2835538" y="3312386"/>
            <a:ext cx="8497486" cy="10282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F3031D-4A84-5FB4-BCA3-DBB30043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906" y="4399786"/>
            <a:ext cx="8726118" cy="222916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6231E54-A305-2948-CD55-B52716CFC21E}"/>
              </a:ext>
            </a:extLst>
          </p:cNvPr>
          <p:cNvSpPr/>
          <p:nvPr/>
        </p:nvSpPr>
        <p:spPr>
          <a:xfrm rot="16200000">
            <a:off x="10164702" y="2848748"/>
            <a:ext cx="2896513" cy="205562"/>
          </a:xfrm>
          <a:prstGeom prst="roundRect">
            <a:avLst/>
          </a:prstGeom>
          <a:solidFill>
            <a:srgbClr val="236356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pip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2F7382-03BE-B6DD-8C34-CF4D46EDAA80}"/>
              </a:ext>
            </a:extLst>
          </p:cNvPr>
          <p:cNvSpPr/>
          <p:nvPr/>
        </p:nvSpPr>
        <p:spPr>
          <a:xfrm rot="16200000">
            <a:off x="10496607" y="5411582"/>
            <a:ext cx="2229159" cy="205563"/>
          </a:xfrm>
          <a:prstGeom prst="roundRect">
            <a:avLst/>
          </a:prstGeom>
          <a:solidFill>
            <a:srgbClr val="94573F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latin typeface="Georgia" panose="02040502050405020303" pitchFamily="18" charset="0"/>
              </a:rPr>
              <a:t>conda</a:t>
            </a:r>
            <a:r>
              <a:rPr lang="en-US" sz="110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8334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</a:t>
            </a:r>
            <a:r>
              <a:rPr lang="en-US" dirty="0">
                <a:solidFill>
                  <a:srgbClr val="94573F"/>
                </a:solidFill>
              </a:rPr>
              <a:t>horrible</a:t>
            </a:r>
            <a:r>
              <a:rPr lang="en-US" dirty="0"/>
              <a:t> user experience</a:t>
            </a:r>
            <a:endParaRPr lang="en-US" dirty="0">
              <a:solidFill>
                <a:srgbClr val="94573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3CC3C-004E-94DF-7239-B8EB3446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862" y="2590930"/>
            <a:ext cx="8964276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4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A5BB-0C31-13EB-868C-375443A8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conda</a:t>
            </a:r>
            <a:r>
              <a:rPr lang="en-US" dirty="0" err="1"/>
              <a:t>’s</a:t>
            </a:r>
            <a:r>
              <a:rPr lang="en-US" dirty="0"/>
              <a:t> dependency manager can be a horrible user experience</a:t>
            </a:r>
            <a:endParaRPr lang="en-US" dirty="0">
              <a:solidFill>
                <a:srgbClr val="94573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61346-1976-C395-6B50-1A6494D01854}"/>
              </a:ext>
            </a:extLst>
          </p:cNvPr>
          <p:cNvSpPr txBox="1"/>
          <p:nvPr/>
        </p:nvSpPr>
        <p:spPr>
          <a:xfrm>
            <a:off x="838199" y="1883366"/>
            <a:ext cx="11176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Pro-tips: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specific version numbers to reduce load on the dependency resolver</a:t>
            </a:r>
          </a:p>
          <a:p>
            <a:endParaRPr lang="en-US" sz="28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Use </a:t>
            </a:r>
            <a:r>
              <a:rPr lang="en-US" sz="2800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sz="2800" dirty="0">
                <a:solidFill>
                  <a:srgbClr val="94573F"/>
                </a:solidFill>
                <a:latin typeface="Georgia" panose="02040502050405020303" pitchFamily="18" charset="0"/>
              </a:rPr>
              <a:t> solver: 50%-80% faster*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9DEAC4-FAC3-8D5A-7625-3CF20690CFED}"/>
              </a:ext>
            </a:extLst>
          </p:cNvPr>
          <p:cNvSpPr txBox="1">
            <a:spLocks/>
          </p:cNvSpPr>
          <p:nvPr/>
        </p:nvSpPr>
        <p:spPr>
          <a:xfrm>
            <a:off x="2810165" y="3295563"/>
            <a:ext cx="7765473" cy="404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sz="2400" dirty="0" err="1">
                <a:solidFill>
                  <a:srgbClr val="00BDD6"/>
                </a:solidFill>
                <a:latin typeface="Consolas" panose="020B0609020204030204" pitchFamily="49" charset="0"/>
              </a:rPr>
              <a:t>conda</a:t>
            </a:r>
            <a:r>
              <a:rPr lang="en-US" sz="2400" dirty="0">
                <a:solidFill>
                  <a:srgbClr val="FA89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368"/>
                </a:solidFill>
                <a:latin typeface="Consolas" panose="020B0609020204030204" pitchFamily="49" charset="0"/>
              </a:rPr>
              <a:t>install </a:t>
            </a:r>
            <a:r>
              <a:rPr lang="en-US" sz="2400" dirty="0">
                <a:solidFill>
                  <a:srgbClr val="94573F"/>
                </a:solidFill>
                <a:latin typeface="Consolas" panose="020B0609020204030204" pitchFamily="49" charset="0"/>
              </a:rPr>
              <a:t>flask=3.0.2 pandas=2.2.0 </a:t>
            </a:r>
            <a:r>
              <a:rPr lang="en-US" sz="2400" dirty="0" err="1">
                <a:solidFill>
                  <a:srgbClr val="94573F"/>
                </a:solidFill>
                <a:latin typeface="Consolas" panose="020B0609020204030204" pitchFamily="49" charset="0"/>
              </a:rPr>
              <a:t>numpy</a:t>
            </a:r>
            <a:endParaRPr lang="en-US" sz="2400" dirty="0">
              <a:solidFill>
                <a:srgbClr val="94573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F4A1C-A9C9-BB04-6EC4-CE12CB30DC49}"/>
              </a:ext>
            </a:extLst>
          </p:cNvPr>
          <p:cNvSpPr txBox="1"/>
          <p:nvPr/>
        </p:nvSpPr>
        <p:spPr>
          <a:xfrm>
            <a:off x="7058891" y="6208401"/>
            <a:ext cx="47359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2"/>
              </a:rPr>
              <a:t>  *https://www.anaconda.com/blog/a-faster-conda-for-a-growing-community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** </a:t>
            </a:r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  <a:hlinkClick r:id="rId3"/>
              </a:rPr>
              <a:t>https://mamba.readthedocs.io/</a:t>
            </a:r>
            <a:endParaRPr lang="en-US" sz="10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CDBE7-BE18-5FFD-4521-5724DE402F25}"/>
              </a:ext>
            </a:extLst>
          </p:cNvPr>
          <p:cNvSpPr txBox="1"/>
          <p:nvPr/>
        </p:nvSpPr>
        <p:spPr>
          <a:xfrm>
            <a:off x="1597890" y="4561022"/>
            <a:ext cx="931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 dependency solver for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was getting so slow that prominent users were declaring it unusable. A drop-in replacement, called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mamba**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was created. The resolver for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mamba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is now integrated into </a:t>
            </a:r>
            <a:r>
              <a:rPr lang="en-US" i="1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760AD-4F84-4AF7-FFA0-F1838E73C4E8}"/>
              </a:ext>
            </a:extLst>
          </p:cNvPr>
          <p:cNvSpPr txBox="1"/>
          <p:nvPr/>
        </p:nvSpPr>
        <p:spPr>
          <a:xfrm>
            <a:off x="1921164" y="55827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--show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--set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01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package </a:t>
            </a:r>
            <a:r>
              <a:rPr lang="en-US" dirty="0" err="1"/>
              <a:t>mgmt</a:t>
            </a:r>
            <a:r>
              <a:rPr lang="en-US" dirty="0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A99BE6-2B8A-F1C2-C549-5B9B9A51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92620"/>
              </p:ext>
            </p:extLst>
          </p:nvPr>
        </p:nvGraphicFramePr>
        <p:xfrm>
          <a:off x="480390" y="1845157"/>
          <a:ext cx="11223929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320">
                  <a:extLst>
                    <a:ext uri="{9D8B030D-6E8A-4147-A177-3AD203B41FA5}">
                      <a16:colId xmlns:a16="http://schemas.microsoft.com/office/drawing/2014/main" val="1870553568"/>
                    </a:ext>
                  </a:extLst>
                </a:gridCol>
                <a:gridCol w="9207609">
                  <a:extLst>
                    <a:ext uri="{9D8B030D-6E8A-4147-A177-3AD203B41FA5}">
                      <a16:colId xmlns:a16="http://schemas.microsoft.com/office/drawing/2014/main" val="207284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Search for a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search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PACKAGE_NAME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List all installed packages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list </a:t>
                      </a:r>
                      <a:r>
                        <a:rPr lang="en-US" sz="22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|grep PACKAGE_NAME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Install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install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pandas=2.0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=1.2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Upgrade packages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update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install 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-U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98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Remove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remove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pip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uninstall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pandas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498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D4A8329-B38F-5F1B-AAD4-2A9E66DF0420}"/>
              </a:ext>
            </a:extLst>
          </p:cNvPr>
          <p:cNvSpPr txBox="1"/>
          <p:nvPr/>
        </p:nvSpPr>
        <p:spPr>
          <a:xfrm>
            <a:off x="4686630" y="6246654"/>
            <a:ext cx="7264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https://docs.conda.io/projects/conda/en/4.6.0/_downloads/52a95608c49671267e40c689e0bc00ca/conda-cheatsheet.pdf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317459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Enviornment</a:t>
            </a:r>
            <a:r>
              <a:rPr lang="en-US" dirty="0"/>
              <a:t>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0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5D1F-4AC9-2725-5D96-653B9B60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package managers</a:t>
            </a:r>
            <a:br>
              <a:rPr lang="en-US" dirty="0"/>
            </a:br>
            <a:r>
              <a:rPr lang="en-US" sz="3100" dirty="0"/>
              <a:t>Every software came with all dependencies (leading to duplication)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352290-B899-4D9C-40FB-1C13F403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38" y="1800810"/>
            <a:ext cx="8798965" cy="47585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280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simulate isolated computers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C9A5E85-651B-FACE-E243-238FC7D66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459" y="1775833"/>
            <a:ext cx="5953125" cy="44672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Virtual machines can be run on your laptop to simulate multiple computers. </a:t>
            </a: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b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Cloud services like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DigitalOcean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let users “rent” small computers for a few dollars a month – in reality many virtual machines share the same physical computer.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However, virtual machines have to simulate </a:t>
            </a:r>
            <a:r>
              <a:rPr lang="en-US" i="1" dirty="0">
                <a:solidFill>
                  <a:srgbClr val="94573F"/>
                </a:solidFill>
                <a:latin typeface="Georgia" panose="02040502050405020303" pitchFamily="18" charset="0"/>
              </a:rPr>
              <a:t>everything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, including CPUs. This can slow computation.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0CF86-4C94-5DE9-6075-CBBAED75B560}"/>
              </a:ext>
            </a:extLst>
          </p:cNvPr>
          <p:cNvSpPr txBox="1"/>
          <p:nvPr/>
        </p:nvSpPr>
        <p:spPr>
          <a:xfrm>
            <a:off x="6006548" y="6426989"/>
            <a:ext cx="60946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https://www.virtualbox.org/attachment/wiki/Screenshots/OpenSuse13.2_on_Windows_7.png</a:t>
            </a:r>
          </a:p>
        </p:txBody>
      </p:sp>
    </p:spTree>
    <p:extLst>
      <p:ext uri="{BB962C8B-B14F-4D97-AF65-F5344CB8AC3E}">
        <p14:creationId xmlns:p14="http://schemas.microsoft.com/office/powerpoint/2010/main" val="2497241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Containers, such as docker, simulate isolated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uses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linux’s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built-in process isolation features. This allows a process to isolate its filesystem, memory and other operating system resources. 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Docker does not need to simulate a full CPU and uses the existing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linux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kernel. This allows docker to be faster than virtual machines.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C7E07-D645-FCCD-8331-DC5859A02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613" y="1801653"/>
            <a:ext cx="6287342" cy="3553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3879F5-9901-6F78-8E9C-805AF52DA40E}"/>
              </a:ext>
            </a:extLst>
          </p:cNvPr>
          <p:cNvSpPr txBox="1"/>
          <p:nvPr/>
        </p:nvSpPr>
        <p:spPr>
          <a:xfrm>
            <a:off x="8309112" y="6426989"/>
            <a:ext cx="37921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36356"/>
                </a:solidFill>
                <a:latin typeface="Georgia" panose="02040502050405020303" pitchFamily="18" charset="0"/>
              </a:rPr>
              <a:t>https://www.docker.com/products/docker-desktop/</a:t>
            </a:r>
          </a:p>
        </p:txBody>
      </p:sp>
    </p:spTree>
    <p:extLst>
      <p:ext uri="{BB962C8B-B14F-4D97-AF65-F5344CB8AC3E}">
        <p14:creationId xmlns:p14="http://schemas.microsoft.com/office/powerpoint/2010/main" val="198341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775833"/>
            <a:ext cx="407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Environment managers such as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and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venv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 do NOT pretend that a program is running on its own, private, computer. The filesystem, memory and all other operating system resources are shared.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These tools DO isolate configurations (to varying degrees). Individual environments can have their own versions of programs, coexisting with other environments where programs of different versions can also exist.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657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managers isolate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C99F1-A6CC-9861-B498-DA7F901511E6}"/>
              </a:ext>
            </a:extLst>
          </p:cNvPr>
          <p:cNvSpPr txBox="1"/>
          <p:nvPr/>
        </p:nvSpPr>
        <p:spPr>
          <a:xfrm>
            <a:off x="778906" y="1980998"/>
            <a:ext cx="4079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Multiple environments allow users to: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 different version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Different versions of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Completely different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… on the same computer!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333C9-B008-2D15-A22A-0A425987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238" y="1980998"/>
            <a:ext cx="6649378" cy="28960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14452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9E371-4E5E-528E-287D-55BBA6B8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7" y="1690688"/>
            <a:ext cx="7666653" cy="4613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BBB065-5F99-9BB4-3F68-6A29376F9E5F}"/>
              </a:ext>
            </a:extLst>
          </p:cNvPr>
          <p:cNvSpPr/>
          <p:nvPr/>
        </p:nvSpPr>
        <p:spPr>
          <a:xfrm>
            <a:off x="2194238" y="2258170"/>
            <a:ext cx="7562012" cy="461176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15BDC-E7B8-17BC-0ACE-74056C22F821}"/>
              </a:ext>
            </a:extLst>
          </p:cNvPr>
          <p:cNvSpPr/>
          <p:nvPr/>
        </p:nvSpPr>
        <p:spPr>
          <a:xfrm>
            <a:off x="2194238" y="4465984"/>
            <a:ext cx="7562012" cy="543338"/>
          </a:xfrm>
          <a:prstGeom prst="rect">
            <a:avLst/>
          </a:prstGeom>
          <a:solidFill>
            <a:srgbClr val="FFC000">
              <a:alpha val="25882"/>
            </a:srgb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08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Envs</a:t>
            </a:r>
            <a:r>
              <a:rPr lang="en-US" dirty="0"/>
              <a:t> are … mostly, a change in </a:t>
            </a:r>
            <a:r>
              <a:rPr lang="en-US" dirty="0">
                <a:latin typeface="Consolas" panose="020B0609020204030204" pitchFamily="49" charset="0"/>
              </a:rPr>
              <a:t>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C39DA-0BB0-76A8-CEB8-91D79D07F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1871445"/>
            <a:ext cx="8802328" cy="31151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362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man’s version of </a:t>
            </a:r>
            <a:r>
              <a:rPr lang="en-US" dirty="0" err="1"/>
              <a:t>conda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775833"/>
            <a:ext cx="5160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activate </a:t>
            </a:r>
            <a:r>
              <a:rPr lang="en-US" dirty="0">
                <a:solidFill>
                  <a:srgbClr val="236356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OLD_INIT_SCRIPT = INIT_SCRIPT</a:t>
            </a: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OLD_PATH = 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Consolas" panose="020B0609020204030204" pitchFamily="49" charset="0"/>
              </a:rPr>
              <a:t>bin;OLD_PATH</a:t>
            </a:r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</a:t>
            </a:r>
            <a:r>
              <a:rPr lang="en-US" dirty="0">
                <a:solidFill>
                  <a:srgbClr val="94573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py36</a:t>
            </a:r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/init_script.bat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E6C6F-8923-B898-3B37-08523D66C089}"/>
              </a:ext>
            </a:extLst>
          </p:cNvPr>
          <p:cNvSpPr txBox="1"/>
          <p:nvPr/>
        </p:nvSpPr>
        <p:spPr>
          <a:xfrm>
            <a:off x="6125825" y="1775832"/>
            <a:ext cx="4079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36356"/>
                </a:solidFill>
                <a:latin typeface="Consolas" panose="020B0609020204030204" pitchFamily="49" charset="0"/>
              </a:rPr>
              <a:t>poor_conda</a:t>
            </a:r>
            <a:r>
              <a:rPr lang="en-US" dirty="0">
                <a:solidFill>
                  <a:srgbClr val="236356"/>
                </a:solidFill>
                <a:latin typeface="Consolas" panose="020B0609020204030204" pitchFamily="49" charset="0"/>
              </a:rPr>
              <a:t> deactivate</a:t>
            </a:r>
            <a:endParaRPr lang="en-US" dirty="0">
              <a:solidFill>
                <a:srgbClr val="236356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PATH = OLD_PATH</a:t>
            </a: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Consolas" panose="020B0609020204030204" pitchFamily="49" charset="0"/>
              </a:rPr>
              <a:t>Run OLD_INIT_SCRIPT</a:t>
            </a:r>
          </a:p>
        </p:txBody>
      </p:sp>
    </p:spTree>
    <p:extLst>
      <p:ext uri="{BB962C8B-B14F-4D97-AF65-F5344CB8AC3E}">
        <p14:creationId xmlns:p14="http://schemas.microsoft.com/office/powerpoint/2010/main" val="2774312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5989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Creates an entry in ~/.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/environments.txt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A72950-B51D-8A4A-D7A0-13048B4B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92" y="3019492"/>
            <a:ext cx="5811061" cy="3086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043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74F8-830D-48A3-B7A4-8B1774E4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906" y="345841"/>
            <a:ext cx="10515600" cy="1325563"/>
          </a:xfrm>
        </p:spPr>
        <p:txBody>
          <a:bodyPr/>
          <a:lstStyle/>
          <a:p>
            <a:r>
              <a:rPr lang="en-US" dirty="0"/>
              <a:t>Creation of a new env means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3D2B9-B900-7AA0-A76B-3CF6FD5F0B86}"/>
              </a:ext>
            </a:extLst>
          </p:cNvPr>
          <p:cNvSpPr txBox="1"/>
          <p:nvPr/>
        </p:nvSpPr>
        <p:spPr>
          <a:xfrm>
            <a:off x="778906" y="1640666"/>
            <a:ext cx="6289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1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And populates ~/anaconda3/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envs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/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adv_python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B12DFB-735C-62F9-EF64-5A1528084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113" y="2803592"/>
            <a:ext cx="7018317" cy="3886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597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640666"/>
            <a:ext cx="10090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Shared or common environments for the whole team just don’t work!</a:t>
            </a: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People will try to update or install packages, breaking the environment for everyone else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</a:t>
            </a:r>
          </a:p>
          <a:p>
            <a:endParaRPr lang="en-US" sz="1800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r>
              <a:rPr lang="en-US" sz="1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8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Each environment is 4 GB!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Is the disk usage worth it?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BC8B03-E500-BE8E-8DA7-49C7C5C48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76" y="3291986"/>
            <a:ext cx="2512613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787362-9E27-B394-BFC1-4C94ADEF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808" y="3291986"/>
            <a:ext cx="2597647" cy="34089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00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B5A9-13E1-BF07-A85B-E524ED28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there were mismatches with libraries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ED8DA-9E97-90F4-9F21-82E5B773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48" y="1965770"/>
            <a:ext cx="6192114" cy="43249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92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expensive: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81B2C-8AE9-3B64-18D8-92ECAAF14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21" y="2297700"/>
            <a:ext cx="2570481" cy="35246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CAFC1-6D82-89A4-9DFC-DFEC6D5F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53" y="2256582"/>
            <a:ext cx="2570482" cy="3565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9035B6-9B94-2046-B671-9DE661F1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686" y="2342704"/>
            <a:ext cx="2477486" cy="34796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089272-BE0C-DFB5-A706-5E2C8C19DEBF}"/>
              </a:ext>
            </a:extLst>
          </p:cNvPr>
          <p:cNvSpPr txBox="1"/>
          <p:nvPr/>
        </p:nvSpPr>
        <p:spPr>
          <a:xfrm>
            <a:off x="567821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154,790,895,616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7436-EF00-3063-CA44-ACD910850631}"/>
              </a:ext>
            </a:extLst>
          </p:cNvPr>
          <p:cNvSpPr txBox="1"/>
          <p:nvPr/>
        </p:nvSpPr>
        <p:spPr>
          <a:xfrm>
            <a:off x="4249532" y="1826786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B8F30-7C11-6F4F-1998-CC6A4CDC594D}"/>
              </a:ext>
            </a:extLst>
          </p:cNvPr>
          <p:cNvSpPr txBox="1"/>
          <p:nvPr/>
        </p:nvSpPr>
        <p:spPr>
          <a:xfrm>
            <a:off x="7970080" y="1814441"/>
            <a:ext cx="3256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big_env</a:t>
            </a:r>
            <a:r>
              <a:rPr lang="en-US" sz="1000" b="1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</a:p>
          <a:p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r-essentials r-base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FE437C-48B0-737D-FA1E-85283CA2BA66}"/>
              </a:ext>
            </a:extLst>
          </p:cNvPr>
          <p:cNvSpPr txBox="1"/>
          <p:nvPr/>
        </p:nvSpPr>
        <p:spPr>
          <a:xfrm>
            <a:off x="433025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 157,573,545,984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124758-17E4-BB45-C0DB-ECF8788C7B40}"/>
              </a:ext>
            </a:extLst>
          </p:cNvPr>
          <p:cNvSpPr txBox="1"/>
          <p:nvPr/>
        </p:nvSpPr>
        <p:spPr>
          <a:xfrm>
            <a:off x="8185686" y="5889310"/>
            <a:ext cx="2570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157,822,050,304  bytes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0DD6A-B192-F174-C6D5-AFB38D636707}"/>
              </a:ext>
            </a:extLst>
          </p:cNvPr>
          <p:cNvSpPr txBox="1"/>
          <p:nvPr/>
        </p:nvSpPr>
        <p:spPr>
          <a:xfrm>
            <a:off x="2579021" y="6258642"/>
            <a:ext cx="2239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2,782,650,368 bytes 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5E921-D5D3-FBA7-3C0F-A6CE48F7D3B4}"/>
              </a:ext>
            </a:extLst>
          </p:cNvPr>
          <p:cNvSpPr txBox="1"/>
          <p:nvPr/>
        </p:nvSpPr>
        <p:spPr>
          <a:xfrm>
            <a:off x="6602896" y="6258642"/>
            <a:ext cx="4060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248,504,320 bytes, aka </a:t>
            </a:r>
            <a:r>
              <a:rPr lang="en-US" sz="1800" b="1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248 megs </a:t>
            </a:r>
            <a:endParaRPr lang="en-US" b="1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DE560-8DE5-24CF-B885-B924763DCF52}"/>
              </a:ext>
            </a:extLst>
          </p:cNvPr>
          <p:cNvSpPr txBox="1"/>
          <p:nvPr/>
        </p:nvSpPr>
        <p:spPr>
          <a:xfrm>
            <a:off x="1097280" y="6258642"/>
            <a:ext cx="181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36356"/>
                </a:solidFill>
                <a:effectLst/>
                <a:latin typeface="Georgia" panose="02040502050405020303" pitchFamily="18" charset="0"/>
              </a:rPr>
              <a:t>Difference:</a:t>
            </a:r>
            <a:endParaRPr lang="en-US" dirty="0">
              <a:solidFill>
                <a:srgbClr val="236356"/>
              </a:solidFill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12648-BF34-AEC4-63F7-0454DF720B54}"/>
              </a:ext>
            </a:extLst>
          </p:cNvPr>
          <p:cNvSpPr txBox="1"/>
          <p:nvPr/>
        </p:nvSpPr>
        <p:spPr>
          <a:xfrm>
            <a:off x="501028" y="1942594"/>
            <a:ext cx="3256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236356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sz="10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0CC919-5931-9458-0CC4-BD1C4B5ED8A2}"/>
              </a:ext>
            </a:extLst>
          </p:cNvPr>
          <p:cNvSpPr txBox="1"/>
          <p:nvPr/>
        </p:nvSpPr>
        <p:spPr>
          <a:xfrm>
            <a:off x="10740733" y="3224326"/>
            <a:ext cx="11608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This env is less than 250 megs, NOT 4 GB! </a:t>
            </a:r>
          </a:p>
        </p:txBody>
      </p:sp>
    </p:spTree>
    <p:extLst>
      <p:ext uri="{BB962C8B-B14F-4D97-AF65-F5344CB8AC3E}">
        <p14:creationId xmlns:p14="http://schemas.microsoft.com/office/powerpoint/2010/main" val="1769596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/>
              <a:t>Pro-tip</a:t>
            </a:r>
            <a:r>
              <a:rPr lang="en-US" dirty="0"/>
              <a:t> Rant: Create one env per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Creating new environments is </a:t>
            </a:r>
            <a:r>
              <a:rPr lang="en-US" b="1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actually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not very expensive.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The magic behind these storage savings is “hard links.”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will take up twice as much disk space as file1. Obviously. We have duplicated a file.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However, with soft links, </a:t>
            </a:r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-s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</a:t>
            </a:r>
            <a:r>
              <a:rPr lang="en-US" dirty="0">
                <a:solidFill>
                  <a:srgbClr val="00566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LOOKS like it created a copy, but actually it only created a reference. It did not actually copy any content of file1. If you delete file1, file2 will disappear as well. Soft links are used quite often.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ln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file1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file2 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works similarly to soft links. However, deleting file1 does NOT remove file2.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uses hard links, whenever it can. It downloads packages to a cache location and hard links packages to new environments. This is why the first big_env1 was so big and big_env2 was MUCH smaller.</a:t>
            </a:r>
          </a:p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sz="1400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warning: Hard links only work across the same disk. Hard links across network drives or different volumes will not work.</a:t>
            </a:r>
            <a:endParaRPr lang="en-US" sz="1400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562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Pro-tip: </a:t>
            </a:r>
            <a:r>
              <a:rPr lang="en-US" dirty="0" err="1"/>
              <a:t>Jupyter</a:t>
            </a:r>
            <a:r>
              <a:rPr lang="en-US" dirty="0"/>
              <a:t> doesn’t see new environments!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778906" y="1348435"/>
            <a:ext cx="1009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Creation of new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conda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environments does NOT automatically make them accessible to 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Jupyter</a:t>
            </a:r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E464B5-FDB7-9478-B365-CDA48BBCA320}"/>
              </a:ext>
            </a:extLst>
          </p:cNvPr>
          <p:cNvSpPr txBox="1"/>
          <p:nvPr/>
        </p:nvSpPr>
        <p:spPr>
          <a:xfrm>
            <a:off x="778906" y="4519570"/>
            <a:ext cx="10986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-m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ipykernel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--user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--display-name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A08C0-7BA4-A844-64E4-AFEB6E14B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772" y="2176051"/>
            <a:ext cx="5257800" cy="34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705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Pro-tip: Leave the base env alone!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4F7D7-8F46-EE6E-8B3B-8BD471E2C1B2}"/>
              </a:ext>
            </a:extLst>
          </p:cNvPr>
          <p:cNvSpPr txBox="1"/>
          <p:nvPr/>
        </p:nvSpPr>
        <p:spPr>
          <a:xfrm>
            <a:off x="838200" y="1928880"/>
            <a:ext cx="10090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94573F"/>
              </a:solidFill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Always create a new environment to test a package. Even if everything breaks, you can just remove the experimental environment via </a:t>
            </a:r>
            <a:r>
              <a:rPr lang="en-US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B368"/>
                </a:solidFill>
                <a:latin typeface="Consolas" panose="020B0609020204030204" pitchFamily="49" charset="0"/>
              </a:rPr>
              <a:t>exp_env</a:t>
            </a:r>
            <a:endParaRPr lang="en-US" b="0" dirty="0">
              <a:solidFill>
                <a:srgbClr val="00BD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 and create a new one.</a:t>
            </a:r>
          </a:p>
        </p:txBody>
      </p:sp>
    </p:spTree>
    <p:extLst>
      <p:ext uri="{BB962C8B-B14F-4D97-AF65-F5344CB8AC3E}">
        <p14:creationId xmlns:p14="http://schemas.microsoft.com/office/powerpoint/2010/main" val="3634487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env </a:t>
            </a:r>
            <a:r>
              <a:rPr lang="en-US" dirty="0" err="1"/>
              <a:t>mgmt</a:t>
            </a:r>
            <a:r>
              <a:rPr lang="en-US" dirty="0"/>
              <a:t> commands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A99BE6-2B8A-F1C2-C549-5B9B9A51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49364"/>
              </p:ext>
            </p:extLst>
          </p:nvPr>
        </p:nvGraphicFramePr>
        <p:xfrm>
          <a:off x="487681" y="1463495"/>
          <a:ext cx="11223929" cy="524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320">
                  <a:extLst>
                    <a:ext uri="{9D8B030D-6E8A-4147-A177-3AD203B41FA5}">
                      <a16:colId xmlns:a16="http://schemas.microsoft.com/office/drawing/2014/main" val="1870553568"/>
                    </a:ext>
                  </a:extLst>
                </a:gridCol>
                <a:gridCol w="9207609">
                  <a:extLst>
                    <a:ext uri="{9D8B030D-6E8A-4147-A177-3AD203B41FA5}">
                      <a16:colId xmlns:a16="http://schemas.microsoft.com/office/drawing/2014/main" val="2072847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List environments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env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1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 new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python=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3.10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64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 new env and install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python=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3.10 pandas </a:t>
                      </a:r>
                      <a:r>
                        <a:rPr lang="en-US" sz="2200" b="0" dirty="0" err="1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numpy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2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Clone an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--clone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old_adv_python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45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Create an env based on a config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env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create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--file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adv_python.yml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Save environment to a file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–-explicit &gt;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adv_python.yml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397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Show environment change history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list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–-revisions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173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Revert to an earlier version of </a:t>
                      </a:r>
                      <a:r>
                        <a:rPr lang="en-US" sz="1200" dirty="0" err="1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enviornment</a:t>
                      </a:r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install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–-revision </a:t>
                      </a:r>
                      <a:r>
                        <a:rPr lang="en-US" sz="2200" b="0" dirty="0">
                          <a:solidFill>
                            <a:srgbClr val="5842FF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95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Activate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activate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40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Deactivate an environment</a:t>
                      </a:r>
                    </a:p>
                  </a:txBody>
                  <a:tcPr>
                    <a:solidFill>
                      <a:srgbClr val="E4F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deactivate</a:t>
                      </a: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4F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71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rgbClr val="94573F"/>
                          </a:solidFill>
                          <a:latin typeface="Georgia" panose="02040502050405020303" pitchFamily="18" charset="0"/>
                        </a:rPr>
                        <a:t>Delete an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 err="1">
                          <a:solidFill>
                            <a:srgbClr val="00BDD6"/>
                          </a:solidFill>
                          <a:effectLst/>
                          <a:latin typeface="Consolas" panose="020B0609020204030204" pitchFamily="49" charset="0"/>
                        </a:rPr>
                        <a:t>conda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remove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>
                          <a:solidFill>
                            <a:srgbClr val="A88C00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200" b="0" dirty="0">
                          <a:solidFill>
                            <a:srgbClr val="FA89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200" b="0" dirty="0" err="1">
                          <a:solidFill>
                            <a:srgbClr val="00B368"/>
                          </a:solidFill>
                          <a:effectLst/>
                          <a:latin typeface="Consolas" panose="020B0609020204030204" pitchFamily="49" charset="0"/>
                        </a:rPr>
                        <a:t>adv_python</a:t>
                      </a:r>
                      <a:endParaRPr lang="en-US" sz="2200" b="0" dirty="0">
                        <a:solidFill>
                          <a:srgbClr val="00BDD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52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solidFill>
                          <a:srgbClr val="94573F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b="0" dirty="0">
                        <a:solidFill>
                          <a:srgbClr val="00566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498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E8B8A9-E204-7A64-B4D3-4F19218B7A02}"/>
              </a:ext>
            </a:extLst>
          </p:cNvPr>
          <p:cNvSpPr txBox="1"/>
          <p:nvPr/>
        </p:nvSpPr>
        <p:spPr>
          <a:xfrm>
            <a:off x="4705182" y="6310264"/>
            <a:ext cx="7141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4573F"/>
                </a:solidFill>
                <a:latin typeface="Georgia" panose="02040502050405020303" pitchFamily="18" charset="0"/>
              </a:rPr>
              <a:t>https://docs.conda.io/projects/conda/en/4.6.0/_downloads/52a95608c49671267e40c689e0bc00ca/conda-cheatsheet.pdf</a:t>
            </a:r>
          </a:p>
        </p:txBody>
      </p:sp>
    </p:spTree>
    <p:extLst>
      <p:ext uri="{BB962C8B-B14F-4D97-AF65-F5344CB8AC3E}">
        <p14:creationId xmlns:p14="http://schemas.microsoft.com/office/powerpoint/2010/main" val="3145748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BDA9-2AE8-407D-53DA-563F747F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should know about ~/.</a:t>
            </a:r>
            <a:r>
              <a:rPr lang="en-US" dirty="0" err="1"/>
              <a:t>condarc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EFE73-0754-27BE-E115-0E3EF563D6BD}"/>
              </a:ext>
            </a:extLst>
          </p:cNvPr>
          <p:cNvSpPr txBox="1"/>
          <p:nvPr/>
        </p:nvSpPr>
        <p:spPr>
          <a:xfrm>
            <a:off x="838200" y="1961166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E97F66-9B3F-F0E3-0D8E-AC721FCE3F17}"/>
              </a:ext>
            </a:extLst>
          </p:cNvPr>
          <p:cNvSpPr txBox="1"/>
          <p:nvPr/>
        </p:nvSpPr>
        <p:spPr>
          <a:xfrm>
            <a:off x="5760108" y="2066706"/>
            <a:ext cx="55936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channels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defaults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default_channels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https://repo.anaconda.com/pkgs/main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  - https://repo.anaconda.com/pkgs/r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envs_dirs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pkgs_dirs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client_ssl_cert_key</a:t>
            </a:r>
            <a:r>
              <a:rPr lang="en-US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proxy_servers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ssl_verify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64100"/>
                </a:solidFill>
                <a:effectLst/>
                <a:latin typeface="Consolas" panose="020B0609020204030204" pitchFamily="49" charset="0"/>
              </a:rPr>
              <a:t>solver</a:t>
            </a:r>
            <a:r>
              <a:rPr lang="en-US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libmamba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8B41-0B20-43CE-40CB-298C080C34AD}"/>
              </a:ext>
            </a:extLst>
          </p:cNvPr>
          <p:cNvSpPr txBox="1"/>
          <p:nvPr/>
        </p:nvSpPr>
        <p:spPr>
          <a:xfrm>
            <a:off x="838200" y="1542888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Default .</a:t>
            </a:r>
            <a:r>
              <a:rPr lang="en-US" dirty="0" err="1">
                <a:solidFill>
                  <a:srgbClr val="94573F"/>
                </a:solidFill>
                <a:latin typeface="Georgia" panose="02040502050405020303" pitchFamily="18" charset="0"/>
              </a:rPr>
              <a:t>condarc</a:t>
            </a:r>
            <a:endParaRPr lang="en-US" dirty="0">
              <a:solidFill>
                <a:srgbClr val="94573F"/>
              </a:solidFill>
              <a:latin typeface="Georgia" panose="0204050205040502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960C4-2287-DCA6-CEDD-783CD2156042}"/>
              </a:ext>
            </a:extLst>
          </p:cNvPr>
          <p:cNvSpPr txBox="1"/>
          <p:nvPr/>
        </p:nvSpPr>
        <p:spPr>
          <a:xfrm>
            <a:off x="5760108" y="1639766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Useful additional properties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04821-CAE6-9E09-5BC3-A38A20CFCD56}"/>
              </a:ext>
            </a:extLst>
          </p:cNvPr>
          <p:cNvSpPr txBox="1"/>
          <p:nvPr/>
        </p:nvSpPr>
        <p:spPr>
          <a:xfrm>
            <a:off x="838200" y="6094632"/>
            <a:ext cx="9701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4573F"/>
                </a:solidFill>
                <a:latin typeface="Georgia" panose="02040502050405020303" pitchFamily="18" charset="0"/>
              </a:rPr>
              <a:t>All available options: https://conda.io/projects/conda/en/latest/configuration.html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30215-426F-357D-6ACD-F2937B8DFE72}"/>
              </a:ext>
            </a:extLst>
          </p:cNvPr>
          <p:cNvSpPr txBox="1"/>
          <p:nvPr/>
        </p:nvSpPr>
        <p:spPr>
          <a:xfrm>
            <a:off x="1972663" y="4005516"/>
            <a:ext cx="2422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If your company has firewalls which don’t allow direct internet connections, use a proxy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E5B457-D2D5-261D-642D-C711362AFC81}"/>
              </a:ext>
            </a:extLst>
          </p:cNvPr>
          <p:cNvSpPr txBox="1"/>
          <p:nvPr/>
        </p:nvSpPr>
        <p:spPr>
          <a:xfrm>
            <a:off x="3071014" y="2809096"/>
            <a:ext cx="1913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Your company may have its own package repo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4E75B6-15DD-FA06-6489-713072F7821A}"/>
              </a:ext>
            </a:extLst>
          </p:cNvPr>
          <p:cNvSpPr txBox="1"/>
          <p:nvPr/>
        </p:nvSpPr>
        <p:spPr>
          <a:xfrm>
            <a:off x="2475957" y="4932003"/>
            <a:ext cx="1913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Sometimes SSL connections are more pain than they are worth (don’t do this in prod!)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DE3B7D-6473-EF7A-88EC-7704A854E032}"/>
              </a:ext>
            </a:extLst>
          </p:cNvPr>
          <p:cNvCxnSpPr>
            <a:cxnSpLocks/>
          </p:cNvCxnSpPr>
          <p:nvPr/>
        </p:nvCxnSpPr>
        <p:spPr>
          <a:xfrm>
            <a:off x="4777099" y="5315111"/>
            <a:ext cx="983009" cy="23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F7B20-D161-DB63-CD1D-D4F147C9C92B}"/>
              </a:ext>
            </a:extLst>
          </p:cNvPr>
          <p:cNvCxnSpPr>
            <a:cxnSpLocks/>
          </p:cNvCxnSpPr>
          <p:nvPr/>
        </p:nvCxnSpPr>
        <p:spPr>
          <a:xfrm>
            <a:off x="4460248" y="4328682"/>
            <a:ext cx="1294114" cy="98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B93BB-93F8-60B1-6B04-22AAD31EC172}"/>
              </a:ext>
            </a:extLst>
          </p:cNvPr>
          <p:cNvCxnSpPr>
            <a:cxnSpLocks/>
          </p:cNvCxnSpPr>
          <p:nvPr/>
        </p:nvCxnSpPr>
        <p:spPr>
          <a:xfrm flipV="1">
            <a:off x="4888194" y="2615460"/>
            <a:ext cx="800812" cy="51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838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5BF-32A6-8413-89A0-0D0DD2D7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4573F"/>
                </a:solidFill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B199-63B1-60A3-4871-82A69475B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icons from https://icons8.com/</a:t>
            </a:r>
          </a:p>
        </p:txBody>
      </p:sp>
    </p:spTree>
    <p:extLst>
      <p:ext uri="{BB962C8B-B14F-4D97-AF65-F5344CB8AC3E}">
        <p14:creationId xmlns:p14="http://schemas.microsoft.com/office/powerpoint/2010/main" val="670833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3F2D4-DE7F-6D53-CE86-318647C250E6}"/>
              </a:ext>
            </a:extLst>
          </p:cNvPr>
          <p:cNvSpPr txBox="1"/>
          <p:nvPr/>
        </p:nvSpPr>
        <p:spPr>
          <a:xfrm>
            <a:off x="203298" y="1060181"/>
            <a:ext cx="11785403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#!/usr/bin/env python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-*- coding: UTF-8 -*-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Source: https://gist.githubusercontent.com/markus-beuckelmann/8bc25531b11158431a5b09a45abd6276/raw/660904cb770197c3c841ab9b7084657b1aea5f32/numpy-benchmark.py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Roughly based on: http://stackoverflow.com/questions/11443302/compiling-numpy-with-openblas-integration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__future__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print_function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time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Let's take the randomness out of random numbers (for reproducibility)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1024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F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4F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Matrix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matrices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B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Vector multiplication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5000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np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'Dotted two vectors of length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ms.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Singular Value Decomposition (SVD)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svd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full_matrices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"SVD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E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Cholesky 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cholesky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"Cholesky decomposition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i="1" dirty="0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i="1" dirty="0" err="1">
                <a:solidFill>
                  <a:srgbClr val="8CA6A6"/>
                </a:solidFill>
                <a:effectLst/>
                <a:latin typeface="Consolas" panose="020B0609020204030204" pitchFamily="49" charset="0"/>
              </a:rPr>
              <a:t>Eigendecomposition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linalg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eig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t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Eigendecomposition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of a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 err="1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matrix in </a:t>
            </a:r>
            <a:r>
              <a:rPr lang="en-US" sz="10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%0.2f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s."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1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delta </a:t>
            </a:r>
            <a:r>
              <a:rPr lang="en-US" sz="1000" b="1" dirty="0">
                <a:solidFill>
                  <a:srgbClr val="FF5792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0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005661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'This was obtained using the following </a:t>
            </a:r>
            <a:r>
              <a:rPr lang="en-US" sz="10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0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 configuration:'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__config__</a:t>
            </a:r>
            <a:r>
              <a:rPr lang="en-US" sz="1000" b="1" dirty="0" err="1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0095A8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US" sz="1000" b="0" dirty="0">
                <a:solidFill>
                  <a:srgbClr val="004D5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0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020F98-4E82-FB8E-177A-9B9C3FBF35E6}"/>
              </a:ext>
            </a:extLst>
          </p:cNvPr>
          <p:cNvSpPr txBox="1">
            <a:spLocks/>
          </p:cNvSpPr>
          <p:nvPr/>
        </p:nvSpPr>
        <p:spPr>
          <a:xfrm>
            <a:off x="838199" y="365126"/>
            <a:ext cx="11015949" cy="69505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236356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Benchmark code</a:t>
            </a:r>
          </a:p>
        </p:txBody>
      </p:sp>
    </p:spTree>
    <p:extLst>
      <p:ext uri="{BB962C8B-B14F-4D97-AF65-F5344CB8AC3E}">
        <p14:creationId xmlns:p14="http://schemas.microsoft.com/office/powerpoint/2010/main" val="3729847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AB8A2C-3693-6821-3EA8-C78153322652}"/>
              </a:ext>
            </a:extLst>
          </p:cNvPr>
          <p:cNvSpPr txBox="1"/>
          <p:nvPr/>
        </p:nvSpPr>
        <p:spPr>
          <a:xfrm>
            <a:off x="1264257" y="1272209"/>
            <a:ext cx="336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dirty="0" err="1"/>
              <a:t>noctix</a:t>
            </a:r>
            <a:r>
              <a:rPr lang="en-US" dirty="0"/>
              <a:t> lux theme on VS Code</a:t>
            </a:r>
          </a:p>
        </p:txBody>
      </p:sp>
    </p:spTree>
    <p:extLst>
      <p:ext uri="{BB962C8B-B14F-4D97-AF65-F5344CB8AC3E}">
        <p14:creationId xmlns:p14="http://schemas.microsoft.com/office/powerpoint/2010/main" val="79010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DF1F-3D6F-2910-A18E-158BEA65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is full of package managers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81E08-1C3F-CDD6-D3F6-5B6A37743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939" y="1893491"/>
            <a:ext cx="952500" cy="952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42887-24E6-C306-B92F-6D28DA72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744" y="1893491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3F5511-9ADE-D172-C02E-F50ED2CF6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549" y="1893491"/>
            <a:ext cx="9525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664E97-3293-6BAF-C130-C409CCC12E3E}"/>
              </a:ext>
            </a:extLst>
          </p:cNvPr>
          <p:cNvSpPr txBox="1"/>
          <p:nvPr/>
        </p:nvSpPr>
        <p:spPr>
          <a:xfrm>
            <a:off x="838200" y="2879517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apt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03040-8FB8-E1BB-0BA6-B468B5B143A5}"/>
              </a:ext>
            </a:extLst>
          </p:cNvPr>
          <p:cNvSpPr txBox="1"/>
          <p:nvPr/>
        </p:nvSpPr>
        <p:spPr>
          <a:xfrm>
            <a:off x="838200" y="3429000"/>
            <a:ext cx="2428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yum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42B0A-46A8-FE98-B6AE-C95F97E25216}"/>
              </a:ext>
            </a:extLst>
          </p:cNvPr>
          <p:cNvSpPr txBox="1"/>
          <p:nvPr/>
        </p:nvSpPr>
        <p:spPr>
          <a:xfrm>
            <a:off x="3977921" y="2879517"/>
            <a:ext cx="332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brew install –cask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22E86-AEF6-0688-58B7-D8DDEEEC8587}"/>
              </a:ext>
            </a:extLst>
          </p:cNvPr>
          <p:cNvSpPr txBox="1"/>
          <p:nvPr/>
        </p:nvSpPr>
        <p:spPr>
          <a:xfrm>
            <a:off x="7559754" y="2842459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4573F"/>
                </a:solidFill>
                <a:latin typeface="Consolas" panose="020B0609020204030204" pitchFamily="49" charset="0"/>
              </a:rPr>
              <a:t>chocolatey install software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35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5D1F-AE43-9FCE-AB48-CD5B0ADB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D3DC-8C3E-A8D1-5CA3-1560FD8CE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0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A69F-15C4-AF66-696E-D65B49D6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Python’s official package manager is </a:t>
            </a:r>
            <a:r>
              <a:rPr lang="en-US" i="1" dirty="0"/>
              <a:t>pip</a:t>
            </a:r>
            <a:br>
              <a:rPr lang="en-US" i="1" dirty="0"/>
            </a:br>
            <a:r>
              <a:rPr lang="en-US" sz="3200" dirty="0">
                <a:solidFill>
                  <a:srgbClr val="94573F"/>
                </a:solidFill>
              </a:rPr>
              <a:t>pypi.org is the official repo with over half a million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05A83C-0BF2-3606-6D9D-298CB805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590" y="1942074"/>
            <a:ext cx="8049443" cy="455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599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1DB2-FA9E-CB35-0330-CCBEF25F9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try pip</a:t>
            </a:r>
            <a:br>
              <a:rPr lang="en-US" dirty="0"/>
            </a:br>
            <a:r>
              <a:rPr lang="en-US" sz="2800" dirty="0">
                <a:solidFill>
                  <a:srgbClr val="94573F"/>
                </a:solidFill>
              </a:rPr>
              <a:t>First create an experimental environment (explained later)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7A0B-4476-0BEE-6AA0-A25154ABDB75}"/>
              </a:ext>
            </a:extLst>
          </p:cNvPr>
          <p:cNvSpPr txBox="1"/>
          <p:nvPr/>
        </p:nvSpPr>
        <p:spPr>
          <a:xfrm>
            <a:off x="838200" y="2191901"/>
            <a:ext cx="91951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Create* new environment to protect your existing system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A88C00"/>
                </a:solidFill>
                <a:effectLst/>
                <a:latin typeface="Consolas" panose="020B0609020204030204" pitchFamily="49" charset="0"/>
              </a:rPr>
              <a:t>--name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python=</a:t>
            </a:r>
            <a:r>
              <a:rPr lang="en-US" sz="2800" b="0" dirty="0">
                <a:solidFill>
                  <a:srgbClr val="5842FF"/>
                </a:solidFill>
                <a:effectLst/>
                <a:latin typeface="Consolas" panose="020B0609020204030204" pitchFamily="49" charset="0"/>
              </a:rPr>
              <a:t>3.10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0A63A-7CCE-EC93-21DF-54BD38E9AACF}"/>
              </a:ext>
            </a:extLst>
          </p:cNvPr>
          <p:cNvSpPr txBox="1"/>
          <p:nvPr/>
        </p:nvSpPr>
        <p:spPr>
          <a:xfrm>
            <a:off x="569537" y="6231265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  <a:t>*Delete this environment, if needed:</a:t>
            </a:r>
            <a:br>
              <a:rPr lang="en-US" sz="1200" dirty="0">
                <a:solidFill>
                  <a:srgbClr val="236356"/>
                </a:solidFill>
                <a:latin typeface="Georgia" panose="02040502050405020303" pitchFamily="18" charset="0"/>
              </a:rPr>
            </a:b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conda</a:t>
            </a:r>
            <a:r>
              <a:rPr lang="en-US" sz="1200" dirty="0">
                <a:solidFill>
                  <a:srgbClr val="236356"/>
                </a:solidFill>
                <a:latin typeface="Consolas" panose="020B0609020204030204" pitchFamily="49" charset="0"/>
              </a:rPr>
              <a:t> env remove --name </a:t>
            </a:r>
            <a:r>
              <a:rPr lang="en-US" sz="1200" dirty="0" err="1">
                <a:solidFill>
                  <a:srgbClr val="236356"/>
                </a:solidFill>
                <a:latin typeface="Consolas" panose="020B0609020204030204" pitchFamily="49" charset="0"/>
              </a:rPr>
              <a:t>adv_python</a:t>
            </a:r>
            <a:endParaRPr lang="en-US" sz="1200" dirty="0">
              <a:solidFill>
                <a:srgbClr val="23635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15F7E-4B6B-6FF8-C19D-34088D292F47}"/>
              </a:ext>
            </a:extLst>
          </p:cNvPr>
          <p:cNvSpPr txBox="1"/>
          <p:nvPr/>
        </p:nvSpPr>
        <p:spPr>
          <a:xfrm>
            <a:off x="838200" y="3645844"/>
            <a:ext cx="65902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Activate this environment (aka ‘enter’ it)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activate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adv_python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95C6C-09C9-E93C-E52B-4B773CFCC7AD}"/>
              </a:ext>
            </a:extLst>
          </p:cNvPr>
          <p:cNvSpPr txBox="1"/>
          <p:nvPr/>
        </p:nvSpPr>
        <p:spPr>
          <a:xfrm>
            <a:off x="838200" y="4958276"/>
            <a:ext cx="4007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36356"/>
                </a:solidFill>
                <a:latin typeface="Georgia" panose="02040502050405020303" pitchFamily="18" charset="0"/>
              </a:rPr>
              <a:t>Confirm the current env</a:t>
            </a:r>
          </a:p>
          <a:p>
            <a:r>
              <a:rPr lang="en-US" sz="2800" b="0" dirty="0" err="1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conda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2800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sz="2800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47B17-4820-3223-177D-EB878006CC88}"/>
              </a:ext>
            </a:extLst>
          </p:cNvPr>
          <p:cNvSpPr txBox="1"/>
          <p:nvPr/>
        </p:nvSpPr>
        <p:spPr>
          <a:xfrm>
            <a:off x="5026511" y="5099787"/>
            <a:ext cx="68284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(base) C:\Users\shahb&gt;conda env list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 </a:t>
            </a:r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conda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environments: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base 	         C:\Users\shahb\anaconda3</a:t>
            </a:r>
          </a:p>
          <a:p>
            <a:r>
              <a:rPr lang="en-US" sz="14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400" dirty="0">
                <a:solidFill>
                  <a:srgbClr val="94573F"/>
                </a:solidFill>
                <a:latin typeface="Consolas" panose="020B0609020204030204" pitchFamily="49" charset="0"/>
              </a:rPr>
              <a:t>      *  C:\Users\shahb\anaconda3\envs\adv_python</a:t>
            </a:r>
          </a:p>
        </p:txBody>
      </p:sp>
    </p:spTree>
    <p:extLst>
      <p:ext uri="{BB962C8B-B14F-4D97-AF65-F5344CB8AC3E}">
        <p14:creationId xmlns:p14="http://schemas.microsoft.com/office/powerpoint/2010/main" val="269460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A63-3576-2D80-C076-981DDED4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installing a package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85D80-E330-C9A8-7326-60538CEE090C}"/>
              </a:ext>
            </a:extLst>
          </p:cNvPr>
          <p:cNvSpPr txBox="1"/>
          <p:nvPr/>
        </p:nvSpPr>
        <p:spPr>
          <a:xfrm>
            <a:off x="838200" y="1827802"/>
            <a:ext cx="428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List all pip packages installed in this env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7E08-082F-A185-C011-A4EF6DBE17FC}"/>
              </a:ext>
            </a:extLst>
          </p:cNvPr>
          <p:cNvSpPr txBox="1"/>
          <p:nvPr/>
        </p:nvSpPr>
        <p:spPr>
          <a:xfrm>
            <a:off x="5994699" y="1919825"/>
            <a:ext cx="42899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0A610-1AFC-388C-E685-F248DC3BEC85}"/>
              </a:ext>
            </a:extLst>
          </p:cNvPr>
          <p:cNvSpPr txBox="1"/>
          <p:nvPr/>
        </p:nvSpPr>
        <p:spPr>
          <a:xfrm>
            <a:off x="760207" y="3599038"/>
            <a:ext cx="10671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Collecting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Downloading tqdm-4.66.1-py3-none-any.whl.metadata (57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  ━━━━━━━━━━━━━━━━━━━━━━━━━━━━━━━━━━━━━━━━ 57.6/57.6 kB 607.3 kB/s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Requirement already satisfied: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in c:\users\shahb\anaconda3\envs\adv_python\lib\site-packages (from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(0.4.6)</a:t>
            </a:r>
          </a:p>
          <a:p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Downloading tqdm-4.66.1-py3-none-any.whl (78 kB)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  ━━━━━━━━━━━━━━━━━━━━━━━━━━━━━━━━━━━━━━━━ 78.3/78.3 kB 2.2 MB/s eta 0:00:00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Installing collected packages: 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endParaRPr lang="en-US" sz="1200" dirty="0">
              <a:solidFill>
                <a:srgbClr val="94573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Successfully installed tqdm-4.66.1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52428-715F-41C0-9F37-C05CF1E6D725}"/>
              </a:ext>
            </a:extLst>
          </p:cNvPr>
          <p:cNvSpPr txBox="1"/>
          <p:nvPr/>
        </p:nvSpPr>
        <p:spPr>
          <a:xfrm>
            <a:off x="838200" y="2822797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Install a package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tqdm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58B54-295E-D4D9-5491-2BB4259F40C7}"/>
              </a:ext>
            </a:extLst>
          </p:cNvPr>
          <p:cNvSpPr txBox="1"/>
          <p:nvPr/>
        </p:nvSpPr>
        <p:spPr>
          <a:xfrm>
            <a:off x="760207" y="5539190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36356"/>
                </a:solidFill>
                <a:latin typeface="Georgia" panose="02040502050405020303" pitchFamily="18" charset="0"/>
              </a:rPr>
              <a:t>Check again</a:t>
            </a:r>
          </a:p>
          <a:p>
            <a:r>
              <a:rPr lang="en-US" b="0" dirty="0">
                <a:solidFill>
                  <a:srgbClr val="00BDD6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FA89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B368"/>
                </a:solidFill>
                <a:effectLst/>
                <a:latin typeface="Consolas" panose="020B0609020204030204" pitchFamily="49" charset="0"/>
              </a:rPr>
              <a:t>list</a:t>
            </a:r>
            <a:endParaRPr lang="en-US" b="0" dirty="0">
              <a:solidFill>
                <a:srgbClr val="0056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16B852-E8FF-97D1-6F0A-C0A141875A1F}"/>
              </a:ext>
            </a:extLst>
          </p:cNvPr>
          <p:cNvSpPr txBox="1"/>
          <p:nvPr/>
        </p:nvSpPr>
        <p:spPr>
          <a:xfrm>
            <a:off x="5994698" y="5181156"/>
            <a:ext cx="4289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adv_python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) C:\Users\shahb&gt;pip list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Package    Version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---------- -------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colorama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0.4.6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pip        23.3.1</a:t>
            </a:r>
          </a:p>
          <a:p>
            <a:r>
              <a:rPr lang="en-US" sz="1200" dirty="0" err="1">
                <a:solidFill>
                  <a:srgbClr val="94573F"/>
                </a:solidFill>
                <a:latin typeface="Consolas" panose="020B0609020204030204" pitchFamily="49" charset="0"/>
              </a:rPr>
              <a:t>setuptools</a:t>
            </a:r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 68.2.2</a:t>
            </a:r>
          </a:p>
          <a:p>
            <a:r>
              <a:rPr lang="en-US" sz="1200" b="1" dirty="0" err="1">
                <a:solidFill>
                  <a:srgbClr val="94573F"/>
                </a:solidFill>
                <a:latin typeface="Consolas" panose="020B0609020204030204" pitchFamily="49" charset="0"/>
              </a:rPr>
              <a:t>tqdm</a:t>
            </a:r>
            <a:r>
              <a:rPr lang="en-US" sz="1200" b="1" dirty="0">
                <a:solidFill>
                  <a:srgbClr val="94573F"/>
                </a:solidFill>
                <a:latin typeface="Consolas" panose="020B0609020204030204" pitchFamily="49" charset="0"/>
              </a:rPr>
              <a:t>       0.41.2</a:t>
            </a:r>
          </a:p>
          <a:p>
            <a:r>
              <a:rPr lang="en-US" sz="1200" dirty="0">
                <a:solidFill>
                  <a:srgbClr val="94573F"/>
                </a:solidFill>
                <a:latin typeface="Consolas" panose="020B0609020204030204" pitchFamily="49" charset="0"/>
              </a:rPr>
              <a:t>wheel      0.41.2</a:t>
            </a:r>
          </a:p>
        </p:txBody>
      </p:sp>
    </p:spTree>
    <p:extLst>
      <p:ext uri="{BB962C8B-B14F-4D97-AF65-F5344CB8AC3E}">
        <p14:creationId xmlns:p14="http://schemas.microsoft.com/office/powerpoint/2010/main" val="209572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5226</TotalTime>
  <Words>6180</Words>
  <Application>Microsoft Office PowerPoint</Application>
  <PresentationFormat>Widescreen</PresentationFormat>
  <Paragraphs>913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Georgia</vt:lpstr>
      <vt:lpstr>Office Theme</vt:lpstr>
      <vt:lpstr>Python environment and package management</vt:lpstr>
      <vt:lpstr>Package managers download and install packages, and their dependencies</vt:lpstr>
      <vt:lpstr>Before package managers Every software came with all dependencies (leading to duplication)</vt:lpstr>
      <vt:lpstr>Sometimes there were mismatches with libraries</vt:lpstr>
      <vt:lpstr>The world is full of package managers</vt:lpstr>
      <vt:lpstr>Package management</vt:lpstr>
      <vt:lpstr>Python’s official package manager is pip pypi.org is the official repo with over half a million packages</vt:lpstr>
      <vt:lpstr>Let’s try pip First create an experimental environment (explained later)</vt:lpstr>
      <vt:lpstr>Try installing a package</vt:lpstr>
      <vt:lpstr>Packages are only downloaded once</vt:lpstr>
      <vt:lpstr>Why is colorama installed?</vt:lpstr>
      <vt:lpstr>pip downloads a wheel (.whl) file, which contains</vt:lpstr>
      <vt:lpstr>PowerPoint Presentation</vt:lpstr>
      <vt:lpstr>Data scientists generally use conda as their package manager*, along with pip</vt:lpstr>
      <vt:lpstr>conda is (currently) the premier package (and environment) manager for data scientists</vt:lpstr>
      <vt:lpstr>conda downloads a  .conda file, which contains</vt:lpstr>
      <vt:lpstr>.conda vs pip’s .whl file</vt:lpstr>
      <vt:lpstr>Modern conda and pip work well together</vt:lpstr>
      <vt:lpstr>pip install flask vs conda install flask</vt:lpstr>
      <vt:lpstr>conda install flask vs pip install flask</vt:lpstr>
      <vt:lpstr>Modern conda and pip work well together</vt:lpstr>
      <vt:lpstr>conda is better at non-python dependency management</vt:lpstr>
      <vt:lpstr>conda is better at non-python dependency management</vt:lpstr>
      <vt:lpstr>conda is better at non-python dependency management</vt:lpstr>
      <vt:lpstr>conda is better at dependency management</vt:lpstr>
      <vt:lpstr>conda’s dependency manager can be a horrible user experience</vt:lpstr>
      <vt:lpstr>conda’s dependency manager can be a horrible user experience</vt:lpstr>
      <vt:lpstr>Common package mgmt commands</vt:lpstr>
      <vt:lpstr>Enviornment management</vt:lpstr>
      <vt:lpstr>Virtual machines simulate isolated computers</vt:lpstr>
      <vt:lpstr>Containers, such as docker, simulate isolated processes</vt:lpstr>
      <vt:lpstr>Environment managers isolate configurations</vt:lpstr>
      <vt:lpstr>Environment managers isolate configurations</vt:lpstr>
      <vt:lpstr>Envs are … mostly, a change in PATH</vt:lpstr>
      <vt:lpstr>Envs are … mostly, a change in PATH</vt:lpstr>
      <vt:lpstr>Poor man’s version of conda</vt:lpstr>
      <vt:lpstr>Creation of a new env means</vt:lpstr>
      <vt:lpstr>Creation of a new env means</vt:lpstr>
      <vt:lpstr>Pro-tip Rant: Create one env per project</vt:lpstr>
      <vt:lpstr>Pro-tip Rant: Create one env per project</vt:lpstr>
      <vt:lpstr>Pro-tip Rant: Create one env per project</vt:lpstr>
      <vt:lpstr>Pro-tip: Jupyter doesn’t see new environments!</vt:lpstr>
      <vt:lpstr>Pro-tip: Leave the base env alone!</vt:lpstr>
      <vt:lpstr>Common env mgmt commands</vt:lpstr>
      <vt:lpstr>You should know about ~/.condarc</vt:lpstr>
      <vt:lpstr>Appendix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environment and package management</dc:title>
  <dc:creator>Shahbaz Chaudhary</dc:creator>
  <cp:lastModifiedBy>Shahbaz Chaudhary</cp:lastModifiedBy>
  <cp:revision>1</cp:revision>
  <dcterms:created xsi:type="dcterms:W3CDTF">2024-01-19T21:19:15Z</dcterms:created>
  <dcterms:modified xsi:type="dcterms:W3CDTF">2025-04-10T00:25:28Z</dcterms:modified>
</cp:coreProperties>
</file>