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7" r:id="rId3"/>
  </p:sldMasterIdLst>
  <p:notesMasterIdLst>
    <p:notesMasterId r:id="rId33"/>
  </p:notesMasterIdLst>
  <p:sldIdLst>
    <p:sldId id="256" r:id="rId4"/>
    <p:sldId id="327" r:id="rId5"/>
    <p:sldId id="303" r:id="rId6"/>
    <p:sldId id="346" r:id="rId7"/>
    <p:sldId id="306" r:id="rId8"/>
    <p:sldId id="357" r:id="rId9"/>
    <p:sldId id="358" r:id="rId10"/>
    <p:sldId id="359" r:id="rId11"/>
    <p:sldId id="354" r:id="rId12"/>
    <p:sldId id="360" r:id="rId13"/>
    <p:sldId id="364" r:id="rId14"/>
    <p:sldId id="382" r:id="rId15"/>
    <p:sldId id="365" r:id="rId16"/>
    <p:sldId id="377" r:id="rId17"/>
    <p:sldId id="367" r:id="rId18"/>
    <p:sldId id="368" r:id="rId19"/>
    <p:sldId id="378" r:id="rId20"/>
    <p:sldId id="380" r:id="rId21"/>
    <p:sldId id="362" r:id="rId22"/>
    <p:sldId id="366" r:id="rId23"/>
    <p:sldId id="369" r:id="rId24"/>
    <p:sldId id="370" r:id="rId25"/>
    <p:sldId id="371" r:id="rId26"/>
    <p:sldId id="372" r:id="rId27"/>
    <p:sldId id="376" r:id="rId28"/>
    <p:sldId id="373" r:id="rId29"/>
    <p:sldId id="374" r:id="rId30"/>
    <p:sldId id="375" r:id="rId31"/>
    <p:sldId id="379" r:id="rId32"/>
  </p:sldIdLst>
  <p:sldSz cx="9144000" cy="6858000" type="screen4x3"/>
  <p:notesSz cx="6807200" cy="9939338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0" autoAdjust="0"/>
    <p:restoredTop sz="96395" autoAdjust="0"/>
  </p:normalViewPr>
  <p:slideViewPr>
    <p:cSldViewPr snapToGrid="0">
      <p:cViewPr varScale="1">
        <p:scale>
          <a:sx n="107" d="100"/>
          <a:sy n="107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pPr>
            <a:r>
              <a:rPr lang="zh-HK" altLang="en-US" sz="3600" u="sng" dirty="0" smtClean="0">
                <a:solidFill>
                  <a:srgbClr val="0000FF"/>
                </a:solidFill>
              </a:rPr>
              <a:t>課程主要元素</a:t>
            </a:r>
            <a:endParaRPr lang="en-US" altLang="zh-HK" sz="3600" u="sng" dirty="0" smtClean="0">
              <a:solidFill>
                <a:srgbClr val="0000FF"/>
              </a:solidFill>
            </a:endParaRPr>
          </a:p>
        </c:rich>
      </c:tx>
      <c:layout>
        <c:manualLayout>
          <c:xMode val="edge"/>
          <c:yMode val="edge"/>
          <c:x val="0.31713565829527296"/>
          <c:y val="5.2625053702417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0000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課程元素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7F-4984-B698-09E401F3D7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414-4B39-BA66-95B141826B0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414-4B39-BA66-95B141826B0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414-4B39-BA66-95B141826B09}"/>
              </c:ext>
            </c:extLst>
          </c:dPt>
          <c:dLbls>
            <c:dLbl>
              <c:idx val="0"/>
              <c:layout>
                <c:manualLayout>
                  <c:x val="-0.29025595890611389"/>
                  <c:y val="-0.224182645898196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AE72B9-B459-4FEF-923B-5E827378527A}" type="CATEGORYNAME">
                      <a:rPr lang="zh-TW" altLang="en-US" sz="2800" b="1" smtClean="0"/>
                      <a:pPr>
                        <a:defRPr sz="2800" b="1"/>
                      </a:pPr>
                      <a:t>[類別名稱]</a:t>
                    </a:fld>
                    <a:r>
                      <a:rPr lang="zh-TW" altLang="en-US" sz="2800" b="1" dirty="0" smtClean="0"/>
                      <a:t>（</a:t>
                    </a:r>
                    <a:r>
                      <a:rPr lang="en-US" altLang="zh-TW" sz="2800" b="1" dirty="0" smtClean="0"/>
                      <a:t>810</a:t>
                    </a:r>
                    <a:r>
                      <a:rPr lang="zh-TW" altLang="en-US" sz="2800" b="1" dirty="0" smtClean="0"/>
                      <a:t>小時）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442103425515957"/>
                      <c:h val="0.2114685157977924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07F-4984-B698-09E401F3D710}"/>
                </c:ext>
              </c:extLst>
            </c:dLbl>
            <c:dLbl>
              <c:idx val="1"/>
              <c:layout>
                <c:manualLayout>
                  <c:x val="6.8292224190578954E-2"/>
                  <c:y val="8.420008592386721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TW" altLang="en-US" sz="2000" b="1" dirty="0" smtClean="0"/>
                      <a:t>建造業基本知識及概念（</a:t>
                    </a:r>
                    <a:r>
                      <a:rPr lang="en-US" altLang="zh-TW" sz="2000" b="1" dirty="0" smtClean="0"/>
                      <a:t>120</a:t>
                    </a:r>
                    <a:r>
                      <a:rPr lang="zh-TW" altLang="en-US" sz="2000" b="1" dirty="0" smtClean="0"/>
                      <a:t>小時）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193197339141861"/>
                      <c:h val="0.199396411352558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414-4B39-BA66-95B141826B09}"/>
                </c:ext>
              </c:extLst>
            </c:dLbl>
            <c:dLbl>
              <c:idx val="2"/>
              <c:layout>
                <c:manualLayout>
                  <c:x val="0.13181987460041983"/>
                  <c:y val="0.1978702019210879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82AAD66-AF3D-4499-9E15-18B3EEC1CF44}" type="CATEGORYNAME">
                      <a:rPr lang="zh-TW" altLang="en-US" sz="2000" b="1" smtClean="0"/>
                      <a:pPr>
                        <a:defRPr sz="2000" b="1"/>
                      </a:pPr>
                      <a:t>[類別名稱]</a:t>
                    </a:fld>
                    <a:endParaRPr lang="zh-TW" altLang="en-US" sz="2000" b="1" dirty="0" smtClean="0"/>
                  </a:p>
                  <a:p>
                    <a:pPr>
                      <a:defRPr sz="2000" b="1"/>
                    </a:pPr>
                    <a:r>
                      <a:rPr lang="zh-TW" altLang="en-US" sz="2000" b="1" dirty="0" smtClean="0"/>
                      <a:t>（</a:t>
                    </a:r>
                    <a:r>
                      <a:rPr lang="en-US" altLang="zh-TW" sz="2000" b="1" dirty="0" smtClean="0"/>
                      <a:t>180</a:t>
                    </a:r>
                    <a:r>
                      <a:rPr lang="zh-TW" altLang="en-US" sz="2000" b="1" dirty="0" smtClean="0"/>
                      <a:t>小時）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46486383198287"/>
                      <c:h val="0.2271824397074345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414-4B39-BA66-95B141826B09}"/>
                </c:ext>
              </c:extLst>
            </c:dLbl>
            <c:dLbl>
              <c:idx val="3"/>
              <c:layout>
                <c:manualLayout>
                  <c:x val="-6.193945914959486E-2"/>
                  <c:y val="1.2630012888580082E-2"/>
                </c:manualLayout>
              </c:layout>
              <c:tx>
                <c:rich>
                  <a:bodyPr/>
                  <a:lstStyle/>
                  <a:p>
                    <a:fld id="{ECBA640B-E13F-47EE-AF01-B95AE5710600}" type="CATEGORYNAME">
                      <a:rPr lang="zh-TW" altLang="en-US" smtClean="0"/>
                      <a:pPr/>
                      <a:t>[類別名稱]</a:t>
                    </a:fld>
                    <a:endParaRPr lang="zh-TW" altLang="en-US" dirty="0" smtClean="0"/>
                  </a:p>
                  <a:p>
                    <a:r>
                      <a:rPr lang="en-US" altLang="zh-TW" dirty="0" smtClean="0"/>
                      <a:t>(~10%)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414-4B39-BA66-95B141826B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工作表1!$A$2:$A$4</c:f>
              <c:strCache>
                <c:ptCount val="3"/>
                <c:pt idx="0">
                  <c:v>工藝</c:v>
                </c:pt>
                <c:pt idx="1">
                  <c:v>理論</c:v>
                </c:pt>
                <c:pt idx="2">
                  <c:v>全人發展及基礎能力科目</c:v>
                </c:pt>
              </c:strCache>
            </c:strRef>
          </c:cat>
          <c:val>
            <c:numRef>
              <c:f>工作表1!$B$2:$B$4</c:f>
              <c:numCache>
                <c:formatCode>0%</c:formatCode>
                <c:ptCount val="3"/>
                <c:pt idx="0">
                  <c:v>0.75</c:v>
                </c:pt>
                <c:pt idx="1">
                  <c:v>0.1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7F-4984-B698-09E401F3D71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0.34506</cdr:x>
      <cdr:y>0.91697</cdr:y>
    </cdr:from>
    <cdr:to>
      <cdr:x>0.73234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59257" y="5532330"/>
          <a:ext cx="3096891" cy="5009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TW" altLang="en-US" sz="2800" b="1" dirty="0" smtClean="0"/>
            <a:t>工地實習（</a:t>
          </a:r>
          <a:r>
            <a:rPr lang="en-HK" altLang="zh-TW" sz="2800" b="1" dirty="0" smtClean="0"/>
            <a:t>20</a:t>
          </a:r>
          <a:r>
            <a:rPr lang="zh-TW" altLang="en-US" sz="2800" b="1" dirty="0" smtClean="0"/>
            <a:t>天）</a:t>
          </a:r>
          <a:endParaRPr lang="en-HK" sz="28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D5452-252A-4CFA-9F6F-54C7D8835C62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01DFE-2C9C-4FD7-91FE-62B4D320B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36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4430-E175-49A3-B7AC-FDDC4DA38E54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49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770E-EAFE-4530-98ED-79BB070F630A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975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6159-5EF9-4708-8350-D4AF1F5CE405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774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1">
          <a:blip r:embed="rId2" cstate="email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Topic (in Arial 48pt)</a:t>
            </a:r>
            <a:endParaRPr lang="en-H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40"/>
            <a:ext cx="6858000" cy="1104433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Name of Presenter (Position) (in Arial 18pt)</a:t>
            </a:r>
            <a:endParaRPr lang="en-HK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4722348"/>
            <a:ext cx="6858000" cy="568325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Date of presentation (in Arial 16pt)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"/>
            <a:ext cx="3332747" cy="18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7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HK" dirty="0" smtClean="0"/>
              <a:t>Caption in Arial 36pt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82775"/>
            <a:ext cx="7886700" cy="4351338"/>
          </a:xfr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HK" altLang="zh-TW" dirty="0" smtClean="0"/>
              <a:t>First tier in Arial</a:t>
            </a:r>
            <a:r>
              <a:rPr lang="en-US" altLang="zh-TW" dirty="0" smtClean="0"/>
              <a:t>-28pt</a:t>
            </a:r>
            <a:endParaRPr lang="en-US" dirty="0" smtClean="0"/>
          </a:p>
          <a:p>
            <a:pPr lvl="1"/>
            <a:r>
              <a:rPr lang="en-HK" altLang="zh-TW" dirty="0" smtClean="0"/>
              <a:t>Second Tier in Arial</a:t>
            </a:r>
            <a:r>
              <a:rPr lang="en-US" altLang="zh-TW" dirty="0" smtClean="0"/>
              <a:t>-24pt</a:t>
            </a:r>
            <a:endParaRPr lang="en-US" dirty="0" smtClean="0"/>
          </a:p>
          <a:p>
            <a:pPr lvl="2"/>
            <a:r>
              <a:rPr lang="en-HK" altLang="zh-TW" dirty="0" smtClean="0"/>
              <a:t>Third tier in Arial</a:t>
            </a:r>
            <a:r>
              <a:rPr lang="en-US" altLang="zh-TW" dirty="0" smtClean="0"/>
              <a:t>-20pt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63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HK" dirty="0" smtClean="0"/>
              <a:t>Presentation Topic (in Arial 48pt)</a:t>
            </a:r>
            <a:endParaRPr lang="en-H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41"/>
            <a:ext cx="6858000" cy="952945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HK" altLang="zh-TW" dirty="0" smtClean="0"/>
              <a:t>Name of Presenter (Position) (in Arial 18pt)</a:t>
            </a:r>
          </a:p>
          <a:p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4557460"/>
            <a:ext cx="6858000" cy="64293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HK" dirty="0" smtClean="0"/>
              <a:t>Date of Presentation (in Arial 16pt)</a:t>
            </a:r>
          </a:p>
          <a:p>
            <a:pPr lvl="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2681784" cy="17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6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HK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HK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544-E13C-4C16-AA0A-CE0B41AB08A6}" type="datetimeFigureOut">
              <a:rPr lang="en-HK" smtClean="0"/>
              <a:t>31/7/2020</a:t>
            </a:fld>
            <a:endParaRPr lang="en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CA17-DDFC-497E-9C72-1E46CAC561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7233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BC14C-58E1-4F86-A8B2-C2E9EC05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07FC85-D24A-4268-8502-67A304698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111D98-D798-4384-8466-A8AA3FFB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37C30-877F-4256-A39E-9295A49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777C7-E288-4690-9B74-26BC731B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375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27863-0764-432A-BE61-FD243762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22B14-AFF9-4548-9B38-B8B58EB3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08C89E-5D3B-486E-B1B4-46BDFB1E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826E5-DD37-48FB-B3AE-2C6ADF21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F83ECF-F53A-4F63-952B-D6DAE09E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72357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F81F2-3259-4B8B-ADFC-68916EBC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98BB47-FA2A-4A23-B817-4A67A4E4E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A23AB-E473-4580-8B53-08DCE1B7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33BAB6-FA33-4DCD-B307-5AEBF096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F2EDC-476C-4572-98F1-27B284FF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5475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B99BB-5841-4595-9934-C5F32A38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6187F1-2DB3-47A2-AF5C-CEC30D5C2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EA89AD-E2E9-44A8-B71D-868CD92DC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6CAA06-3A07-46E0-8F86-D1B1D25C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CF3113-8757-4CDE-A0EE-43FF9BC7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891A3F-6E39-4A3B-B601-1F51652A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03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030C-9CDA-4293-9312-485D617051E1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253BE-6366-4FC4-B7CE-205C4F07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89E7B5-3CA6-4E45-A382-5FAC4CBA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D7E55F-5DD6-4A8E-BA1B-FB7C4C53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724275-5D02-4268-BC03-6C561276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955B61-778C-41B5-93A7-DC9E316FA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BDA715-8E1D-45A1-808C-FB9B43E4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AF60C5-37C7-496B-90A4-B354D30F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FA1AD1-C617-46FC-A6A6-2C6D4F14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8997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8DAE7-4C5F-4E92-BBA2-4AFB19AE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96081C-D637-49AC-A314-34D2C4D5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344319-7AFF-44A9-81C3-B1FE7275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E9AC5E-168D-4C06-BFD0-EF4F1619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36194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E25526-014F-451E-B751-6385E179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EE9C20-E465-44AE-8B0B-9E24939E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8B7F7C-3C10-4AFA-860E-B5DA11A9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52805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C037B-346C-41AF-A3AE-C8CF325E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B42BB-86C7-4615-915A-01E9658B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787B04-6B6F-486E-A799-089E0AE69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7AD225-5310-40CD-B166-75DB97FC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EEAE3-19DF-43B7-A9B7-2D261BCB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0E92C9-8D0A-403A-8B18-AAE25A9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6651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C6EF9-98FE-4A43-8FB3-7E0A1B98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24F95D-60AB-42F3-AF03-332CBC736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A50BF5-4E67-4573-9796-35779777D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D0D682-683A-4CAB-9EFF-4BD20480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FFCE6F-28EE-4694-823E-CB75D3BE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AAF07B-92F6-44FE-9A66-B1B61219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9944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028C7-32B9-41DC-B40A-8E6A6183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FEA95A-FA54-458B-BE1D-B1F62511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E5988-DF04-4750-AE79-F044A309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1DDE37-6121-4E78-8980-A41F921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F7892E-5727-4B5C-AC05-84592F4C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5256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F9EA52-F11E-4427-A367-57D401111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0F2484-5150-4D12-B3C7-7385C4B5F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B8781E-0E48-4452-A47A-D31487BF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DDE54-1229-4B7E-AC2A-41CDA236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117511-403E-4013-8962-5F036B9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2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85C5-A3E2-49BD-AC4F-91FDF3D84C46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02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74D7-CA7E-4765-BB25-B4C87980BB92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107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C9BC-1922-4EF7-AD8A-048E2089CC1F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9495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2F7-2ADF-460A-9838-FF4EAFE8B63A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2948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8C2A-C51A-4DA0-80A8-2DC34FCE2896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290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F4D0-DEBB-4E7A-B8D4-B3E9163FE1F1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06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66F3-0E18-4EC7-BD07-E1E4B738E452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24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8B60-BF5F-4D7D-B4D9-E078188E5FF7}" type="datetime1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A8C4-667F-4BCA-A7DE-942F7C0FB6D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6143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H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H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6544-E13C-4C16-AA0A-CE0B41AB08A6}" type="datetimeFigureOut">
              <a:rPr lang="en-HK" smtClean="0"/>
              <a:t>31/7/2020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CA17-DDFC-497E-9C72-1E46CAC5611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125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432D0D-76F1-4520-BE62-F287A2D7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1549BB-4C09-46DE-918C-D7380A56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47187-CCF2-44B5-A333-784BDBB2C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2584-2AF2-47D4-9F81-73C07C898B0B}" type="datetimeFigureOut">
              <a:rPr lang="zh-HK" altLang="en-US" smtClean="0"/>
              <a:t>31/7/2020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42726E-4FA6-4315-B82F-890DAFBDB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42947B-CD14-4B59-835A-DA3BD625D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F5F6-BD2F-44F8-A70E-061B3FEDA7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288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 noGrp="1"/>
          </p:cNvSpPr>
          <p:nvPr>
            <p:ph type="ctrTitle"/>
          </p:nvPr>
        </p:nvSpPr>
        <p:spPr>
          <a:xfrm>
            <a:off x="0" y="1742078"/>
            <a:ext cx="9144000" cy="23240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lvl="0" defTabSz="404813">
              <a:lnSpc>
                <a:spcPts val="6000"/>
              </a:lnSpc>
              <a:tabLst>
                <a:tab pos="720725" algn="l"/>
              </a:tabLst>
              <a:defRPr/>
            </a:pPr>
            <a:r>
              <a:rPr lang="zh-TW" altLang="en-US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課程</a:t>
            </a:r>
            <a:r>
              <a:rPr lang="zh-TW" altLang="en-US" sz="4800" b="1" dirty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內部甄審</a:t>
            </a:r>
            <a:r>
              <a:rPr lang="zh-TW" altLang="en-US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小組</a:t>
            </a:r>
            <a:r>
              <a:rPr lang="zh-CN" altLang="en-US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會議</a:t>
            </a:r>
            <a:r>
              <a:rPr lang="en-US" altLang="zh-CN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/>
            </a:r>
            <a:br>
              <a:rPr lang="en-US" altLang="zh-CN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HK" altLang="zh-TW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/>
            </a:r>
            <a:br>
              <a:rPr lang="en-HK" altLang="zh-TW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zh-TW" altLang="en-US" sz="4800" b="1" dirty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「建造證書」</a:t>
            </a:r>
            <a:r>
              <a:rPr lang="zh-TW" altLang="en-US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課程 及</a:t>
            </a:r>
            <a:r>
              <a:rPr lang="en-US" altLang="zh-TW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/>
            </a:r>
            <a:br>
              <a:rPr lang="en-US" altLang="zh-TW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zh-TW" altLang="en-US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上水</a:t>
            </a:r>
            <a:r>
              <a:rPr lang="zh-TW" altLang="en-US" sz="4800" b="1" dirty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院校教學</a:t>
            </a:r>
            <a:r>
              <a:rPr lang="zh-TW" altLang="en-US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設施簡介</a:t>
            </a:r>
            <a:r>
              <a:rPr lang="en-HK" altLang="zh-TW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/>
            </a:r>
            <a:br>
              <a:rPr lang="en-US" altLang="zh-TW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TW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/>
            </a:r>
            <a:br>
              <a:rPr lang="en-US" altLang="zh-TW" sz="4800" b="1" dirty="0" smtClean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TW" sz="3800" b="1" dirty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/>
            </a:r>
            <a:br>
              <a:rPr lang="en-US" altLang="zh-TW" sz="3800" b="1" dirty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r>
              <a:rPr lang="en-US" altLang="zh-TW" sz="4800" b="1" dirty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/>
            </a:r>
            <a:br>
              <a:rPr lang="en-US" altLang="zh-TW" sz="4800" b="1" dirty="0"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</a:br>
            <a:endParaRPr lang="zh-TW" altLang="en-US" sz="4800" b="1" spc="100" dirty="0">
              <a:latin typeface="細明體" panose="02020509000000000000" pitchFamily="49" charset="-12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1</a:t>
            </a:fld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DAED4246-9022-48D1-93BF-5A531C30ABBA}"/>
              </a:ext>
            </a:extLst>
          </p:cNvPr>
          <p:cNvSpPr txBox="1">
            <a:spLocks/>
          </p:cNvSpPr>
          <p:nvPr/>
        </p:nvSpPr>
        <p:spPr bwMode="auto">
          <a:xfrm>
            <a:off x="0" y="5149094"/>
            <a:ext cx="9144000" cy="57028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kumimoji="0"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Arial" pitchFamily="34" charset="0"/>
              </a:rPr>
              <a:t>2020</a:t>
            </a:r>
            <a:r>
              <a:rPr lang="zh-HK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Arial" pitchFamily="34" charset="0"/>
              </a:rPr>
              <a:t>年</a:t>
            </a:r>
            <a:r>
              <a:rPr lang="en-US" altLang="zh-HK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Arial" pitchFamily="34" charset="0"/>
              </a:rPr>
              <a:t>8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Arial" pitchFamily="34" charset="0"/>
              </a:rPr>
              <a:t>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Arial" pitchFamily="34" charset="0"/>
              </a:rPr>
              <a:t>4</a:t>
            </a:r>
            <a:r>
              <a:rPr lang="zh-HK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Arial" pitchFamily="34" charset="0"/>
              </a:rPr>
              <a:t>日</a:t>
            </a:r>
            <a:endParaRPr kumimoji="0"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細明體" panose="02020509000000000000" pitchFamily="49" charset="-120"/>
              <a:ea typeface="細明體" panose="02020509000000000000" pitchFamily="49" charset="-120"/>
              <a:cs typeface="Arial" pitchFamily="34" charset="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7657363" y="188571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823" y="373991"/>
            <a:ext cx="2852468" cy="14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1381"/>
            <a:ext cx="7886700" cy="46155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HK" altLang="zh-TW" sz="5400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HK" altLang="zh-TW" sz="5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:</a:t>
            </a:r>
            <a:r>
              <a:rPr lang="zh-TW" altLang="en-US" sz="5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上水院校設施及設備</a:t>
            </a:r>
            <a:endParaRPr lang="en-HK" sz="5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10</a:t>
            </a:fld>
            <a:endParaRPr lang="zh-HK" altLang="en-US"/>
          </a:p>
        </p:txBody>
      </p:sp>
      <p:sp>
        <p:nvSpPr>
          <p:cNvPr id="5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8375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585" y="322367"/>
            <a:ext cx="8143336" cy="1003196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 smtClean="0">
                <a:latin typeface="+mj-ea"/>
              </a:rPr>
              <a:t>建造</a:t>
            </a:r>
            <a:r>
              <a:rPr lang="zh-TW" altLang="en-US" dirty="0">
                <a:latin typeface="+mj-ea"/>
              </a:rPr>
              <a:t>學院三所</a:t>
            </a:r>
            <a:r>
              <a:rPr lang="zh-TW" altLang="en-US" dirty="0">
                <a:latin typeface="+mj-ea"/>
              </a:rPr>
              <a:t>院校</a:t>
            </a:r>
            <a:r>
              <a:rPr lang="zh-CN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翻新</a:t>
            </a:r>
            <a:r>
              <a:rPr lang="zh-TW" altLang="en-US" dirty="0" smtClean="0">
                <a:latin typeface="+mj-ea"/>
              </a:rPr>
              <a:t>工程</a:t>
            </a:r>
            <a:r>
              <a:rPr lang="zh-TW" altLang="en-US" dirty="0">
                <a:latin typeface="+mj-ea"/>
              </a:rPr>
              <a:t>後的定位</a:t>
            </a:r>
            <a:endParaRPr lang="en-HK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  <a:p>
            <a:endParaRPr lang="en-HK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220184" y="1299585"/>
            <a:ext cx="6967737" cy="4231573"/>
            <a:chOff x="1220184" y="1299585"/>
            <a:chExt cx="6967737" cy="4231573"/>
          </a:xfrm>
        </p:grpSpPr>
        <p:grpSp>
          <p:nvGrpSpPr>
            <p:cNvPr id="22" name="群組 21"/>
            <p:cNvGrpSpPr/>
            <p:nvPr/>
          </p:nvGrpSpPr>
          <p:grpSpPr>
            <a:xfrm>
              <a:off x="1398241" y="1387441"/>
              <a:ext cx="6077467" cy="3969644"/>
              <a:chOff x="1103630" y="1004484"/>
              <a:chExt cx="6908801" cy="510603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36486" y1="55352" x2="36486" y2="55352"/>
                            <a14:backgroundMark x1="43514" y1="77064" x2="43514" y2="77064"/>
                            <a14:backgroundMark x1="52703" y1="79817" x2="52703" y2="7981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0850" y="3118398"/>
                <a:ext cx="3385820" cy="2992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" name="Group 4"/>
              <p:cNvGrpSpPr>
                <a:grpSpLocks/>
              </p:cNvGrpSpPr>
              <p:nvPr/>
            </p:nvGrpSpPr>
            <p:grpSpPr bwMode="auto">
              <a:xfrm>
                <a:off x="4316095" y="4089949"/>
                <a:ext cx="867410" cy="1427480"/>
                <a:chOff x="7566" y="4219"/>
                <a:chExt cx="1366" cy="2248"/>
              </a:xfrm>
            </p:grpSpPr>
            <p:sp>
              <p:nvSpPr>
                <p:cNvPr id="21" name="Freeform 5"/>
                <p:cNvSpPr>
                  <a:spLocks/>
                </p:cNvSpPr>
                <p:nvPr/>
              </p:nvSpPr>
              <p:spPr bwMode="auto">
                <a:xfrm>
                  <a:off x="7566" y="4219"/>
                  <a:ext cx="1366" cy="2248"/>
                </a:xfrm>
                <a:custGeom>
                  <a:avLst/>
                  <a:gdLst>
                    <a:gd name="T0" fmla="+- 0 7566 7566"/>
                    <a:gd name="T1" fmla="*/ T0 w 1366"/>
                    <a:gd name="T2" fmla="+- 0 4504 4219"/>
                    <a:gd name="T3" fmla="*/ 4504 h 2248"/>
                    <a:gd name="T4" fmla="+- 0 7566 7566"/>
                    <a:gd name="T5" fmla="*/ T4 w 1366"/>
                    <a:gd name="T6" fmla="+- 0 5963 4219"/>
                    <a:gd name="T7" fmla="*/ 5963 h 2248"/>
                    <a:gd name="T8" fmla="+- 0 7678 7566"/>
                    <a:gd name="T9" fmla="*/ T8 w 1366"/>
                    <a:gd name="T10" fmla="+- 0 6029 4219"/>
                    <a:gd name="T11" fmla="*/ 6029 h 2248"/>
                    <a:gd name="T12" fmla="+- 0 7678 7566"/>
                    <a:gd name="T13" fmla="*/ T12 w 1366"/>
                    <a:gd name="T14" fmla="+- 0 6059 4219"/>
                    <a:gd name="T15" fmla="*/ 6059 h 2248"/>
                    <a:gd name="T16" fmla="+- 0 7945 7566"/>
                    <a:gd name="T17" fmla="*/ T16 w 1366"/>
                    <a:gd name="T18" fmla="+- 0 6213 4219"/>
                    <a:gd name="T19" fmla="*/ 6213 h 2248"/>
                    <a:gd name="T20" fmla="+- 0 7973 7566"/>
                    <a:gd name="T21" fmla="*/ T20 w 1366"/>
                    <a:gd name="T22" fmla="+- 0 6199 4219"/>
                    <a:gd name="T23" fmla="*/ 6199 h 2248"/>
                    <a:gd name="T24" fmla="+- 0 8438 7566"/>
                    <a:gd name="T25" fmla="*/ T24 w 1366"/>
                    <a:gd name="T26" fmla="+- 0 6467 4219"/>
                    <a:gd name="T27" fmla="*/ 6467 h 2248"/>
                    <a:gd name="T28" fmla="+- 0 8931 7566"/>
                    <a:gd name="T29" fmla="*/ T28 w 1366"/>
                    <a:gd name="T30" fmla="+- 0 6183 4219"/>
                    <a:gd name="T31" fmla="*/ 6183 h 2248"/>
                    <a:gd name="T32" fmla="+- 0 8931 7566"/>
                    <a:gd name="T33" fmla="*/ T32 w 1366"/>
                    <a:gd name="T34" fmla="+- 0 5697 4219"/>
                    <a:gd name="T35" fmla="*/ 5697 h 2248"/>
                    <a:gd name="T36" fmla="+- 0 8745 7566"/>
                    <a:gd name="T37" fmla="*/ T36 w 1366"/>
                    <a:gd name="T38" fmla="+- 0 5590 4219"/>
                    <a:gd name="T39" fmla="*/ 5590 h 2248"/>
                    <a:gd name="T40" fmla="+- 0 8745 7566"/>
                    <a:gd name="T41" fmla="*/ T40 w 1366"/>
                    <a:gd name="T42" fmla="+- 0 4833 4219"/>
                    <a:gd name="T43" fmla="*/ 4833 h 2248"/>
                    <a:gd name="T44" fmla="+- 0 8683 7566"/>
                    <a:gd name="T45" fmla="*/ T44 w 1366"/>
                    <a:gd name="T46" fmla="+- 0 4795 4219"/>
                    <a:gd name="T47" fmla="*/ 4795 h 2248"/>
                    <a:gd name="T48" fmla="+- 0 8683 7566"/>
                    <a:gd name="T49" fmla="*/ T48 w 1366"/>
                    <a:gd name="T50" fmla="+- 0 4579 4219"/>
                    <a:gd name="T51" fmla="*/ 4579 h 2248"/>
                    <a:gd name="T52" fmla="+- 0 8495 7566"/>
                    <a:gd name="T53" fmla="*/ T52 w 1366"/>
                    <a:gd name="T54" fmla="+- 0 4472 4219"/>
                    <a:gd name="T55" fmla="*/ 4472 h 2248"/>
                    <a:gd name="T56" fmla="+- 0 8495 7566"/>
                    <a:gd name="T57" fmla="*/ T56 w 1366"/>
                    <a:gd name="T58" fmla="+- 0 4437 4219"/>
                    <a:gd name="T59" fmla="*/ 4437 h 2248"/>
                    <a:gd name="T60" fmla="+- 0 8225 7566"/>
                    <a:gd name="T61" fmla="*/ T60 w 1366"/>
                    <a:gd name="T62" fmla="+- 0 4282 4219"/>
                    <a:gd name="T63" fmla="*/ 4282 h 2248"/>
                    <a:gd name="T64" fmla="+- 0 8198 7566"/>
                    <a:gd name="T65" fmla="*/ T64 w 1366"/>
                    <a:gd name="T66" fmla="+- 0 4297 4219"/>
                    <a:gd name="T67" fmla="*/ 4297 h 2248"/>
                    <a:gd name="T68" fmla="+- 0 8058 7566"/>
                    <a:gd name="T69" fmla="*/ T68 w 1366"/>
                    <a:gd name="T70" fmla="+- 0 4219 4219"/>
                    <a:gd name="T71" fmla="*/ 4219 h 2248"/>
                    <a:gd name="T72" fmla="+- 0 7566 7566"/>
                    <a:gd name="T73" fmla="*/ T72 w 1366"/>
                    <a:gd name="T74" fmla="+- 0 4504 4219"/>
                    <a:gd name="T75" fmla="*/ 4504 h 224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  <a:cxn ang="0">
                      <a:pos x="T45" y="T47"/>
                    </a:cxn>
                    <a:cxn ang="0">
                      <a:pos x="T49" y="T51"/>
                    </a:cxn>
                    <a:cxn ang="0">
                      <a:pos x="T53" y="T55"/>
                    </a:cxn>
                    <a:cxn ang="0">
                      <a:pos x="T57" y="T59"/>
                    </a:cxn>
                    <a:cxn ang="0">
                      <a:pos x="T61" y="T63"/>
                    </a:cxn>
                    <a:cxn ang="0">
                      <a:pos x="T65" y="T67"/>
                    </a:cxn>
                    <a:cxn ang="0">
                      <a:pos x="T69" y="T71"/>
                    </a:cxn>
                    <a:cxn ang="0">
                      <a:pos x="T73" y="T75"/>
                    </a:cxn>
                  </a:cxnLst>
                  <a:rect l="0" t="0" r="r" b="b"/>
                  <a:pathLst>
                    <a:path w="1366" h="2248">
                      <a:moveTo>
                        <a:pt x="0" y="285"/>
                      </a:moveTo>
                      <a:lnTo>
                        <a:pt x="0" y="1744"/>
                      </a:lnTo>
                      <a:lnTo>
                        <a:pt x="112" y="1810"/>
                      </a:lnTo>
                      <a:lnTo>
                        <a:pt x="112" y="1840"/>
                      </a:lnTo>
                      <a:lnTo>
                        <a:pt x="379" y="1994"/>
                      </a:lnTo>
                      <a:lnTo>
                        <a:pt x="407" y="1980"/>
                      </a:lnTo>
                      <a:lnTo>
                        <a:pt x="872" y="2248"/>
                      </a:lnTo>
                      <a:lnTo>
                        <a:pt x="1365" y="1964"/>
                      </a:lnTo>
                      <a:lnTo>
                        <a:pt x="1365" y="1478"/>
                      </a:lnTo>
                      <a:lnTo>
                        <a:pt x="1179" y="1371"/>
                      </a:lnTo>
                      <a:lnTo>
                        <a:pt x="1179" y="614"/>
                      </a:lnTo>
                      <a:lnTo>
                        <a:pt x="1117" y="576"/>
                      </a:lnTo>
                      <a:lnTo>
                        <a:pt x="1117" y="360"/>
                      </a:lnTo>
                      <a:lnTo>
                        <a:pt x="929" y="253"/>
                      </a:lnTo>
                      <a:lnTo>
                        <a:pt x="929" y="218"/>
                      </a:lnTo>
                      <a:lnTo>
                        <a:pt x="659" y="63"/>
                      </a:lnTo>
                      <a:lnTo>
                        <a:pt x="632" y="78"/>
                      </a:lnTo>
                      <a:lnTo>
                        <a:pt x="492" y="0"/>
                      </a:lnTo>
                      <a:lnTo>
                        <a:pt x="0" y="285"/>
                      </a:lnTo>
                      <a:close/>
                    </a:path>
                  </a:pathLst>
                </a:custGeom>
                <a:noFill/>
                <a:ln w="17958">
                  <a:solidFill>
                    <a:srgbClr val="89C65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HK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foregroundMark x1="35587" y1="23950" x2="35587" y2="23950"/>
                              <a14:foregroundMark x1="40214" y1="24790" x2="40214" y2="24790"/>
                              <a14:foregroundMark x1="48399" y1="31092" x2="48399" y2="31092"/>
                              <a14:foregroundMark x1="51957" y1="27311" x2="51957" y2="27311"/>
                              <a14:foregroundMark x1="61922" y1="35294" x2="61922" y2="35294"/>
                              <a14:foregroundMark x1="44840" y1="67227" x2="44840" y2="67227"/>
                              <a14:foregroundMark x1="50534" y1="82773" x2="50534" y2="82773"/>
                              <a14:foregroundMark x1="39146" y1="71429" x2="39146" y2="71429"/>
                              <a14:foregroundMark x1="49466" y1="71429" x2="49466" y2="71429"/>
                              <a14:backgroundMark x1="46619" y1="76471" x2="46619" y2="76471"/>
                              <a14:backgroundMark x1="44128" y1="71849" x2="44128" y2="71849"/>
                              <a14:backgroundMark x1="42705" y1="70168" x2="42705" y2="7016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9" y="3388"/>
                  <a:ext cx="4054" cy="34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1103630" y="4043594"/>
                <a:ext cx="1623060" cy="1486535"/>
                <a:chOff x="2507" y="4146"/>
                <a:chExt cx="2556" cy="2341"/>
              </a:xfrm>
            </p:grpSpPr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2507" y="4146"/>
                  <a:ext cx="2556" cy="2341"/>
                </a:xfrm>
                <a:custGeom>
                  <a:avLst/>
                  <a:gdLst>
                    <a:gd name="T0" fmla="+- 0 3693 2507"/>
                    <a:gd name="T1" fmla="*/ T0 w 2556"/>
                    <a:gd name="T2" fmla="+- 0 4408 4146"/>
                    <a:gd name="T3" fmla="*/ 4408 h 2341"/>
                    <a:gd name="T4" fmla="+- 0 3246 2507"/>
                    <a:gd name="T5" fmla="*/ T4 w 2556"/>
                    <a:gd name="T6" fmla="+- 0 4146 4146"/>
                    <a:gd name="T7" fmla="*/ 4146 h 2341"/>
                    <a:gd name="T8" fmla="+- 0 3083 2507"/>
                    <a:gd name="T9" fmla="*/ T8 w 2556"/>
                    <a:gd name="T10" fmla="+- 0 4234 4146"/>
                    <a:gd name="T11" fmla="*/ 4234 h 2341"/>
                    <a:gd name="T12" fmla="+- 0 3043 2507"/>
                    <a:gd name="T13" fmla="*/ T12 w 2556"/>
                    <a:gd name="T14" fmla="+- 0 4207 4146"/>
                    <a:gd name="T15" fmla="*/ 4207 h 2341"/>
                    <a:gd name="T16" fmla="+- 0 2905 2507"/>
                    <a:gd name="T17" fmla="*/ T16 w 2556"/>
                    <a:gd name="T18" fmla="+- 0 4286 4146"/>
                    <a:gd name="T19" fmla="*/ 4286 h 2341"/>
                    <a:gd name="T20" fmla="+- 0 2905 2507"/>
                    <a:gd name="T21" fmla="*/ T20 w 2556"/>
                    <a:gd name="T22" fmla="+- 0 4323 4146"/>
                    <a:gd name="T23" fmla="*/ 4323 h 2341"/>
                    <a:gd name="T24" fmla="+- 0 2839 2507"/>
                    <a:gd name="T25" fmla="*/ T24 w 2556"/>
                    <a:gd name="T26" fmla="+- 0 4281 4146"/>
                    <a:gd name="T27" fmla="*/ 4281 h 2341"/>
                    <a:gd name="T28" fmla="+- 0 2617 2507"/>
                    <a:gd name="T29" fmla="*/ T28 w 2556"/>
                    <a:gd name="T30" fmla="+- 0 4408 4146"/>
                    <a:gd name="T31" fmla="*/ 4408 h 2341"/>
                    <a:gd name="T32" fmla="+- 0 2617 2507"/>
                    <a:gd name="T33" fmla="*/ T32 w 2556"/>
                    <a:gd name="T34" fmla="+- 0 5192 4146"/>
                    <a:gd name="T35" fmla="*/ 5192 h 2341"/>
                    <a:gd name="T36" fmla="+- 0 2507 2507"/>
                    <a:gd name="T37" fmla="*/ T36 w 2556"/>
                    <a:gd name="T38" fmla="+- 0 5256 4146"/>
                    <a:gd name="T39" fmla="*/ 5256 h 2341"/>
                    <a:gd name="T40" fmla="+- 0 2507 2507"/>
                    <a:gd name="T41" fmla="*/ T40 w 2556"/>
                    <a:gd name="T42" fmla="+- 0 5449 4146"/>
                    <a:gd name="T43" fmla="*/ 5449 h 2341"/>
                    <a:gd name="T44" fmla="+- 0 2723 2507"/>
                    <a:gd name="T45" fmla="*/ T44 w 2556"/>
                    <a:gd name="T46" fmla="+- 0 5580 4146"/>
                    <a:gd name="T47" fmla="*/ 5580 h 2341"/>
                    <a:gd name="T48" fmla="+- 0 2834 2507"/>
                    <a:gd name="T49" fmla="*/ T48 w 2556"/>
                    <a:gd name="T50" fmla="+- 0 5520 4146"/>
                    <a:gd name="T51" fmla="*/ 5520 h 2341"/>
                    <a:gd name="T52" fmla="+- 0 3312 2507"/>
                    <a:gd name="T53" fmla="*/ T52 w 2556"/>
                    <a:gd name="T54" fmla="+- 0 5797 4146"/>
                    <a:gd name="T55" fmla="*/ 5797 h 2341"/>
                    <a:gd name="T56" fmla="+- 0 3521 2507"/>
                    <a:gd name="T57" fmla="*/ T56 w 2556"/>
                    <a:gd name="T58" fmla="+- 0 5678 4146"/>
                    <a:gd name="T59" fmla="*/ 5678 h 2341"/>
                    <a:gd name="T60" fmla="+- 0 3523 2507"/>
                    <a:gd name="T61" fmla="*/ T60 w 2556"/>
                    <a:gd name="T62" fmla="+- 0 5622 4146"/>
                    <a:gd name="T63" fmla="*/ 5622 h 2341"/>
                    <a:gd name="T64" fmla="+- 0 3786 2507"/>
                    <a:gd name="T65" fmla="*/ T64 w 2556"/>
                    <a:gd name="T66" fmla="+- 0 5778 4146"/>
                    <a:gd name="T67" fmla="*/ 5778 h 2341"/>
                    <a:gd name="T68" fmla="+- 0 3786 2507"/>
                    <a:gd name="T69" fmla="*/ T68 w 2556"/>
                    <a:gd name="T70" fmla="+- 0 6193 4146"/>
                    <a:gd name="T71" fmla="*/ 6193 h 2341"/>
                    <a:gd name="T72" fmla="+- 0 4291 2507"/>
                    <a:gd name="T73" fmla="*/ T72 w 2556"/>
                    <a:gd name="T74" fmla="+- 0 6488 4146"/>
                    <a:gd name="T75" fmla="*/ 6488 h 2341"/>
                    <a:gd name="T76" fmla="+- 0 4650 2507"/>
                    <a:gd name="T77" fmla="*/ T76 w 2556"/>
                    <a:gd name="T78" fmla="+- 0 6277 4146"/>
                    <a:gd name="T79" fmla="*/ 6277 h 2341"/>
                    <a:gd name="T80" fmla="+- 0 4752 2507"/>
                    <a:gd name="T81" fmla="*/ T80 w 2556"/>
                    <a:gd name="T82" fmla="+- 0 6334 4146"/>
                    <a:gd name="T83" fmla="*/ 6334 h 2341"/>
                    <a:gd name="T84" fmla="+- 0 4906 2507"/>
                    <a:gd name="T85" fmla="*/ T84 w 2556"/>
                    <a:gd name="T86" fmla="+- 0 6246 4146"/>
                    <a:gd name="T87" fmla="*/ 6246 h 2341"/>
                    <a:gd name="T88" fmla="+- 0 4945 2507"/>
                    <a:gd name="T89" fmla="*/ T88 w 2556"/>
                    <a:gd name="T90" fmla="+- 0 6272 4146"/>
                    <a:gd name="T91" fmla="*/ 6272 h 2341"/>
                    <a:gd name="T92" fmla="+- 0 5062 2507"/>
                    <a:gd name="T93" fmla="*/ T92 w 2556"/>
                    <a:gd name="T94" fmla="+- 0 6207 4146"/>
                    <a:gd name="T95" fmla="*/ 6207 h 2341"/>
                    <a:gd name="T96" fmla="+- 0 5062 2507"/>
                    <a:gd name="T97" fmla="*/ T96 w 2556"/>
                    <a:gd name="T98" fmla="+- 0 5227 4146"/>
                    <a:gd name="T99" fmla="*/ 5227 h 2341"/>
                    <a:gd name="T100" fmla="+- 0 5038 2507"/>
                    <a:gd name="T101" fmla="*/ T100 w 2556"/>
                    <a:gd name="T102" fmla="+- 0 5212 4146"/>
                    <a:gd name="T103" fmla="*/ 5212 h 2341"/>
                    <a:gd name="T104" fmla="+- 0 5038 2507"/>
                    <a:gd name="T105" fmla="*/ T104 w 2556"/>
                    <a:gd name="T106" fmla="+- 0 5182 4146"/>
                    <a:gd name="T107" fmla="*/ 5182 h 2341"/>
                    <a:gd name="T108" fmla="+- 0 4277 2507"/>
                    <a:gd name="T109" fmla="*/ T108 w 2556"/>
                    <a:gd name="T110" fmla="+- 0 4743 4146"/>
                    <a:gd name="T111" fmla="*/ 4743 h 2341"/>
                    <a:gd name="T112" fmla="+- 0 4277 2507"/>
                    <a:gd name="T113" fmla="*/ T112 w 2556"/>
                    <a:gd name="T114" fmla="+- 0 4549 4146"/>
                    <a:gd name="T115" fmla="*/ 4549 h 2341"/>
                    <a:gd name="T116" fmla="+- 0 3868 2507"/>
                    <a:gd name="T117" fmla="*/ T116 w 2556"/>
                    <a:gd name="T118" fmla="+- 0 4313 4146"/>
                    <a:gd name="T119" fmla="*/ 4313 h 2341"/>
                    <a:gd name="T120" fmla="+- 0 3700 2507"/>
                    <a:gd name="T121" fmla="*/ T120 w 2556"/>
                    <a:gd name="T122" fmla="+- 0 4410 4146"/>
                    <a:gd name="T123" fmla="*/ 4410 h 2341"/>
                    <a:gd name="T124" fmla="+- 0 3693 2507"/>
                    <a:gd name="T125" fmla="*/ T124 w 2556"/>
                    <a:gd name="T126" fmla="+- 0 4408 4146"/>
                    <a:gd name="T127" fmla="*/ 4408 h 23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  <a:cxn ang="0">
                      <a:pos x="T45" y="T47"/>
                    </a:cxn>
                    <a:cxn ang="0">
                      <a:pos x="T49" y="T51"/>
                    </a:cxn>
                    <a:cxn ang="0">
                      <a:pos x="T53" y="T55"/>
                    </a:cxn>
                    <a:cxn ang="0">
                      <a:pos x="T57" y="T59"/>
                    </a:cxn>
                    <a:cxn ang="0">
                      <a:pos x="T61" y="T63"/>
                    </a:cxn>
                    <a:cxn ang="0">
                      <a:pos x="T65" y="T67"/>
                    </a:cxn>
                    <a:cxn ang="0">
                      <a:pos x="T69" y="T71"/>
                    </a:cxn>
                    <a:cxn ang="0">
                      <a:pos x="T73" y="T75"/>
                    </a:cxn>
                    <a:cxn ang="0">
                      <a:pos x="T77" y="T79"/>
                    </a:cxn>
                    <a:cxn ang="0">
                      <a:pos x="T81" y="T83"/>
                    </a:cxn>
                    <a:cxn ang="0">
                      <a:pos x="T85" y="T87"/>
                    </a:cxn>
                    <a:cxn ang="0">
                      <a:pos x="T89" y="T91"/>
                    </a:cxn>
                    <a:cxn ang="0">
                      <a:pos x="T93" y="T95"/>
                    </a:cxn>
                    <a:cxn ang="0">
                      <a:pos x="T97" y="T99"/>
                    </a:cxn>
                    <a:cxn ang="0">
                      <a:pos x="T101" y="T103"/>
                    </a:cxn>
                    <a:cxn ang="0">
                      <a:pos x="T105" y="T107"/>
                    </a:cxn>
                    <a:cxn ang="0">
                      <a:pos x="T109" y="T111"/>
                    </a:cxn>
                    <a:cxn ang="0">
                      <a:pos x="T113" y="T115"/>
                    </a:cxn>
                    <a:cxn ang="0">
                      <a:pos x="T117" y="T119"/>
                    </a:cxn>
                    <a:cxn ang="0">
                      <a:pos x="T121" y="T123"/>
                    </a:cxn>
                    <a:cxn ang="0">
                      <a:pos x="T125" y="T127"/>
                    </a:cxn>
                  </a:cxnLst>
                  <a:rect l="0" t="0" r="r" b="b"/>
                  <a:pathLst>
                    <a:path w="2556" h="2341">
                      <a:moveTo>
                        <a:pt x="1186" y="262"/>
                      </a:moveTo>
                      <a:lnTo>
                        <a:pt x="739" y="0"/>
                      </a:lnTo>
                      <a:lnTo>
                        <a:pt x="576" y="88"/>
                      </a:lnTo>
                      <a:lnTo>
                        <a:pt x="536" y="61"/>
                      </a:lnTo>
                      <a:lnTo>
                        <a:pt x="398" y="140"/>
                      </a:lnTo>
                      <a:lnTo>
                        <a:pt x="398" y="177"/>
                      </a:lnTo>
                      <a:lnTo>
                        <a:pt x="332" y="135"/>
                      </a:lnTo>
                      <a:lnTo>
                        <a:pt x="110" y="262"/>
                      </a:lnTo>
                      <a:lnTo>
                        <a:pt x="110" y="1046"/>
                      </a:lnTo>
                      <a:lnTo>
                        <a:pt x="0" y="1110"/>
                      </a:lnTo>
                      <a:lnTo>
                        <a:pt x="0" y="1303"/>
                      </a:lnTo>
                      <a:lnTo>
                        <a:pt x="216" y="1434"/>
                      </a:lnTo>
                      <a:lnTo>
                        <a:pt x="327" y="1374"/>
                      </a:lnTo>
                      <a:lnTo>
                        <a:pt x="805" y="1651"/>
                      </a:lnTo>
                      <a:lnTo>
                        <a:pt x="1014" y="1532"/>
                      </a:lnTo>
                      <a:lnTo>
                        <a:pt x="1016" y="1476"/>
                      </a:lnTo>
                      <a:lnTo>
                        <a:pt x="1279" y="1632"/>
                      </a:lnTo>
                      <a:lnTo>
                        <a:pt x="1279" y="2047"/>
                      </a:lnTo>
                      <a:lnTo>
                        <a:pt x="1784" y="2342"/>
                      </a:lnTo>
                      <a:lnTo>
                        <a:pt x="2143" y="2131"/>
                      </a:lnTo>
                      <a:lnTo>
                        <a:pt x="2245" y="2188"/>
                      </a:lnTo>
                      <a:lnTo>
                        <a:pt x="2399" y="2100"/>
                      </a:lnTo>
                      <a:lnTo>
                        <a:pt x="2438" y="2126"/>
                      </a:lnTo>
                      <a:lnTo>
                        <a:pt x="2555" y="2061"/>
                      </a:lnTo>
                      <a:lnTo>
                        <a:pt x="2555" y="1081"/>
                      </a:lnTo>
                      <a:lnTo>
                        <a:pt x="2531" y="1066"/>
                      </a:lnTo>
                      <a:lnTo>
                        <a:pt x="2531" y="1036"/>
                      </a:lnTo>
                      <a:lnTo>
                        <a:pt x="1770" y="597"/>
                      </a:lnTo>
                      <a:lnTo>
                        <a:pt x="1770" y="403"/>
                      </a:lnTo>
                      <a:lnTo>
                        <a:pt x="1361" y="167"/>
                      </a:lnTo>
                      <a:lnTo>
                        <a:pt x="1193" y="264"/>
                      </a:lnTo>
                      <a:lnTo>
                        <a:pt x="1186" y="262"/>
                      </a:lnTo>
                      <a:close/>
                    </a:path>
                  </a:pathLst>
                </a:custGeom>
                <a:noFill/>
                <a:ln w="17958">
                  <a:solidFill>
                    <a:srgbClr val="89C65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HK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33" name="Picture 9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>
                              <a14:backgroundMark x1="29412" y1="71226" x2="29412" y2="7122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33" y="3888"/>
                  <a:ext cx="3927" cy="30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6842761" y="4091219"/>
                <a:ext cx="1138555" cy="1432560"/>
                <a:chOff x="11545" y="4221"/>
                <a:chExt cx="1793" cy="2256"/>
              </a:xfrm>
            </p:grpSpPr>
            <p:sp>
              <p:nvSpPr>
                <p:cNvPr id="19" name="Freeform 11"/>
                <p:cNvSpPr>
                  <a:spLocks/>
                </p:cNvSpPr>
                <p:nvPr/>
              </p:nvSpPr>
              <p:spPr bwMode="auto">
                <a:xfrm>
                  <a:off x="11545" y="4221"/>
                  <a:ext cx="1793" cy="2256"/>
                </a:xfrm>
                <a:custGeom>
                  <a:avLst/>
                  <a:gdLst>
                    <a:gd name="T0" fmla="+- 0 12181 11545"/>
                    <a:gd name="T1" fmla="*/ T0 w 1793"/>
                    <a:gd name="T2" fmla="+- 0 4221 4221"/>
                    <a:gd name="T3" fmla="*/ 4221 h 2256"/>
                    <a:gd name="T4" fmla="+- 0 11922 11545"/>
                    <a:gd name="T5" fmla="*/ T4 w 1793"/>
                    <a:gd name="T6" fmla="+- 0 4364 4221"/>
                    <a:gd name="T7" fmla="*/ 4364 h 2256"/>
                    <a:gd name="T8" fmla="+- 0 11922 11545"/>
                    <a:gd name="T9" fmla="*/ T8 w 1793"/>
                    <a:gd name="T10" fmla="+- 0 4558 4221"/>
                    <a:gd name="T11" fmla="*/ 4558 h 2256"/>
                    <a:gd name="T12" fmla="+- 0 11839 11545"/>
                    <a:gd name="T13" fmla="*/ T12 w 1793"/>
                    <a:gd name="T14" fmla="+- 0 4494 4221"/>
                    <a:gd name="T15" fmla="*/ 4494 h 2256"/>
                    <a:gd name="T16" fmla="+- 0 11545 11545"/>
                    <a:gd name="T17" fmla="*/ T16 w 1793"/>
                    <a:gd name="T18" fmla="+- 0 4617 4221"/>
                    <a:gd name="T19" fmla="*/ 4617 h 2256"/>
                    <a:gd name="T20" fmla="+- 0 11545 11545"/>
                    <a:gd name="T21" fmla="*/ T20 w 1793"/>
                    <a:gd name="T22" fmla="+- 0 6054 4221"/>
                    <a:gd name="T23" fmla="*/ 6054 h 2256"/>
                    <a:gd name="T24" fmla="+- 0 12078 11545"/>
                    <a:gd name="T25" fmla="*/ T24 w 1793"/>
                    <a:gd name="T26" fmla="+- 0 6477 4221"/>
                    <a:gd name="T27" fmla="*/ 6477 h 2256"/>
                    <a:gd name="T28" fmla="+- 0 12372 11545"/>
                    <a:gd name="T29" fmla="*/ T28 w 1793"/>
                    <a:gd name="T30" fmla="+- 0 6352 4221"/>
                    <a:gd name="T31" fmla="*/ 6352 h 2256"/>
                    <a:gd name="T32" fmla="+- 0 12372 11545"/>
                    <a:gd name="T33" fmla="*/ T32 w 1793"/>
                    <a:gd name="T34" fmla="+- 0 6308 4221"/>
                    <a:gd name="T35" fmla="*/ 6308 h 2256"/>
                    <a:gd name="T36" fmla="+- 0 12550 11545"/>
                    <a:gd name="T37" fmla="*/ T36 w 1793"/>
                    <a:gd name="T38" fmla="+- 0 6233 4221"/>
                    <a:gd name="T39" fmla="*/ 6233 h 2256"/>
                    <a:gd name="T40" fmla="+- 0 12550 11545"/>
                    <a:gd name="T41" fmla="*/ T40 w 1793"/>
                    <a:gd name="T42" fmla="+- 0 6219 4221"/>
                    <a:gd name="T43" fmla="*/ 6219 h 2256"/>
                    <a:gd name="T44" fmla="+- 0 12604 11545"/>
                    <a:gd name="T45" fmla="*/ T44 w 1793"/>
                    <a:gd name="T46" fmla="+- 0 6200 4221"/>
                    <a:gd name="T47" fmla="*/ 6200 h 2256"/>
                    <a:gd name="T48" fmla="+- 0 13080 11545"/>
                    <a:gd name="T49" fmla="*/ T48 w 1793"/>
                    <a:gd name="T50" fmla="+- 0 6475 4221"/>
                    <a:gd name="T51" fmla="*/ 6475 h 2256"/>
                    <a:gd name="T52" fmla="+- 0 13338 11545"/>
                    <a:gd name="T53" fmla="*/ T52 w 1793"/>
                    <a:gd name="T54" fmla="+- 0 6327 4221"/>
                    <a:gd name="T55" fmla="*/ 6327 h 2256"/>
                    <a:gd name="T56" fmla="+- 0 13338 11545"/>
                    <a:gd name="T57" fmla="*/ T56 w 1793"/>
                    <a:gd name="T58" fmla="+- 0 4891 4221"/>
                    <a:gd name="T59" fmla="*/ 4891 h 2256"/>
                    <a:gd name="T60" fmla="+- 0 12181 11545"/>
                    <a:gd name="T61" fmla="*/ T60 w 1793"/>
                    <a:gd name="T62" fmla="+- 0 4221 4221"/>
                    <a:gd name="T63" fmla="*/ 4221 h 225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  <a:cxn ang="0">
                      <a:pos x="T45" y="T47"/>
                    </a:cxn>
                    <a:cxn ang="0">
                      <a:pos x="T49" y="T51"/>
                    </a:cxn>
                    <a:cxn ang="0">
                      <a:pos x="T53" y="T55"/>
                    </a:cxn>
                    <a:cxn ang="0">
                      <a:pos x="T57" y="T59"/>
                    </a:cxn>
                    <a:cxn ang="0">
                      <a:pos x="T61" y="T63"/>
                    </a:cxn>
                  </a:cxnLst>
                  <a:rect l="0" t="0" r="r" b="b"/>
                  <a:pathLst>
                    <a:path w="1793" h="2256">
                      <a:moveTo>
                        <a:pt x="636" y="0"/>
                      </a:moveTo>
                      <a:lnTo>
                        <a:pt x="377" y="143"/>
                      </a:lnTo>
                      <a:lnTo>
                        <a:pt x="377" y="337"/>
                      </a:lnTo>
                      <a:lnTo>
                        <a:pt x="294" y="273"/>
                      </a:lnTo>
                      <a:lnTo>
                        <a:pt x="0" y="396"/>
                      </a:lnTo>
                      <a:lnTo>
                        <a:pt x="0" y="1833"/>
                      </a:lnTo>
                      <a:lnTo>
                        <a:pt x="533" y="2256"/>
                      </a:lnTo>
                      <a:lnTo>
                        <a:pt x="827" y="2131"/>
                      </a:lnTo>
                      <a:lnTo>
                        <a:pt x="827" y="2087"/>
                      </a:lnTo>
                      <a:lnTo>
                        <a:pt x="1005" y="2012"/>
                      </a:lnTo>
                      <a:lnTo>
                        <a:pt x="1005" y="1998"/>
                      </a:lnTo>
                      <a:lnTo>
                        <a:pt x="1059" y="1979"/>
                      </a:lnTo>
                      <a:lnTo>
                        <a:pt x="1535" y="2254"/>
                      </a:lnTo>
                      <a:lnTo>
                        <a:pt x="1793" y="2106"/>
                      </a:lnTo>
                      <a:lnTo>
                        <a:pt x="1793" y="670"/>
                      </a:lnTo>
                      <a:lnTo>
                        <a:pt x="636" y="0"/>
                      </a:lnTo>
                      <a:close/>
                    </a:path>
                  </a:pathLst>
                </a:custGeom>
                <a:noFill/>
                <a:ln w="17958">
                  <a:solidFill>
                    <a:srgbClr val="89C65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HK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038" name="Picture 14"/>
              <p:cNvPicPr>
                <a:picLocks noChangeAspect="1" noChangeArrowheads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7170" y="1004484"/>
                <a:ext cx="6525261" cy="18465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5"/>
              <p:cNvGrpSpPr>
                <a:grpSpLocks/>
              </p:cNvGrpSpPr>
              <p:nvPr/>
            </p:nvGrpSpPr>
            <p:grpSpPr bwMode="auto">
              <a:xfrm>
                <a:off x="5405756" y="2852334"/>
                <a:ext cx="29845" cy="36195"/>
                <a:chOff x="9282" y="2270"/>
                <a:chExt cx="47" cy="57"/>
              </a:xfrm>
            </p:grpSpPr>
            <p:sp>
              <p:nvSpPr>
                <p:cNvPr id="17" name="Freeform 16"/>
                <p:cNvSpPr>
                  <a:spLocks/>
                </p:cNvSpPr>
                <p:nvPr/>
              </p:nvSpPr>
              <p:spPr bwMode="auto">
                <a:xfrm>
                  <a:off x="9282" y="2270"/>
                  <a:ext cx="47" cy="57"/>
                </a:xfrm>
                <a:custGeom>
                  <a:avLst/>
                  <a:gdLst>
                    <a:gd name="T0" fmla="+- 0 9329 9282"/>
                    <a:gd name="T1" fmla="*/ T0 w 47"/>
                    <a:gd name="T2" fmla="+- 0 2311 2270"/>
                    <a:gd name="T3" fmla="*/ 2311 h 57"/>
                    <a:gd name="T4" fmla="+- 0 9313 9282"/>
                    <a:gd name="T5" fmla="*/ T4 w 47"/>
                    <a:gd name="T6" fmla="+- 0 2298 2270"/>
                    <a:gd name="T7" fmla="*/ 2298 h 57"/>
                    <a:gd name="T8" fmla="+- 0 9299 9282"/>
                    <a:gd name="T9" fmla="*/ T8 w 47"/>
                    <a:gd name="T10" fmla="+- 0 2285 2270"/>
                    <a:gd name="T11" fmla="*/ 2285 h 57"/>
                    <a:gd name="T12" fmla="+- 0 9286 9282"/>
                    <a:gd name="T13" fmla="*/ T12 w 47"/>
                    <a:gd name="T14" fmla="+- 0 2270 2270"/>
                    <a:gd name="T15" fmla="*/ 2270 h 57"/>
                    <a:gd name="T16" fmla="+- 0 9282 9282"/>
                    <a:gd name="T17" fmla="*/ T16 w 47"/>
                    <a:gd name="T18" fmla="+- 0 2287 2270"/>
                    <a:gd name="T19" fmla="*/ 2287 h 57"/>
                    <a:gd name="T20" fmla="+- 0 9296 9282"/>
                    <a:gd name="T21" fmla="*/ T20 w 47"/>
                    <a:gd name="T22" fmla="+- 0 2301 2270"/>
                    <a:gd name="T23" fmla="*/ 2301 h 57"/>
                    <a:gd name="T24" fmla="+- 0 9311 9282"/>
                    <a:gd name="T25" fmla="*/ T24 w 47"/>
                    <a:gd name="T26" fmla="+- 0 2315 2270"/>
                    <a:gd name="T27" fmla="*/ 2315 h 57"/>
                    <a:gd name="T28" fmla="+- 0 9327 9282"/>
                    <a:gd name="T29" fmla="*/ T28 w 47"/>
                    <a:gd name="T30" fmla="+- 0 2326 2270"/>
                    <a:gd name="T31" fmla="*/ 2326 h 57"/>
                    <a:gd name="T32" fmla="+- 0 9329 9282"/>
                    <a:gd name="T33" fmla="*/ T32 w 47"/>
                    <a:gd name="T34" fmla="+- 0 2311 2270"/>
                    <a:gd name="T35" fmla="*/ 2311 h 5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</a:cxnLst>
                  <a:rect l="0" t="0" r="r" b="b"/>
                  <a:pathLst>
                    <a:path w="47" h="57">
                      <a:moveTo>
                        <a:pt x="47" y="41"/>
                      </a:moveTo>
                      <a:lnTo>
                        <a:pt x="31" y="28"/>
                      </a:lnTo>
                      <a:lnTo>
                        <a:pt x="17" y="15"/>
                      </a:lnTo>
                      <a:lnTo>
                        <a:pt x="4" y="0"/>
                      </a:lnTo>
                      <a:lnTo>
                        <a:pt x="0" y="17"/>
                      </a:lnTo>
                      <a:lnTo>
                        <a:pt x="14" y="31"/>
                      </a:lnTo>
                      <a:lnTo>
                        <a:pt x="29" y="45"/>
                      </a:lnTo>
                      <a:lnTo>
                        <a:pt x="45" y="56"/>
                      </a:lnTo>
                      <a:lnTo>
                        <a:pt x="47" y="41"/>
                      </a:lnTo>
                    </a:path>
                  </a:pathLst>
                </a:custGeom>
                <a:solidFill>
                  <a:srgbClr val="ACAF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HK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17"/>
              <p:cNvGrpSpPr>
                <a:grpSpLocks/>
              </p:cNvGrpSpPr>
              <p:nvPr/>
            </p:nvGrpSpPr>
            <p:grpSpPr bwMode="auto">
              <a:xfrm>
                <a:off x="5309236" y="2263054"/>
                <a:ext cx="30480" cy="35560"/>
                <a:chOff x="9130" y="1342"/>
                <a:chExt cx="48" cy="56"/>
              </a:xfrm>
            </p:grpSpPr>
            <p:sp>
              <p:nvSpPr>
                <p:cNvPr id="16" name="Freeform 18"/>
                <p:cNvSpPr>
                  <a:spLocks/>
                </p:cNvSpPr>
                <p:nvPr/>
              </p:nvSpPr>
              <p:spPr bwMode="auto">
                <a:xfrm>
                  <a:off x="9130" y="1342"/>
                  <a:ext cx="48" cy="56"/>
                </a:xfrm>
                <a:custGeom>
                  <a:avLst/>
                  <a:gdLst>
                    <a:gd name="T0" fmla="+- 0 9178 9130"/>
                    <a:gd name="T1" fmla="*/ T0 w 48"/>
                    <a:gd name="T2" fmla="+- 0 1381 1342"/>
                    <a:gd name="T3" fmla="*/ 1381 h 56"/>
                    <a:gd name="T4" fmla="+- 0 9164 9130"/>
                    <a:gd name="T5" fmla="*/ T4 w 48"/>
                    <a:gd name="T6" fmla="+- 0 1366 1342"/>
                    <a:gd name="T7" fmla="*/ 1366 h 56"/>
                    <a:gd name="T8" fmla="+- 0 9148 9130"/>
                    <a:gd name="T9" fmla="*/ T8 w 48"/>
                    <a:gd name="T10" fmla="+- 0 1353 1342"/>
                    <a:gd name="T11" fmla="*/ 1353 h 56"/>
                    <a:gd name="T12" fmla="+- 0 9132 9130"/>
                    <a:gd name="T13" fmla="*/ T12 w 48"/>
                    <a:gd name="T14" fmla="+- 0 1342 1342"/>
                    <a:gd name="T15" fmla="*/ 1342 h 56"/>
                    <a:gd name="T16" fmla="+- 0 9130 9130"/>
                    <a:gd name="T17" fmla="*/ T16 w 48"/>
                    <a:gd name="T18" fmla="+- 0 1358 1342"/>
                    <a:gd name="T19" fmla="*/ 1358 h 56"/>
                    <a:gd name="T20" fmla="+- 0 9146 9130"/>
                    <a:gd name="T21" fmla="*/ T20 w 48"/>
                    <a:gd name="T22" fmla="+- 0 1370 1342"/>
                    <a:gd name="T23" fmla="*/ 1370 h 56"/>
                    <a:gd name="T24" fmla="+- 0 9161 9130"/>
                    <a:gd name="T25" fmla="*/ T24 w 48"/>
                    <a:gd name="T26" fmla="+- 0 1383 1342"/>
                    <a:gd name="T27" fmla="*/ 1383 h 56"/>
                    <a:gd name="T28" fmla="+- 0 9174 9130"/>
                    <a:gd name="T29" fmla="*/ T28 w 48"/>
                    <a:gd name="T30" fmla="+- 0 1398 1342"/>
                    <a:gd name="T31" fmla="*/ 1398 h 56"/>
                    <a:gd name="T32" fmla="+- 0 9178 9130"/>
                    <a:gd name="T33" fmla="*/ T32 w 48"/>
                    <a:gd name="T34" fmla="+- 0 1381 1342"/>
                    <a:gd name="T35" fmla="*/ 1381 h 5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</a:cxnLst>
                  <a:rect l="0" t="0" r="r" b="b"/>
                  <a:pathLst>
                    <a:path w="48" h="56">
                      <a:moveTo>
                        <a:pt x="48" y="39"/>
                      </a:moveTo>
                      <a:lnTo>
                        <a:pt x="34" y="24"/>
                      </a:lnTo>
                      <a:lnTo>
                        <a:pt x="18" y="11"/>
                      </a:lnTo>
                      <a:lnTo>
                        <a:pt x="2" y="0"/>
                      </a:lnTo>
                      <a:lnTo>
                        <a:pt x="0" y="16"/>
                      </a:lnTo>
                      <a:lnTo>
                        <a:pt x="16" y="28"/>
                      </a:lnTo>
                      <a:lnTo>
                        <a:pt x="31" y="41"/>
                      </a:lnTo>
                      <a:lnTo>
                        <a:pt x="44" y="56"/>
                      </a:lnTo>
                      <a:lnTo>
                        <a:pt x="48" y="39"/>
                      </a:lnTo>
                    </a:path>
                  </a:pathLst>
                </a:custGeom>
                <a:solidFill>
                  <a:srgbClr val="ACAF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HK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3505200" y="2259879"/>
                <a:ext cx="40640" cy="29845"/>
                <a:chOff x="6289" y="1337"/>
                <a:chExt cx="64" cy="47"/>
              </a:xfrm>
            </p:grpSpPr>
            <p:sp>
              <p:nvSpPr>
                <p:cNvPr id="15" name="Freeform 20"/>
                <p:cNvSpPr>
                  <a:spLocks/>
                </p:cNvSpPr>
                <p:nvPr/>
              </p:nvSpPr>
              <p:spPr bwMode="auto">
                <a:xfrm>
                  <a:off x="6289" y="1337"/>
                  <a:ext cx="64" cy="47"/>
                </a:xfrm>
                <a:custGeom>
                  <a:avLst/>
                  <a:gdLst>
                    <a:gd name="T0" fmla="+- 0 6353 6289"/>
                    <a:gd name="T1" fmla="*/ T0 w 64"/>
                    <a:gd name="T2" fmla="+- 0 1344 1337"/>
                    <a:gd name="T3" fmla="*/ 1344 h 47"/>
                    <a:gd name="T4" fmla="+- 0 6336 6289"/>
                    <a:gd name="T5" fmla="*/ T4 w 64"/>
                    <a:gd name="T6" fmla="+- 0 1337 1337"/>
                    <a:gd name="T7" fmla="*/ 1337 h 47"/>
                    <a:gd name="T8" fmla="+- 0 6319 6289"/>
                    <a:gd name="T9" fmla="*/ T8 w 64"/>
                    <a:gd name="T10" fmla="+- 0 1349 1337"/>
                    <a:gd name="T11" fmla="*/ 1349 h 47"/>
                    <a:gd name="T12" fmla="+- 0 6304 6289"/>
                    <a:gd name="T13" fmla="*/ T12 w 64"/>
                    <a:gd name="T14" fmla="+- 0 1361 1337"/>
                    <a:gd name="T15" fmla="*/ 1361 h 47"/>
                    <a:gd name="T16" fmla="+- 0 6289 6289"/>
                    <a:gd name="T17" fmla="*/ T16 w 64"/>
                    <a:gd name="T18" fmla="+- 0 1375 1337"/>
                    <a:gd name="T19" fmla="*/ 1375 h 47"/>
                    <a:gd name="T20" fmla="+- 0 6299 6289"/>
                    <a:gd name="T21" fmla="*/ T20 w 64"/>
                    <a:gd name="T22" fmla="+- 0 1385 1337"/>
                    <a:gd name="T23" fmla="*/ 1385 h 47"/>
                    <a:gd name="T24" fmla="+- 0 6305 6289"/>
                    <a:gd name="T25" fmla="*/ T24 w 64"/>
                    <a:gd name="T26" fmla="+- 0 1379 1337"/>
                    <a:gd name="T27" fmla="*/ 1379 h 47"/>
                    <a:gd name="T28" fmla="+- 0 6320 6289"/>
                    <a:gd name="T29" fmla="*/ T28 w 64"/>
                    <a:gd name="T30" fmla="+- 0 1366 1337"/>
                    <a:gd name="T31" fmla="*/ 1366 h 47"/>
                    <a:gd name="T32" fmla="+- 0 6336 6289"/>
                    <a:gd name="T33" fmla="*/ T32 w 64"/>
                    <a:gd name="T34" fmla="+- 0 1354 1337"/>
                    <a:gd name="T35" fmla="*/ 1354 h 47"/>
                    <a:gd name="T36" fmla="+- 0 6353 6289"/>
                    <a:gd name="T37" fmla="*/ T36 w 64"/>
                    <a:gd name="T38" fmla="+- 0 1344 1337"/>
                    <a:gd name="T39" fmla="*/ 1344 h 4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64" h="47">
                      <a:moveTo>
                        <a:pt x="64" y="7"/>
                      </a:moveTo>
                      <a:lnTo>
                        <a:pt x="47" y="0"/>
                      </a:lnTo>
                      <a:lnTo>
                        <a:pt x="30" y="12"/>
                      </a:lnTo>
                      <a:lnTo>
                        <a:pt x="15" y="24"/>
                      </a:lnTo>
                      <a:lnTo>
                        <a:pt x="0" y="38"/>
                      </a:lnTo>
                      <a:lnTo>
                        <a:pt x="10" y="48"/>
                      </a:lnTo>
                      <a:lnTo>
                        <a:pt x="16" y="42"/>
                      </a:lnTo>
                      <a:lnTo>
                        <a:pt x="31" y="29"/>
                      </a:lnTo>
                      <a:lnTo>
                        <a:pt x="47" y="17"/>
                      </a:lnTo>
                      <a:lnTo>
                        <a:pt x="64" y="7"/>
                      </a:lnTo>
                    </a:path>
                  </a:pathLst>
                </a:custGeom>
                <a:solidFill>
                  <a:srgbClr val="ACAF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HK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3" name="矩形 22"/>
            <p:cNvSpPr/>
            <p:nvPr/>
          </p:nvSpPr>
          <p:spPr>
            <a:xfrm>
              <a:off x="4287118" y="2046641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8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安</a:t>
              </a:r>
              <a:endParaRPr kumimoji="0" lang="en-HK" sz="4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712010" y="1314709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8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創</a:t>
              </a:r>
              <a:endParaRPr kumimoji="0" lang="en-HK" sz="4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85940" y="1299585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8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工</a:t>
              </a:r>
              <a:endParaRPr kumimoji="0" lang="en-HK" sz="4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707655" y="2037924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8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理</a:t>
              </a:r>
              <a:endParaRPr kumimoji="0" lang="en-HK" sz="4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685940" y="2037923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800" b="1" i="0" u="none" strike="noStrike" kern="1200" cap="none" spc="0" normalizeH="0" baseline="0" noProof="0" dirty="0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理</a:t>
              </a:r>
              <a:endParaRPr kumimoji="0" lang="en-HK" sz="48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標題 1"/>
            <p:cNvSpPr txBox="1">
              <a:spLocks/>
            </p:cNvSpPr>
            <p:nvPr/>
          </p:nvSpPr>
          <p:spPr>
            <a:xfrm>
              <a:off x="1220184" y="5036291"/>
              <a:ext cx="2024757" cy="4632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九龍灣院校</a:t>
              </a:r>
              <a:endParaRPr kumimoji="0" lang="en-HK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34" name="標題 1"/>
            <p:cNvSpPr txBox="1">
              <a:spLocks/>
            </p:cNvSpPr>
            <p:nvPr/>
          </p:nvSpPr>
          <p:spPr>
            <a:xfrm>
              <a:off x="3883750" y="5036290"/>
              <a:ext cx="1872970" cy="4632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葵涌院校</a:t>
              </a:r>
              <a:endParaRPr kumimoji="0" lang="en-HK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35" name="標題 1"/>
            <p:cNvSpPr txBox="1">
              <a:spLocks/>
            </p:cNvSpPr>
            <p:nvPr/>
          </p:nvSpPr>
          <p:spPr>
            <a:xfrm>
              <a:off x="6269150" y="5067939"/>
              <a:ext cx="1918771" cy="4632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baseline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上水院校</a:t>
              </a:r>
              <a:endParaRPr kumimoji="0" lang="en-HK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38" name="橢圓 37"/>
          <p:cNvSpPr/>
          <p:nvPr/>
        </p:nvSpPr>
        <p:spPr>
          <a:xfrm>
            <a:off x="1171764" y="2935503"/>
            <a:ext cx="1872000" cy="6842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創新</a:t>
            </a:r>
            <a:endParaRPr kumimoji="0" lang="en-HK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HK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理論</a:t>
            </a:r>
          </a:p>
        </p:txBody>
      </p:sp>
      <p:sp>
        <p:nvSpPr>
          <p:cNvPr id="39" name="橢圓 38"/>
          <p:cNvSpPr/>
          <p:nvPr/>
        </p:nvSpPr>
        <p:spPr>
          <a:xfrm>
            <a:off x="3704859" y="2948567"/>
            <a:ext cx="1872000" cy="68424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安全</a:t>
            </a:r>
            <a:endParaRPr kumimoji="0" lang="zh-HK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105688" y="2964854"/>
            <a:ext cx="1872000" cy="6842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工藝</a:t>
            </a:r>
            <a:endParaRPr kumimoji="0" lang="en-HK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HK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理論</a:t>
            </a:r>
            <a:endParaRPr kumimoji="0" lang="zh-HK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87238" y="5627808"/>
            <a:ext cx="2290647" cy="2272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高等文憑課程</a:t>
            </a:r>
            <a:endParaRPr kumimoji="0" lang="en-HK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3595397" y="5625151"/>
            <a:ext cx="2364828" cy="22726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證書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課程</a:t>
            </a:r>
            <a:r>
              <a:rPr kumimoji="0" lang="en-HK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常規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課程</a:t>
            </a:r>
            <a:endParaRPr kumimoji="0" lang="en-HK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3593148" y="6261110"/>
            <a:ext cx="2290647" cy="22726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安全課程</a:t>
            </a:r>
            <a:endParaRPr kumimoji="0" lang="en-HK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105688" y="5625151"/>
            <a:ext cx="2290647" cy="22726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建造文憑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課程</a:t>
            </a:r>
            <a:endParaRPr kumimoji="0" lang="en-HK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6122389" y="5978032"/>
            <a:ext cx="2290647" cy="22726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建造</a:t>
            </a: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證書課程</a:t>
            </a:r>
            <a:endParaRPr kumimoji="0" lang="en-HK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3595397" y="5962934"/>
            <a:ext cx="2364828" cy="22726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證書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課程</a:t>
            </a:r>
            <a:r>
              <a:rPr kumimoji="0" lang="en-HK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-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強化課程</a:t>
            </a:r>
            <a:endParaRPr kumimoji="0" lang="en-HK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076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1910" y="285179"/>
            <a:ext cx="7886700" cy="1173193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上水</a:t>
            </a:r>
            <a:r>
              <a:rPr lang="zh-TW" altLang="en-US" sz="4400" dirty="0"/>
              <a:t>院校</a:t>
            </a:r>
            <a:endParaRPr lang="en-HK" sz="4400" dirty="0"/>
          </a:p>
        </p:txBody>
      </p:sp>
      <p:sp>
        <p:nvSpPr>
          <p:cNvPr id="9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+mn-ea"/>
                <a:cs typeface="微軟正黑體"/>
              </a:rPr>
              <a:t>限閱文件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+mn-ea"/>
              <a:cs typeface="微軟正黑體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79895" y="1595887"/>
            <a:ext cx="7548114" cy="4271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20000"/>
              </a:lnSpc>
              <a:buNone/>
            </a:pPr>
            <a:r>
              <a:rPr lang="zh-TW" altLang="en-US" sz="3600" dirty="0" smtClean="0">
                <a:solidFill>
                  <a:sysClr val="windowText" lastClr="000000"/>
                </a:solidFill>
              </a:rPr>
              <a:t>院校</a:t>
            </a:r>
            <a:r>
              <a:rPr lang="zh-TW" altLang="en-US" sz="3600" dirty="0">
                <a:solidFill>
                  <a:sysClr val="windowText" lastClr="000000"/>
                </a:solidFill>
              </a:rPr>
              <a:t>現正進行全面翻新工程，共分三期</a:t>
            </a:r>
            <a:r>
              <a:rPr lang="zh-TW" altLang="en-US" sz="3600" dirty="0">
                <a:solidFill>
                  <a:sysClr val="windowText" lastClr="000000"/>
                </a:solidFill>
              </a:rPr>
              <a:t>完成。第一</a:t>
            </a:r>
            <a:r>
              <a:rPr lang="zh-TW" altLang="en-US" sz="3600" dirty="0">
                <a:solidFill>
                  <a:sysClr val="windowText" lastClr="000000"/>
                </a:solidFill>
              </a:rPr>
              <a:t>期已於今年</a:t>
            </a:r>
            <a:r>
              <a:rPr lang="en-US" altLang="zh-TW" sz="3600" dirty="0">
                <a:solidFill>
                  <a:sysClr val="windowText" lastClr="000000"/>
                </a:solidFill>
              </a:rPr>
              <a:t>5</a:t>
            </a:r>
            <a:r>
              <a:rPr lang="zh-TW" altLang="en-US" sz="3600" dirty="0">
                <a:solidFill>
                  <a:sysClr val="windowText" lastClr="000000"/>
                </a:solidFill>
              </a:rPr>
              <a:t>月交付，第二、三期分别於</a:t>
            </a:r>
            <a:r>
              <a:rPr lang="en-US" altLang="zh-TW" sz="3600" dirty="0">
                <a:solidFill>
                  <a:sysClr val="windowText" lastClr="000000"/>
                </a:solidFill>
              </a:rPr>
              <a:t>9</a:t>
            </a:r>
            <a:r>
              <a:rPr lang="zh-TW" altLang="en-US" sz="3600" dirty="0">
                <a:solidFill>
                  <a:sysClr val="windowText" lastClr="000000"/>
                </a:solidFill>
              </a:rPr>
              <a:t>及</a:t>
            </a:r>
            <a:r>
              <a:rPr lang="en-US" altLang="zh-TW" sz="3600" dirty="0">
                <a:solidFill>
                  <a:sysClr val="windowText" lastClr="000000"/>
                </a:solidFill>
              </a:rPr>
              <a:t>12</a:t>
            </a:r>
            <a:r>
              <a:rPr lang="zh-TW" altLang="en-US" sz="3600" dirty="0">
                <a:solidFill>
                  <a:sysClr val="windowText" lastClr="000000"/>
                </a:solidFill>
              </a:rPr>
              <a:t>月</a:t>
            </a:r>
            <a:r>
              <a:rPr lang="zh-TW" altLang="en-US" sz="3600" dirty="0" smtClean="0">
                <a:solidFill>
                  <a:sysClr val="windowText" lastClr="000000"/>
                </a:solidFill>
              </a:rPr>
              <a:t>竣工。</a:t>
            </a:r>
            <a:endParaRPr lang="zh-TW" altLang="en-US" sz="3600" dirty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zh-TW" altLang="en-US" sz="3600" dirty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zh-TW" altLang="en-US" sz="3600" dirty="0">
                <a:solidFill>
                  <a:sysClr val="windowText" lastClr="000000"/>
                </a:solidFill>
              </a:rPr>
              <a:t>以下相片部份為建築師筆下的設計圖。</a:t>
            </a:r>
          </a:p>
          <a:p>
            <a:pPr marL="0" lvl="0" indent="0">
              <a:lnSpc>
                <a:spcPct val="120000"/>
              </a:lnSpc>
              <a:buNone/>
            </a:pPr>
            <a:endParaRPr kumimoji="0" lang="en-US" altLang="zh-TW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HK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14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6283" y="43132"/>
            <a:ext cx="7886700" cy="1173193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上水</a:t>
            </a:r>
            <a:r>
              <a:rPr lang="zh-TW" altLang="en-US" sz="4400" dirty="0"/>
              <a:t>院校</a:t>
            </a:r>
            <a:endParaRPr lang="en-HK" sz="44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6598052" y="3113479"/>
            <a:ext cx="2327563" cy="463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地下入口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位置</a:t>
            </a:r>
            <a:endParaRPr kumimoji="0" lang="en-HK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1748" y="3576698"/>
            <a:ext cx="4695277" cy="3160533"/>
          </a:xfrm>
          <a:prstGeom prst="rect">
            <a:avLst/>
          </a:prstGeom>
        </p:spPr>
      </p:pic>
      <p:pic>
        <p:nvPicPr>
          <p:cNvPr id="1026" name="圖片 3" descr="image00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678" y="932401"/>
            <a:ext cx="3848418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237678" y="5156964"/>
            <a:ext cx="2215250" cy="463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zh-TW" altLang="en-US" sz="2800" dirty="0">
                <a:solidFill>
                  <a:srgbClr val="0000FF"/>
                </a:solidFill>
              </a:rPr>
              <a:t>上水外貌</a:t>
            </a:r>
            <a:endParaRPr kumimoji="0" lang="en-HK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064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9532" y="3993929"/>
            <a:ext cx="4357050" cy="27519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6283" y="43132"/>
            <a:ext cx="7886700" cy="1173193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上水</a:t>
            </a:r>
            <a:r>
              <a:rPr lang="zh-TW" altLang="en-US" sz="4400" dirty="0"/>
              <a:t>院校</a:t>
            </a:r>
            <a:endParaRPr lang="en-HK" sz="4400" dirty="0"/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5608397" y="2236847"/>
            <a:ext cx="2462354" cy="463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地下大堂位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252" y="1085742"/>
            <a:ext cx="4616197" cy="3098067"/>
          </a:xfrm>
          <a:prstGeom prst="rect">
            <a:avLst/>
          </a:prstGeom>
        </p:spPr>
      </p:pic>
      <p:sp>
        <p:nvSpPr>
          <p:cNvPr id="9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0858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14" y="1216325"/>
            <a:ext cx="5122710" cy="269701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46283" y="43132"/>
            <a:ext cx="7886700" cy="1173193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上水</a:t>
            </a:r>
            <a:r>
              <a:rPr lang="zh-TW" altLang="en-US" sz="4400" dirty="0"/>
              <a:t>院校</a:t>
            </a:r>
            <a:endParaRPr lang="en-HK" sz="4400" dirty="0"/>
          </a:p>
        </p:txBody>
      </p:sp>
      <p:pic>
        <p:nvPicPr>
          <p:cNvPr id="6" name="圖片 5" descr="image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8755" y="3493187"/>
            <a:ext cx="4946319" cy="314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1551702" y="5887924"/>
            <a:ext cx="2908153" cy="463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多用途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活動室</a:t>
            </a:r>
            <a:endParaRPr kumimoji="0" lang="en-HK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081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9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081" y="3756832"/>
            <a:ext cx="42100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065" y="1340946"/>
            <a:ext cx="4904330" cy="2653084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46283" y="43132"/>
            <a:ext cx="7886700" cy="1173193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上水</a:t>
            </a:r>
            <a:r>
              <a:rPr lang="zh-TW" altLang="en-US" sz="4400" dirty="0"/>
              <a:t>院校</a:t>
            </a:r>
            <a:endParaRPr lang="en-HK" sz="4400" dirty="0"/>
          </a:p>
        </p:txBody>
      </p:sp>
      <p:sp>
        <p:nvSpPr>
          <p:cNvPr id="7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6448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46283" y="43132"/>
            <a:ext cx="7886700" cy="1173193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上水</a:t>
            </a:r>
            <a:r>
              <a:rPr lang="zh-TW" altLang="en-US" sz="4400" dirty="0"/>
              <a:t>院校</a:t>
            </a:r>
            <a:endParaRPr lang="en-HK" sz="44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236900" y="1819681"/>
            <a:ext cx="1061048" cy="463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zh-TW" altLang="en-US" sz="3200" dirty="0" smtClean="0">
                <a:solidFill>
                  <a:srgbClr val="0000FF"/>
                </a:solidFill>
              </a:rPr>
              <a:t>膳堂</a:t>
            </a:r>
            <a:endParaRPr kumimoji="0" lang="en-HK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4727" y="3976780"/>
            <a:ext cx="5076745" cy="27730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617" y="1050708"/>
            <a:ext cx="5191137" cy="31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46283" y="43132"/>
            <a:ext cx="7886700" cy="1173193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上水</a:t>
            </a:r>
            <a:r>
              <a:rPr lang="zh-TW" altLang="en-US" sz="4400" dirty="0"/>
              <a:t>院校</a:t>
            </a:r>
            <a:endParaRPr lang="en-HK" sz="44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4226945" y="5813711"/>
            <a:ext cx="1061048" cy="463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defRPr/>
            </a:pPr>
            <a:r>
              <a:rPr lang="zh-TW" altLang="en-US" sz="3200" dirty="0">
                <a:solidFill>
                  <a:srgbClr val="0000FF"/>
                </a:solidFill>
              </a:rPr>
              <a:t>課</a:t>
            </a:r>
            <a:r>
              <a:rPr lang="zh-TW" altLang="en-US" sz="3200" dirty="0" smtClean="0">
                <a:solidFill>
                  <a:srgbClr val="0000FF"/>
                </a:solidFill>
              </a:rPr>
              <a:t>空</a:t>
            </a:r>
            <a:endParaRPr kumimoji="0" lang="en-HK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/>
                <a:ea typeface="+mn-ea"/>
                <a:cs typeface="微軟正黑體"/>
              </a:rPr>
              <a:t>限閱文件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+mn-ea"/>
              <a:cs typeface="微軟正黑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3064"/>
            <a:ext cx="9144000" cy="42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8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58" y="2245685"/>
            <a:ext cx="78867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0000FF"/>
                </a:solidFill>
              </a:rPr>
              <a:t>科别專用設施及設備</a:t>
            </a:r>
            <a:endParaRPr lang="en-HK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19</a:t>
            </a:fld>
            <a:endParaRPr lang="zh-HK" altLang="en-US"/>
          </a:p>
        </p:txBody>
      </p:sp>
      <p:sp>
        <p:nvSpPr>
          <p:cNvPr id="5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65638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9019"/>
            <a:ext cx="7886700" cy="4537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HK" altLang="zh-TW" sz="5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HK" altLang="zh-TW" sz="5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:</a:t>
            </a:r>
            <a:r>
              <a:rPr lang="zh-TW" altLang="en-US" sz="5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</a:t>
            </a:r>
            <a:r>
              <a:rPr lang="zh-TW" altLang="en-US" sz="5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建造證書」課程簡介</a:t>
            </a:r>
            <a:endParaRPr lang="en-HK" sz="5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HK" sz="5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2</a:t>
            </a:fld>
            <a:endParaRPr lang="zh-HK" altLang="en-US"/>
          </a:p>
        </p:txBody>
      </p:sp>
      <p:sp>
        <p:nvSpPr>
          <p:cNvPr id="7" name="object 6"/>
          <p:cNvSpPr txBox="1"/>
          <p:nvPr/>
        </p:nvSpPr>
        <p:spPr>
          <a:xfrm>
            <a:off x="7769506" y="154041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801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 txBox="1">
            <a:spLocks/>
          </p:cNvSpPr>
          <p:nvPr/>
        </p:nvSpPr>
        <p:spPr>
          <a:xfrm>
            <a:off x="5587482" y="2264752"/>
            <a:ext cx="2462354" cy="463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HK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1938941" y="4616066"/>
            <a:ext cx="2870816" cy="463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工場內貌</a:t>
            </a:r>
            <a:endParaRPr kumimoji="0" lang="en-HK" sz="2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50" name="圖片 2" descr="image00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1623" y="3667160"/>
            <a:ext cx="4262815" cy="296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462" y="1017917"/>
            <a:ext cx="4529285" cy="2967487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46283" y="43132"/>
            <a:ext cx="7886700" cy="1173193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上水</a:t>
            </a:r>
            <a:r>
              <a:rPr lang="zh-TW" altLang="en-US" sz="4400" dirty="0"/>
              <a:t>院校</a:t>
            </a:r>
            <a:endParaRPr lang="en-HK" sz="4400" dirty="0"/>
          </a:p>
        </p:txBody>
      </p:sp>
      <p:sp>
        <p:nvSpPr>
          <p:cNvPr id="9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/>
            <a:r>
              <a:rPr b="1" spc="95" dirty="0">
                <a:solidFill>
                  <a:prstClr val="black"/>
                </a:solidFill>
                <a:latin typeface="微軟正黑體"/>
                <a:cs typeface="微軟正黑體"/>
              </a:rPr>
              <a:t>限閱文件</a:t>
            </a:r>
            <a:endParaRPr dirty="0">
              <a:solidFill>
                <a:prstClr val="black"/>
              </a:solidFill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276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146F8C-A0C5-405C-B043-D34BAAD62AAB}"/>
              </a:ext>
            </a:extLst>
          </p:cNvPr>
          <p:cNvSpPr txBox="1"/>
          <p:nvPr/>
        </p:nvSpPr>
        <p:spPr>
          <a:xfrm>
            <a:off x="2687384" y="490076"/>
            <a:ext cx="3474758" cy="5539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 defTabSz="685800"/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油 漆 及 裝 飾 工 場</a:t>
            </a:r>
            <a:endParaRPr lang="zh-HK" altLang="en-US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675" y="1759789"/>
            <a:ext cx="5023418" cy="232050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1190" y="3886729"/>
            <a:ext cx="4823502" cy="23242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/>
            <a:r>
              <a:rPr b="1" spc="95" dirty="0">
                <a:solidFill>
                  <a:prstClr val="black"/>
                </a:solidFill>
                <a:latin typeface="微軟正黑體"/>
                <a:cs typeface="微軟正黑體"/>
              </a:rPr>
              <a:t>限閱文件</a:t>
            </a:r>
            <a:endParaRPr dirty="0">
              <a:solidFill>
                <a:prstClr val="black"/>
              </a:solidFill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641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146F8C-A0C5-405C-B043-D34BAAD62AAB}"/>
              </a:ext>
            </a:extLst>
          </p:cNvPr>
          <p:cNvSpPr txBox="1"/>
          <p:nvPr/>
        </p:nvSpPr>
        <p:spPr>
          <a:xfrm>
            <a:off x="2763963" y="653979"/>
            <a:ext cx="3474758" cy="5539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 defTabSz="685800"/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 器 裝 置 工 場</a:t>
            </a:r>
            <a:endParaRPr lang="zh-HK" altLang="en-US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25" y="1871894"/>
            <a:ext cx="5116870" cy="236367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3008" y="3876343"/>
            <a:ext cx="4831425" cy="2248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/>
            <a:r>
              <a:rPr b="1" spc="95" dirty="0">
                <a:solidFill>
                  <a:prstClr val="black"/>
                </a:solidFill>
                <a:latin typeface="微軟正黑體"/>
                <a:cs typeface="微軟正黑體"/>
              </a:rPr>
              <a:t>限閱文件</a:t>
            </a:r>
            <a:endParaRPr dirty="0">
              <a:solidFill>
                <a:prstClr val="black"/>
              </a:solidFill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2258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146F8C-A0C5-405C-B043-D34BAAD62AAB}"/>
              </a:ext>
            </a:extLst>
          </p:cNvPr>
          <p:cNvSpPr txBox="1"/>
          <p:nvPr/>
        </p:nvSpPr>
        <p:spPr>
          <a:xfrm>
            <a:off x="2704637" y="722990"/>
            <a:ext cx="3474758" cy="5539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 defTabSz="685800"/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 喉 工 場</a:t>
            </a:r>
            <a:endParaRPr lang="zh-HK" altLang="en-US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56" y="1827293"/>
            <a:ext cx="5001819" cy="230476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8265" y="3603155"/>
            <a:ext cx="5054660" cy="23576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145138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146F8C-A0C5-405C-B043-D34BAAD62AAB}"/>
              </a:ext>
            </a:extLst>
          </p:cNvPr>
          <p:cNvSpPr txBox="1"/>
          <p:nvPr/>
        </p:nvSpPr>
        <p:spPr>
          <a:xfrm>
            <a:off x="2732208" y="671232"/>
            <a:ext cx="3474758" cy="5539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 defTabSz="685800"/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屋 宇 測 量 工 場</a:t>
            </a:r>
            <a:endParaRPr lang="zh-HK" altLang="en-US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201" y="1798666"/>
            <a:ext cx="4788040" cy="260943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1399" y="3773213"/>
            <a:ext cx="4870564" cy="22221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23050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146F8C-A0C5-405C-B043-D34BAAD62AAB}"/>
              </a:ext>
            </a:extLst>
          </p:cNvPr>
          <p:cNvSpPr txBox="1"/>
          <p:nvPr/>
        </p:nvSpPr>
        <p:spPr>
          <a:xfrm>
            <a:off x="2704638" y="568013"/>
            <a:ext cx="3474758" cy="5539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 defTabSz="685800"/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 械 維 修 工 場</a:t>
            </a:r>
            <a:endParaRPr lang="zh-HK" altLang="en-US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098" y="1827292"/>
            <a:ext cx="5039265" cy="232201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2017" y="3928255"/>
            <a:ext cx="4449195" cy="24380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29593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146F8C-A0C5-405C-B043-D34BAAD62AAB}"/>
              </a:ext>
            </a:extLst>
          </p:cNvPr>
          <p:cNvSpPr txBox="1"/>
          <p:nvPr/>
        </p:nvSpPr>
        <p:spPr>
          <a:xfrm>
            <a:off x="2765022" y="568013"/>
            <a:ext cx="3474758" cy="5539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 defTabSz="685800"/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砌 磚 及 批 盪 工 場</a:t>
            </a:r>
            <a:endParaRPr lang="zh-HK" altLang="en-US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506" y="1853193"/>
            <a:ext cx="4821217" cy="233061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139" y="3700733"/>
            <a:ext cx="4897979" cy="23291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/>
            <a:r>
              <a:rPr b="1" spc="95" dirty="0">
                <a:solidFill>
                  <a:prstClr val="black"/>
                </a:solidFill>
                <a:latin typeface="微軟正黑體"/>
                <a:cs typeface="微軟正黑體"/>
              </a:rPr>
              <a:t>限閱文件</a:t>
            </a:r>
            <a:endParaRPr dirty="0">
              <a:solidFill>
                <a:prstClr val="black"/>
              </a:solidFill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439415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146F8C-A0C5-405C-B043-D34BAAD62AAB}"/>
              </a:ext>
            </a:extLst>
          </p:cNvPr>
          <p:cNvSpPr txBox="1"/>
          <p:nvPr/>
        </p:nvSpPr>
        <p:spPr>
          <a:xfrm>
            <a:off x="2756396" y="576341"/>
            <a:ext cx="3474758" cy="5539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 defTabSz="685800"/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砌 磚 及 鋪 瓦 工 場</a:t>
            </a:r>
            <a:endParaRPr lang="zh-HK" altLang="en-US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568" y="1839762"/>
            <a:ext cx="4819304" cy="236130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483" y="3940366"/>
            <a:ext cx="4598028" cy="22361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/>
            <a:r>
              <a:rPr b="1" spc="95" dirty="0">
                <a:solidFill>
                  <a:prstClr val="black"/>
                </a:solidFill>
                <a:latin typeface="微軟正黑體"/>
                <a:cs typeface="微軟正黑體"/>
              </a:rPr>
              <a:t>限閱文件</a:t>
            </a:r>
            <a:endParaRPr dirty="0">
              <a:solidFill>
                <a:prstClr val="black"/>
              </a:solidFill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52921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B146F8C-A0C5-405C-B043-D34BAAD62AAB}"/>
              </a:ext>
            </a:extLst>
          </p:cNvPr>
          <p:cNvSpPr txBox="1"/>
          <p:nvPr/>
        </p:nvSpPr>
        <p:spPr>
          <a:xfrm>
            <a:off x="2790902" y="494472"/>
            <a:ext cx="3474758" cy="5539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 defTabSz="685800"/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細 木 工 藝 工 場</a:t>
            </a:r>
            <a:endParaRPr lang="zh-HK" altLang="en-US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6" y="1777005"/>
            <a:ext cx="4484274" cy="224290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0820" y="3788074"/>
            <a:ext cx="4696671" cy="23280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250730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756" y="2435225"/>
            <a:ext cx="7886700" cy="2602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8000" dirty="0" smtClean="0">
                <a:solidFill>
                  <a:srgbClr val="0000FF"/>
                </a:solidFill>
              </a:rPr>
              <a:t>謝謝</a:t>
            </a:r>
            <a:r>
              <a:rPr lang="en-US" altLang="zh-TW" sz="8000" dirty="0" smtClean="0">
                <a:solidFill>
                  <a:srgbClr val="0000FF"/>
                </a:solidFill>
              </a:rPr>
              <a:t>!</a:t>
            </a:r>
            <a:endParaRPr lang="en-US" sz="8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8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7300" y="913237"/>
            <a:ext cx="7886700" cy="4740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hlinkClick r:id="" action="ppaction://noaction"/>
              </a:rPr>
              <a:t>資歷級別第二級</a:t>
            </a:r>
            <a:endParaRPr lang="en-HK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「</a:t>
            </a:r>
            <a:r>
              <a:rPr lang="zh-TW" altLang="en-US" sz="3200" dirty="0"/>
              <a:t>建造證書」課程的</a:t>
            </a:r>
            <a:r>
              <a:rPr lang="zh-TW" altLang="en-US" sz="3200" dirty="0" smtClean="0"/>
              <a:t>定位</a:t>
            </a:r>
            <a:endParaRPr lang="en-US" altLang="zh-TW" sz="32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3200" dirty="0" smtClean="0"/>
              <a:t>培訓優良技術型工人</a:t>
            </a:r>
            <a:endParaRPr lang="en-HK" altLang="zh-TW" sz="3200" dirty="0" smtClean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照顧學生就業</a:t>
            </a:r>
            <a:r>
              <a:rPr lang="zh-TW" altLang="en-US" sz="3200" u="sng" dirty="0"/>
              <a:t>及</a:t>
            </a:r>
            <a:r>
              <a:rPr lang="zh-TW" altLang="en-US" sz="3200" dirty="0"/>
              <a:t>升學</a:t>
            </a:r>
            <a:r>
              <a:rPr lang="zh-TW" altLang="en-US" sz="3200" dirty="0" smtClean="0"/>
              <a:t>需要</a:t>
            </a:r>
            <a:endParaRPr lang="en-HK" altLang="zh-TW" sz="3200" dirty="0" smtClean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提升學生基礎能力</a:t>
            </a:r>
          </a:p>
          <a:p>
            <a:pPr marL="0" indent="0">
              <a:lnSpc>
                <a:spcPct val="150000"/>
              </a:lnSpc>
              <a:buNone/>
            </a:pPr>
            <a:endParaRPr lang="zh-TW" altLang="en-US" sz="3200" dirty="0"/>
          </a:p>
          <a:p>
            <a:pPr marL="457200" lvl="1" indent="0">
              <a:lnSpc>
                <a:spcPct val="150000"/>
              </a:lnSpc>
              <a:buNone/>
            </a:pPr>
            <a:endParaRPr lang="en-HK" altLang="zh-TW" sz="3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3</a:t>
            </a:fld>
            <a:endParaRPr lang="zh-HK" altLang="en-US"/>
          </a:p>
        </p:txBody>
      </p:sp>
      <p:sp>
        <p:nvSpPr>
          <p:cNvPr id="6" name="object 6"/>
          <p:cNvSpPr txBox="1"/>
          <p:nvPr/>
        </p:nvSpPr>
        <p:spPr>
          <a:xfrm>
            <a:off x="7709122" y="152112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841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圖表 10"/>
          <p:cNvGraphicFramePr/>
          <p:nvPr>
            <p:extLst/>
          </p:nvPr>
        </p:nvGraphicFramePr>
        <p:xfrm>
          <a:off x="1524000" y="11465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hlinkClick r:id="rId3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2409297818"/>
              </p:ext>
            </p:extLst>
          </p:nvPr>
        </p:nvGraphicFramePr>
        <p:xfrm>
          <a:off x="481583" y="412376"/>
          <a:ext cx="7996518" cy="6033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54840" y="1491598"/>
            <a:ext cx="677108" cy="41320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200" dirty="0"/>
              <a:t>資歷級別： 第二級</a:t>
            </a:r>
            <a:endParaRPr lang="en-HK" sz="3200" dirty="0"/>
          </a:p>
        </p:txBody>
      </p:sp>
      <p:sp>
        <p:nvSpPr>
          <p:cNvPr id="8" name="object 6"/>
          <p:cNvSpPr txBox="1"/>
          <p:nvPr/>
        </p:nvSpPr>
        <p:spPr>
          <a:xfrm>
            <a:off x="7709121" y="226956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908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5</a:t>
            </a:fld>
            <a:endParaRPr lang="zh-HK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62736"/>
              </p:ext>
            </p:extLst>
          </p:nvPr>
        </p:nvGraphicFramePr>
        <p:xfrm>
          <a:off x="914394" y="926485"/>
          <a:ext cx="7316278" cy="5124841"/>
        </p:xfrm>
        <a:graphic>
          <a:graphicData uri="http://schemas.openxmlformats.org/drawingml/2006/table">
            <a:tbl>
              <a:tblPr firstRow="1" firstCol="1" bandRow="1"/>
              <a:tblGrid>
                <a:gridCol w="4268713">
                  <a:extLst>
                    <a:ext uri="{9D8B030D-6E8A-4147-A177-3AD203B41FA5}">
                      <a16:colId xmlns:a16="http://schemas.microsoft.com/office/drawing/2014/main" val="4076656444"/>
                    </a:ext>
                  </a:extLst>
                </a:gridCol>
                <a:gridCol w="1563579">
                  <a:extLst>
                    <a:ext uri="{9D8B030D-6E8A-4147-A177-3AD203B41FA5}">
                      <a16:colId xmlns:a16="http://schemas.microsoft.com/office/drawing/2014/main" val="1229357326"/>
                    </a:ext>
                  </a:extLst>
                </a:gridCol>
                <a:gridCol w="1483986">
                  <a:extLst>
                    <a:ext uri="{9D8B030D-6E8A-4147-A177-3AD203B41FA5}">
                      <a16:colId xmlns:a16="http://schemas.microsoft.com/office/drawing/2014/main" val="1476290326"/>
                    </a:ext>
                  </a:extLst>
                </a:gridCol>
              </a:tblGrid>
              <a:tr h="3695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單元名稱／學習元素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資歷級別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4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資歷學分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55768"/>
                  </a:ext>
                </a:extLst>
              </a:tr>
              <a:tr h="365794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i="1" kern="1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共修單元</a:t>
                      </a:r>
                      <a:endParaRPr lang="zh-TW" sz="2400" i="1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05270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建造業簡介及安全認識</a:t>
                      </a:r>
                      <a:r>
                        <a:rPr 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6616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建造基本認識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smtClean="0"/>
                        <a:t>7</a:t>
                      </a:r>
                      <a:endParaRPr lang="en-HK" sz="2400" dirty="0"/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2552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平水開線的基本認識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41608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工地實習</a:t>
                      </a: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13301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全人</a:t>
                      </a:r>
                      <a:r>
                        <a:rPr 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發展</a:t>
                      </a: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(IA)</a:t>
                      </a: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及 </a:t>
                      </a: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(IB)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770997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英文傳意 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88930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中文</a:t>
                      </a: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傳意 </a:t>
                      </a: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(I) </a:t>
                      </a: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及 </a:t>
                      </a: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II)</a:t>
                      </a: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60736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數學</a:t>
                      </a: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(I) </a:t>
                      </a: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及 </a:t>
                      </a: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II)</a:t>
                      </a: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048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資訊科技應用 </a:t>
                      </a: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(I) </a:t>
                      </a: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及 </a:t>
                      </a:r>
                      <a:r>
                        <a:rPr lang="en-US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II)</a:t>
                      </a: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21065"/>
                  </a:ext>
                </a:extLst>
              </a:tr>
              <a:tr h="365794">
                <a:tc gridSpan="3"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400" b="1" i="1" kern="100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科別專修單元</a:t>
                      </a:r>
                      <a:endParaRPr lang="zh-TW" sz="2400" b="1" i="1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 marL="56267" marR="5626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034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3-4</a:t>
                      </a:r>
                      <a:r>
                        <a:rPr lang="zh-TW" alt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個工藝單元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HK" altLang="zh-TW" sz="24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88</a:t>
                      </a: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58765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zh-TW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TW" sz="2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HK" sz="2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HK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56267" marR="562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974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394" y="6069119"/>
            <a:ext cx="77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*</a:t>
            </a:r>
            <a:r>
              <a:rPr lang="zh-TW" altLang="en-US" dirty="0"/>
              <a:t> 實習天數</a:t>
            </a:r>
            <a:r>
              <a:rPr lang="zh-TW" altLang="en-US" dirty="0" smtClean="0"/>
              <a:t>為</a:t>
            </a:r>
            <a:r>
              <a:rPr lang="en-HK" altLang="zh-TW" dirty="0" smtClean="0"/>
              <a:t>20</a:t>
            </a:r>
            <a:r>
              <a:rPr lang="zh-TW" altLang="en-US" dirty="0"/>
              <a:t> 天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7743627" y="191226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96929"/>
            <a:ext cx="3083857" cy="5302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kern="1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課程結構</a:t>
            </a:r>
            <a:endParaRPr lang="en-US" sz="2400" b="1" kern="1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收生條件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63" y="1595887"/>
            <a:ext cx="8455069" cy="4581075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 smtClean="0"/>
              <a:t>最低</a:t>
            </a:r>
            <a:r>
              <a:rPr lang="zh-TW" altLang="en-US" dirty="0"/>
              <a:t>學歷</a:t>
            </a:r>
            <a:r>
              <a:rPr lang="zh-TW" altLang="en-US" dirty="0" smtClean="0"/>
              <a:t>要求：完成</a:t>
            </a:r>
            <a:r>
              <a:rPr lang="zh-TW" altLang="en-US" dirty="0"/>
              <a:t>中三或</a:t>
            </a:r>
            <a:r>
              <a:rPr lang="zh-TW" altLang="en-US" dirty="0" smtClean="0"/>
              <a:t>同等學歷</a:t>
            </a:r>
            <a:endParaRPr lang="en-US" altLang="zh-TW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 smtClean="0"/>
              <a:t>其他</a:t>
            </a:r>
            <a:r>
              <a:rPr lang="zh-TW" altLang="en-US" dirty="0"/>
              <a:t>要求</a:t>
            </a:r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年</a:t>
            </a:r>
            <a:r>
              <a:rPr lang="zh-TW" altLang="en-US" sz="2800" dirty="0"/>
              <a:t>滿</a:t>
            </a:r>
            <a:r>
              <a:rPr lang="en-US" altLang="zh-TW" sz="2800" dirty="0"/>
              <a:t>15</a:t>
            </a:r>
            <a:r>
              <a:rPr lang="zh-TW" altLang="en-US" sz="2800" dirty="0"/>
              <a:t>歲（以九月開課時的年齡為準）</a:t>
            </a:r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為</a:t>
            </a:r>
            <a:r>
              <a:rPr lang="zh-TW" altLang="en-US" sz="2800" dirty="0"/>
              <a:t>香港合法居民及可在香港受僱；</a:t>
            </a:r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面試及格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面試</a:t>
            </a:r>
            <a:r>
              <a:rPr lang="zh-TW" altLang="en-US" sz="2800" dirty="0"/>
              <a:t>主要了解申請人對建造業和課程的興趣、個性及</a:t>
            </a:r>
            <a:r>
              <a:rPr lang="zh-TW" altLang="en-US" sz="2800" dirty="0" smtClean="0"/>
              <a:t>積極性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；</a:t>
            </a:r>
            <a:r>
              <a:rPr lang="zh-TW" altLang="en-US" sz="2800" dirty="0"/>
              <a:t>及</a:t>
            </a:r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通過</a:t>
            </a:r>
            <a:r>
              <a:rPr lang="zh-TW" altLang="en-US" sz="2800" dirty="0"/>
              <a:t>為個別科別而設的</a:t>
            </a:r>
            <a:r>
              <a:rPr lang="zh-TW" altLang="en-US" sz="2800" dirty="0"/>
              <a:t>測試</a:t>
            </a:r>
            <a:r>
              <a:rPr lang="zh-CN" altLang="en-US" sz="2800" dirty="0"/>
              <a:t>，</a:t>
            </a:r>
            <a:r>
              <a:rPr lang="zh-TW" altLang="en-US" sz="2800" dirty="0" smtClean="0"/>
              <a:t>例如</a:t>
            </a:r>
            <a:r>
              <a:rPr lang="zh-TW" altLang="en-US" sz="2800" dirty="0"/>
              <a:t>：建造證書（油漆及裝飾）的色覺</a:t>
            </a:r>
            <a:r>
              <a:rPr lang="zh-TW" altLang="en-US" sz="2800" dirty="0" smtClean="0"/>
              <a:t>測試</a:t>
            </a:r>
            <a:endParaRPr lang="en-US" altLang="zh-TW" sz="2800" dirty="0" smtClean="0"/>
          </a:p>
          <a:p>
            <a:pPr>
              <a:lnSpc>
                <a:spcPct val="120000"/>
              </a:lnSpc>
            </a:pPr>
            <a:endParaRPr lang="zh-TW" altLang="en-US" dirty="0"/>
          </a:p>
          <a:p>
            <a:pPr>
              <a:lnSpc>
                <a:spcPct val="120000"/>
              </a:lnSpc>
            </a:pPr>
            <a:endParaRPr lang="zh-TW" altLang="en-US" dirty="0" smtClean="0"/>
          </a:p>
          <a:p>
            <a:pPr>
              <a:lnSpc>
                <a:spcPct val="120000"/>
              </a:lnSpc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6</a:t>
            </a:fld>
            <a:endParaRPr lang="zh-HK" altLang="en-US"/>
          </a:p>
        </p:txBody>
      </p:sp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7098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畢業要求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3200" dirty="0" smtClean="0"/>
              <a:t>整體</a:t>
            </a:r>
            <a:r>
              <a:rPr lang="zh-TW" altLang="en-US" sz="3200" dirty="0"/>
              <a:t>出席率達</a:t>
            </a:r>
            <a:r>
              <a:rPr lang="en-US" altLang="zh-TW" sz="3200" dirty="0"/>
              <a:t>95%</a:t>
            </a:r>
            <a:r>
              <a:rPr lang="zh-TW" altLang="en-US" sz="3200" dirty="0"/>
              <a:t>；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3200" dirty="0" smtClean="0"/>
              <a:t>完成</a:t>
            </a:r>
            <a:r>
              <a:rPr lang="zh-TW" altLang="en-US" sz="3200" dirty="0"/>
              <a:t>課程的所有學習內容及在有關評核取得相關學分；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3200" dirty="0" smtClean="0"/>
              <a:t>完成</a:t>
            </a:r>
            <a:r>
              <a:rPr lang="en-US" altLang="zh-TW" sz="3200" dirty="0"/>
              <a:t>30</a:t>
            </a:r>
            <a:r>
              <a:rPr lang="zh-TW" altLang="en-US" sz="3200" dirty="0"/>
              <a:t>小時義工服務及</a:t>
            </a:r>
            <a:r>
              <a:rPr lang="en-US" altLang="zh-TW" sz="3200" dirty="0"/>
              <a:t>60</a:t>
            </a:r>
            <a:r>
              <a:rPr lang="zh-TW" altLang="en-US" sz="3200" dirty="0"/>
              <a:t>小時運動訓練；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3200" dirty="0" smtClean="0"/>
              <a:t>通過</a:t>
            </a:r>
            <a:r>
              <a:rPr lang="zh-TW" altLang="en-US" sz="3200" dirty="0"/>
              <a:t>相關中級技工測試；及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3200" dirty="0" smtClean="0"/>
              <a:t>取得</a:t>
            </a:r>
            <a:r>
              <a:rPr lang="zh-TW" altLang="en-US" sz="3200" dirty="0"/>
              <a:t>建造業平安卡，和相關銀卡（如適用）</a:t>
            </a:r>
          </a:p>
          <a:p>
            <a:pPr>
              <a:lnSpc>
                <a:spcPct val="100000"/>
              </a:lnSpc>
            </a:pPr>
            <a:endParaRPr lang="en-H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7</a:t>
            </a:fld>
            <a:endParaRPr lang="zh-HK" altLang="en-US"/>
          </a:p>
        </p:txBody>
      </p:sp>
      <p:sp>
        <p:nvSpPr>
          <p:cNvPr id="5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93669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608"/>
            <a:ext cx="7886700" cy="859825"/>
          </a:xfrm>
        </p:spPr>
        <p:txBody>
          <a:bodyPr/>
          <a:lstStyle/>
          <a:p>
            <a:r>
              <a:rPr lang="zh-TW" altLang="en-US" dirty="0"/>
              <a:t>升學及就業階梯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8</a:t>
            </a:fld>
            <a:endParaRPr lang="zh-HK" altLang="en-US"/>
          </a:p>
        </p:txBody>
      </p:sp>
      <p:sp>
        <p:nvSpPr>
          <p:cNvPr id="25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8090" y="949741"/>
            <a:ext cx="5142394" cy="57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9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2021/2022</a:t>
            </a:r>
            <a:r>
              <a:rPr lang="zh-TW" altLang="en-US" dirty="0" smtClean="0"/>
              <a:t>開辦</a:t>
            </a:r>
            <a:r>
              <a:rPr lang="zh-TW" altLang="en-US" dirty="0"/>
              <a:t>科別及學額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A8C4-667F-4BCA-A7DE-942F7C0FB6DD}" type="slidenum">
              <a:rPr lang="zh-HK" altLang="en-US" smtClean="0"/>
              <a:t>9</a:t>
            </a:fld>
            <a:endParaRPr lang="zh-HK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36711"/>
              </p:ext>
            </p:extLst>
          </p:nvPr>
        </p:nvGraphicFramePr>
        <p:xfrm>
          <a:off x="939201" y="1532952"/>
          <a:ext cx="7124962" cy="466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481">
                  <a:extLst>
                    <a:ext uri="{9D8B030D-6E8A-4147-A177-3AD203B41FA5}">
                      <a16:colId xmlns:a16="http://schemas.microsoft.com/office/drawing/2014/main" val="2239124852"/>
                    </a:ext>
                  </a:extLst>
                </a:gridCol>
                <a:gridCol w="3562481">
                  <a:extLst>
                    <a:ext uri="{9D8B030D-6E8A-4147-A177-3AD203B41FA5}">
                      <a16:colId xmlns:a16="http://schemas.microsoft.com/office/drawing/2014/main" val="1332775403"/>
                    </a:ext>
                  </a:extLst>
                </a:gridCol>
              </a:tblGrid>
              <a:tr h="466566">
                <a:tc>
                  <a:txBody>
                    <a:bodyPr/>
                    <a:lstStyle/>
                    <a:p>
                      <a:pPr marL="33655">
                        <a:spcAft>
                          <a:spcPts val="0"/>
                        </a:spcAft>
                      </a:pPr>
                      <a:r>
                        <a:rPr lang="zh-TW" altLang="en-US" sz="2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科別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學額</a:t>
                      </a:r>
                      <a:endParaRPr lang="zh-HK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4309"/>
                  </a:ext>
                </a:extLst>
              </a:tr>
              <a:tr h="466566">
                <a:tc>
                  <a:txBody>
                    <a:bodyPr/>
                    <a:lstStyle/>
                    <a:p>
                      <a:pPr marL="33655">
                        <a:spcAft>
                          <a:spcPts val="0"/>
                        </a:spcAft>
                      </a:pPr>
                      <a:r>
                        <a:rPr lang="zh-TW" sz="2400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屋宇測量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927978"/>
                  </a:ext>
                </a:extLst>
              </a:tr>
              <a:tr h="466566">
                <a:tc>
                  <a:txBody>
                    <a:bodyPr/>
                    <a:lstStyle/>
                    <a:p>
                      <a:pPr marL="33655">
                        <a:spcAft>
                          <a:spcPts val="0"/>
                        </a:spcAft>
                      </a:pPr>
                      <a:r>
                        <a:rPr lang="zh-TW" sz="2400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油漆及裝飾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 </a:t>
                      </a:r>
                      <a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(2</a:t>
                      </a:r>
                      <a:r>
                        <a:rPr kumimoji="0" lang="zh-TW" alt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</a:t>
                      </a:r>
                      <a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kumimoji="0" lang="zh-HK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50309"/>
                  </a:ext>
                </a:extLst>
              </a:tr>
              <a:tr h="466566">
                <a:tc>
                  <a:txBody>
                    <a:bodyPr/>
                    <a:lstStyle/>
                    <a:p>
                      <a:pPr marL="33655">
                        <a:spcAft>
                          <a:spcPts val="0"/>
                        </a:spcAft>
                      </a:pPr>
                      <a:r>
                        <a:rPr lang="zh-TW" sz="2400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砌磚及批盪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HK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 </a:t>
                      </a: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(2</a:t>
                      </a:r>
                      <a:r>
                        <a:rPr kumimoji="0" lang="zh-TW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</a:t>
                      </a:r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kumimoji="0" lang="zh-HK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12809"/>
                  </a:ext>
                </a:extLst>
              </a:tr>
              <a:tr h="466566">
                <a:tc>
                  <a:txBody>
                    <a:bodyPr/>
                    <a:lstStyle/>
                    <a:p>
                      <a:pPr marL="33655">
                        <a:spcAft>
                          <a:spcPts val="0"/>
                        </a:spcAft>
                      </a:pPr>
                      <a:r>
                        <a:rPr lang="zh-TW" sz="2400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砌磚及鋪瓦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81691"/>
                  </a:ext>
                </a:extLst>
              </a:tr>
              <a:tr h="466566">
                <a:tc>
                  <a:txBody>
                    <a:bodyPr/>
                    <a:lstStyle/>
                    <a:p>
                      <a:pPr marL="33655">
                        <a:spcAft>
                          <a:spcPts val="0"/>
                        </a:spcAft>
                      </a:pPr>
                      <a:r>
                        <a:rPr lang="zh-TW" sz="2400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細木工藝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2715"/>
                  </a:ext>
                </a:extLst>
              </a:tr>
              <a:tr h="466566">
                <a:tc>
                  <a:txBody>
                    <a:bodyPr/>
                    <a:lstStyle/>
                    <a:p>
                      <a:pPr marL="33655">
                        <a:spcAft>
                          <a:spcPts val="0"/>
                        </a:spcAft>
                      </a:pPr>
                      <a:r>
                        <a:rPr lang="zh-TW" sz="2400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水喉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 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54317"/>
                  </a:ext>
                </a:extLst>
              </a:tr>
              <a:tr h="466566">
                <a:tc>
                  <a:txBody>
                    <a:bodyPr/>
                    <a:lstStyle/>
                    <a:p>
                      <a:pPr marL="33655">
                        <a:spcAft>
                          <a:spcPts val="0"/>
                        </a:spcAft>
                      </a:pPr>
                      <a:r>
                        <a:rPr lang="zh-TW" sz="2400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電器裝置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 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48643"/>
                  </a:ext>
                </a:extLst>
              </a:tr>
              <a:tr h="466566">
                <a:tc>
                  <a:txBody>
                    <a:bodyPr/>
                    <a:lstStyle/>
                    <a:p>
                      <a:pPr marL="33655">
                        <a:spcAft>
                          <a:spcPts val="0"/>
                        </a:spcAft>
                      </a:pPr>
                      <a:r>
                        <a:rPr lang="zh-TW" sz="2400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機械維修</a:t>
                      </a:r>
                      <a:endParaRPr lang="zh-TW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4716"/>
                  </a:ext>
                </a:extLst>
              </a:tr>
              <a:tr h="466566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HK" sz="2400" b="1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共計</a:t>
                      </a:r>
                      <a:r>
                        <a:rPr lang="zh-TW" sz="2400" b="1" spc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endParaRPr lang="zh-TW" sz="24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340 </a:t>
                      </a: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(17</a:t>
                      </a:r>
                      <a:r>
                        <a:rPr lang="zh-TW" altLang="en-US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</a:t>
                      </a: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HK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7695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91868" y="197173"/>
            <a:ext cx="1213485" cy="3708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ct val="100000"/>
              </a:lnSpc>
            </a:pPr>
            <a:r>
              <a:rPr sz="1800" b="1" spc="95" dirty="0">
                <a:latin typeface="微軟正黑體"/>
                <a:cs typeface="微軟正黑體"/>
              </a:rPr>
              <a:t>限閱文件</a:t>
            </a:r>
            <a:endParaRPr sz="1800" dirty="0">
              <a:latin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7100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1CA80AF7-BCEB-4999-BB5A-0B23BAF1FADE}" vid="{800C43E0-057D-49AE-9947-9C6838F763C2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3617</TotalTime>
  <Words>651</Words>
  <Application>Microsoft Office PowerPoint</Application>
  <PresentationFormat>如螢幕大小 (4:3)</PresentationFormat>
  <Paragraphs>182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29</vt:i4>
      </vt:variant>
    </vt:vector>
  </HeadingPairs>
  <TitlesOfParts>
    <vt:vector size="41" baseType="lpstr">
      <vt:lpstr>等线</vt:lpstr>
      <vt:lpstr>細明體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佈景主題1</vt:lpstr>
      <vt:lpstr>1_Office 佈景主題</vt:lpstr>
      <vt:lpstr>課程內部甄審小組會議  「建造證書」課程 及 上水院校教學設施簡介     </vt:lpstr>
      <vt:lpstr>PowerPoint 簡報</vt:lpstr>
      <vt:lpstr>PowerPoint 簡報</vt:lpstr>
      <vt:lpstr>PowerPoint 簡報</vt:lpstr>
      <vt:lpstr>PowerPoint 簡報</vt:lpstr>
      <vt:lpstr>收生條件</vt:lpstr>
      <vt:lpstr>畢業要求</vt:lpstr>
      <vt:lpstr>升學及就業階梯</vt:lpstr>
      <vt:lpstr>2021/2022開辦科別及學額</vt:lpstr>
      <vt:lpstr>PowerPoint 簡報</vt:lpstr>
      <vt:lpstr>建造學院三所院校翻新工程後的定位</vt:lpstr>
      <vt:lpstr>上水院校</vt:lpstr>
      <vt:lpstr>上水院校</vt:lpstr>
      <vt:lpstr>上水院校</vt:lpstr>
      <vt:lpstr>上水院校</vt:lpstr>
      <vt:lpstr>上水院校</vt:lpstr>
      <vt:lpstr>上水院校</vt:lpstr>
      <vt:lpstr>上水院校</vt:lpstr>
      <vt:lpstr>科别專用設施及設備</vt:lpstr>
      <vt:lpstr>上水院校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- Wing Chiu</dc:creator>
  <cp:lastModifiedBy>CDQA - Emily Leung</cp:lastModifiedBy>
  <cp:revision>308</cp:revision>
  <cp:lastPrinted>2020-03-18T07:48:30Z</cp:lastPrinted>
  <dcterms:created xsi:type="dcterms:W3CDTF">2018-01-24T10:29:19Z</dcterms:created>
  <dcterms:modified xsi:type="dcterms:W3CDTF">2020-07-31T09:33:59Z</dcterms:modified>
</cp:coreProperties>
</file>